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1.xml" ContentType="application/vnd.openxmlformats-officedocument.theme+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theme/theme42.xml" ContentType="application/vnd.openxmlformats-officedocument.theme+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theme/theme43.xml" ContentType="application/vnd.openxmlformats-officedocument.theme+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4.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theme/theme45.xml" ContentType="application/vnd.openxmlformats-officedocument.theme+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theme/theme46.xml" ContentType="application/vnd.openxmlformats-officedocument.theme+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theme/theme47.xml" ContentType="application/vnd.openxmlformats-officedocument.theme+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theme/theme48.xml" ContentType="application/vnd.openxmlformats-officedocument.theme+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theme/theme49.xml" ContentType="application/vnd.openxmlformats-officedocument.theme+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theme/theme50.xml" ContentType="application/vnd.openxmlformats-officedocument.theme+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theme/theme51.xml" ContentType="application/vnd.openxmlformats-officedocument.theme+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theme/theme52.xml" ContentType="application/vnd.openxmlformats-officedocument.theme+xml"/>
  <Override PartName="/ppt/theme/theme5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 id="2147484271" r:id="rId48"/>
    <p:sldMasterId id="2147484284" r:id="rId49"/>
    <p:sldMasterId id="2147484297" r:id="rId50"/>
    <p:sldMasterId id="2147484310" r:id="rId51"/>
    <p:sldMasterId id="2147484323" r:id="rId52"/>
  </p:sldMasterIdLst>
  <p:notesMasterIdLst>
    <p:notesMasterId r:id="rId105"/>
  </p:notesMasterIdLst>
  <p:sldIdLst>
    <p:sldId id="256" r:id="rId53"/>
    <p:sldId id="257" r:id="rId54"/>
    <p:sldId id="258" r:id="rId55"/>
    <p:sldId id="259" r:id="rId56"/>
    <p:sldId id="260" r:id="rId57"/>
    <p:sldId id="261" r:id="rId58"/>
    <p:sldId id="262" r:id="rId59"/>
    <p:sldId id="263" r:id="rId60"/>
    <p:sldId id="264" r:id="rId61"/>
    <p:sldId id="308" r:id="rId62"/>
    <p:sldId id="266" r:id="rId63"/>
    <p:sldId id="267" r:id="rId64"/>
    <p:sldId id="268" r:id="rId65"/>
    <p:sldId id="295" r:id="rId66"/>
    <p:sldId id="296" r:id="rId67"/>
    <p:sldId id="297" r:id="rId68"/>
    <p:sldId id="269" r:id="rId69"/>
    <p:sldId id="270" r:id="rId70"/>
    <p:sldId id="271" r:id="rId71"/>
    <p:sldId id="272" r:id="rId72"/>
    <p:sldId id="273" r:id="rId73"/>
    <p:sldId id="274" r:id="rId74"/>
    <p:sldId id="298" r:id="rId75"/>
    <p:sldId id="299" r:id="rId76"/>
    <p:sldId id="300" r:id="rId77"/>
    <p:sldId id="301" r:id="rId78"/>
    <p:sldId id="302" r:id="rId79"/>
    <p:sldId id="275" r:id="rId80"/>
    <p:sldId id="276" r:id="rId81"/>
    <p:sldId id="277" r:id="rId82"/>
    <p:sldId id="278" r:id="rId83"/>
    <p:sldId id="279" r:id="rId84"/>
    <p:sldId id="280" r:id="rId85"/>
    <p:sldId id="303" r:id="rId86"/>
    <p:sldId id="304" r:id="rId87"/>
    <p:sldId id="281" r:id="rId88"/>
    <p:sldId id="282" r:id="rId89"/>
    <p:sldId id="283" r:id="rId90"/>
    <p:sldId id="284" r:id="rId91"/>
    <p:sldId id="285" r:id="rId92"/>
    <p:sldId id="286" r:id="rId93"/>
    <p:sldId id="305" r:id="rId94"/>
    <p:sldId id="287" r:id="rId95"/>
    <p:sldId id="288" r:id="rId96"/>
    <p:sldId id="289" r:id="rId97"/>
    <p:sldId id="290" r:id="rId98"/>
    <p:sldId id="306" r:id="rId99"/>
    <p:sldId id="291" r:id="rId100"/>
    <p:sldId id="292" r:id="rId101"/>
    <p:sldId id="293" r:id="rId102"/>
    <p:sldId id="294" r:id="rId103"/>
    <p:sldId id="307" r:id="rId104"/>
  </p:sldIdLst>
  <p:sldSz cx="9144000" cy="6858000" type="screen4x3"/>
  <p:notesSz cx="6858000" cy="9144000"/>
  <p:embeddedFontLst>
    <p:embeddedFont>
      <p:font typeface="Calibri" panose="020F0502020204030204" pitchFamily="34" charset="0"/>
      <p:regular r:id="rId106"/>
      <p:bold r:id="rId107"/>
      <p:italic r:id="rId108"/>
      <p:boldItalic r:id="rId109"/>
    </p:embeddedFont>
    <p:embeddedFont>
      <p:font typeface="Segoe UI" panose="020B0502040204020203" pitchFamily="34" charset="0"/>
      <p:regular r:id="rId110"/>
      <p:bold r:id="rId111"/>
      <p:italic r:id="rId112"/>
      <p:boldItalic r:id="rId113"/>
    </p:embeddedFont>
    <p:embeddedFont>
      <p:font typeface="Segoe UI Light" panose="020B0502040204020203" pitchFamily="34" charset="0"/>
      <p:regular r:id="rId114"/>
      <p:italic r:id="rId115"/>
    </p:embeddedFont>
    <p:embeddedFont>
      <p:font typeface="Verdana" panose="020B0604030504040204" pitchFamily="34" charset="0"/>
      <p:regular r:id="rId116"/>
      <p:bold r:id="rId117"/>
      <p:italic r:id="rId118"/>
      <p:boldItalic r:id="rId119"/>
    </p:embeddedFont>
    <p:embeddedFont>
      <p:font typeface="Segoe Light" panose="020B0302040504020203" pitchFamily="34" charset="0"/>
      <p:regular r:id="rId120"/>
      <p:italic r:id="rId1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088" autoAdjust="0"/>
    <p:restoredTop sz="96412" autoAdjust="0"/>
  </p:normalViewPr>
  <p:slideViewPr>
    <p:cSldViewPr snapToGrid="0" showGuides="1">
      <p:cViewPr varScale="1">
        <p:scale>
          <a:sx n="116" d="100"/>
          <a:sy n="116" d="100"/>
        </p:scale>
        <p:origin x="2244" y="108"/>
      </p:cViewPr>
      <p:guideLst>
        <p:guide orient="horz" pos="2160"/>
        <p:guide pos="2880"/>
      </p:guideLst>
    </p:cSldViewPr>
  </p:slideViewPr>
  <p:notesTextViewPr>
    <p:cViewPr>
      <p:scale>
        <a:sx n="1" d="1"/>
        <a:sy n="1" d="1"/>
      </p:scale>
      <p:origin x="0" y="0"/>
    </p:cViewPr>
  </p:notesTextViewPr>
  <p:notesViewPr>
    <p:cSldViewPr snapToGrid="0" showGuides="1">
      <p:cViewPr varScale="1">
        <p:scale>
          <a:sx n="88" d="100"/>
          <a:sy n="88" d="100"/>
        </p:scale>
        <p:origin x="9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font" Target="fonts/font12.fntdata"/><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1.xml"/><Relationship Id="rId68" Type="http://schemas.openxmlformats.org/officeDocument/2006/relationships/slide" Target="slides/slide16.xml"/><Relationship Id="rId84" Type="http://schemas.openxmlformats.org/officeDocument/2006/relationships/slide" Target="slides/slide32.xml"/><Relationship Id="rId89" Type="http://schemas.openxmlformats.org/officeDocument/2006/relationships/slide" Target="slides/slide37.xml"/><Relationship Id="rId112" Type="http://schemas.openxmlformats.org/officeDocument/2006/relationships/font" Target="fonts/font7.fntdata"/><Relationship Id="rId16" Type="http://schemas.openxmlformats.org/officeDocument/2006/relationships/slideMaster" Target="slideMasters/slideMaster16.xml"/><Relationship Id="rId107" Type="http://schemas.openxmlformats.org/officeDocument/2006/relationships/font" Target="fonts/font2.fntdata"/><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1.xml"/><Relationship Id="rId58" Type="http://schemas.openxmlformats.org/officeDocument/2006/relationships/slide" Target="slides/slide6.xml"/><Relationship Id="rId74" Type="http://schemas.openxmlformats.org/officeDocument/2006/relationships/slide" Target="slides/slide22.xml"/><Relationship Id="rId79" Type="http://schemas.openxmlformats.org/officeDocument/2006/relationships/slide" Target="slides/slide27.xml"/><Relationship Id="rId102" Type="http://schemas.openxmlformats.org/officeDocument/2006/relationships/slide" Target="slides/slide50.xml"/><Relationship Id="rId123"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9.xml"/><Relationship Id="rId82" Type="http://schemas.openxmlformats.org/officeDocument/2006/relationships/slide" Target="slides/slide30.xml"/><Relationship Id="rId90" Type="http://schemas.openxmlformats.org/officeDocument/2006/relationships/slide" Target="slides/slide38.xml"/><Relationship Id="rId95" Type="http://schemas.openxmlformats.org/officeDocument/2006/relationships/slide" Target="slides/slide4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 Target="slides/slide4.xml"/><Relationship Id="rId64" Type="http://schemas.openxmlformats.org/officeDocument/2006/relationships/slide" Target="slides/slide12.xml"/><Relationship Id="rId69" Type="http://schemas.openxmlformats.org/officeDocument/2006/relationships/slide" Target="slides/slide17.xml"/><Relationship Id="rId77" Type="http://schemas.openxmlformats.org/officeDocument/2006/relationships/slide" Target="slides/slide25.xml"/><Relationship Id="rId100" Type="http://schemas.openxmlformats.org/officeDocument/2006/relationships/slide" Target="slides/slide48.xml"/><Relationship Id="rId105" Type="http://schemas.openxmlformats.org/officeDocument/2006/relationships/notesMaster" Target="notesMasters/notesMaster1.xml"/><Relationship Id="rId113" Type="http://schemas.openxmlformats.org/officeDocument/2006/relationships/font" Target="fonts/font8.fntdata"/><Relationship Id="rId118"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20.xml"/><Relationship Id="rId80" Type="http://schemas.openxmlformats.org/officeDocument/2006/relationships/slide" Target="slides/slide28.xml"/><Relationship Id="rId85" Type="http://schemas.openxmlformats.org/officeDocument/2006/relationships/slide" Target="slides/slide33.xml"/><Relationship Id="rId93" Type="http://schemas.openxmlformats.org/officeDocument/2006/relationships/slide" Target="slides/slide41.xml"/><Relationship Id="rId98" Type="http://schemas.openxmlformats.org/officeDocument/2006/relationships/slide" Target="slides/slide46.xml"/><Relationship Id="rId12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7.xml"/><Relationship Id="rId67" Type="http://schemas.openxmlformats.org/officeDocument/2006/relationships/slide" Target="slides/slide15.xml"/><Relationship Id="rId103" Type="http://schemas.openxmlformats.org/officeDocument/2006/relationships/slide" Target="slides/slide51.xml"/><Relationship Id="rId108" Type="http://schemas.openxmlformats.org/officeDocument/2006/relationships/font" Target="fonts/font3.fntdata"/><Relationship Id="rId116" Type="http://schemas.openxmlformats.org/officeDocument/2006/relationships/font" Target="fonts/font11.fntdata"/><Relationship Id="rId124"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2.xml"/><Relationship Id="rId62" Type="http://schemas.openxmlformats.org/officeDocument/2006/relationships/slide" Target="slides/slide10.xml"/><Relationship Id="rId70" Type="http://schemas.openxmlformats.org/officeDocument/2006/relationships/slide" Target="slides/slide18.xml"/><Relationship Id="rId75" Type="http://schemas.openxmlformats.org/officeDocument/2006/relationships/slide" Target="slides/slide23.xml"/><Relationship Id="rId83" Type="http://schemas.openxmlformats.org/officeDocument/2006/relationships/slide" Target="slides/slide31.xml"/><Relationship Id="rId88" Type="http://schemas.openxmlformats.org/officeDocument/2006/relationships/slide" Target="slides/slide36.xml"/><Relationship Id="rId91" Type="http://schemas.openxmlformats.org/officeDocument/2006/relationships/slide" Target="slides/slide39.xml"/><Relationship Id="rId96" Type="http://schemas.openxmlformats.org/officeDocument/2006/relationships/slide" Target="slides/slide44.xml"/><Relationship Id="rId11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Master" Target="slideMasters/slideMaster49.xml"/><Relationship Id="rId57" Type="http://schemas.openxmlformats.org/officeDocument/2006/relationships/slide" Target="slides/slide5.xml"/><Relationship Id="rId106" Type="http://schemas.openxmlformats.org/officeDocument/2006/relationships/font" Target="fonts/font1.fntdata"/><Relationship Id="rId114" Type="http://schemas.openxmlformats.org/officeDocument/2006/relationships/font" Target="fonts/font9.fntdata"/><Relationship Id="rId119" Type="http://schemas.openxmlformats.org/officeDocument/2006/relationships/font" Target="fonts/font14.fntdata"/><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Master" Target="slideMasters/slideMaster52.xml"/><Relationship Id="rId60" Type="http://schemas.openxmlformats.org/officeDocument/2006/relationships/slide" Target="slides/slide8.xml"/><Relationship Id="rId65" Type="http://schemas.openxmlformats.org/officeDocument/2006/relationships/slide" Target="slides/slide13.xml"/><Relationship Id="rId73" Type="http://schemas.openxmlformats.org/officeDocument/2006/relationships/slide" Target="slides/slide21.xml"/><Relationship Id="rId78" Type="http://schemas.openxmlformats.org/officeDocument/2006/relationships/slide" Target="slides/slide26.xml"/><Relationship Id="rId81" Type="http://schemas.openxmlformats.org/officeDocument/2006/relationships/slide" Target="slides/slide29.xml"/><Relationship Id="rId86" Type="http://schemas.openxmlformats.org/officeDocument/2006/relationships/slide" Target="slides/slide34.xml"/><Relationship Id="rId94" Type="http://schemas.openxmlformats.org/officeDocument/2006/relationships/slide" Target="slides/slide42.xml"/><Relationship Id="rId99" Type="http://schemas.openxmlformats.org/officeDocument/2006/relationships/slide" Target="slides/slide47.xml"/><Relationship Id="rId101" Type="http://schemas.openxmlformats.org/officeDocument/2006/relationships/slide" Target="slides/slide49.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font" Target="fonts/font4.fntdata"/><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 Target="slides/slide3.xml"/><Relationship Id="rId76" Type="http://schemas.openxmlformats.org/officeDocument/2006/relationships/slide" Target="slides/slide24.xml"/><Relationship Id="rId97" Type="http://schemas.openxmlformats.org/officeDocument/2006/relationships/slide" Target="slides/slide45.xml"/><Relationship Id="rId104" Type="http://schemas.openxmlformats.org/officeDocument/2006/relationships/slide" Target="slides/slide52.xml"/><Relationship Id="rId120" Type="http://schemas.openxmlformats.org/officeDocument/2006/relationships/font" Target="fonts/font15.fntdata"/><Relationship Id="rId125"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19.xml"/><Relationship Id="rId92" Type="http://schemas.openxmlformats.org/officeDocument/2006/relationships/slide" Target="slides/slide40.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4.xml"/><Relationship Id="rId87" Type="http://schemas.openxmlformats.org/officeDocument/2006/relationships/slide" Target="slides/slide35.xml"/><Relationship Id="rId110" Type="http://schemas.openxmlformats.org/officeDocument/2006/relationships/font" Target="fonts/font5.fntdata"/><Relationship Id="rId11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EAE04-6A54-43A4-B9EB-0B56F19F48C9}" type="datetimeFigureOut">
              <a:rPr lang="en-US" smtClean="0"/>
              <a:t>4/16/2014</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30A5A-47CF-4016-A7FC-5A9CB421F627}" type="slidenum">
              <a:rPr lang="en-US" smtClean="0"/>
              <a:t>‹#›</a:t>
            </a:fld>
            <a:endParaRPr lang="en-US"/>
          </a:p>
        </p:txBody>
      </p:sp>
    </p:spTree>
    <p:extLst>
      <p:ext uri="{BB962C8B-B14F-4D97-AF65-F5344CB8AC3E}">
        <p14:creationId xmlns:p14="http://schemas.microsoft.com/office/powerpoint/2010/main" val="14067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Presentation: 60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Lab: 75 minutes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After completing this module, you will be able to:</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Implement read-only domain controllers (RODCs).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Administer Active Directory</a:t>
            </a:r>
            <a:r>
              <a:rPr lang="en-US" sz="1000" baseline="30000" smtClean="0">
                <a:effectLst/>
                <a:latin typeface="Arial" panose="020B0604020202020204" pitchFamily="34" charset="0"/>
                <a:ea typeface="Times New Roman" panose="02020603050405020304" pitchFamily="18" charset="0"/>
                <a:cs typeface="Segoe UI" panose="020B0502040204020203" pitchFamily="34" charset="0"/>
              </a:rPr>
              <a:t>®</a:t>
            </a: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Domain Services (AD DS).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Manage an AD DS database.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Implement virtualized domain controllers.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teach this module, you need the Microsoft</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Office PowerPoint</a:t>
            </a:r>
            <a:r>
              <a:rPr lang="en-US" sz="1000" baseline="30000" smtClean="0">
                <a:effectLst/>
                <a:latin typeface="Arial" panose="020B0604020202020204" pitchFamily="34" charset="0"/>
                <a:ea typeface="Calibri" panose="020F0502020204030204" pitchFamily="34" charset="0"/>
                <a:cs typeface="Segoe UI" panose="020B0502040204020203" pitchFamily="34" charset="0"/>
              </a:rPr>
              <a:t>®</a:t>
            </a:r>
            <a:r>
              <a:rPr lang="en-US" sz="1000" smtClean="0">
                <a:effectLst/>
                <a:latin typeface="Arial" panose="020B0604020202020204" pitchFamily="34" charset="0"/>
                <a:ea typeface="Calibri" panose="020F0502020204030204" pitchFamily="34" charset="0"/>
                <a:cs typeface="Segoe UI" panose="020B0502040204020203" pitchFamily="34" charset="0"/>
              </a:rPr>
              <a:t> file 20411C_02.pptx.</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Important:</a:t>
            </a:r>
            <a:r>
              <a:rPr lang="en-US" sz="1000" smtClean="0">
                <a:effectLst/>
                <a:latin typeface="Arial" panose="020B0604020202020204" pitchFamily="34" charset="0"/>
                <a:ea typeface="Times New Roman" panose="02020603050405020304" pitchFamily="18" charset="0"/>
                <a:cs typeface="Calibri" panose="020F0502020204030204" pitchFamily="34" charset="0"/>
              </a:rPr>
              <a:t> </a:t>
            </a:r>
            <a:r>
              <a:rPr lang="en-US" sz="1000" smtClean="0">
                <a:effectLst/>
                <a:latin typeface="Arial" panose="020B0604020202020204" pitchFamily="34" charset="0"/>
                <a:ea typeface="Calibri" panose="020F0502020204030204" pitchFamily="34" charset="0"/>
                <a:cs typeface="Segoe UI" panose="020B0502040204020203" pitchFamily="34" charset="0"/>
              </a:rPr>
              <a:t>We recommend that you use Office PowerPoint 2007 or a newer version to display the slides for this course. If you use PowerPoint Viewer or an older version of Office PowerPoint, all the features of the slides might not display correctly.</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tasks</a:t>
            </a:r>
            <a:r>
              <a:rPr lang="en-US" sz="100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 </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To prepare for this module: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Read all of the materials for this module.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Practice performing the demonstrations and the lab exercises.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Times New Roman" panose="02020603050405020304" pitchFamily="18" charset="0"/>
                <a:cs typeface="Segoe UI" panose="020B0502040204020203" pitchFamily="34" charset="0"/>
              </a:rPr>
              <a:t>Work through the Module Review and Takeaways section, and determine how you will use this section to reinforce student learning and promote knowledge transfer to on-the-job performance.</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000" smtClean="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so that you understand how they work and the concepts that are covered in each. This will allow you to provide meaningful hints to students who may become confused in a lab, and it also will help guide your lecture to ensure that you cover the concepts that the labs cover.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775607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ea typeface="Calibri" panose="020F0502020204030204" pitchFamily="34" charset="0"/>
                <a:cs typeface="Times New Roman" panose="02020603050405020304" pitchFamily="18" charset="0"/>
              </a:rPr>
              <a:t>This is an animated slide. The best time to show this is when you are explaining the numbered content that correspond these steps from the student manual.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56A23F-AE1F-4B26-A1AD-E66D4DD85CA7}" type="slidenum">
              <a:rPr lang="en-US" smtClean="0"/>
              <a:t>10</a:t>
            </a:fld>
            <a:endParaRPr lang="en-US"/>
          </a:p>
        </p:txBody>
      </p:sp>
    </p:spTree>
    <p:extLst>
      <p:ext uri="{BB962C8B-B14F-4D97-AF65-F5344CB8AC3E}">
        <p14:creationId xmlns:p14="http://schemas.microsoft.com/office/powerpoint/2010/main" val="1251263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Ensure that students understand the virtualization safeguards process. In the next topic, we will discuss domain controller cloning, which uses similar techniques.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37598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Explain the domain controller cloning process and where it aligns with the safeguards for virtualization features of AD DS.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60388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Demonstrate to the students how to prepare a domain controller that will be a source domain controller for the cloning process, and then create a clone. Explain every step of the demonstration as instructed in the prior topics. After completing this demonstration, delete the LON-DC3 virtual machine, and then revert all virtual machines.</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you are using the Online Labs for this instructor demonstration, then you cannot perform the demo as written, because it will not allow the export steps.</a:t>
            </a: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For this demonstration, you will use the available virtual machine environment. Before beginning the demonstration, you must complete the following steps: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On the host computer,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point to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Administrative Tools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Hyper-V Manager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Hyper-V</a:t>
            </a:r>
            <a:r>
              <a:rPr lang="en-US" sz="1000" baseline="30000" dirty="0" smtClean="0">
                <a:effectLst/>
                <a:latin typeface="Arial" panose="020B0604020202020204" pitchFamily="34" charset="0"/>
                <a:ea typeface="Calibri" panose="020F0502020204030204" pitchFamily="34" charset="0"/>
                <a:cs typeface="Times New Roman" panose="02020603050405020304" pitchFamily="18" charset="0"/>
              </a:rPr>
              <a: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Manager,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20411D-LON-DC1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in the Actions pane,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Start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Actions pane,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Connect</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Sign in by using the following credentials:</a:t>
            </a:r>
          </a:p>
          <a:p>
            <a:pPr marL="742950" marR="0" lvl="1" indent="-28575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User name: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Administrator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Password: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Pa$$w0rd</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995"/>
              </a:spcAft>
              <a:buFont typeface="Symbol" panose="05050102010706020507" pitchFamily="18" charset="2"/>
              <a:buChar char=""/>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Domain: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Adatum</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dirty="0" smtClean="0">
                <a:effectLst/>
                <a:latin typeface="Arial" panose="020B0604020202020204" pitchFamily="34" charset="0"/>
                <a:ea typeface="Times New Roman" panose="02020603050405020304" pitchFamily="18" charset="0"/>
                <a:cs typeface="Segoe UI" panose="020B0502040204020203" pitchFamily="34" charset="0"/>
              </a:rPr>
              <a:t>Prepare the source domain controller that you want to clone:</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On LON-DC1, in Server Manager,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Tools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Active Directory Administrative Center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Active Directory Administrative Center, double-click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 (local)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then, in the details pane, double-click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Domain Controllers</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organizational unit (OU).</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the details pane, select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LON-DC1</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and then, in the Tasks panes, under the LON-DC1 section,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Add to group</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225432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Select Groups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Enter the object names to select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box, type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Cloneable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Check Names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Ensure that the group name is expanded to </a:t>
            </a:r>
            <a:r>
              <a:rPr lang="en-US" sz="1000" b="1" dirty="0" err="1">
                <a:solidFill>
                  <a:prstClr val="black"/>
                </a:solidFill>
                <a:latin typeface="Arial" panose="020B0604020202020204" pitchFamily="34" charset="0"/>
                <a:ea typeface="Calibri" panose="020F0502020204030204" pitchFamily="34" charset="0"/>
                <a:cs typeface="Times New Roman" panose="02020603050405020304" pitchFamily="18" charset="0"/>
              </a:rPr>
              <a:t>Cloneable</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Domain Controllers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LON-DC1, in the taskbar, click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Windows PowerShell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icon.</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the Windows PowerShell</a:t>
            </a:r>
            <a:r>
              <a:rPr lang="en-US" sz="1000" baseline="30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command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ADDCCloningExcludedApplicationList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Verify any critical applications in your production environment. You need to verify each application or use a domain controller that has fewer applications installed by default. For this demonstration, you will accept the risk. </a:t>
            </a: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the Windows PowerShell command prompt, type the following command,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ADDCCloningExcludedApplicationList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GenerateXML</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Type the following command at the Windows PowerShell command prompt, and then press Enter to create the </a:t>
            </a:r>
            <a:r>
              <a:rPr lang="en-US" sz="1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DCCloneConfig.xml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file:</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ADDCCloneConfigFile</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Type the following command at the Windows PowerShell command prompt, and then press Enter to shut down LON-DC1:</a:t>
            </a:r>
          </a:p>
          <a:p>
            <a:pPr lvl="0">
              <a:lnSpc>
                <a:spcPts val="1000"/>
              </a:lnSpc>
              <a:spcBef>
                <a:spcPts val="600"/>
              </a:spcBef>
              <a:spcAft>
                <a:spcPts val="6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Stop-Computer</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Export the source virtual machine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host computer, in Hyper-V Manager, in the details pane, select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20411C-LON-DC1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virtual machine.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Actions pane, in the 20411C-LON-DC1 section,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Export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Export Virtual Machine</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dialog box, select the location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D:\Program Files\Microsoft Learning\20411</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Export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Note that the drive letter may be different on your host computer.</a:t>
            </a:r>
          </a:p>
        </p:txBody>
      </p:sp>
      <p:sp>
        <p:nvSpPr>
          <p:cNvPr id="4" name="Slide Number Placeholder 3"/>
          <p:cNvSpPr>
            <a:spLocks noGrp="1"/>
          </p:cNvSpPr>
          <p:nvPr>
            <p:ph type="sldNum" sz="quarter" idx="10"/>
          </p:nvPr>
        </p:nvSpPr>
        <p:spPr/>
        <p:txBody>
          <a:bodyPr/>
          <a:lstStyle/>
          <a:p>
            <a:fld id="{74F30A5A-47CF-4016-A7FC-5A9CB421F627}" type="slidenum">
              <a:rPr lang="en-US" smtClean="0"/>
              <a:t>14</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94233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Wait until the export is finished. This process will take approximately five minutes.</a:t>
            </a:r>
          </a:p>
          <a:p>
            <a:pPr marL="342900" lvl="0" indent="-342900">
              <a:lnSpc>
                <a:spcPct val="115000"/>
              </a:lnSpc>
              <a:spcAft>
                <a:spcPts val="995"/>
              </a:spcAft>
              <a:buFont typeface="+mj-lt"/>
              <a:buAutoNum type="arabicPeriod" startAt="4"/>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Actions pane, in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20411-LON-DC1</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section,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Start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Create and start the cloned domain controller</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Hyper-V Manager, in the Actions pane,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Import Virtual Machine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Import Virtual Machine Wizard, 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Before You Begin</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Locate Folder</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the folder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D:\Program Files\Microsoft Learning\20411\20411C-LON-DC1</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Folder</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drive letter may be different on your host computer.</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Select Virtual Machine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select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20411C-LON-DC1</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Choose Import Type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Copy the virtual machine (create a new unique ID)</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Folders for Virtual Machine Files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store the virtual machine in a different location</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For each folder location, type the following path: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D:\Program Files\Microsoft Learning\20411\</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drive letter may be different on your host computer.</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Choose Folders to Store Virtual Hard Disks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type the path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D:\Program Files\Microsoft Learning\20411\</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drive letter may be different on your host computer.</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Completing Import Wizard</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Finish</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This process will take about five minutes to complete.</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Hyper-V Manager details pane, identify and select the newly imported virtual machine named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20411C-LON-DC1</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which has the State shown as Off, right-click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20411C-LON-DC1</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Rename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Type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20411C-LON-DC3</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in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name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box, and then press Enter.</a:t>
            </a:r>
          </a:p>
        </p:txBody>
      </p:sp>
      <p:sp>
        <p:nvSpPr>
          <p:cNvPr id="4" name="Slide Number Placeholder 3"/>
          <p:cNvSpPr>
            <a:spLocks noGrp="1"/>
          </p:cNvSpPr>
          <p:nvPr>
            <p:ph type="sldNum" sz="quarter" idx="10"/>
          </p:nvPr>
        </p:nvSpPr>
        <p:spPr/>
        <p:txBody>
          <a:bodyPr/>
          <a:lstStyle/>
          <a:p>
            <a:fld id="{74F30A5A-47CF-4016-A7FC-5A9CB421F627}" type="slidenum">
              <a:rPr lang="en-US" smtClean="0"/>
              <a:t>15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82022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the Actions pane, in the 20411-LON-DC3 section,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Start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will show that the virtual machine is starting.</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While the server is starting, note the “Domain Controller cloning is at </a:t>
            </a:r>
            <a:r>
              <a:rPr lang="en-US" sz="1000" i="1" dirty="0">
                <a:solidFill>
                  <a:prstClr val="black"/>
                </a:solidFill>
                <a:latin typeface="Arial" panose="020B0604020202020204" pitchFamily="34" charset="0"/>
                <a:ea typeface="Calibri" panose="020F0502020204030204" pitchFamily="34" charset="0"/>
                <a:cs typeface="Times New Roman" panose="02020603050405020304" pitchFamily="18" charset="0"/>
              </a:rPr>
              <a:t>x</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completion” message.</a:t>
            </a: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Note that the cloning will take some time to complete. You may stop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20411C-LON-DC3</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virtual machine at any time</a:t>
            </a:r>
            <a:r>
              <a:rPr lang="en-US"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658170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As you discuss best practices for domain controller virtualization, ensure that students understand the logical relationships between these recommendations.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712234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Not every organization will need to use an RODC environment. However, some organizations have branch or retail offices with little to no physical security beyond the sales floor, or no trained Information Technology (IT) technicians. RODC placement reduces the security risks of placing writable domain controllers in such environments.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96150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Provide an overview of RODCs, along with some examples of where you should implement them. Highlight the key aspects of functionality that an RODC provides. Guide the students through the process of preparing for and deploying an RODC.</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24515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 </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468674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to the students how each RODC’s Password Replication Policy (PRP) controls credential caching for RODCs. Also, explain the domain-based groups that control which accounts are globally allowed or denied the ability to have credentials cached on all RODCs. Ensure that students understand the implications of caching domain administrative accounts and how this undermines the purpose of an RODC.</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417962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how to configure local administration of an RODC, and the reason for local administration of an RODC.</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80705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For this demonstration, you will use the available virtual machine environment. Before beginning the demonstration, you must complete the following steps:</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Calibri" panose="020F0502020204030204" pitchFamily="34" charset="0"/>
                <a:cs typeface="Times New Roman" panose="02020603050405020304" pitchFamily="18" charset="0"/>
              </a:rPr>
              <a:t>On the host computer, click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Start</a:t>
            </a:r>
            <a:r>
              <a:rPr lang="en-US" sz="1000" smtClean="0">
                <a:effectLst/>
                <a:latin typeface="Arial" panose="020B0604020202020204" pitchFamily="34" charset="0"/>
                <a:ea typeface="Calibri" panose="020F0502020204030204" pitchFamily="34" charset="0"/>
                <a:cs typeface="Times New Roman" panose="02020603050405020304" pitchFamily="18" charset="0"/>
              </a:rPr>
              <a:t>, point to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Administrative Tools</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Hyper-V Manager</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Hyper-V Manager, click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20411D-LON-DC1</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in the Actions pane, click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Start</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the Actions pane, click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Connect</a:t>
            </a:r>
            <a:r>
              <a:rPr lang="en-US" sz="1000" smtClean="0">
                <a:effectLst/>
                <a:latin typeface="Arial" panose="020B0604020202020204" pitchFamily="34" charset="0"/>
                <a:ea typeface="Calibri" panose="020F0502020204030204" pitchFamily="34" charset="0"/>
                <a:cs typeface="Times New Roman" panose="02020603050405020304" pitchFamily="18" charset="0"/>
              </a:rPr>
              <a:t>. Wait until the virtual machine starts.</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Calibri" panose="020F0502020204030204" pitchFamily="34" charset="0"/>
                <a:cs typeface="Times New Roman" panose="02020603050405020304" pitchFamily="18" charset="0"/>
              </a:rPr>
              <a:t>Sign in by using the following credentials:</a:t>
            </a:r>
          </a:p>
          <a:p>
            <a:pPr marL="742950" marR="0" lvl="1" indent="-28575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User name: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Administrator</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Password: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Pa$$w0rd</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995"/>
              </a:spcAft>
              <a:buFont typeface="Symbol" panose="05050102010706020507" pitchFamily="18" charset="2"/>
              <a:buChar char=""/>
            </a:pPr>
            <a:r>
              <a:rPr lang="en-US" sz="1000" smtClean="0">
                <a:effectLst/>
                <a:latin typeface="Arial" panose="020B0604020202020204" pitchFamily="34" charset="0"/>
                <a:ea typeface="Calibri" panose="020F0502020204030204" pitchFamily="34" charset="0"/>
                <a:cs typeface="Times New Roman" panose="02020603050405020304" pitchFamily="18" charset="0"/>
              </a:rPr>
              <a:t>Domain: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Adatum</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Calibri" panose="020F0502020204030204" pitchFamily="34" charset="0"/>
                <a:cs typeface="Times New Roman" panose="02020603050405020304" pitchFamily="18" charset="0"/>
              </a:rPr>
              <a:t>Repeat steps 2 through 4 for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20411D-LON-SVR1</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Verify requirements for installing an RODC</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On LON-DC1, in Server Manager,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Active Directory Users and Computers</a:t>
            </a:r>
            <a:r>
              <a:rPr lang="en-US" sz="1000" smtClean="0">
                <a:effectLst/>
                <a:latin typeface="Arial" panose="020B0604020202020204" pitchFamily="34" charset="0"/>
                <a:ea typeface="Calibri" panose="020F0502020204030204" pitchFamily="34" charset="0"/>
                <a:cs typeface="Times New Roman" panose="02020603050405020304" pitchFamily="18" charset="0"/>
              </a:rPr>
              <a:t>, in the navigation pane, right-click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Adatum.com</a:t>
            </a:r>
            <a:r>
              <a:rPr lang="en-US" sz="1000" smtClean="0">
                <a:effectLst/>
                <a:latin typeface="Arial" panose="020B0604020202020204" pitchFamily="34" charset="0"/>
                <a:ea typeface="Calibri" panose="020F0502020204030204" pitchFamily="34" charset="0"/>
                <a:cs typeface="Times New Roman" panose="02020603050405020304" pitchFamily="18" charset="0"/>
              </a:rPr>
              <a:t> domain, and then click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Raise domain functional level</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the Raise domain functional level</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 </a:t>
            </a:r>
            <a:r>
              <a:rPr lang="en-US" sz="1000" smtClean="0">
                <a:effectLst/>
                <a:latin typeface="Arial" panose="020B0604020202020204" pitchFamily="34" charset="0"/>
                <a:ea typeface="Calibri" panose="020F0502020204030204" pitchFamily="34" charset="0"/>
                <a:cs typeface="Times New Roman" panose="02020603050405020304" pitchFamily="18" charset="0"/>
              </a:rPr>
              <a:t>window, confirm that the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Current domain functional level </a:t>
            </a:r>
            <a:r>
              <a:rPr lang="en-US" sz="1000" smtClean="0">
                <a:effectLst/>
                <a:latin typeface="Arial" panose="020B0604020202020204" pitchFamily="34" charset="0"/>
                <a:ea typeface="Calibri" panose="020F0502020204030204" pitchFamily="34" charset="0"/>
                <a:cs typeface="Times New Roman" panose="02020603050405020304" pitchFamily="18" charset="0"/>
              </a:rPr>
              <a:t>is set to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Windows Server 2008 R2</a:t>
            </a:r>
            <a:r>
              <a:rPr lang="en-US" sz="1000" smtClean="0">
                <a:effectLst/>
                <a:latin typeface="Arial" panose="020B0604020202020204" pitchFamily="34" charset="0"/>
                <a:ea typeface="Calibri" panose="020F0502020204030204" pitchFamily="34" charset="0"/>
                <a:cs typeface="Times New Roman" panose="02020603050405020304" pitchFamily="18" charset="0"/>
              </a:rPr>
              <a:t>. The minimum level for RODC support is Windows Server 2003. Click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Cancel</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Calibri" panose="020F0502020204030204" pitchFamily="34" charset="0"/>
                <a:cs typeface="Times New Roman" panose="02020603050405020304" pitchFamily="18" charset="0"/>
              </a:rPr>
              <a:t>Switch to LON-SVR1.</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Calibri" panose="020F0502020204030204" pitchFamily="34" charset="0"/>
                <a:cs typeface="Times New Roman" panose="02020603050405020304" pitchFamily="18" charset="0"/>
              </a:rPr>
              <a:t>On LON-SVR1, in Server Manager, click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Local Server</a:t>
            </a:r>
            <a:r>
              <a:rPr lang="en-US" sz="1000" smtClean="0">
                <a:effectLst/>
                <a:latin typeface="Arial" panose="020B0604020202020204" pitchFamily="34" charset="0"/>
                <a:ea typeface="Calibri" panose="020F0502020204030204" pitchFamily="34" charset="0"/>
                <a:cs typeface="Times New Roman" panose="02020603050405020304" pitchFamily="18" charset="0"/>
              </a:rPr>
              <a:t>, and then click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LON-SVR1 </a:t>
            </a:r>
            <a:r>
              <a:rPr lang="en-US" sz="1000" smtClean="0">
                <a:effectLst/>
                <a:latin typeface="Arial" panose="020B0604020202020204" pitchFamily="34" charset="0"/>
                <a:ea typeface="Calibri" panose="020F0502020204030204" pitchFamily="34" charset="0"/>
                <a:cs typeface="Times New Roman" panose="02020603050405020304" pitchFamily="18" charset="0"/>
              </a:rPr>
              <a:t>beside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Computer name</a:t>
            </a:r>
            <a:r>
              <a:rPr lang="en-US" sz="1000" smtClean="0">
                <a:effectLst/>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a:solidFill>
                <a:srgbClr val="000000"/>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663697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System Properties</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window,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Change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Computer Name/Domain Changes window,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Workgroup</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type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TEMPORARY</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into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Workgroup</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field,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Computer Name/Domain Changes window,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twice to confirm the name change and pending server restart.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System Properties window,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Close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Microsoft Windows window,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Restart Now</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Switch to LON-DC1.</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LON-DC1, in Active Directory Users and Computers, in the navigation pane, expand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Adatum.com</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Computers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Right-click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LON-SVR1</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Delete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Yes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twice.</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Active Directory Users and Computers, right-click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Domain Controllers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Pre-create Read-only Domain Controller account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Active Directory Domain Services Installation Wizard</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window,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to accept the current credentials.</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Computer name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field, type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LON-SVR1</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Select a site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page,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Additional Domain Controller Options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Delegation of RODC Installation and Administration</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type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Adatum\IT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in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Group or user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field,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Summary</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Finish</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to complete the wizard.</a:t>
            </a:r>
          </a:p>
        </p:txBody>
      </p:sp>
      <p:sp>
        <p:nvSpPr>
          <p:cNvPr id="4" name="Slide Number Placeholder 3"/>
          <p:cNvSpPr>
            <a:spLocks noGrp="1"/>
          </p:cNvSpPr>
          <p:nvPr>
            <p:ph type="sldNum" sz="quarter" idx="10"/>
          </p:nvPr>
        </p:nvSpPr>
        <p:spPr/>
        <p:txBody>
          <a:bodyPr/>
          <a:lstStyle/>
          <a:p>
            <a:fld id="{74F30A5A-47CF-4016-A7FC-5A9CB421F627}" type="slidenum">
              <a:rPr lang="en-US" smtClean="0"/>
              <a:t>23</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70528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5"/>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Close Active Directory Users and Computers.</a:t>
            </a: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Install an RODC</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Sign in to LON-SVR1 as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Administrator</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with the password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Pa$$w0rd</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LON-SVR1, in Server Manager,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Manage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Add Roles and Features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Add Roles and Features Wizard,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Ensure that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Role-based or feature-based installation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is selected,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Select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LON-SVR1</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Select server roles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select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Active Directory Domain Services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check box,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Add Features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Select features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Install</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to continue the installation.</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When the installation completes,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Close</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Server Manager, click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Notifications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icon,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Promote this server to a domain controller</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Deployment Configuration window, beside Domain, type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adatum.com</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Select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Windows Security window, type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Adatum\April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for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User name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and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Pa$$w0rd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as the password,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Select a domain from the forest window,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Adatum.com</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OK</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Deployment Configuration window,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Domain Controller Options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screen, note the yellow bar that says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 pre-created RODC account…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Close the yellow bar, and under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Type the Directory Services Restore Mode (DSRM) password</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type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Pa$$w0rd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in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Password</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and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Confirm password </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fields, and then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Additional Options</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page, beside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Replicate from</a:t>
            </a:r>
            <a:r>
              <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rPr>
              <a:t>, click the drop-down box, click </a:t>
            </a: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LON-</a:t>
            </a:r>
            <a:endParaRPr lang="en-US"/>
          </a:p>
        </p:txBody>
      </p:sp>
      <p:sp>
        <p:nvSpPr>
          <p:cNvPr id="4" name="Slide Number Placeholder 3"/>
          <p:cNvSpPr>
            <a:spLocks noGrp="1"/>
          </p:cNvSpPr>
          <p:nvPr>
            <p:ph type="sldNum" sz="quarter" idx="10"/>
          </p:nvPr>
        </p:nvSpPr>
        <p:spPr/>
        <p:txBody>
          <a:bodyPr/>
          <a:lstStyle/>
          <a:p>
            <a:fld id="{74F30A5A-47CF-4016-A7FC-5A9CB421F627}" type="slidenum">
              <a:rPr lang="en-US" smtClean="0"/>
              <a:t>24</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2386398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pPr>
            <a:r>
              <a:rPr lang="en-US"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	DC1.Adatum.com</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and then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Paths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Review Options</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Next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On the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Prerequisites Check</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page, click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Install</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mj-lt"/>
              <a:buAutoNum type="arabicPeriod" startAt="17"/>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After the Active Directory Domain Services Wizard has completed, LON-SVR1 will restart.</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Configure password replication groups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LON-DC1, 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srgbClr val="000000"/>
                </a:solidFill>
                <a:latin typeface="Arial" panose="020B0604020202020204" pitchFamily="34" charset="0"/>
                <a:cs typeface="Times New Roman" panose="02020603050405020304" pitchFamily="18" charset="0"/>
              </a:rPr>
              <a:t>Tools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srgbClr val="000000"/>
                </a:solidFill>
                <a:latin typeface="Arial" panose="020B0604020202020204" pitchFamily="34" charset="0"/>
                <a:cs typeface="Times New Roman" panose="02020603050405020304" pitchFamily="18" charset="0"/>
              </a:rPr>
              <a:t>Active Directory Users and Computers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Active Directory Users and Computers window, click the </a:t>
            </a:r>
            <a:r>
              <a:rPr lang="en-US" sz="1000" b="1" dirty="0">
                <a:solidFill>
                  <a:srgbClr val="000000"/>
                </a:solidFill>
                <a:latin typeface="Arial" panose="020B0604020202020204" pitchFamily="34" charset="0"/>
                <a:cs typeface="Times New Roman" panose="02020603050405020304" pitchFamily="18" charset="0"/>
              </a:rPr>
              <a:t>Users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container, double-click </a:t>
            </a:r>
            <a:r>
              <a:rPr lang="en-US" sz="1000" b="1" dirty="0">
                <a:solidFill>
                  <a:srgbClr val="000000"/>
                </a:solidFill>
                <a:latin typeface="Arial" panose="020B0604020202020204" pitchFamily="34" charset="0"/>
                <a:cs typeface="Times New Roman" panose="02020603050405020304" pitchFamily="18" charset="0"/>
              </a:rPr>
              <a:t>Allowed RODC Password Replication Group</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the </a:t>
            </a:r>
            <a:r>
              <a:rPr lang="en-US" sz="1000" b="1" dirty="0">
                <a:solidFill>
                  <a:srgbClr val="000000"/>
                </a:solidFill>
                <a:latin typeface="Arial" panose="020B0604020202020204" pitchFamily="34" charset="0"/>
                <a:cs typeface="Times New Roman" panose="02020603050405020304" pitchFamily="18" charset="0"/>
              </a:rPr>
              <a:t>Members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tab, verify that there is nothing listed, and then Click </a:t>
            </a:r>
            <a:r>
              <a:rPr lang="en-US" sz="1000" b="1" dirty="0">
                <a:solidFill>
                  <a:srgbClr val="000000"/>
                </a:solidFill>
                <a:latin typeface="Arial" panose="020B0604020202020204" pitchFamily="34"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the </a:t>
            </a:r>
            <a:r>
              <a:rPr lang="en-US" sz="1000" b="1" dirty="0">
                <a:solidFill>
                  <a:srgbClr val="000000"/>
                </a:solidFill>
                <a:latin typeface="Arial" panose="020B0604020202020204" pitchFamily="34" charset="0"/>
                <a:cs typeface="Times New Roman" panose="02020603050405020304" pitchFamily="18" charset="0"/>
              </a:rPr>
              <a:t>Domain Controllers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OU, right-click </a:t>
            </a:r>
            <a:r>
              <a:rPr lang="en-US" sz="1000" b="1" dirty="0">
                <a:solidFill>
                  <a:srgbClr val="000000"/>
                </a:solidFill>
                <a:latin typeface="Arial" panose="020B0604020202020204" pitchFamily="34" charset="0"/>
                <a:cs typeface="Times New Roman" panose="02020603050405020304" pitchFamily="18" charset="0"/>
              </a:rPr>
              <a:t>LON-SVR1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srgbClr val="000000"/>
                </a:solidFill>
                <a:latin typeface="Arial" panose="020B0604020202020204" pitchFamily="34"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dirty="0">
                <a:solidFill>
                  <a:srgbClr val="000000"/>
                </a:solidFill>
                <a:latin typeface="Arial" panose="020B0604020202020204" pitchFamily="34" charset="0"/>
                <a:cs typeface="Times New Roman" panose="02020603050405020304" pitchFamily="18" charset="0"/>
              </a:rPr>
              <a:t>Password Replication Policy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tab, confirm that </a:t>
            </a:r>
            <a:r>
              <a:rPr lang="en-US" sz="1000" b="1" dirty="0">
                <a:solidFill>
                  <a:srgbClr val="000000"/>
                </a:solidFill>
                <a:latin typeface="Arial" panose="020B0604020202020204" pitchFamily="34" charset="0"/>
                <a:cs typeface="Times New Roman" panose="02020603050405020304" pitchFamily="18" charset="0"/>
              </a:rPr>
              <a:t>Allowed RODC Password Replication Group</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a:t>
            </a:r>
            <a:r>
              <a:rPr lang="en-US" sz="1000" b="1" dirty="0">
                <a:solidFill>
                  <a:srgbClr val="000000"/>
                </a:solidFill>
                <a:latin typeface="Arial" panose="020B0604020202020204" pitchFamily="34" charset="0"/>
                <a:cs typeface="Times New Roman" panose="02020603050405020304" pitchFamily="18" charset="0"/>
              </a:rPr>
              <a:t>Denied RODC Password Replication Group</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are both listed, and then Click </a:t>
            </a:r>
            <a:r>
              <a:rPr lang="en-US" sz="1000" b="1" dirty="0">
                <a:solidFill>
                  <a:srgbClr val="000000"/>
                </a:solidFill>
                <a:latin typeface="Arial" panose="020B0604020202020204" pitchFamily="34"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srgbClr val="000000"/>
              </a:solidFill>
              <a:latin typeface="Arial" panose="020B0604020202020204" pitchFamily="34"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Create a group to manage password replication to the remote office RODC</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LON-DC1, 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right-click the </a:t>
            </a:r>
            <a:r>
              <a:rPr lang="en-US" sz="1000" b="1" dirty="0">
                <a:solidFill>
                  <a:srgbClr val="000000"/>
                </a:solidFill>
                <a:latin typeface="Arial" panose="020B0604020202020204" pitchFamily="34" charset="0"/>
                <a:cs typeface="Times New Roman" panose="02020603050405020304" pitchFamily="18" charset="0"/>
              </a:rPr>
              <a:t>Research</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OU, click </a:t>
            </a:r>
            <a:r>
              <a:rPr lang="en-US" sz="1000" b="1" dirty="0">
                <a:solidFill>
                  <a:srgbClr val="000000"/>
                </a:solidFill>
                <a:latin typeface="Arial" panose="020B0604020202020204" pitchFamily="34"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srgbClr val="000000"/>
                </a:solidFill>
                <a:latin typeface="Arial" panose="020B0604020202020204" pitchFamily="34" charset="0"/>
                <a:cs typeface="Times New Roman" panose="02020603050405020304" pitchFamily="18" charset="0"/>
              </a:rPr>
              <a:t>Group</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New Object – Group</a:t>
            </a:r>
            <a:r>
              <a:rPr lang="en-US" sz="1000" b="1" dirty="0">
                <a:solidFill>
                  <a:srgbClr val="000000"/>
                </a:solidFill>
                <a:latin typeface="Arial" panose="020B0604020202020204" pitchFamily="34" charset="0"/>
                <a:cs typeface="Times New Roman" panose="02020603050405020304" pitchFamily="18" charset="0"/>
              </a:rPr>
              <a:t>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window, type </a:t>
            </a:r>
            <a:r>
              <a:rPr lang="en-US" sz="1000" b="1" dirty="0">
                <a:solidFill>
                  <a:srgbClr val="000000"/>
                </a:solidFill>
                <a:latin typeface="Arial" panose="020B0604020202020204" pitchFamily="34" charset="0"/>
                <a:cs typeface="Times New Roman" panose="02020603050405020304" pitchFamily="18" charset="0"/>
              </a:rPr>
              <a:t>Remote Office Users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in the </a:t>
            </a:r>
            <a:r>
              <a:rPr lang="en-US" sz="1000" b="1" dirty="0">
                <a:solidFill>
                  <a:srgbClr val="000000"/>
                </a:solidFill>
                <a:latin typeface="Arial" panose="020B0604020202020204" pitchFamily="34" charset="0"/>
                <a:cs typeface="Times New Roman" panose="02020603050405020304" pitchFamily="18" charset="0"/>
              </a:rPr>
              <a:t>Group name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field, confirm that </a:t>
            </a:r>
            <a:r>
              <a:rPr lang="en-US" sz="1000" b="1" dirty="0">
                <a:solidFill>
                  <a:srgbClr val="000000"/>
                </a:solidFill>
                <a:latin typeface="Arial" panose="020B0604020202020204" pitchFamily="34" charset="0"/>
                <a:cs typeface="Times New Roman" panose="02020603050405020304" pitchFamily="18" charset="0"/>
              </a:rPr>
              <a:t>Global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a:t>
            </a:r>
            <a:r>
              <a:rPr lang="en-US" sz="1000" b="1" dirty="0">
                <a:solidFill>
                  <a:srgbClr val="000000"/>
                </a:solidFill>
                <a:latin typeface="Arial" panose="020B0604020202020204" pitchFamily="34" charset="0"/>
                <a:cs typeface="Times New Roman" panose="02020603050405020304" pitchFamily="18" charset="0"/>
              </a:rPr>
              <a:t>Security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are selected, and then click </a:t>
            </a:r>
            <a:r>
              <a:rPr lang="en-US" sz="1000" b="1" dirty="0">
                <a:solidFill>
                  <a:srgbClr val="000000"/>
                </a:solidFill>
                <a:latin typeface="Arial" panose="020B0604020202020204" pitchFamily="34"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the </a:t>
            </a:r>
            <a:r>
              <a:rPr lang="en-US" sz="1000" b="1" dirty="0">
                <a:solidFill>
                  <a:srgbClr val="000000"/>
                </a:solidFill>
                <a:latin typeface="Arial" panose="020B0604020202020204" pitchFamily="34" charset="0"/>
                <a:cs typeface="Times New Roman" panose="02020603050405020304" pitchFamily="18" charset="0"/>
              </a:rPr>
              <a:t>Research</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OU, and then double-click the </a:t>
            </a:r>
            <a:r>
              <a:rPr lang="en-US" sz="1000" b="1" dirty="0">
                <a:solidFill>
                  <a:srgbClr val="000000"/>
                </a:solidFill>
                <a:latin typeface="Arial" panose="020B0604020202020204" pitchFamily="34" charset="0"/>
                <a:cs typeface="Times New Roman" panose="02020603050405020304" pitchFamily="18" charset="0"/>
              </a:rPr>
              <a:t>Remote Office Users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group.</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Remote Office Users Properties window, click the </a:t>
            </a:r>
            <a:r>
              <a:rPr lang="en-US" sz="1000" b="1" dirty="0">
                <a:solidFill>
                  <a:srgbClr val="000000"/>
                </a:solidFill>
                <a:latin typeface="Arial" panose="020B0604020202020204" pitchFamily="34" charset="0"/>
                <a:cs typeface="Times New Roman" panose="02020603050405020304" pitchFamily="18" charset="0"/>
              </a:rPr>
              <a:t>Members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tab.</a:t>
            </a:r>
            <a:endParaRPr lang="en-US" sz="1000" dirty="0">
              <a:solidFill>
                <a:srgbClr val="000000"/>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25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79694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srgbClr val="000000"/>
                </a:solidFill>
                <a:latin typeface="Arial" panose="020B0604020202020204" pitchFamily="34" charset="0"/>
                <a:cs typeface="Times New Roman" panose="02020603050405020304" pitchFamily="18" charset="0"/>
              </a:rPr>
              <a:t>Add</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type </a:t>
            </a:r>
            <a:r>
              <a:rPr lang="en-US" sz="1000" b="1">
                <a:solidFill>
                  <a:srgbClr val="000000"/>
                </a:solidFill>
                <a:latin typeface="Arial" panose="020B0604020202020204" pitchFamily="34" charset="0"/>
                <a:cs typeface="Times New Roman" panose="02020603050405020304" pitchFamily="18" charset="0"/>
              </a:rPr>
              <a:t>Aziz</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srgbClr val="000000"/>
                </a:solidFill>
                <a:latin typeface="Arial" panose="020B0604020202020204" pitchFamily="34" charset="0"/>
                <a:cs typeface="Times New Roman" panose="02020603050405020304" pitchFamily="18" charset="0"/>
              </a:rPr>
              <a:t>Colin</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srgbClr val="000000"/>
                </a:solidFill>
                <a:latin typeface="Arial" panose="020B0604020202020204" pitchFamily="34" charset="0"/>
                <a:cs typeface="Times New Roman" panose="02020603050405020304" pitchFamily="18" charset="0"/>
              </a:rPr>
              <a:t>Lukas</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srgbClr val="000000"/>
                </a:solidFill>
                <a:latin typeface="Arial" panose="020B0604020202020204" pitchFamily="34" charset="0"/>
                <a:cs typeface="Times New Roman" panose="02020603050405020304" pitchFamily="18" charset="0"/>
              </a:rPr>
              <a:t>Louise</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srgbClr val="000000"/>
                </a:solidFill>
                <a:latin typeface="Arial" panose="020B0604020202020204" pitchFamily="34" charset="0"/>
                <a:cs typeface="Times New Roman" panose="02020603050405020304" pitchFamily="18" charset="0"/>
              </a:rPr>
              <a:t>Check Names</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5"/>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srgbClr val="000000"/>
                </a:solidFill>
                <a:latin typeface="Arial" panose="020B0604020202020204" pitchFamily="34" charset="0"/>
                <a:cs typeface="Times New Roman" panose="02020603050405020304" pitchFamily="18" charset="0"/>
              </a:rPr>
              <a:t>Object Types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select </a:t>
            </a:r>
            <a:r>
              <a:rPr lang="en-US" sz="1000" b="1">
                <a:solidFill>
                  <a:srgbClr val="000000"/>
                </a:solidFill>
                <a:latin typeface="Arial" panose="020B0604020202020204" pitchFamily="34" charset="0"/>
                <a:cs typeface="Times New Roman" panose="02020603050405020304" pitchFamily="18" charset="0"/>
              </a:rPr>
              <a:t>Computers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srgbClr val="000000"/>
                </a:solidFill>
                <a:latin typeface="Arial" panose="020B0604020202020204" pitchFamily="34"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5"/>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a:t>
            </a:r>
            <a:r>
              <a:rPr lang="en-US" sz="1000" b="1">
                <a:solidFill>
                  <a:srgbClr val="000000"/>
                </a:solidFill>
                <a:latin typeface="Arial" panose="020B0604020202020204" pitchFamily="34" charset="0"/>
                <a:cs typeface="Times New Roman" panose="02020603050405020304" pitchFamily="18" charset="0"/>
              </a:rPr>
              <a:t>Enter the object names to select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field, type </a:t>
            </a:r>
            <a:r>
              <a:rPr lang="en-US" sz="1000" b="1">
                <a:solidFill>
                  <a:srgbClr val="000000"/>
                </a:solidFill>
                <a:latin typeface="Arial" panose="020B0604020202020204" pitchFamily="34" charset="0"/>
                <a:cs typeface="Times New Roman" panose="02020603050405020304" pitchFamily="18" charset="0"/>
              </a:rPr>
              <a:t>LON-CL1</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a:solidFill>
                  <a:srgbClr val="000000"/>
                </a:solidFill>
                <a:latin typeface="Arial" panose="020B0604020202020204" pitchFamily="34" charset="0"/>
                <a:cs typeface="Times New Roman" panose="02020603050405020304" pitchFamily="18" charset="0"/>
              </a:rPr>
              <a:t>Check names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srgbClr val="000000"/>
                </a:solidFill>
                <a:latin typeface="Arial" panose="020B0604020202020204" pitchFamily="34"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5"/>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srgbClr val="000000"/>
                </a:solidFill>
                <a:latin typeface="Arial" panose="020B0604020202020204" pitchFamily="34"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to the close the Remote Office Users Properties window.</a:t>
            </a:r>
            <a:endParaRPr lang="en-US" sz="1000">
              <a:solidFill>
                <a:srgbClr val="000000"/>
              </a:solidFill>
              <a:latin typeface="Arial" panose="020B0604020202020204" pitchFamily="34"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Configure a Password Replication Policy for the remote office RODC</a:t>
            </a: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On LON-DC1, in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click the </a:t>
            </a:r>
            <a:r>
              <a:rPr lang="en-US" sz="1000" b="1">
                <a:solidFill>
                  <a:srgbClr val="000000"/>
                </a:solidFill>
                <a:latin typeface="Arial" panose="020B0604020202020204" pitchFamily="34" charset="0"/>
                <a:cs typeface="Times New Roman" panose="02020603050405020304" pitchFamily="18" charset="0"/>
              </a:rPr>
              <a:t>Domain Controllers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OU, right-click </a:t>
            </a:r>
            <a:r>
              <a:rPr lang="en-US" sz="1000" b="1">
                <a:solidFill>
                  <a:srgbClr val="000000"/>
                </a:solidFill>
                <a:latin typeface="Arial" panose="020B0604020202020204" pitchFamily="34" charset="0"/>
                <a:cs typeface="Times New Roman" panose="02020603050405020304" pitchFamily="18" charset="0"/>
              </a:rPr>
              <a:t>LON-SVR1</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srgbClr val="000000"/>
                </a:solidFill>
                <a:latin typeface="Arial" panose="020B0604020202020204" pitchFamily="34" charset="0"/>
                <a:cs typeface="Times New Roman" panose="02020603050405020304" pitchFamily="18" charset="0"/>
              </a:rPr>
              <a:t>Properties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LON-SVR1 Properties</a:t>
            </a:r>
            <a:r>
              <a:rPr lang="en-US" sz="1000" b="1">
                <a:solidFill>
                  <a:srgbClr val="000000"/>
                </a:solidFill>
                <a:latin typeface="Arial" panose="020B0604020202020204" pitchFamily="34" charset="0"/>
                <a:cs typeface="Times New Roman" panose="02020603050405020304" pitchFamily="18" charset="0"/>
              </a:rPr>
              <a:t>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window, click the </a:t>
            </a:r>
            <a:r>
              <a:rPr lang="en-US" sz="1000" b="1">
                <a:solidFill>
                  <a:srgbClr val="000000"/>
                </a:solidFill>
                <a:latin typeface="Arial" panose="020B0604020202020204" pitchFamily="34" charset="0"/>
                <a:cs typeface="Times New Roman" panose="02020603050405020304" pitchFamily="18" charset="0"/>
              </a:rPr>
              <a:t>Password Replication Policy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tab, and then click </a:t>
            </a:r>
            <a:r>
              <a:rPr lang="en-US" sz="1000" b="1">
                <a:solidFill>
                  <a:srgbClr val="000000"/>
                </a:solidFill>
                <a:latin typeface="Arial" panose="020B0604020202020204" pitchFamily="34" charset="0"/>
                <a:cs typeface="Times New Roman" panose="02020603050405020304" pitchFamily="18" charset="0"/>
              </a:rPr>
              <a:t>Add</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Add Groups, Users, and Computers</a:t>
            </a:r>
            <a:r>
              <a:rPr lang="en-US" sz="1000" b="1">
                <a:solidFill>
                  <a:srgbClr val="000000"/>
                </a:solidFill>
                <a:latin typeface="Arial" panose="020B0604020202020204" pitchFamily="34" charset="0"/>
                <a:cs typeface="Times New Roman" panose="02020603050405020304" pitchFamily="18" charset="0"/>
              </a:rPr>
              <a:t>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window, select </a:t>
            </a:r>
            <a:r>
              <a:rPr lang="en-US" sz="1000" b="1">
                <a:solidFill>
                  <a:srgbClr val="000000"/>
                </a:solidFill>
                <a:latin typeface="Arial" panose="020B0604020202020204" pitchFamily="34" charset="0"/>
                <a:cs typeface="Times New Roman" panose="02020603050405020304" pitchFamily="18" charset="0"/>
              </a:rPr>
              <a:t>Allow passwords for the account to replicate to this RODC</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srgbClr val="000000"/>
                </a:solidFill>
                <a:latin typeface="Arial" panose="020B0604020202020204" pitchFamily="34"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search window, in the </a:t>
            </a:r>
            <a:r>
              <a:rPr lang="en-US" sz="1000" b="1">
                <a:solidFill>
                  <a:srgbClr val="000000"/>
                </a:solidFill>
                <a:latin typeface="Arial" panose="020B0604020202020204" pitchFamily="34" charset="0"/>
                <a:cs typeface="Times New Roman" panose="02020603050405020304" pitchFamily="18" charset="0"/>
              </a:rPr>
              <a:t>Enter the object names to select</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field, type </a:t>
            </a:r>
            <a:r>
              <a:rPr lang="en-US" sz="1000" b="1">
                <a:solidFill>
                  <a:srgbClr val="000000"/>
                </a:solidFill>
                <a:latin typeface="Arial" panose="020B0604020202020204" pitchFamily="34" charset="0"/>
                <a:cs typeface="Times New Roman" panose="02020603050405020304" pitchFamily="18" charset="0"/>
              </a:rPr>
              <a:t>Remote Office Users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a:solidFill>
                  <a:srgbClr val="000000"/>
                </a:solidFill>
                <a:latin typeface="Arial" panose="020B0604020202020204" pitchFamily="34" charset="0"/>
                <a:cs typeface="Times New Roman" panose="02020603050405020304" pitchFamily="18" charset="0"/>
              </a:rPr>
              <a:t>Check Names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srgbClr val="000000"/>
                </a:solidFill>
                <a:latin typeface="Arial" panose="020B0604020202020204" pitchFamily="34"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In the LON-SVR1 Properties</a:t>
            </a:r>
            <a:r>
              <a:rPr lang="en-US" sz="1000" b="1">
                <a:solidFill>
                  <a:srgbClr val="000000"/>
                </a:solidFill>
                <a:latin typeface="Arial" panose="020B0604020202020204" pitchFamily="34" charset="0"/>
                <a:cs typeface="Times New Roman" panose="02020603050405020304" pitchFamily="18" charset="0"/>
              </a:rPr>
              <a:t>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window, click </a:t>
            </a:r>
            <a:r>
              <a:rPr lang="en-US" sz="1000" b="1">
                <a:solidFill>
                  <a:srgbClr val="000000"/>
                </a:solidFill>
                <a:latin typeface="Arial" panose="020B0604020202020204" pitchFamily="34" charset="0"/>
                <a:cs typeface="Times New Roman" panose="02020603050405020304" pitchFamily="18" charset="0"/>
              </a:rPr>
              <a:t>Apply</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do not close the window.</a:t>
            </a:r>
            <a:endParaRPr lang="en-US" sz="1000">
              <a:solidFill>
                <a:srgbClr val="000000"/>
              </a:solidFill>
              <a:latin typeface="Arial" panose="020B0604020202020204" pitchFamily="34"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Evaluate the resulting Password Replication Policy</a:t>
            </a: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On LON-DC1, in the LON-SVR1 Properties window, on the </a:t>
            </a:r>
            <a:r>
              <a:rPr lang="en-US" sz="1000" b="1">
                <a:solidFill>
                  <a:srgbClr val="000000"/>
                </a:solidFill>
                <a:latin typeface="Arial" panose="020B0604020202020204" pitchFamily="34" charset="0"/>
                <a:cs typeface="Times New Roman" panose="02020603050405020304" pitchFamily="18" charset="0"/>
              </a:rPr>
              <a:t>Password Replication Policy </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tab, click </a:t>
            </a:r>
            <a:r>
              <a:rPr lang="en-US" sz="1000" b="1">
                <a:solidFill>
                  <a:srgbClr val="000000"/>
                </a:solidFill>
                <a:latin typeface="Arial" panose="020B0604020202020204" pitchFamily="34" charset="0"/>
                <a:cs typeface="Times New Roman" panose="02020603050405020304" pitchFamily="18" charset="0"/>
              </a:rPr>
              <a:t>Advanced</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Click the </a:t>
            </a:r>
            <a:r>
              <a:rPr lang="en-US" sz="1000" b="1">
                <a:solidFill>
                  <a:srgbClr val="000000"/>
                </a:solidFill>
                <a:latin typeface="Arial" panose="020B0604020202020204" pitchFamily="34" charset="0"/>
                <a:cs typeface="Times New Roman" panose="02020603050405020304" pitchFamily="18" charset="0"/>
              </a:rPr>
              <a:t>Resultant Policy</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tab, click </a:t>
            </a:r>
            <a:r>
              <a:rPr lang="en-US" sz="1000" b="1">
                <a:solidFill>
                  <a:srgbClr val="000000"/>
                </a:solidFill>
                <a:latin typeface="Arial" panose="020B0604020202020204" pitchFamily="34" charset="0"/>
                <a:cs typeface="Times New Roman" panose="02020603050405020304" pitchFamily="18" charset="0"/>
              </a:rPr>
              <a:t>Add</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type </a:t>
            </a:r>
            <a:r>
              <a:rPr lang="en-US" sz="1000" b="1">
                <a:solidFill>
                  <a:srgbClr val="000000"/>
                </a:solidFill>
                <a:latin typeface="Arial" panose="020B0604020202020204" pitchFamily="34" charset="0"/>
                <a:cs typeface="Times New Roman" panose="02020603050405020304" pitchFamily="18" charset="0"/>
              </a:rPr>
              <a:t>Aziz</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a:solidFill>
                  <a:srgbClr val="000000"/>
                </a:solidFill>
                <a:latin typeface="Arial" panose="020B0604020202020204" pitchFamily="34" charset="0"/>
                <a:cs typeface="Times New Roman" panose="02020603050405020304" pitchFamily="18" charset="0"/>
              </a:rPr>
              <a:t>Check Names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srgbClr val="000000"/>
                </a:solidFill>
                <a:latin typeface="Arial" panose="020B0604020202020204" pitchFamily="34"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Confirm that the Resultant Setting for Aziz is </a:t>
            </a:r>
            <a:r>
              <a:rPr lang="en-US" sz="1000" b="1">
                <a:solidFill>
                  <a:srgbClr val="000000"/>
                </a:solidFill>
                <a:latin typeface="Arial" panose="020B0604020202020204" pitchFamily="34" charset="0"/>
                <a:cs typeface="Times New Roman" panose="02020603050405020304" pitchFamily="18" charset="0"/>
              </a:rPr>
              <a:t>Allow</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a:solidFill>
                  <a:srgbClr val="000000"/>
                </a:solidFill>
                <a:latin typeface="Arial" panose="020B0604020202020204" pitchFamily="34" charset="0"/>
                <a:cs typeface="Times New Roman" panose="02020603050405020304" pitchFamily="18" charset="0"/>
              </a:rPr>
              <a:t>Close</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a:solidFill>
                  <a:srgbClr val="000000"/>
                </a:solidFill>
                <a:latin typeface="Arial" panose="020B0604020202020204" pitchFamily="34" charset="0"/>
                <a:cs typeface="Times New Roman" panose="02020603050405020304" pitchFamily="18" charset="0"/>
              </a:rPr>
              <a:t>OK</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to close the </a:t>
            </a:r>
            <a:r>
              <a:rPr lang="en-US" sz="1000" b="1">
                <a:solidFill>
                  <a:srgbClr val="000000"/>
                </a:solidFill>
                <a:latin typeface="Arial" panose="020B0604020202020204" pitchFamily="34" charset="0"/>
                <a:cs typeface="Times New Roman" panose="02020603050405020304" pitchFamily="18" charset="0"/>
              </a:rPr>
              <a:t>LON-SVR1</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a:t>
            </a:r>
            <a:r>
              <a:rPr lang="en-US" sz="1000" b="1">
                <a:solidFill>
                  <a:srgbClr val="000000"/>
                </a:solidFill>
                <a:latin typeface="Arial" panose="020B0604020202020204" pitchFamily="34" charset="0"/>
                <a:cs typeface="Times New Roman" panose="02020603050405020304" pitchFamily="18" charset="0"/>
              </a:rPr>
              <a:t>Properties</a:t>
            </a: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 dialog box.</a:t>
            </a:r>
            <a:endParaRPr lang="en-US" sz="1000">
              <a:solidFill>
                <a:srgbClr val="000000"/>
              </a:solidFill>
              <a:latin typeface="Arial" panose="020B0604020202020204" pitchFamily="34" charset="0"/>
            </a:endParaRP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Monitor credential caching</a:t>
            </a:r>
          </a:p>
          <a:p>
            <a:pPr marL="342900" lvl="0" indent="-342900">
              <a:lnSpc>
                <a:spcPct val="115000"/>
              </a:lnSpc>
              <a:spcAft>
                <a:spcPts val="995"/>
              </a:spcAft>
              <a:buFont typeface="+mj-lt"/>
              <a:buAutoNum type="arabicPeriod"/>
            </a:pPr>
            <a:r>
              <a:rPr lang="en-US" sz="1000">
                <a:solidFill>
                  <a:srgbClr val="000000"/>
                </a:solidFill>
                <a:latin typeface="Arial" panose="020B0604020202020204" pitchFamily="34" charset="0"/>
                <a:ea typeface="Times New Roman" panose="02020603050405020304" pitchFamily="18" charset="0"/>
                <a:cs typeface="Segoe UI" panose="020B0502040204020203" pitchFamily="34" charset="0"/>
              </a:rPr>
              <a:t>Switch to LON-SVR1.</a:t>
            </a:r>
            <a:endParaRPr lang="en-US" sz="1000">
              <a:solidFill>
                <a:srgbClr val="000000"/>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26</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70265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Attempt to sign in as </a:t>
            </a:r>
            <a:r>
              <a:rPr lang="en-US" sz="1000" b="1" dirty="0" err="1">
                <a:solidFill>
                  <a:srgbClr val="000000"/>
                </a:solidFill>
                <a:latin typeface="Arial" panose="020B0604020202020204" pitchFamily="34" charset="0"/>
                <a:cs typeface="Times New Roman" panose="02020603050405020304" pitchFamily="18" charset="0"/>
              </a:rPr>
              <a:t>Adatum</a:t>
            </a:r>
            <a:r>
              <a:rPr lang="en-US" sz="1000" b="1" dirty="0">
                <a:solidFill>
                  <a:srgbClr val="000000"/>
                </a:solidFill>
                <a:latin typeface="Arial" panose="020B0604020202020204" pitchFamily="34" charset="0"/>
                <a:cs typeface="Times New Roman" panose="02020603050405020304" pitchFamily="18" charset="0"/>
              </a:rPr>
              <a:t>\Aziz</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with the password </a:t>
            </a:r>
            <a:r>
              <a:rPr lang="en-US" sz="1000" b="1" dirty="0">
                <a:solidFill>
                  <a:srgbClr val="000000"/>
                </a:solidFill>
                <a:latin typeface="Arial" panose="020B0604020202020204" pitchFamily="34" charset="0"/>
                <a:cs typeface="Times New Roman" panose="02020603050405020304" pitchFamily="18" charset="0"/>
              </a:rPr>
              <a:t>Pa$$w0rd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The sign-in will fail because Aziz does not have permission to sign in to LON-SVR1. However, the credentials for Aziz’s account were processed and cached on LON-SVR1.</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Switch to LON-DC1.</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the </a:t>
            </a:r>
            <a:r>
              <a:rPr lang="en-US" sz="1000" b="1" dirty="0">
                <a:solidFill>
                  <a:srgbClr val="000000"/>
                </a:solidFill>
                <a:latin typeface="Arial" panose="020B0604020202020204" pitchFamily="34" charset="0"/>
                <a:cs typeface="Times New Roman" panose="02020603050405020304" pitchFamily="18" charset="0"/>
              </a:rPr>
              <a:t>Domain Controllers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OU, double-click </a:t>
            </a:r>
            <a:r>
              <a:rPr lang="en-US" sz="1000" b="1" dirty="0">
                <a:solidFill>
                  <a:srgbClr val="000000"/>
                </a:solidFill>
                <a:latin typeface="Arial" panose="020B0604020202020204" pitchFamily="34" charset="0"/>
                <a:cs typeface="Times New Roman" panose="02020603050405020304" pitchFamily="18" charset="0"/>
              </a:rPr>
              <a:t>LON-SVR1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dirty="0">
                <a:solidFill>
                  <a:srgbClr val="000000"/>
                </a:solidFill>
                <a:latin typeface="Arial" panose="020B0604020202020204" pitchFamily="34" charset="0"/>
                <a:cs typeface="Times New Roman" panose="02020603050405020304" pitchFamily="18" charset="0"/>
              </a:rPr>
              <a:t>Password Replication Policy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tab.</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srgbClr val="000000"/>
                </a:solidFill>
                <a:latin typeface="Arial" panose="020B0604020202020204" pitchFamily="34" charset="0"/>
                <a:cs typeface="Times New Roman" panose="02020603050405020304" pitchFamily="18" charset="0"/>
              </a:rPr>
              <a:t>Password Replication Policy </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tab, click </a:t>
            </a:r>
            <a:r>
              <a:rPr lang="en-US" sz="1000" b="1" dirty="0">
                <a:solidFill>
                  <a:srgbClr val="000000"/>
                </a:solidFill>
                <a:latin typeface="Arial" panose="020B0604020202020204" pitchFamily="34" charset="0"/>
                <a:cs typeface="Times New Roman" panose="02020603050405020304" pitchFamily="18" charset="0"/>
              </a:rPr>
              <a:t>Advanced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Notice that Aziz’s account’s password has been stored on LON-SVR1. </a:t>
            </a:r>
            <a:endParaRPr lang="en-US" sz="1000" dirty="0">
              <a:solidFill>
                <a:srgbClr val="000000"/>
              </a:solidFill>
              <a:latin typeface="Arial" panose="020B0604020202020204" pitchFamily="34" charset="0"/>
            </a:endParaRPr>
          </a:p>
          <a:p>
            <a:pPr marL="457200" lvl="0">
              <a:lnSpc>
                <a:spcPct val="115000"/>
              </a:lnSpc>
              <a:spcAft>
                <a:spcPts val="995"/>
              </a:spcAft>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Note: You may need to change the drop down to </a:t>
            </a:r>
            <a:r>
              <a:rPr lang="en-US" sz="1000" b="1" dirty="0">
                <a:solidFill>
                  <a:prstClr val="black"/>
                </a:solidFill>
                <a:latin typeface="Arial" panose="020B0604020202020204" pitchFamily="34" charset="0"/>
                <a:cs typeface="Times New Roman" panose="02020603050405020304" pitchFamily="18" charset="0"/>
              </a:rPr>
              <a:t>Accounts that have been authenticated to this Read only domain controller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This may be necessary if, due to the sign-in restrictions, the </a:t>
            </a:r>
            <a:r>
              <a:rPr lang="en-US" sz="1000" b="1" dirty="0">
                <a:solidFill>
                  <a:prstClr val="black"/>
                </a:solidFill>
                <a:latin typeface="Arial" panose="020B0604020202020204" pitchFamily="34" charset="0"/>
                <a:cs typeface="Times New Roman" panose="02020603050405020304" pitchFamily="18" charset="0"/>
              </a:rPr>
              <a:t>Aziz</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account did not yet store on </a:t>
            </a:r>
            <a:r>
              <a:rPr lang="en-US" sz="1000" b="1" dirty="0">
                <a:solidFill>
                  <a:prstClr val="black"/>
                </a:solidFill>
                <a:latin typeface="Arial" panose="020B0604020202020204" pitchFamily="34" charset="0"/>
                <a:cs typeface="Times New Roman" panose="02020603050405020304" pitchFamily="18" charset="0"/>
              </a:rPr>
              <a:t>LON-SVR1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ndParaRPr>
          </a:p>
          <a:p>
            <a:pPr marL="342900" lvl="0" indent="-342900">
              <a:lnSpc>
                <a:spcPct val="115000"/>
              </a:lnSpc>
              <a:spcAft>
                <a:spcPts val="995"/>
              </a:spcAft>
              <a:buFont typeface="+mj-lt"/>
              <a:buAutoNum type="arabicPeriod" startAt="6"/>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srgbClr val="000000"/>
                </a:solidFill>
                <a:latin typeface="Arial" panose="020B0604020202020204" pitchFamily="34" charset="0"/>
                <a:cs typeface="Times New Roman" panose="02020603050405020304" pitchFamily="18" charset="0"/>
              </a:rPr>
              <a:t>Close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srgbClr val="000000"/>
                </a:solidFill>
                <a:latin typeface="Arial" panose="020B0604020202020204" pitchFamily="34"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srgbClr val="000000"/>
              </a:solidFill>
              <a:latin typeface="Arial" panose="020B0604020202020204" pitchFamily="34" charset="0"/>
            </a:endParaRP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Prepopulate credential caching</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LON-DC1, in </a:t>
            </a:r>
            <a:r>
              <a:rPr lang="en-US" sz="1000" b="1" dirty="0">
                <a:solidFill>
                  <a:srgbClr val="000000"/>
                </a:solidFill>
                <a:latin typeface="Arial" panose="020B0604020202020204" pitchFamily="34" charset="0"/>
                <a:cs typeface="Times New Roman" panose="02020603050405020304" pitchFamily="18" charset="0"/>
              </a:rPr>
              <a:t>Active Directory Users and Computers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the </a:t>
            </a:r>
            <a:r>
              <a:rPr lang="en-US" sz="1000" b="1" dirty="0">
                <a:solidFill>
                  <a:srgbClr val="000000"/>
                </a:solidFill>
                <a:latin typeface="Arial" panose="020B0604020202020204" pitchFamily="34" charset="0"/>
                <a:cs typeface="Times New Roman" panose="02020603050405020304" pitchFamily="18" charset="0"/>
              </a:rPr>
              <a:t>Domain Controllers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OU, double-click </a:t>
            </a:r>
            <a:r>
              <a:rPr lang="en-US" sz="1000" b="1" dirty="0">
                <a:solidFill>
                  <a:srgbClr val="000000"/>
                </a:solidFill>
                <a:latin typeface="Arial" panose="020B0604020202020204" pitchFamily="34" charset="0"/>
                <a:cs typeface="Times New Roman" panose="02020603050405020304" pitchFamily="18" charset="0"/>
              </a:rPr>
              <a:t>LON-SVR1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the </a:t>
            </a:r>
            <a:r>
              <a:rPr lang="en-US" sz="1000" b="1" dirty="0">
                <a:solidFill>
                  <a:srgbClr val="000000"/>
                </a:solidFill>
                <a:latin typeface="Arial" panose="020B0604020202020204" pitchFamily="34" charset="0"/>
                <a:cs typeface="Times New Roman" panose="02020603050405020304" pitchFamily="18" charset="0"/>
              </a:rPr>
              <a:t>Password Replication Policy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tab.</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a:t>
            </a:r>
            <a:r>
              <a:rPr lang="en-US" sz="1000" b="1" dirty="0">
                <a:solidFill>
                  <a:srgbClr val="000000"/>
                </a:solidFill>
                <a:latin typeface="Arial" panose="020B0604020202020204" pitchFamily="34" charset="0"/>
                <a:cs typeface="Times New Roman" panose="02020603050405020304" pitchFamily="18" charset="0"/>
              </a:rPr>
              <a:t>Password Replication Policy</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tab, click </a:t>
            </a:r>
            <a:r>
              <a:rPr lang="en-US" sz="1000" b="1" dirty="0">
                <a:solidFill>
                  <a:srgbClr val="000000"/>
                </a:solidFill>
                <a:latin typeface="Arial" panose="020B0604020202020204" pitchFamily="34" charset="0"/>
                <a:cs typeface="Times New Roman" panose="02020603050405020304" pitchFamily="18" charset="0"/>
              </a:rPr>
              <a:t>Advanced</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srgbClr val="000000"/>
                </a:solidFill>
                <a:latin typeface="Arial" panose="020B0604020202020204" pitchFamily="34" charset="0"/>
                <a:cs typeface="Times New Roman" panose="02020603050405020304" pitchFamily="18" charset="0"/>
              </a:rPr>
              <a:t>Prepopulate Passwords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Type </a:t>
            </a:r>
            <a:r>
              <a:rPr lang="en-US" sz="1000" b="1" dirty="0">
                <a:solidFill>
                  <a:srgbClr val="000000"/>
                </a:solidFill>
                <a:latin typeface="Arial" panose="020B0604020202020204" pitchFamily="34" charset="0"/>
                <a:cs typeface="Times New Roman" panose="02020603050405020304" pitchFamily="18" charset="0"/>
              </a:rPr>
              <a:t>Louise; LON-CL1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srgbClr val="000000"/>
                </a:solidFill>
                <a:latin typeface="Arial" panose="020B0604020202020204" pitchFamily="34" charset="0"/>
                <a:cs typeface="Times New Roman" panose="02020603050405020304" pitchFamily="18" charset="0"/>
              </a:rPr>
              <a:t>Check names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srgbClr val="000000"/>
                </a:solidFill>
                <a:latin typeface="Arial" panose="020B0604020202020204" pitchFamily="34"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srgbClr val="000000"/>
                </a:solidFill>
                <a:latin typeface="Arial" panose="020B0604020202020204" pitchFamily="34"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Click </a:t>
            </a:r>
            <a:r>
              <a:rPr lang="en-US" sz="1000" b="1" dirty="0">
                <a:solidFill>
                  <a:srgbClr val="000000"/>
                </a:solidFill>
                <a:latin typeface="Arial" panose="020B0604020202020204" pitchFamily="34"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confirm that Louise and LON-CL1 have both been added to the list of accounts with cached credentials.</a:t>
            </a:r>
            <a:endParaRPr lang="en-US" sz="1000" dirty="0">
              <a:solidFill>
                <a:srgbClr val="000000"/>
              </a:solidFill>
              <a:latin typeface="Arial" panose="020B0604020202020204" pitchFamily="34"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Close all open windows.</a:t>
            </a:r>
            <a:endParaRPr lang="en-US" dirty="0"/>
          </a:p>
        </p:txBody>
      </p:sp>
      <p:sp>
        <p:nvSpPr>
          <p:cNvPr id="4" name="Slide Number Placeholder 3"/>
          <p:cNvSpPr>
            <a:spLocks noGrp="1"/>
          </p:cNvSpPr>
          <p:nvPr>
            <p:ph type="sldNum" sz="quarter" idx="10"/>
          </p:nvPr>
        </p:nvSpPr>
        <p:spPr/>
        <p:txBody>
          <a:bodyPr/>
          <a:lstStyle/>
          <a:p>
            <a:fld id="{74F30A5A-47CF-4016-A7FC-5A9CB421F627}" type="slidenum">
              <a:rPr lang="en-US" smtClean="0"/>
              <a:t>27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00703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 this lesson, you will review the various tools used to manage objects in the AD DS. You will also review the operations master roles, which have not changed from previous versions of the AD DS. Finally, you will discuss the AD DS domain controller restoration process.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12585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Introduce the four management snap-ins for AD DS. Discuss the steps needed to install the Remote Server Administration Tools (RSAT) on a Windows</a:t>
            </a:r>
            <a:r>
              <a:rPr lang="en-US" sz="1000" baseline="30000" dirty="0" smtClean="0">
                <a:effectLst/>
                <a:latin typeface="Arial" panose="020B0604020202020204" pitchFamily="34" charset="0"/>
                <a:ea typeface="Calibri" panose="020F0502020204030204" pitchFamily="34" charset="0"/>
                <a:cs typeface="Segoe UI" panose="020B0502040204020203" pitchFamily="34" charset="0"/>
              </a:rPr>
              <a:t>®</a:t>
            </a:r>
            <a:r>
              <a:rPr lang="en-US" sz="1000" dirty="0" smtClean="0">
                <a:effectLst/>
                <a:latin typeface="Arial" panose="020B0604020202020204" pitchFamily="34" charset="0"/>
                <a:ea typeface="Calibri" panose="020F0502020204030204" pitchFamily="34" charset="0"/>
                <a:cs typeface="Segoe UI" panose="020B0502040204020203" pitchFamily="34" charset="0"/>
              </a:rPr>
              <a:t> 8.1 client.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29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275817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Mention to the students that, in this lesson and the next, you will review key concepts that have been available in AD DS since the Windows Server</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2008 R2 operating system release, as well as some new functions in Windows Server 2012, such as using virtual domain controllers.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47010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The Active Directory Administrative Center was introduced in Windows Server 2008 R2. Several features were added in Windows Server 2012. Note that no new functionality was added to the Active Directory Administrative Center in Windows Server 2012 R2.</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602443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Introduce Ntdsutil and its role in AD DS maintenance.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728319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Introduce the Active Directory module for Windows PowerShell. Explain the functionality contained in the module and its capabilities for AD DS management. Point out the new sets of cmdlets for site replication, and central access and claims management.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32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457323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You require the 20411D-LON-DC1 virtual machine. Sign in as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smtClean="0">
                <a:effectLst/>
                <a:latin typeface="Arial" panose="020B0604020202020204" pitchFamily="34" charset="0"/>
                <a:ea typeface="Calibri" panose="020F0502020204030204" pitchFamily="34" charset="0"/>
                <a:cs typeface="Segoe UI" panose="020B0502040204020203" pitchFamily="34" charset="0"/>
              </a:rPr>
              <a:t> with the password </a:t>
            </a:r>
            <a:r>
              <a:rPr lang="en-US" sz="1000" b="1" smtClean="0">
                <a:effectLst/>
                <a:latin typeface="Arial" panose="020B0604020202020204" pitchFamily="34" charset="0"/>
                <a:ea typeface="Calibri" panose="020F0502020204030204" pitchFamily="34" charset="0"/>
                <a:cs typeface="Times New Roman" panose="02020603050405020304" pitchFamily="18" charset="0"/>
              </a:rPr>
              <a:t>Pa$$w0rd</a:t>
            </a:r>
            <a:r>
              <a:rPr lang="en-US" sz="1000" smtClean="0">
                <a:effectLst/>
                <a:latin typeface="Arial" panose="020B0604020202020204" pitchFamily="34" charset="0"/>
                <a:ea typeface="Calibri" panose="020F0502020204030204" pitchFamily="34" charset="0"/>
                <a:cs typeface="Segoe UI" panose="020B0502040204020203" pitchFamily="34" charset="0"/>
              </a:rPr>
              <a:t>.</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a:lnSpc>
                <a:spcPts val="1300"/>
              </a:lnSpc>
              <a:spcBef>
                <a:spcPts val="900"/>
              </a:spcBef>
              <a:spcAft>
                <a:spcPts val="300"/>
              </a:spcAft>
            </a:pPr>
            <a:r>
              <a:rPr lang="en-US" sz="1000" b="1" smtClean="0">
                <a:effectLst/>
                <a:latin typeface="Arial" panose="020B0604020202020204" pitchFamily="34" charset="0"/>
                <a:ea typeface="Times New Roman" panose="02020603050405020304" pitchFamily="18" charset="0"/>
                <a:cs typeface="Segoe UI" panose="020B0502040204020203" pitchFamily="34" charset="0"/>
              </a:rPr>
              <a:t>Active Directory Users and Computers</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View objects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On LON-DC1, in Server Manager,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Active Directory Users and Computers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Active Directory Users and Computers, double-click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domain.</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container to see the computer objects in the container.</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Research</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OU. Note the User and Group objects within the Research OU.</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Refresh the view</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Adatum.com</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domain,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Refresh</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toolbar, click the white and green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Refresh</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icon.</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Create objects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container,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 name</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field,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LON-CL4</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US" sz="1000" b="1" smtClean="0">
                <a:effectLst/>
                <a:latin typeface="Arial" panose="020B0604020202020204" pitchFamily="34" charset="0"/>
                <a:ea typeface="Calibri" panose="020F0502020204030204" pitchFamily="34" charset="0"/>
                <a:cs typeface="Times New Roman" panose="02020603050405020304" pitchFamily="18" charset="0"/>
              </a:rPr>
              <a:t>Configure object attributes</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Active Directory Users and Computers, 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Computers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container.</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LON-CL4</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In the LON-CL4 Properties window, click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Member Of</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tab.</a:t>
            </a:r>
          </a:p>
          <a:p>
            <a:pPr marL="342900" marR="0" lvl="0" indent="-342900">
              <a:lnSpc>
                <a:spcPct val="115000"/>
              </a:lnSpc>
              <a:spcBef>
                <a:spcPts val="0"/>
              </a:spcBef>
              <a:spcAft>
                <a:spcPts val="995"/>
              </a:spcAft>
              <a:buFont typeface="+mj-lt"/>
              <a:buAutoNum type="arabicPeriod"/>
            </a:pP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On the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Member Of</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tab,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type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Research</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33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37905369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LON-CL4 Properties window.</a:t>
            </a: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View all object attributes</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Active Directory Users and Computers, in the menu toolbar,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View</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Advanced Features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Computers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container, right-click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LON-CL4</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 Editor</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then scroll through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Attributes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lvl="0">
              <a:lnSpc>
                <a:spcPts val="1300"/>
              </a:lnSpc>
              <a:spcBef>
                <a:spcPts val="900"/>
              </a:spcBef>
              <a:spcAft>
                <a:spcPts val="300"/>
              </a:spcAft>
            </a:pPr>
            <a:r>
              <a:rPr lang="en-US" sz="1000" b="1">
                <a:solidFill>
                  <a:prstClr val="black"/>
                </a:solidFill>
                <a:latin typeface="Arial" panose="020B0604020202020204" pitchFamily="34" charset="0"/>
                <a:ea typeface="Times New Roman" panose="02020603050405020304" pitchFamily="18" charset="0"/>
                <a:cs typeface="Segoe UI" panose="020B0502040204020203" pitchFamily="34" charset="0"/>
              </a:rPr>
              <a:t>Active Directory Administrative Center</a:t>
            </a: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Navigation</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On LON-DC1, in Server Manager,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 (local)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 Dynamic Access Control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Global Search</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navigation pane, click the tab for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Tree View</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 (local)</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expand the Adatum.com domain.</a:t>
            </a: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Perform administrative tasks</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Active Directory Administrative Center,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Overview</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Reset Password</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section, 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field,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Adatum\Adam</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Confirm password</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fields,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Clear the check box for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must change password at next log on</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Apply</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Global Search</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section, type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Rex</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field, and then press Enter.</a:t>
            </a:r>
          </a:p>
          <a:p>
            <a:pPr lvl="0">
              <a:lnSpc>
                <a:spcPct val="107000"/>
              </a:lnSpc>
              <a:spcAft>
                <a:spcPts val="800"/>
              </a:spcAft>
            </a:pPr>
            <a:r>
              <a:rPr lang="en-US" sz="1000" b="1">
                <a:solidFill>
                  <a:prstClr val="black"/>
                </a:solidFill>
                <a:latin typeface="Arial" panose="020B0604020202020204" pitchFamily="34" charset="0"/>
                <a:ea typeface="Calibri" panose="020F0502020204030204" pitchFamily="34" charset="0"/>
                <a:cs typeface="Times New Roman" panose="02020603050405020304" pitchFamily="18" charset="0"/>
              </a:rPr>
              <a:t>Use the Windows PowerShell History Viewer</a:t>
            </a:r>
            <a:endParaRPr lang="en-US" sz="100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Active Directory Administrative Center, click the </a:t>
            </a:r>
            <a:r>
              <a:rPr lang="en-US" sz="1000" b="1">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Windows PowerShell History</a:t>
            </a:r>
            <a:r>
              <a:rPr lang="en-US" sz="1000">
                <a:solidFill>
                  <a:prstClr val="black"/>
                </a:solidFill>
                <a:latin typeface="Arial" panose="020B0604020202020204" pitchFamily="34" charset="0"/>
                <a:ea typeface="Times New Roman" panose="02020603050405020304" pitchFamily="18" charset="0"/>
                <a:cs typeface="Times New Roman" panose="02020603050405020304" pitchFamily="18" charset="0"/>
              </a:rPr>
              <a:t> toolbar at the bottom of the screen.</a:t>
            </a:r>
          </a:p>
        </p:txBody>
      </p:sp>
      <p:sp>
        <p:nvSpPr>
          <p:cNvPr id="4" name="Slide Number Placeholder 3"/>
          <p:cNvSpPr>
            <a:spLocks noGrp="1"/>
          </p:cNvSpPr>
          <p:nvPr>
            <p:ph type="sldNum" sz="quarter" idx="10"/>
          </p:nvPr>
        </p:nvSpPr>
        <p:spPr/>
        <p:txBody>
          <a:bodyPr/>
          <a:lstStyle/>
          <a:p>
            <a:fld id="{74F30A5A-47CF-4016-A7FC-5A9CB421F627}" type="slidenum">
              <a:rPr lang="en-US" smtClean="0"/>
              <a:t>34</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687588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details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ADAccountPassword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cmdlet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used to perform the most recent task.</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LON-DC1, close all open windows.</a:t>
            </a:r>
          </a:p>
          <a:p>
            <a:pPr lvl="0">
              <a:lnSpc>
                <a:spcPts val="1300"/>
              </a:lnSpc>
              <a:spcBef>
                <a:spcPts val="900"/>
              </a:spcBef>
              <a:spcAft>
                <a:spcPts val="300"/>
              </a:spcAft>
            </a:pP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Windows PowerShell</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 group</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Module for Windows PowerShell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Windows PowerShell prompt, type the following, and then press Enter:</a:t>
            </a: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ADGroup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–Name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Security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GroupScope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Global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DisplayName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“Sales Managers” –Path ”CN=</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Users,DC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Adatum,DC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a:t>
            </a: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Server Manager,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Active Directory Administrative Center, double-click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in the details pane, scroll down, and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container.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Confirm that the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SalesManagers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group is present in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container. You may need to press F5 on the keyboard to refresh the Users container.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Move an object to a new OU</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Switch to the Windows PowerShell prompt.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the Windows PowerShell prompt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Move-</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ADObject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“CN=</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SalesManagers,CN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Users,DC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Adatum,DC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TargetPath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“OU=</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Sales,DC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Adatum,DC</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a:t>
            </a: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Switch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Active Directory Administrative Center, double-click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in the details pane, scroll down and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OU.</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ts val="1300"/>
              </a:lnSpc>
              <a:spcAft>
                <a:spcPts val="600"/>
              </a:spcAft>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Confirm that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SalesManagers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group has been moved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OU.</a:t>
            </a:r>
            <a:endParaRPr lang="en-US" dirty="0"/>
          </a:p>
        </p:txBody>
      </p:sp>
      <p:sp>
        <p:nvSpPr>
          <p:cNvPr id="4" name="Slide Number Placeholder 3"/>
          <p:cNvSpPr>
            <a:spLocks noGrp="1"/>
          </p:cNvSpPr>
          <p:nvPr>
            <p:ph type="sldNum" sz="quarter" idx="10"/>
          </p:nvPr>
        </p:nvSpPr>
        <p:spPr/>
        <p:txBody>
          <a:bodyPr/>
          <a:lstStyle/>
          <a:p>
            <a:fld id="{74F30A5A-47CF-4016-A7FC-5A9CB421F627}" type="slidenum">
              <a:rPr lang="en-US" smtClean="0"/>
              <a:t>35</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638327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Stress that the first domain controller in the forest would house all five roles because it is both the forest root and the domain’s initial domain controller. You cannot bring the forest-level or forest-root domain roles up on another domain controller initially. The same applies to subsequent domains you may create in the forest. The first domain controller in a new domain would house the three domain operations master roles initially. After creating additional domain controllers, you may wish to change the role holder based on the factors spelled out in guidelines for placing operations master roles.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36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16461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Explain that the System State backups are backups of the AD DS. You should emphasize the typical reason to do an authoritative restore—you need to put an AD DS object back in that was inadvertently removed. The other restores would be part of a typical restoration process that occurs because the particular computer lost data, perhaps through a hard drive malfunction, for example. Explain the ntdsutil command and when you would use it. Mention that there will be more discussion about Ntdsutil functionality in the next lesson.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37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028720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 this lesson, you will focus on the AD DS database and how to manage it, as well as the ability to make snapshots of the database and the new Recycle Bin feature.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38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8292596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Introduce the key concepts of the AD DS database:</a:t>
            </a:r>
            <a:endParaRPr lang="en-US" sz="100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It is comprised of four partitions.</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It is stored in a database file called n.dit that is located on each domain controller.</a:t>
            </a:r>
            <a:endParaRPr lang="en-US" sz="100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Changes made to an AD DS database are replicated to all domain controllers.</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39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329726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Provide an overview of AD DS components. Ensure that this is a high-level overview, simply explaining how the components relate to each other. Both domain and forest/schema structure will be covered in subsequent topics. You may or may not need to cover this content, depending on the knowledge level of your students.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23848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Introduce restartable AD DS, and explain how it saves administrative time when you are performing AD DS maintenance.</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40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199221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You require the 20411D-LON-DC1 virtual machine. Sign in as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smtClean="0">
                <a:effectLst/>
                <a:latin typeface="Arial" panose="020B0604020202020204" pitchFamily="34" charset="0"/>
                <a:ea typeface="Calibri" panose="020F0502020204030204" pitchFamily="34" charset="0"/>
                <a:cs typeface="Segoe UI" panose="020B0502040204020203" pitchFamily="34" charset="0"/>
              </a:rPr>
              <a:t> with the password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Stop AD DS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LON-DC1, if necessary, on the taskbar,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shortcut.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Services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Services window,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Active Directory Domain Services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Stop</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Stop Other Services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Perform an offline defragmentation of the AD DS database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On LON-DC1, on the taskbar, 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Windows PowerShell</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shortcut.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command window, type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ntdsutil</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press Enter.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ntdsutil.exe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prompt, type the following command, and then press Enter: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activate instance NTDS</a:t>
            </a:r>
          </a:p>
          <a:p>
            <a:pPr marL="342900" marR="0" lvl="0" indent="-342900">
              <a:lnSpc>
                <a:spcPct val="115000"/>
              </a:lnSpc>
              <a:spcBef>
                <a:spcPts val="0"/>
              </a:spcBef>
              <a:spcAft>
                <a:spcPts val="995"/>
              </a:spcAft>
              <a:buFont typeface="+mj-lt"/>
              <a:buAutoNum type="arabicPeriod" startAt="4"/>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the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ntdsutil.exe</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prompt, type the following command, and then press Enter: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files</a:t>
            </a:r>
          </a:p>
          <a:p>
            <a:pPr marL="342900" marR="0" lvl="0" indent="-342900">
              <a:lnSpc>
                <a:spcPct val="115000"/>
              </a:lnSpc>
              <a:spcBef>
                <a:spcPts val="0"/>
              </a:spcBef>
              <a:spcAft>
                <a:spcPts val="995"/>
              </a:spcAft>
              <a:buFont typeface="+mj-lt"/>
              <a:buAutoNum type="arabicPeriod" startAt="5"/>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maintenance:</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prompt, type the following command, and then press Enter: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ts val="1000"/>
              </a:lnSpc>
              <a:spcBef>
                <a:spcPts val="600"/>
              </a:spcBef>
              <a:spcAft>
                <a:spcPts val="6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compact to C:\</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Check the integrity of the offline database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file maintenance:</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prompt, type the following command, and then press Enter:</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15000"/>
              </a:lnSpc>
              <a:spcBef>
                <a:spcPts val="600"/>
              </a:spcBef>
              <a:spcAft>
                <a:spcPts val="995"/>
              </a:spcAft>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41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11685531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Integrity</a:t>
            </a: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maintenance: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quit</a:t>
            </a: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the </a:t>
            </a:r>
            <a:r>
              <a:rPr lang="en-US" sz="1000" b="1"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ntdsutil.exe</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prompt, type the following command, and then press 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Quit</a:t>
            </a: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Windows PowerShell window.</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Start AD DS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On the taskbar,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shortcut.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Manager</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Tools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Services window,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Domain Services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Confirm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Status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column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Active Directory Domain Services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is listed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Running</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Services</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console.</a:t>
            </a:r>
            <a:endParaRPr lang="en-US" dirty="0"/>
          </a:p>
        </p:txBody>
      </p:sp>
      <p:sp>
        <p:nvSpPr>
          <p:cNvPr id="4" name="Slide Number Placeholder 3"/>
          <p:cNvSpPr>
            <a:spLocks noGrp="1"/>
          </p:cNvSpPr>
          <p:nvPr>
            <p:ph type="sldNum" sz="quarter" idx="10"/>
          </p:nvPr>
        </p:nvSpPr>
        <p:spPr/>
        <p:txBody>
          <a:bodyPr/>
          <a:lstStyle/>
          <a:p>
            <a:fld id="{74F30A5A-47CF-4016-A7FC-5A9CB421F627}" type="slidenum">
              <a:rPr lang="en-US" smtClean="0"/>
              <a:t>42</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8862835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Explain the purpose of AD DS snapshots. Take the students through the process of capturing, mounting, viewing, and unmounting an AD DS snapshot.</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43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936794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Take the students through the process of restoring AD DS objects without using the Active Directory Recycle Bin.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44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6068870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Segoe UI" panose="020B0502040204020203" pitchFamily="34" charset="0"/>
              </a:rPr>
              <a:t>Introduce the Active Directory Recycle Bin, comparing its functionality with reanimating a tombstoned object from AD DS backup. Introduce the new graphical interface provided by the Active Directory Administrative Center in Windows Server 2012.</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45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562294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You require the 20411D-LON-DC1 virtual machine. Sign in as </a:t>
            </a:r>
            <a:r>
              <a:rPr lang="en-US" sz="1000" b="1" dirty="0" err="1" smtClean="0">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On LON-DC1, in Server Manager,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Tools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(local)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 Recycle Bin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on the warning message box,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to refresh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message.</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Press F5 to refresh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double-click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Research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OU.</a:t>
            </a: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Task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pane,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Enter the following information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Account</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Full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Test1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User UPN logon: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Test1</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Confirm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Repeat the previous steps to create a second user,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Test2</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Select both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Test1</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Test2</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Right-click the selection,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Delete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the confirmation prompt,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Yes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Active Directory Administrative Center</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err="1" smtClean="0">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(Local)</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double-click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Deleted Objects</a:t>
            </a:r>
            <a:r>
              <a:rPr lang="en-US" sz="1000" dirty="0" smtClean="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46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Tree>
    <p:extLst>
      <p:ext uri="{BB962C8B-B14F-4D97-AF65-F5344CB8AC3E}">
        <p14:creationId xmlns:p14="http://schemas.microsoft.com/office/powerpoint/2010/main" val="5068746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Test1</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Test2</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Restore To</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In the Restore To window,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OU,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Navigate to the Research OU, confirm that Test1 is now located in the Research OU, and then navigate to the IT OU and confirm that Test2 is in the IT OU.</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Close the Active Directory Administrative Center.</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US" sz="1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Revert  Virtual Machines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Segoe UI" panose="020B0502040204020203" pitchFamily="34" charset="0"/>
              </a:rPr>
              <a:t>When you finish the lab, revert the virtual machines to their initial state by completing the following </a:t>
            </a:r>
            <a:r>
              <a:rPr lang="en-US" sz="1000" dirty="0" smtClean="0">
                <a:solidFill>
                  <a:prstClr val="black"/>
                </a:solidFill>
                <a:latin typeface="Arial" panose="020B0604020202020204" pitchFamily="34" charset="0"/>
                <a:ea typeface="Calibri" panose="020F0502020204030204" pitchFamily="34" charset="0"/>
                <a:cs typeface="Segoe UI" panose="020B0502040204020203" pitchFamily="34" charset="0"/>
              </a:rPr>
              <a:t>steps:</a:t>
            </a:r>
            <a:endPar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marL="228600" lvl="0" indent="-228600">
              <a:lnSpc>
                <a:spcPct val="107000"/>
              </a:lnSpc>
              <a:spcAft>
                <a:spcPts val="800"/>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host computer, start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Hyper-V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Manager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228600" lvl="0" indent="-228600">
              <a:lnSpc>
                <a:spcPct val="107000"/>
              </a:lnSpc>
              <a:spcAft>
                <a:spcPts val="800"/>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Virtual Machines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20411D-LON-DC1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Revert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228600" lvl="0" indent="-228600">
              <a:lnSpc>
                <a:spcPct val="107000"/>
              </a:lnSpc>
              <a:spcAft>
                <a:spcPts val="800"/>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Revert Virtual Machine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Revert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228600" lvl="0" indent="-228600">
              <a:lnSpc>
                <a:spcPct val="107000"/>
              </a:lnSpc>
              <a:spcAft>
                <a:spcPts val="800"/>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Repeat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steps 2 and 3 for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20411D-LON-SVR1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p>
          <a:p>
            <a:pPr lvl="0">
              <a:spcAft>
                <a:spcPts val="1000"/>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US" dirty="0"/>
          </a:p>
        </p:txBody>
      </p:sp>
      <p:sp>
        <p:nvSpPr>
          <p:cNvPr id="4" name="Slide Number Placeholder 3"/>
          <p:cNvSpPr>
            <a:spLocks noGrp="1"/>
          </p:cNvSpPr>
          <p:nvPr>
            <p:ph type="sldNum" sz="quarter" idx="10"/>
          </p:nvPr>
        </p:nvSpPr>
        <p:spPr/>
        <p:txBody>
          <a:bodyPr/>
          <a:lstStyle/>
          <a:p>
            <a:fld id="{74F30A5A-47CF-4016-A7FC-5A9CB421F627}" type="slidenum">
              <a:rPr lang="en-US" smtClean="0"/>
              <a:t>47</a:t>
            </a:fld>
            <a:endParaRPr lang="en-US"/>
          </a:p>
        </p:txBody>
      </p:sp>
      <p:sp>
        <p:nvSpPr>
          <p:cNvPr id="5" name="TextBox 4"/>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7123700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1</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 Installing and Configuring an RODC </a:t>
            </a:r>
            <a:r>
              <a:rPr lang="en-US" sz="1000" dirty="0" smtClean="0">
                <a:effectLst/>
                <a:latin typeface="Arial" panose="020B0604020202020204" pitchFamily="34" charset="0"/>
                <a:ea typeface="Calibri" panose="020F0502020204030204" pitchFamily="34" charset="0"/>
                <a:cs typeface="Segoe UI" panose="020B0502040204020203" pitchFamily="34" charset="0"/>
              </a:rPr>
              <a:t>A. Datum is adding a new branch office. You have been asked to configure an RODC to service logon requests at the branch office. You also need to configure password policies that ensure caching only of passwords for local users in the branch office.</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2</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 Configuring AD DS Snapshots </a:t>
            </a:r>
            <a:r>
              <a:rPr lang="en-US" sz="1000" dirty="0" smtClean="0">
                <a:effectLst/>
                <a:latin typeface="Arial" panose="020B0604020202020204" pitchFamily="34" charset="0"/>
                <a:ea typeface="Calibri" panose="020F0502020204030204" pitchFamily="34" charset="0"/>
                <a:cs typeface="Segoe UI" panose="020B0502040204020203" pitchFamily="34" charset="0"/>
              </a:rPr>
              <a:t>As part of the overall disaster recovery plan for A. Datum, you have been instructed to test the process for taking Active Directory snapshots and viewing them. If the process is successful, you will schedule them to occur on a regular basis to assist in the recovery of deleted or modified AD DS objects.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Exercise 3: </a:t>
            </a:r>
            <a:r>
              <a:rPr lang="en-US" sz="1000" dirty="0" smtClean="0">
                <a:solidFill>
                  <a:srgbClr val="000000"/>
                </a:solidFill>
                <a:effectLst/>
                <a:latin typeface="Arial" panose="020B0604020202020204" pitchFamily="34" charset="0"/>
                <a:ea typeface="Calibri" panose="020F0502020204030204" pitchFamily="34" charset="0"/>
                <a:cs typeface="Segoe UI" panose="020B0502040204020203" pitchFamily="34" charset="0"/>
              </a:rPr>
              <a:t>Configuring the Active Directory Recycle Bin </a:t>
            </a:r>
            <a:r>
              <a:rPr lang="en-US" sz="1000" dirty="0" smtClean="0">
                <a:effectLst/>
                <a:latin typeface="Arial" panose="020B0604020202020204" pitchFamily="34" charset="0"/>
                <a:ea typeface="Calibri" panose="020F0502020204030204" pitchFamily="34" charset="0"/>
                <a:cs typeface="Segoe UI" panose="020B0502040204020203" pitchFamily="34" charset="0"/>
              </a:rPr>
              <a:t>As part of the Disaster Recovery plan for AD DS, you need to configure and test the Active Directory Recycle Bin to allow for object and container level recovery.</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Exercise 4: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Optional Exercise: Cloning a Domain Controller IT management at A. Datum wants to be able to deploy new virtual domain controllers rapidly when necessary. They are considering using the domain controller clone in Windows Server 2012 R2. You must perform a domain controller cloning procedure as a proof of concept for your IT management team.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48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24945526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4F30A5A-47CF-4016-A7FC-5A9CB421F627}" type="slidenum">
              <a:rPr lang="en-US" smtClean="0"/>
              <a:t>49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078958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If required, introduce the concepts of AD DS forests and schemas. You may or may not need to cover this content, depending on the knowledge level of your students.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498604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74F30A5A-47CF-4016-A7FC-5A9CB421F627}" type="slidenum">
              <a:rPr lang="en-US" smtClean="0"/>
              <a:t>50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098728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Which AD DS objects should have their credentials cached on an RODC located in a remote location?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Typically, you would cache credentials that require authentication to AD DS for user, service, and computer accounts on an RODC located remotely.</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What benefits does Active Directory Administrative Center provide over Active Directory Users and Computers?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Segoe UI" panose="020B0502040204020203" pitchFamily="34" charset="0"/>
              </a:rPr>
              <a:t>Active Directory Administrative Center is built on Windows PowerShell, so you can perform tasks on a larger scale with more flexibility. Windows PowerShell provides more granular control and parameters than many of the GUI-based tools. You also can use the Active Directory Administrative Center to administer components like Active Directory Recycle Bin and fine-grained password policies, unlike Active Directory Users and Computers.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Tools</a:t>
            </a:r>
            <a:endParaRPr lang="en-US"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51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smtClean="0">
                <a:latin typeface="Arial" panose="020B0604020202020204" pitchFamily="34" charset="0"/>
              </a:rPr>
              <a:t>(More notes on the next slide)</a:t>
            </a:r>
            <a:endParaRPr lang="en-US" sz="1000">
              <a:latin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404035633"/>
              </p:ext>
            </p:extLst>
          </p:nvPr>
        </p:nvGraphicFramePr>
        <p:xfrm>
          <a:off x="461962" y="5726557"/>
          <a:ext cx="5934075" cy="3163443"/>
        </p:xfrm>
        <a:graphic>
          <a:graphicData uri="http://schemas.openxmlformats.org/drawingml/2006/table">
            <a:tbl>
              <a:tblPr firstRow="1" firstCol="1" bandRow="1"/>
              <a:tblGrid>
                <a:gridCol w="1978025"/>
                <a:gridCol w="1978025"/>
                <a:gridCol w="1978025"/>
              </a:tblGrid>
              <a:tr h="0">
                <a:tc>
                  <a:txBody>
                    <a:bodyPr/>
                    <a:lstStyle/>
                    <a:p>
                      <a:pPr marL="0" marR="0">
                        <a:lnSpc>
                          <a:spcPct val="115000"/>
                        </a:lnSpc>
                        <a:spcBef>
                          <a:spcPts val="0"/>
                        </a:spcBef>
                        <a:spcAft>
                          <a:spcPts val="0"/>
                        </a:spcAft>
                      </a:pPr>
                      <a:r>
                        <a:rPr lang="en-US" sz="950" b="1" dirty="0">
                          <a:effectLst/>
                          <a:latin typeface="Arial" panose="020B0604020202020204" pitchFamily="34" charset="0"/>
                          <a:ea typeface="Times New Roman" panose="02020603050405020304" pitchFamily="18" charset="0"/>
                          <a:cs typeface="Arial" panose="020B0604020202020204" pitchFamily="34" charset="0"/>
                        </a:rPr>
                        <a:t>Tool</a:t>
                      </a:r>
                      <a:endParaRPr lang="en-US" sz="95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effectLst/>
                          <a:latin typeface="Arial" panose="020B0604020202020204" pitchFamily="34" charset="0"/>
                          <a:ea typeface="Times New Roman" panose="02020603050405020304" pitchFamily="18" charset="0"/>
                          <a:cs typeface="Arial" panose="020B0604020202020204" pitchFamily="34" charset="0"/>
                        </a:rPr>
                        <a:t>Used for</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b="1">
                          <a:effectLst/>
                          <a:latin typeface="Arial" panose="020B0604020202020204" pitchFamily="34" charset="0"/>
                          <a:ea typeface="Times New Roman" panose="02020603050405020304" pitchFamily="18" charset="0"/>
                          <a:cs typeface="Arial" panose="020B0604020202020204" pitchFamily="34" charset="0"/>
                        </a:rPr>
                        <a:t>Where to find it</a:t>
                      </a:r>
                      <a:endParaRPr lang="en-US" sz="95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Hyper-V Manager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Managing virtualized hosts on Windows Server 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Server Manager -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Active Directory module for Windows PowerShell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Managing AD DS through scripts and from the command line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Server Manager -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Active Directory Users and Computers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Managing objects in AD 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Server Manager –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Active Directory Administrative Center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Managing objects in AD DS, enabling and managing the Active Directory Recycle Bin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Server Manager - Tools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Ntdsutil.exe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dirty="0">
                          <a:effectLst/>
                          <a:latin typeface="Arial" panose="020B0604020202020204" pitchFamily="34" charset="0"/>
                          <a:ea typeface="Times New Roman" panose="02020603050405020304" pitchFamily="18" charset="0"/>
                          <a:cs typeface="Arial" panose="020B0604020202020204" pitchFamily="34" charset="0"/>
                        </a:rPr>
                        <a:t>Managing AD DS snapshots, compacting and moving the AD DS database, transferring and seizing operation master roles, and other uses.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Command prompt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950">
                          <a:effectLst/>
                          <a:latin typeface="Arial" panose="020B0604020202020204" pitchFamily="34" charset="0"/>
                          <a:ea typeface="Times New Roman" panose="02020603050405020304" pitchFamily="18" charset="0"/>
                          <a:cs typeface="Arial" panose="020B0604020202020204" pitchFamily="34" charset="0"/>
                        </a:rPr>
                        <a:t>Dsamain.exe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dirty="0">
                          <a:effectLst/>
                          <a:latin typeface="Arial" panose="020B0604020202020204" pitchFamily="34" charset="0"/>
                          <a:ea typeface="Times New Roman" panose="02020603050405020304" pitchFamily="18" charset="0"/>
                          <a:cs typeface="Arial" panose="020B0604020202020204" pitchFamily="34" charset="0"/>
                        </a:rPr>
                        <a:t>Mounting AD DS snapshots for browsing, compare existing objects between databases, and other uses.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50" dirty="0">
                          <a:effectLst/>
                          <a:latin typeface="Arial" panose="020B0604020202020204" pitchFamily="34" charset="0"/>
                          <a:ea typeface="Times New Roman" panose="02020603050405020304" pitchFamily="18" charset="0"/>
                          <a:cs typeface="Arial" panose="020B0604020202020204" pitchFamily="34" charset="0"/>
                        </a:rPr>
                        <a:t>Command prompt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1634928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Best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Practice: </a:t>
            </a:r>
            <a:endParaRPr lang="en-US" sz="1000" b="1" dirty="0" smtClean="0">
              <a:solidFill>
                <a:prstClr val="black"/>
              </a:solidFill>
              <a:latin typeface="Arial" panose="020B0604020202020204" pitchFamily="34" charset="0"/>
              <a:ea typeface="Times New Roman" panose="02020603050405020304" pitchFamily="18" charset="0"/>
              <a:cs typeface="Segoe UI" panose="020B0502040204020203" pitchFamily="34" charset="0"/>
            </a:endParaRPr>
          </a:p>
          <a:p>
            <a:pPr lvl="0">
              <a:lnSpc>
                <a:spcPts val="1300"/>
              </a:lnSpc>
              <a:spcBef>
                <a:spcPts val="900"/>
              </a:spcBef>
              <a:spcAft>
                <a:spcPts val="300"/>
              </a:spcAft>
            </a:pPr>
            <a:r>
              <a:rPr lang="en-US" sz="1000" b="1"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Best </a:t>
            </a:r>
            <a:r>
              <a:rPr lang="en-US" sz="1000" b="1" dirty="0">
                <a:solidFill>
                  <a:prstClr val="black"/>
                </a:solidFill>
                <a:latin typeface="Arial" panose="020B0604020202020204" pitchFamily="34" charset="0"/>
                <a:ea typeface="Times New Roman" panose="02020603050405020304" pitchFamily="18" charset="0"/>
                <a:cs typeface="Segoe UI" panose="020B0502040204020203" pitchFamily="34" charset="0"/>
              </a:rPr>
              <a:t>Practices for Administering AD DS</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 not virtualize all domain controllers on the same hypervisor host or server.</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Virtual machine snapshots provide an excellent reference point or quick recovery method, but you should not use them as a replacement for regular backups. They also will not allow you to recover objects by reverting to an older snapshot.</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RODCs when physical security makes a writable domain controller unfeasible.</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the best tool for the job. Active Directory Users and Computers is the most commonly used tool for managing AD DS, but it is not always the best. You can use Active Directory Administrative Center for performing large-scale tasks or those tasks that involve multiple objects. You also can use the Active Directory module for Windows PowerShell to create reusable scripts for frequently repeated administrative tasks.</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Enable Active Directory Recycle Bin if your forest functional level supports the functionality. It can be invaluable in saving time when recovering accidentally deleted objects in AD DS.</a:t>
            </a:r>
            <a:endParaRPr lang="en-US" dirty="0"/>
          </a:p>
        </p:txBody>
      </p:sp>
      <p:sp>
        <p:nvSpPr>
          <p:cNvPr id="4" name="Slide Number Placeholder 3"/>
          <p:cNvSpPr>
            <a:spLocks noGrp="1"/>
          </p:cNvSpPr>
          <p:nvPr>
            <p:ph type="sldNum" sz="quarter" idx="10"/>
          </p:nvPr>
        </p:nvSpPr>
        <p:spPr/>
        <p:txBody>
          <a:bodyPr/>
          <a:lstStyle/>
          <a:p>
            <a:fld id="{74F30A5A-47CF-4016-A7FC-5A9CB421F627}" type="slidenum">
              <a:rPr lang="en-US" smtClean="0"/>
              <a:t>52</a:t>
            </a:fld>
            <a:endParaRPr lang="en-US"/>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1423260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Introduce the important aspects of an AD DS domain infrastructure to students. You may or may not need to cover this content in detail, depending on the knowledge level of your students.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32002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Windows Azure Virtual Machines is a Windows Azure</a:t>
            </a:r>
            <a:r>
              <a:rPr lang="en-US" sz="1000" baseline="30000" smtClean="0">
                <a:effectLst/>
                <a:latin typeface="Arial" panose="020B0604020202020204" pitchFamily="34" charset="0"/>
                <a:ea typeface="Calibri" panose="020F0502020204030204" pitchFamily="34" charset="0"/>
                <a:cs typeface="Times New Roman" panose="02020603050405020304" pitchFamily="18" charset="0"/>
              </a:rPr>
              <a:t>™</a:t>
            </a:r>
            <a:r>
              <a:rPr lang="en-US" sz="1000" smtClean="0">
                <a:effectLst/>
                <a:latin typeface="Arial" panose="020B0604020202020204" pitchFamily="34" charset="0"/>
                <a:ea typeface="Calibri" panose="020F0502020204030204" pitchFamily="34" charset="0"/>
                <a:cs typeface="Times New Roman" panose="02020603050405020304" pitchFamily="18" charset="0"/>
              </a:rPr>
              <a:t> service that extends the domain into the cloud. A domain controller can easily run either on a virtual machine on a physical host within an organization’s data center, or on a virtual machine on Windows Azure. When organizations implement cloud services, especially on the application or software as a service (SaaS) levels, the authentication services provided by domain controllers can be used on the cloud level for the SaaS applications.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932365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smtClean="0">
                <a:effectLst/>
                <a:latin typeface="Arial" panose="020B0604020202020204" pitchFamily="34" charset="0"/>
                <a:ea typeface="Calibri" panose="020F0502020204030204" pitchFamily="34" charset="0"/>
                <a:cs typeface="Times New Roman" panose="02020603050405020304" pitchFamily="18" charset="0"/>
              </a:rPr>
              <a:t>This lesson covers how to use AD DS domain controllers in a virtualized environment, and the considerations to keep in mind when doing so. Cloning is the process by which you can copy a domain controller and deploy the copy as an additional domain controller safely and quickly. You will discuss and demonstrate cloning in this lesson.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12443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Explain how virtualization provides benefits to domain controllers when you perform it correctly. Mention how to address the issues that are mentioned on this slide. Wait to address snapshots and update sequence number (USN) rollbacks because you will cover them in the next topic.</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4F30A5A-47CF-4016-A7FC-5A9CB421F627}"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panose="020B0604020202020204" pitchFamily="34" charset="0"/>
              </a:rPr>
              <a:t>20411D</a:t>
            </a:r>
            <a:endParaRPr lang="en-US" sz="1200" b="1">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panose="020B0604020202020204" pitchFamily="34" charset="0"/>
              </a:rPr>
              <a:t>2: Maintaining Active Directory® Domain Services</a:t>
            </a:r>
            <a:endParaRPr lang="en-US" sz="1200" b="1">
              <a:solidFill>
                <a:srgbClr val="336699"/>
              </a:solidFill>
              <a:latin typeface="Arial" panose="020B0604020202020204" pitchFamily="34" charset="0"/>
            </a:endParaRPr>
          </a:p>
        </p:txBody>
      </p:sp>
    </p:spTree>
    <p:extLst>
      <p:ext uri="{BB962C8B-B14F-4D97-AF65-F5344CB8AC3E}">
        <p14:creationId xmlns:p14="http://schemas.microsoft.com/office/powerpoint/2010/main" val="306489407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0.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 Id="rId4" Type="http://schemas.openxmlformats.org/officeDocument/2006/relationships/image" Target="../media/image2.jpeg"/></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 Id="rId4" Type="http://schemas.openxmlformats.org/officeDocument/2006/relationships/image" Target="../media/image2.jpeg"/></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3.xml"/><Relationship Id="rId4" Type="http://schemas.openxmlformats.org/officeDocument/2006/relationships/image" Target="../media/image2.jpeg"/></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4.xml"/><Relationship Id="rId4" Type="http://schemas.openxmlformats.org/officeDocument/2006/relationships/image" Target="../media/image2.jpeg"/></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5.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6.xml"/><Relationship Id="rId4" Type="http://schemas.openxmlformats.org/officeDocument/2006/relationships/image" Target="../media/image2.jpeg"/></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7.xml"/><Relationship Id="rId4" Type="http://schemas.openxmlformats.org/officeDocument/2006/relationships/image" Target="../media/image2.jpeg"/></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8.xml"/><Relationship Id="rId4" Type="http://schemas.openxmlformats.org/officeDocument/2006/relationships/image" Target="../media/image2.jpeg"/></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9.xml"/><Relationship Id="rId4" Type="http://schemas.openxmlformats.org/officeDocument/2006/relationships/image" Target="../media/image2.jpeg"/></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0.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1.xml"/><Relationship Id="rId4" Type="http://schemas.openxmlformats.org/officeDocument/2006/relationships/image" Target="../media/image2.jpeg"/></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2.xml"/><Relationship Id="rId4" Type="http://schemas.openxmlformats.org/officeDocument/2006/relationships/image" Target="../media/image2.jpeg"/></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3.xml"/><Relationship Id="rId4" Type="http://schemas.openxmlformats.org/officeDocument/2006/relationships/image" Target="../media/image2.jpeg"/></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4.xml"/><Relationship Id="rId4" Type="http://schemas.openxmlformats.org/officeDocument/2006/relationships/image" Target="../media/image2.jpeg"/></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5.xml"/><Relationship Id="rId4" Type="http://schemas.openxmlformats.org/officeDocument/2006/relationships/image" Target="../media/image2.jpe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6.xml"/><Relationship Id="rId4" Type="http://schemas.openxmlformats.org/officeDocument/2006/relationships/image" Target="../media/image2.jpeg"/></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7.xml"/><Relationship Id="rId4" Type="http://schemas.openxmlformats.org/officeDocument/2006/relationships/image" Target="../media/image2.jpeg"/></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8.xml"/><Relationship Id="rId4" Type="http://schemas.openxmlformats.org/officeDocument/2006/relationships/image" Target="../media/image2.jpeg"/></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9.xml"/><Relationship Id="rId4" Type="http://schemas.openxmlformats.org/officeDocument/2006/relationships/image" Target="../media/image2.jpeg"/></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0.xml"/><Relationship Id="rId4" Type="http://schemas.openxmlformats.org/officeDocument/2006/relationships/image" Target="../media/image2.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1.xml"/><Relationship Id="rId4" Type="http://schemas.openxmlformats.org/officeDocument/2006/relationships/image" Target="../media/image2.jpeg"/></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2.jpeg"/></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2.xml"/><Relationship Id="rId4" Type="http://schemas.openxmlformats.org/officeDocument/2006/relationships/image" Target="../media/image2.jpeg"/></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3.xml"/><Relationship Id="rId4" Type="http://schemas.openxmlformats.org/officeDocument/2006/relationships/image" Target="../media/image2.jpeg"/></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4.xml"/><Relationship Id="rId4" Type="http://schemas.openxmlformats.org/officeDocument/2006/relationships/image" Target="../media/image2.jpeg"/></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5.xml"/><Relationship Id="rId4" Type="http://schemas.openxmlformats.org/officeDocument/2006/relationships/image" Target="../media/image2.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6.xml"/><Relationship Id="rId4" Type="http://schemas.openxmlformats.org/officeDocument/2006/relationships/image" Target="../media/image2.jpeg"/></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7.xml"/><Relationship Id="rId4" Type="http://schemas.openxmlformats.org/officeDocument/2006/relationships/image" Target="../media/image2.jpeg"/></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8.xml"/><Relationship Id="rId4" Type="http://schemas.openxmlformats.org/officeDocument/2006/relationships/image" Target="../media/image2.jpeg"/></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39.xml"/><Relationship Id="rId4" Type="http://schemas.openxmlformats.org/officeDocument/2006/relationships/image" Target="../media/image2.jpeg"/></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0.xml"/><Relationship Id="rId4" Type="http://schemas.openxmlformats.org/officeDocument/2006/relationships/image" Target="../media/image2.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1.xml"/><Relationship Id="rId4" Type="http://schemas.openxmlformats.org/officeDocument/2006/relationships/image" Target="../media/image2.jpeg"/></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 Id="rId4" Type="http://schemas.openxmlformats.org/officeDocument/2006/relationships/image" Target="../media/image2.jpeg"/></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2.xml"/><Relationship Id="rId4" Type="http://schemas.openxmlformats.org/officeDocument/2006/relationships/image" Target="../media/image2.jpeg"/></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3.xml"/><Relationship Id="rId4" Type="http://schemas.openxmlformats.org/officeDocument/2006/relationships/image" Target="../media/image2.jpeg"/></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4.xml"/><Relationship Id="rId4" Type="http://schemas.openxmlformats.org/officeDocument/2006/relationships/image" Target="../media/image2.jpeg"/></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5.xml"/><Relationship Id="rId4" Type="http://schemas.openxmlformats.org/officeDocument/2006/relationships/image" Target="../media/image2.jpe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6.xml"/><Relationship Id="rId4" Type="http://schemas.openxmlformats.org/officeDocument/2006/relationships/image" Target="../media/image2.jpeg"/></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7.xml"/><Relationship Id="rId4" Type="http://schemas.openxmlformats.org/officeDocument/2006/relationships/image" Target="../media/image2.jpeg"/></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8.xml"/><Relationship Id="rId4" Type="http://schemas.openxmlformats.org/officeDocument/2006/relationships/image" Target="../media/image2.jpeg"/></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49.xml"/><Relationship Id="rId4" Type="http://schemas.openxmlformats.org/officeDocument/2006/relationships/image" Target="../media/image2.jpeg"/></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0.xml"/><Relationship Id="rId4" Type="http://schemas.openxmlformats.org/officeDocument/2006/relationships/image" Target="../media/image2.jpe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1.xml"/><Relationship Id="rId4" Type="http://schemas.openxmlformats.org/officeDocument/2006/relationships/image" Target="../media/image2.jpeg"/></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2.xml"/><Relationship Id="rId4" Type="http://schemas.openxmlformats.org/officeDocument/2006/relationships/image" Target="../media/image2.jpeg"/></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8.xml"/><Relationship Id="rId4" Type="http://schemas.openxmlformats.org/officeDocument/2006/relationships/image" Target="../media/image2.jpe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9.xml"/><Relationship Id="rId4" Type="http://schemas.openxmlformats.org/officeDocument/2006/relationships/image" Target="../media/image2.jpeg"/></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138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625253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20632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421665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3779904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390489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2312968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980767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013871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253020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24756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0948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287687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32746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6706093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64662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865520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848530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9180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47126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379000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57173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555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041815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9696244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0641650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219134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7189248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853139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93210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248965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79625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49454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1829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6252351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849160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73502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181603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0098242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752930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7469586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884869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30712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107849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535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942693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442220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69799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247717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75248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9046381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3344778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93428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559217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388992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0433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4459868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8888574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920143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457459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738274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762803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119411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241061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1933803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163540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1270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6493577"/>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486548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640306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558185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9218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502984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767568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556759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627452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046622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56201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430610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533667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9673777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608914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053373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402829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55404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278614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445688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849978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3813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180893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583514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139444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970730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477872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193407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8882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02741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886536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2120788"/>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6470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21279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1609229"/>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25024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5845058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4969318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818147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321580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24024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496983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04442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34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54923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055410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743951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731519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149811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5050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776734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4094666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910782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2455609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297887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6844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23268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793477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98891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619529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737939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217727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038897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6823349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7850366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121747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638516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546820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643870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339055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0423893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51592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450770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0696890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203556"/>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468354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6002848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97829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946799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567206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19488935"/>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32436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065925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5540107"/>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5848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678012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98949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203776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000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241398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604694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748675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70618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7523175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070782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49587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647786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05376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791148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2254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3025186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753792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335805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19012"/>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8992030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3224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7863338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939857"/>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1620243"/>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885733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266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2129283"/>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531487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03659609"/>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574628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254071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4859451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2919837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460870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236476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3294983"/>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67274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3737541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798723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58003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563011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553599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944737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029792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923407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3728411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045439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8458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35630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787683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705390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4792478"/>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11285"/>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611529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5830611"/>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7232162"/>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4359643"/>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97635705"/>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45014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475897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5556122"/>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27170881"/>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1948306"/>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012275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213167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925124"/>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0926789"/>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616808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1806664"/>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8875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916745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90101162"/>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01529158"/>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9102267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136162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52369963"/>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225026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9159480"/>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2233337"/>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810748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93421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3789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858985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5084937"/>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838032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1680945"/>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4420651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3200060"/>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277484"/>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4299563"/>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4787833"/>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008148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3004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1280206"/>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5486600"/>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895493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446822"/>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6474725"/>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062707"/>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3538740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076242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35657705"/>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3164429"/>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99426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0088427"/>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5773926"/>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865025"/>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6445059"/>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9001609"/>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8172919"/>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0507859"/>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6437937"/>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33921669"/>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6198199"/>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492548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3513233"/>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5131253"/>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821734"/>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16083759"/>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404380"/>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4665898"/>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0063585"/>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3694664"/>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0478518"/>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60984847"/>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502006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445774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3019032"/>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58400861"/>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17338"/>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8834924"/>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3271293"/>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296528"/>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680976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8976320"/>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1476181"/>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92338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48547415"/>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9519815"/>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53296586"/>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7798106"/>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44537714"/>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8250591"/>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4637398"/>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0228923"/>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290163"/>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422456"/>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50721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96678356"/>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1094972"/>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8083944"/>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8022517"/>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2400504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8192206"/>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725185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07884"/>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4011845"/>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9385599"/>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30526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742742"/>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8112906"/>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6020986"/>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4122476"/>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3367957"/>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73876921"/>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9877748"/>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9380216"/>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35027749"/>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009295"/>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75213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7431221"/>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58416978"/>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346457"/>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20736474"/>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38116590"/>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143164"/>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2082617"/>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05150478"/>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60302790"/>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687929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1308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9489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8330301"/>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7894462"/>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3997630"/>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1289204"/>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719528"/>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8153842"/>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5935728"/>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0787138"/>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4608912"/>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60398311"/>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553606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6623148"/>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8966118"/>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16157657"/>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9412680"/>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2712415"/>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0434307"/>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528947"/>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0967820"/>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85013064"/>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8385212"/>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49636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5836893"/>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1958805"/>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3680714"/>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7426844"/>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1178830"/>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2577572"/>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2455609"/>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7282131"/>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739238"/>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3715235"/>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49898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709599"/>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2740427"/>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642176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7346847"/>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98731623"/>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8272561"/>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9705501"/>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4079200"/>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4313918"/>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06022679"/>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262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2492669"/>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695178"/>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6428019"/>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835499"/>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1691197"/>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98556990"/>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47118494"/>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4770390"/>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76220325"/>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821789"/>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90509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537538"/>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88269969"/>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634540"/>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911202"/>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9269539"/>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1518308"/>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494002"/>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1954641"/>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64209648"/>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0952373"/>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012514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4132272"/>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0575160"/>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10321107"/>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44750276"/>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580137"/>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575166"/>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4063289"/>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1005211"/>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8402125"/>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69876258"/>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677047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4224141"/>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4608321"/>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5560486"/>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1510416"/>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7714936"/>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9050396"/>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297204"/>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95002158"/>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5025866"/>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482180"/>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36221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0293883"/>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2565704"/>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26108283"/>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0186138"/>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8052500"/>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8441507"/>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9713521"/>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1714255"/>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5927726"/>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180597"/>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387516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95636271"/>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0230678"/>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4066199"/>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6817108"/>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61296456"/>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7697317"/>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86334108"/>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1622747"/>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2293960"/>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1091510"/>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311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47576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3352728"/>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006538"/>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1331310"/>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1117211"/>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6508075"/>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7968299"/>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95731469"/>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2391600"/>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98785401"/>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6272560"/>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9068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49229682"/>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5219410"/>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9264744"/>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283018"/>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1233744"/>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806857"/>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1521"/>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0764383"/>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2527265"/>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4942946"/>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214534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5346117"/>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8413496"/>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5955894"/>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59243010"/>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3878283"/>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10238619"/>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0438856"/>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2392245"/>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3049578"/>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522800"/>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200581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2598145"/>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1885954"/>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7884733"/>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1896848"/>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937163"/>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3114919"/>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9523052"/>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9266709"/>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6329737"/>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6187821"/>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44109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1840469"/>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093457"/>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24618130"/>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008354"/>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9696644"/>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3904036"/>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4611059"/>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2116706"/>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290740"/>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5764332"/>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5436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257622"/>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5059875"/>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0367263"/>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09791154"/>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96251681"/>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6541668"/>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0317386"/>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0405802"/>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9621692"/>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4691028"/>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7031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5811204"/>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33114167"/>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26245924"/>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3711239"/>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1061709"/>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89147783"/>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95174645"/>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8690256"/>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1770670"/>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0107817"/>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64986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0239833"/>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3771405"/>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121624"/>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53514764"/>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0133491"/>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17580816"/>
      </p:ext>
    </p:extLst>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9461148"/>
      </p:ext>
    </p:extLst>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38306570"/>
      </p:ext>
    </p:extLst>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40160181"/>
      </p:ext>
    </p:extLst>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8694055"/>
      </p:ext>
    </p:extLst>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006657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39060"/>
      </p:ext>
    </p:extLst>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7629651"/>
      </p:ext>
    </p:extLst>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5689848"/>
      </p:ext>
    </p:extLst>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9803871"/>
      </p:ext>
    </p:extLst>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946723"/>
      </p:ext>
    </p:extLst>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10765"/>
      </p:ext>
    </p:extLst>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9562431"/>
      </p:ext>
    </p:extLst>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7603523"/>
      </p:ext>
    </p:extLst>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6341389"/>
      </p:ext>
    </p:extLst>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2129464"/>
      </p:ext>
    </p:extLst>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089021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2538670"/>
      </p:ext>
    </p:extLst>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8783781"/>
      </p:ext>
    </p:extLst>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62414063"/>
      </p:ext>
    </p:extLst>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576395"/>
      </p:ext>
    </p:extLst>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983864"/>
      </p:ext>
    </p:extLst>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5410980"/>
      </p:ext>
    </p:extLst>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937586"/>
      </p:ext>
    </p:extLst>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2130015"/>
      </p:ext>
    </p:extLst>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87925103"/>
      </p:ext>
    </p:extLst>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1889941"/>
      </p:ext>
    </p:extLst>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546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79520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26124195"/>
      </p:ext>
    </p:extLst>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3722635"/>
      </p:ext>
    </p:extLst>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62547042"/>
      </p:ext>
    </p:extLst>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2465552"/>
      </p:ext>
    </p:extLst>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25246926"/>
      </p:ext>
    </p:extLst>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7434521"/>
      </p:ext>
    </p:extLst>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167553"/>
      </p:ext>
    </p:extLst>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3366466"/>
      </p:ext>
    </p:extLst>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411310"/>
      </p:ext>
    </p:extLst>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8900649"/>
      </p:ext>
    </p:extLst>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75607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42092994"/>
      </p:ext>
    </p:extLst>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4175655"/>
      </p:ext>
    </p:extLst>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515059"/>
      </p:ext>
    </p:extLst>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4841202"/>
      </p:ext>
    </p:extLst>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05475182"/>
      </p:ext>
    </p:extLst>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1658305"/>
      </p:ext>
    </p:extLst>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6626016"/>
      </p:ext>
    </p:extLst>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4421968"/>
      </p:ext>
    </p:extLst>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9603245"/>
      </p:ext>
    </p:extLst>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5114463"/>
      </p:ext>
    </p:extLst>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3525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5132857"/>
      </p:ext>
    </p:extLst>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4153815"/>
      </p:ext>
    </p:extLst>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9959398"/>
      </p:ext>
    </p:extLst>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0122298"/>
      </p:ext>
    </p:extLst>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9002278"/>
      </p:ext>
    </p:extLst>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332835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7375867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292212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60708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8027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7967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89594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984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0082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55689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02851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4252230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199208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476715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88141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867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78232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939239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57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4437336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386289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948800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70806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43449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361656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2758651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347392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3998572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17930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219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65695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23014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9842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6799785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942661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957279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287386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91583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2685000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13813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8818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13" Type="http://schemas.openxmlformats.org/officeDocument/2006/relationships/theme" Target="../theme/theme43.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slideLayout" Target="../slideLayouts/slideLayout516.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4.xml"/><Relationship Id="rId13" Type="http://schemas.openxmlformats.org/officeDocument/2006/relationships/theme" Target="../theme/theme44.xml"/><Relationship Id="rId3" Type="http://schemas.openxmlformats.org/officeDocument/2006/relationships/slideLayout" Target="../slideLayouts/slideLayout519.xml"/><Relationship Id="rId7" Type="http://schemas.openxmlformats.org/officeDocument/2006/relationships/slideLayout" Target="../slideLayouts/slideLayout523.xml"/><Relationship Id="rId12" Type="http://schemas.openxmlformats.org/officeDocument/2006/relationships/slideLayout" Target="../slideLayouts/slideLayout528.xml"/><Relationship Id="rId2" Type="http://schemas.openxmlformats.org/officeDocument/2006/relationships/slideLayout" Target="../slideLayouts/slideLayout518.xml"/><Relationship Id="rId1" Type="http://schemas.openxmlformats.org/officeDocument/2006/relationships/slideLayout" Target="../slideLayouts/slideLayout517.xml"/><Relationship Id="rId6" Type="http://schemas.openxmlformats.org/officeDocument/2006/relationships/slideLayout" Target="../slideLayouts/slideLayout522.xml"/><Relationship Id="rId11" Type="http://schemas.openxmlformats.org/officeDocument/2006/relationships/slideLayout" Target="../slideLayouts/slideLayout527.xml"/><Relationship Id="rId5" Type="http://schemas.openxmlformats.org/officeDocument/2006/relationships/slideLayout" Target="../slideLayouts/slideLayout521.xml"/><Relationship Id="rId10" Type="http://schemas.openxmlformats.org/officeDocument/2006/relationships/slideLayout" Target="../slideLayouts/slideLayout526.xml"/><Relationship Id="rId4" Type="http://schemas.openxmlformats.org/officeDocument/2006/relationships/slideLayout" Target="../slideLayouts/slideLayout520.xml"/><Relationship Id="rId9" Type="http://schemas.openxmlformats.org/officeDocument/2006/relationships/slideLayout" Target="../slideLayouts/slideLayout525.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theme" Target="../theme/theme45.xml"/><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slideLayout" Target="../slideLayouts/slideLayout540.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8.xml"/><Relationship Id="rId13" Type="http://schemas.openxmlformats.org/officeDocument/2006/relationships/theme" Target="../theme/theme46.xml"/><Relationship Id="rId3" Type="http://schemas.openxmlformats.org/officeDocument/2006/relationships/slideLayout" Target="../slideLayouts/slideLayout543.xml"/><Relationship Id="rId7" Type="http://schemas.openxmlformats.org/officeDocument/2006/relationships/slideLayout" Target="../slideLayouts/slideLayout547.xml"/><Relationship Id="rId12" Type="http://schemas.openxmlformats.org/officeDocument/2006/relationships/slideLayout" Target="../slideLayouts/slideLayout552.xml"/><Relationship Id="rId2" Type="http://schemas.openxmlformats.org/officeDocument/2006/relationships/slideLayout" Target="../slideLayouts/slideLayout542.xml"/><Relationship Id="rId1" Type="http://schemas.openxmlformats.org/officeDocument/2006/relationships/slideLayout" Target="../slideLayouts/slideLayout541.xml"/><Relationship Id="rId6" Type="http://schemas.openxmlformats.org/officeDocument/2006/relationships/slideLayout" Target="../slideLayouts/slideLayout546.xml"/><Relationship Id="rId11" Type="http://schemas.openxmlformats.org/officeDocument/2006/relationships/slideLayout" Target="../slideLayouts/slideLayout551.xml"/><Relationship Id="rId5" Type="http://schemas.openxmlformats.org/officeDocument/2006/relationships/slideLayout" Target="../slideLayouts/slideLayout545.xml"/><Relationship Id="rId10" Type="http://schemas.openxmlformats.org/officeDocument/2006/relationships/slideLayout" Target="../slideLayouts/slideLayout550.xml"/><Relationship Id="rId4" Type="http://schemas.openxmlformats.org/officeDocument/2006/relationships/slideLayout" Target="../slideLayouts/slideLayout544.xml"/><Relationship Id="rId9" Type="http://schemas.openxmlformats.org/officeDocument/2006/relationships/slideLayout" Target="../slideLayouts/slideLayout549.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60.xml"/><Relationship Id="rId13" Type="http://schemas.openxmlformats.org/officeDocument/2006/relationships/theme" Target="../theme/theme47.xml"/><Relationship Id="rId3" Type="http://schemas.openxmlformats.org/officeDocument/2006/relationships/slideLayout" Target="../slideLayouts/slideLayout555.xml"/><Relationship Id="rId7" Type="http://schemas.openxmlformats.org/officeDocument/2006/relationships/slideLayout" Target="../slideLayouts/slideLayout559.xml"/><Relationship Id="rId12" Type="http://schemas.openxmlformats.org/officeDocument/2006/relationships/slideLayout" Target="../slideLayouts/slideLayout564.xml"/><Relationship Id="rId2" Type="http://schemas.openxmlformats.org/officeDocument/2006/relationships/slideLayout" Target="../slideLayouts/slideLayout554.xml"/><Relationship Id="rId1" Type="http://schemas.openxmlformats.org/officeDocument/2006/relationships/slideLayout" Target="../slideLayouts/slideLayout553.xml"/><Relationship Id="rId6" Type="http://schemas.openxmlformats.org/officeDocument/2006/relationships/slideLayout" Target="../slideLayouts/slideLayout558.xml"/><Relationship Id="rId11" Type="http://schemas.openxmlformats.org/officeDocument/2006/relationships/slideLayout" Target="../slideLayouts/slideLayout563.xml"/><Relationship Id="rId5" Type="http://schemas.openxmlformats.org/officeDocument/2006/relationships/slideLayout" Target="../slideLayouts/slideLayout557.xml"/><Relationship Id="rId10" Type="http://schemas.openxmlformats.org/officeDocument/2006/relationships/slideLayout" Target="../slideLayouts/slideLayout562.xml"/><Relationship Id="rId4" Type="http://schemas.openxmlformats.org/officeDocument/2006/relationships/slideLayout" Target="../slideLayouts/slideLayout556.xml"/><Relationship Id="rId9" Type="http://schemas.openxmlformats.org/officeDocument/2006/relationships/slideLayout" Target="../slideLayouts/slideLayout561.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2.xml"/><Relationship Id="rId13" Type="http://schemas.openxmlformats.org/officeDocument/2006/relationships/theme" Target="../theme/theme48.xml"/><Relationship Id="rId3" Type="http://schemas.openxmlformats.org/officeDocument/2006/relationships/slideLayout" Target="../slideLayouts/slideLayout567.xml"/><Relationship Id="rId7" Type="http://schemas.openxmlformats.org/officeDocument/2006/relationships/slideLayout" Target="../slideLayouts/slideLayout571.xml"/><Relationship Id="rId12" Type="http://schemas.openxmlformats.org/officeDocument/2006/relationships/slideLayout" Target="../slideLayouts/slideLayout576.xml"/><Relationship Id="rId2" Type="http://schemas.openxmlformats.org/officeDocument/2006/relationships/slideLayout" Target="../slideLayouts/slideLayout566.xml"/><Relationship Id="rId1" Type="http://schemas.openxmlformats.org/officeDocument/2006/relationships/slideLayout" Target="../slideLayouts/slideLayout565.xml"/><Relationship Id="rId6" Type="http://schemas.openxmlformats.org/officeDocument/2006/relationships/slideLayout" Target="../slideLayouts/slideLayout570.xml"/><Relationship Id="rId11" Type="http://schemas.openxmlformats.org/officeDocument/2006/relationships/slideLayout" Target="../slideLayouts/slideLayout575.xml"/><Relationship Id="rId5" Type="http://schemas.openxmlformats.org/officeDocument/2006/relationships/slideLayout" Target="../slideLayouts/slideLayout569.xml"/><Relationship Id="rId10" Type="http://schemas.openxmlformats.org/officeDocument/2006/relationships/slideLayout" Target="../slideLayouts/slideLayout574.xml"/><Relationship Id="rId4" Type="http://schemas.openxmlformats.org/officeDocument/2006/relationships/slideLayout" Target="../slideLayouts/slideLayout568.xml"/><Relationship Id="rId9" Type="http://schemas.openxmlformats.org/officeDocument/2006/relationships/slideLayout" Target="../slideLayouts/slideLayout573.xml"/></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84.xml"/><Relationship Id="rId13" Type="http://schemas.openxmlformats.org/officeDocument/2006/relationships/theme" Target="../theme/theme49.xml"/><Relationship Id="rId3" Type="http://schemas.openxmlformats.org/officeDocument/2006/relationships/slideLayout" Target="../slideLayouts/slideLayout579.xml"/><Relationship Id="rId7" Type="http://schemas.openxmlformats.org/officeDocument/2006/relationships/slideLayout" Target="../slideLayouts/slideLayout583.xml"/><Relationship Id="rId12" Type="http://schemas.openxmlformats.org/officeDocument/2006/relationships/slideLayout" Target="../slideLayouts/slideLayout588.xml"/><Relationship Id="rId2" Type="http://schemas.openxmlformats.org/officeDocument/2006/relationships/slideLayout" Target="../slideLayouts/slideLayout578.xml"/><Relationship Id="rId1" Type="http://schemas.openxmlformats.org/officeDocument/2006/relationships/slideLayout" Target="../slideLayouts/slideLayout577.xml"/><Relationship Id="rId6" Type="http://schemas.openxmlformats.org/officeDocument/2006/relationships/slideLayout" Target="../slideLayouts/slideLayout582.xml"/><Relationship Id="rId11" Type="http://schemas.openxmlformats.org/officeDocument/2006/relationships/slideLayout" Target="../slideLayouts/slideLayout587.xml"/><Relationship Id="rId5" Type="http://schemas.openxmlformats.org/officeDocument/2006/relationships/slideLayout" Target="../slideLayouts/slideLayout581.xml"/><Relationship Id="rId10" Type="http://schemas.openxmlformats.org/officeDocument/2006/relationships/slideLayout" Target="../slideLayouts/slideLayout586.xml"/><Relationship Id="rId4" Type="http://schemas.openxmlformats.org/officeDocument/2006/relationships/slideLayout" Target="../slideLayouts/slideLayout580.xml"/><Relationship Id="rId9" Type="http://schemas.openxmlformats.org/officeDocument/2006/relationships/slideLayout" Target="../slideLayouts/slideLayout58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6.xml"/><Relationship Id="rId13" Type="http://schemas.openxmlformats.org/officeDocument/2006/relationships/theme" Target="../theme/theme50.xml"/><Relationship Id="rId3" Type="http://schemas.openxmlformats.org/officeDocument/2006/relationships/slideLayout" Target="../slideLayouts/slideLayout591.xml"/><Relationship Id="rId7" Type="http://schemas.openxmlformats.org/officeDocument/2006/relationships/slideLayout" Target="../slideLayouts/slideLayout595.xml"/><Relationship Id="rId12" Type="http://schemas.openxmlformats.org/officeDocument/2006/relationships/slideLayout" Target="../slideLayouts/slideLayout600.xml"/><Relationship Id="rId2" Type="http://schemas.openxmlformats.org/officeDocument/2006/relationships/slideLayout" Target="../slideLayouts/slideLayout590.xml"/><Relationship Id="rId1" Type="http://schemas.openxmlformats.org/officeDocument/2006/relationships/slideLayout" Target="../slideLayouts/slideLayout589.xml"/><Relationship Id="rId6" Type="http://schemas.openxmlformats.org/officeDocument/2006/relationships/slideLayout" Target="../slideLayouts/slideLayout594.xml"/><Relationship Id="rId11" Type="http://schemas.openxmlformats.org/officeDocument/2006/relationships/slideLayout" Target="../slideLayouts/slideLayout599.xml"/><Relationship Id="rId5" Type="http://schemas.openxmlformats.org/officeDocument/2006/relationships/slideLayout" Target="../slideLayouts/slideLayout593.xml"/><Relationship Id="rId10" Type="http://schemas.openxmlformats.org/officeDocument/2006/relationships/slideLayout" Target="../slideLayouts/slideLayout598.xml"/><Relationship Id="rId4" Type="http://schemas.openxmlformats.org/officeDocument/2006/relationships/slideLayout" Target="../slideLayouts/slideLayout592.xml"/><Relationship Id="rId9" Type="http://schemas.openxmlformats.org/officeDocument/2006/relationships/slideLayout" Target="../slideLayouts/slideLayout597.xml"/></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08.xml"/><Relationship Id="rId13" Type="http://schemas.openxmlformats.org/officeDocument/2006/relationships/theme" Target="../theme/theme51.xml"/><Relationship Id="rId3" Type="http://schemas.openxmlformats.org/officeDocument/2006/relationships/slideLayout" Target="../slideLayouts/slideLayout603.xml"/><Relationship Id="rId7" Type="http://schemas.openxmlformats.org/officeDocument/2006/relationships/slideLayout" Target="../slideLayouts/slideLayout607.xml"/><Relationship Id="rId12" Type="http://schemas.openxmlformats.org/officeDocument/2006/relationships/slideLayout" Target="../slideLayouts/slideLayout612.xml"/><Relationship Id="rId2" Type="http://schemas.openxmlformats.org/officeDocument/2006/relationships/slideLayout" Target="../slideLayouts/slideLayout602.xml"/><Relationship Id="rId1" Type="http://schemas.openxmlformats.org/officeDocument/2006/relationships/slideLayout" Target="../slideLayouts/slideLayout601.xml"/><Relationship Id="rId6" Type="http://schemas.openxmlformats.org/officeDocument/2006/relationships/slideLayout" Target="../slideLayouts/slideLayout606.xml"/><Relationship Id="rId11" Type="http://schemas.openxmlformats.org/officeDocument/2006/relationships/slideLayout" Target="../slideLayouts/slideLayout611.xml"/><Relationship Id="rId5" Type="http://schemas.openxmlformats.org/officeDocument/2006/relationships/slideLayout" Target="../slideLayouts/slideLayout605.xml"/><Relationship Id="rId10" Type="http://schemas.openxmlformats.org/officeDocument/2006/relationships/slideLayout" Target="../slideLayouts/slideLayout610.xml"/><Relationship Id="rId4" Type="http://schemas.openxmlformats.org/officeDocument/2006/relationships/slideLayout" Target="../slideLayouts/slideLayout604.xml"/><Relationship Id="rId9" Type="http://schemas.openxmlformats.org/officeDocument/2006/relationships/slideLayout" Target="../slideLayouts/slideLayout609.xml"/></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20.xml"/><Relationship Id="rId13" Type="http://schemas.openxmlformats.org/officeDocument/2006/relationships/theme" Target="../theme/theme52.xml"/><Relationship Id="rId3" Type="http://schemas.openxmlformats.org/officeDocument/2006/relationships/slideLayout" Target="../slideLayouts/slideLayout615.xml"/><Relationship Id="rId7" Type="http://schemas.openxmlformats.org/officeDocument/2006/relationships/slideLayout" Target="../slideLayouts/slideLayout619.xml"/><Relationship Id="rId12" Type="http://schemas.openxmlformats.org/officeDocument/2006/relationships/slideLayout" Target="../slideLayouts/slideLayout624.xml"/><Relationship Id="rId2" Type="http://schemas.openxmlformats.org/officeDocument/2006/relationships/slideLayout" Target="../slideLayouts/slideLayout614.xml"/><Relationship Id="rId1" Type="http://schemas.openxmlformats.org/officeDocument/2006/relationships/slideLayout" Target="../slideLayouts/slideLayout613.xml"/><Relationship Id="rId6" Type="http://schemas.openxmlformats.org/officeDocument/2006/relationships/slideLayout" Target="../slideLayouts/slideLayout618.xml"/><Relationship Id="rId11" Type="http://schemas.openxmlformats.org/officeDocument/2006/relationships/slideLayout" Target="../slideLayouts/slideLayout623.xml"/><Relationship Id="rId5" Type="http://schemas.openxmlformats.org/officeDocument/2006/relationships/slideLayout" Target="../slideLayouts/slideLayout617.xml"/><Relationship Id="rId10" Type="http://schemas.openxmlformats.org/officeDocument/2006/relationships/slideLayout" Target="../slideLayouts/slideLayout622.xml"/><Relationship Id="rId4" Type="http://schemas.openxmlformats.org/officeDocument/2006/relationships/slideLayout" Target="../slideLayouts/slideLayout616.xml"/><Relationship Id="rId9" Type="http://schemas.openxmlformats.org/officeDocument/2006/relationships/slideLayout" Target="../slideLayouts/slideLayout62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66206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265431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903016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941635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0073897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1732800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581775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6590855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5349632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2372219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72610990"/>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517506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731251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8023976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9794594"/>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0324952"/>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39419269"/>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7423177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4825878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66799038"/>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04839052"/>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92617729"/>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000828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50381021"/>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9452537"/>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64157176"/>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7536402"/>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1982451"/>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97104520"/>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11421848"/>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2327290"/>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95334593"/>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95915137"/>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1632248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72958930"/>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5664278"/>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41209521"/>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25158807"/>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52981215"/>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2330226"/>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95780172"/>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 id="214748425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75639558"/>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22724703"/>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 id="214748428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58606955"/>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4187194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60608419"/>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 id="214748430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39806823"/>
      </p:ext>
    </p:extLst>
  </p:cSld>
  <p:clrMap bg1="lt1" tx1="dk1" bg2="lt2" tx2="dk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52570533"/>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2" r:id="rId9"/>
    <p:sldLayoutId id="2147484333" r:id="rId10"/>
    <p:sldLayoutId id="2147484334" r:id="rId11"/>
    <p:sldLayoutId id="214748433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127108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5851251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8860904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60342114"/>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9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9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5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6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5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7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8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36.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4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6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0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78.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390.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40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3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4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5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6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 2</a:t>
            </a:r>
            <a:endParaRPr lang="en-US" sz="2600"/>
          </a:p>
        </p:txBody>
      </p:sp>
      <p:sp>
        <p:nvSpPr>
          <p:cNvPr id="3" name="Subtitle 2"/>
          <p:cNvSpPr>
            <a:spLocks noGrp="1"/>
          </p:cNvSpPr>
          <p:nvPr>
            <p:ph type="subTitle" sz="quarter" idx="1"/>
          </p:nvPr>
        </p:nvSpPr>
        <p:spPr/>
        <p:txBody>
          <a:bodyPr/>
          <a:lstStyle/>
          <a:p>
            <a:r>
              <a:rPr lang="en-US" smtClean="0"/>
              <a:t>Maintaining Active Directory® Domain Services
</a:t>
            </a:r>
            <a:endParaRPr lang="en-US"/>
          </a:p>
        </p:txBody>
      </p:sp>
    </p:spTree>
    <p:extLst>
      <p:ext uri="{BB962C8B-B14F-4D97-AF65-F5344CB8AC3E}">
        <p14:creationId xmlns:p14="http://schemas.microsoft.com/office/powerpoint/2010/main" val="3198474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Checkpoints Affect Domain Controllers</a:t>
            </a:r>
          </a:p>
        </p:txBody>
      </p:sp>
      <p:pic>
        <p:nvPicPr>
          <p:cNvPr id="4" name="Picture 3" descr="C:\Users\Administrator\Documents\DaveMCT\MSLGraphics\computer_server_virtu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712511"/>
            <a:ext cx="678006" cy="11953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Administrator\Documents\DaveMCT\MSLGraphics\computer_server_virtua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1710522"/>
            <a:ext cx="678006" cy="119534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73481" y="1864417"/>
            <a:ext cx="1143000" cy="369332"/>
          </a:xfrm>
          <a:prstGeom prst="rect">
            <a:avLst/>
          </a:prstGeom>
          <a:noFill/>
        </p:spPr>
        <p:txBody>
          <a:bodyPr wrap="square" rtlCol="0">
            <a:spAutoFit/>
          </a:bodyPr>
          <a:lstStyle/>
          <a:p>
            <a:r>
              <a:rPr lang="en-US" dirty="0" smtClean="0"/>
              <a:t>DC-01</a:t>
            </a:r>
            <a:endParaRPr lang="en-US" dirty="0"/>
          </a:p>
        </p:txBody>
      </p:sp>
      <p:sp>
        <p:nvSpPr>
          <p:cNvPr id="7" name="TextBox 6"/>
          <p:cNvSpPr txBox="1"/>
          <p:nvPr/>
        </p:nvSpPr>
        <p:spPr>
          <a:xfrm>
            <a:off x="6850206" y="1838608"/>
            <a:ext cx="1295400" cy="369332"/>
          </a:xfrm>
          <a:prstGeom prst="rect">
            <a:avLst/>
          </a:prstGeom>
          <a:noFill/>
        </p:spPr>
        <p:txBody>
          <a:bodyPr wrap="square" rtlCol="0">
            <a:spAutoFit/>
          </a:bodyPr>
          <a:lstStyle/>
          <a:p>
            <a:r>
              <a:rPr lang="en-US" dirty="0" smtClean="0"/>
              <a:t>DC-02</a:t>
            </a:r>
            <a:endParaRPr lang="en-US" dirty="0"/>
          </a:p>
        </p:txBody>
      </p:sp>
      <p:pic>
        <p:nvPicPr>
          <p:cNvPr id="8" name="Picture 6" descr="C:\Users\Administrator\Documents\DaveMCT\MSLGraphics\document_code_bina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46149" y="3245925"/>
            <a:ext cx="704057" cy="11763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C:\Users\Administrator\Documents\DaveMCT\MSLGraphics\document_code_bina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0924" y="3241163"/>
            <a:ext cx="704057" cy="11763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527305" y="3050681"/>
            <a:ext cx="685800" cy="276999"/>
          </a:xfrm>
          <a:prstGeom prst="rect">
            <a:avLst/>
          </a:prstGeom>
          <a:noFill/>
        </p:spPr>
        <p:txBody>
          <a:bodyPr wrap="square" rtlCol="0">
            <a:spAutoFit/>
          </a:bodyPr>
          <a:lstStyle/>
          <a:p>
            <a:r>
              <a:rPr lang="en-US" sz="1200" dirty="0" smtClean="0"/>
              <a:t>2200</a:t>
            </a:r>
            <a:endParaRPr lang="en-US" sz="1200" dirty="0"/>
          </a:p>
        </p:txBody>
      </p:sp>
      <p:sp>
        <p:nvSpPr>
          <p:cNvPr id="11" name="TextBox 10"/>
          <p:cNvSpPr txBox="1"/>
          <p:nvPr/>
        </p:nvSpPr>
        <p:spPr>
          <a:xfrm>
            <a:off x="6629400" y="3167469"/>
            <a:ext cx="685800" cy="276999"/>
          </a:xfrm>
          <a:prstGeom prst="rect">
            <a:avLst/>
          </a:prstGeom>
          <a:noFill/>
        </p:spPr>
        <p:txBody>
          <a:bodyPr wrap="square" rtlCol="0">
            <a:spAutoFit/>
          </a:bodyPr>
          <a:lstStyle/>
          <a:p>
            <a:r>
              <a:rPr lang="en-US" sz="1200" dirty="0" smtClean="0"/>
              <a:t>1020</a:t>
            </a:r>
            <a:endParaRPr lang="en-US" sz="1200" dirty="0"/>
          </a:p>
        </p:txBody>
      </p:sp>
      <p:cxnSp>
        <p:nvCxnSpPr>
          <p:cNvPr id="12" name="Straight Arrow Connector 11"/>
          <p:cNvCxnSpPr/>
          <p:nvPr/>
        </p:nvCxnSpPr>
        <p:spPr>
          <a:xfrm>
            <a:off x="2819400" y="2606242"/>
            <a:ext cx="30480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H="1">
            <a:off x="2819401" y="2297220"/>
            <a:ext cx="2895599" cy="1296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3213105" y="3829332"/>
            <a:ext cx="685800" cy="276999"/>
          </a:xfrm>
          <a:prstGeom prst="rect">
            <a:avLst/>
          </a:prstGeom>
          <a:noFill/>
        </p:spPr>
        <p:txBody>
          <a:bodyPr wrap="square" rtlCol="0">
            <a:spAutoFit/>
          </a:bodyPr>
          <a:lstStyle/>
          <a:p>
            <a:r>
              <a:rPr lang="en-US" sz="1200" dirty="0" smtClean="0"/>
              <a:t>2220</a:t>
            </a:r>
            <a:endParaRPr lang="en-US" sz="1200" dirty="0"/>
          </a:p>
        </p:txBody>
      </p:sp>
      <p:sp>
        <p:nvSpPr>
          <p:cNvPr id="15" name="TextBox 14"/>
          <p:cNvSpPr txBox="1"/>
          <p:nvPr/>
        </p:nvSpPr>
        <p:spPr>
          <a:xfrm>
            <a:off x="6812106" y="3834094"/>
            <a:ext cx="685800" cy="276999"/>
          </a:xfrm>
          <a:prstGeom prst="rect">
            <a:avLst/>
          </a:prstGeom>
          <a:noFill/>
        </p:spPr>
        <p:txBody>
          <a:bodyPr wrap="square" rtlCol="0">
            <a:spAutoFit/>
          </a:bodyPr>
          <a:lstStyle/>
          <a:p>
            <a:r>
              <a:rPr lang="en-US" sz="1200" dirty="0" smtClean="0"/>
              <a:t>1040</a:t>
            </a:r>
            <a:endParaRPr lang="en-US" sz="1200" dirty="0"/>
          </a:p>
        </p:txBody>
      </p:sp>
      <p:pic>
        <p:nvPicPr>
          <p:cNvPr id="16" name="Picture 4" descr="C:\Users\Administrator\Documents\DaveMCT\MSLGraphics\database_full_sing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9406" y="3125250"/>
            <a:ext cx="712788" cy="46910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C:\Users\Administrator\Documents\DaveMCT\MSLGraphics\document_code_bina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06" y="4434464"/>
            <a:ext cx="704057" cy="1176338"/>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a:endCxn id="17" idx="0"/>
          </p:cNvCxnSpPr>
          <p:nvPr/>
        </p:nvCxnSpPr>
        <p:spPr>
          <a:xfrm>
            <a:off x="829157" y="3553468"/>
            <a:ext cx="4678" cy="88099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19" name="Picture 7" descr="C:\Users\Administrator\Documents\DaveMCT\MSLGraphics\database_empty_sing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494" y="4926635"/>
            <a:ext cx="712788" cy="469107"/>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967888" y="2606242"/>
            <a:ext cx="937112" cy="593513"/>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21" name="Picture 4" descr="C:\Users\Administrator\Documents\DaveMCT\MSLGraphics\database_full_singl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9212" y="2937950"/>
            <a:ext cx="712788" cy="46910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C:\Users\Administrator\Documents\DaveMCT\MSLGraphics\document_code_bina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1612" y="4247164"/>
            <a:ext cx="704057" cy="1176338"/>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endCxn id="22" idx="0"/>
          </p:cNvCxnSpPr>
          <p:nvPr/>
        </p:nvCxnSpPr>
        <p:spPr>
          <a:xfrm>
            <a:off x="8288963" y="3366168"/>
            <a:ext cx="4678" cy="88099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24" name="Picture 7" descr="C:\Users\Administrator\Documents\DaveMCT\MSLGraphics\database_empty_sing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44300" y="4739335"/>
            <a:ext cx="712788" cy="469107"/>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a:endCxn id="21" idx="0"/>
          </p:cNvCxnSpPr>
          <p:nvPr/>
        </p:nvCxnSpPr>
        <p:spPr>
          <a:xfrm>
            <a:off x="6850206" y="2308194"/>
            <a:ext cx="1295400" cy="6297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26" name="Picture 6" descr="C:\Users\Administrator\Documents\DaveMCT\MSLGraphics\document_code_bina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6507" y="5022633"/>
            <a:ext cx="704057" cy="117633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Users\Administrator\Documents\DaveMCT\MSLGraphics\document_code_binar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54258" y="5193219"/>
            <a:ext cx="704057" cy="1176338"/>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2694764" y="4862682"/>
            <a:ext cx="685800" cy="276999"/>
          </a:xfrm>
          <a:prstGeom prst="rect">
            <a:avLst/>
          </a:prstGeom>
          <a:noFill/>
        </p:spPr>
        <p:txBody>
          <a:bodyPr wrap="square" rtlCol="0">
            <a:spAutoFit/>
          </a:bodyPr>
          <a:lstStyle/>
          <a:p>
            <a:r>
              <a:rPr lang="en-US" sz="1200" dirty="0" smtClean="0"/>
              <a:t>2260</a:t>
            </a:r>
            <a:endParaRPr lang="en-US" sz="1200" dirty="0"/>
          </a:p>
        </p:txBody>
      </p:sp>
      <p:sp>
        <p:nvSpPr>
          <p:cNvPr id="29" name="TextBox 28"/>
          <p:cNvSpPr txBox="1"/>
          <p:nvPr/>
        </p:nvSpPr>
        <p:spPr>
          <a:xfrm>
            <a:off x="5285979" y="5001181"/>
            <a:ext cx="685800" cy="276999"/>
          </a:xfrm>
          <a:prstGeom prst="rect">
            <a:avLst/>
          </a:prstGeom>
          <a:noFill/>
        </p:spPr>
        <p:txBody>
          <a:bodyPr wrap="square" rtlCol="0">
            <a:spAutoFit/>
          </a:bodyPr>
          <a:lstStyle/>
          <a:p>
            <a:r>
              <a:rPr lang="en-US" sz="1200" dirty="0" smtClean="0"/>
              <a:t>1080</a:t>
            </a:r>
            <a:endParaRPr lang="en-US" sz="1200" dirty="0"/>
          </a:p>
        </p:txBody>
      </p:sp>
      <p:cxnSp>
        <p:nvCxnSpPr>
          <p:cNvPr id="30" name="Straight Arrow Connector 29"/>
          <p:cNvCxnSpPr/>
          <p:nvPr/>
        </p:nvCxnSpPr>
        <p:spPr>
          <a:xfrm>
            <a:off x="3701527" y="5181600"/>
            <a:ext cx="1295400"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flipH="1">
            <a:off x="3729762" y="5386554"/>
            <a:ext cx="1227276"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2" name="Curved Left Arrow 31"/>
          <p:cNvSpPr/>
          <p:nvPr/>
        </p:nvSpPr>
        <p:spPr>
          <a:xfrm rot="11450147">
            <a:off x="7299776" y="3367548"/>
            <a:ext cx="552116" cy="1349313"/>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p:cNvSpPr txBox="1"/>
          <p:nvPr/>
        </p:nvSpPr>
        <p:spPr>
          <a:xfrm>
            <a:off x="2573199" y="6055709"/>
            <a:ext cx="685800" cy="276999"/>
          </a:xfrm>
          <a:prstGeom prst="rect">
            <a:avLst/>
          </a:prstGeom>
          <a:noFill/>
        </p:spPr>
        <p:txBody>
          <a:bodyPr wrap="square" rtlCol="0">
            <a:spAutoFit/>
          </a:bodyPr>
          <a:lstStyle/>
          <a:p>
            <a:r>
              <a:rPr lang="en-US" sz="1200" dirty="0" smtClean="0"/>
              <a:t>2220</a:t>
            </a:r>
            <a:endParaRPr lang="en-US" sz="1200" dirty="0"/>
          </a:p>
        </p:txBody>
      </p:sp>
      <p:sp>
        <p:nvSpPr>
          <p:cNvPr id="34" name="TextBox 33"/>
          <p:cNvSpPr txBox="1"/>
          <p:nvPr/>
        </p:nvSpPr>
        <p:spPr>
          <a:xfrm>
            <a:off x="6172200" y="6060471"/>
            <a:ext cx="685800" cy="276999"/>
          </a:xfrm>
          <a:prstGeom prst="rect">
            <a:avLst/>
          </a:prstGeom>
          <a:noFill/>
        </p:spPr>
        <p:txBody>
          <a:bodyPr wrap="square" rtlCol="0">
            <a:spAutoFit/>
          </a:bodyPr>
          <a:lstStyle/>
          <a:p>
            <a:r>
              <a:rPr lang="en-US" sz="1200" dirty="0" smtClean="0"/>
              <a:t>1040</a:t>
            </a:r>
            <a:endParaRPr lang="en-US" sz="1200" dirty="0"/>
          </a:p>
        </p:txBody>
      </p:sp>
      <p:pic>
        <p:nvPicPr>
          <p:cNvPr id="35" name="Picture 5" descr="Illustration that shows the interactions among the components that DirectAccess requires to support internal client connection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9958" y="6257924"/>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4" descr="This is a build slide with six frames. The default build shows the components that DirectAccess requires to support internal client connection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48600" y="6257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666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 calcmode="lin" valueType="num">
                                      <p:cBhvr additive="base">
                                        <p:cTn id="83" dur="500" fill="hold"/>
                                        <p:tgtEl>
                                          <p:spTgt spid="24"/>
                                        </p:tgtEl>
                                        <p:attrNameLst>
                                          <p:attrName>ppt_x</p:attrName>
                                        </p:attrNameLst>
                                      </p:cBhvr>
                                      <p:tavLst>
                                        <p:tav tm="0">
                                          <p:val>
                                            <p:strVal val="#ppt_x"/>
                                          </p:val>
                                        </p:tav>
                                        <p:tav tm="100000">
                                          <p:val>
                                            <p:strVal val="#ppt_x"/>
                                          </p:val>
                                        </p:tav>
                                      </p:tavLst>
                                    </p:anim>
                                    <p:anim calcmode="lin" valueType="num">
                                      <p:cBhvr additive="base">
                                        <p:cTn id="84" dur="500" fill="hold"/>
                                        <p:tgtEl>
                                          <p:spTgt spid="24"/>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2" presetClass="entr" presetSubtype="4"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additive="base">
                                        <p:cTn id="97" dur="500" fill="hold"/>
                                        <p:tgtEl>
                                          <p:spTgt spid="28"/>
                                        </p:tgtEl>
                                        <p:attrNameLst>
                                          <p:attrName>ppt_x</p:attrName>
                                        </p:attrNameLst>
                                      </p:cBhvr>
                                      <p:tavLst>
                                        <p:tav tm="0">
                                          <p:val>
                                            <p:strVal val="#ppt_x"/>
                                          </p:val>
                                        </p:tav>
                                        <p:tav tm="100000">
                                          <p:val>
                                            <p:strVal val="#ppt_x"/>
                                          </p:val>
                                        </p:tav>
                                      </p:tavLst>
                                    </p:anim>
                                    <p:anim calcmode="lin" valueType="num">
                                      <p:cBhvr additive="base">
                                        <p:cTn id="98" dur="500" fill="hold"/>
                                        <p:tgtEl>
                                          <p:spTgt spid="2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1000"/>
                                        <p:tgtEl>
                                          <p:spTgt spid="32"/>
                                        </p:tgtEl>
                                      </p:cBhvr>
                                    </p:animEffect>
                                    <p:anim calcmode="lin" valueType="num">
                                      <p:cBhvr>
                                        <p:cTn id="114" dur="1000" fill="hold"/>
                                        <p:tgtEl>
                                          <p:spTgt spid="32"/>
                                        </p:tgtEl>
                                        <p:attrNameLst>
                                          <p:attrName>ppt_x</p:attrName>
                                        </p:attrNameLst>
                                      </p:cBhvr>
                                      <p:tavLst>
                                        <p:tav tm="0">
                                          <p:val>
                                            <p:strVal val="#ppt_x"/>
                                          </p:val>
                                        </p:tav>
                                        <p:tav tm="100000">
                                          <p:val>
                                            <p:strVal val="#ppt_x"/>
                                          </p:val>
                                        </p:tav>
                                      </p:tavLst>
                                    </p:anim>
                                    <p:anim calcmode="lin" valueType="num">
                                      <p:cBhvr>
                                        <p:cTn id="11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grpId="0" nodeType="clickEffect">
                                  <p:stCondLst>
                                    <p:cond delay="0"/>
                                  </p:stCondLst>
                                  <p:childTnLst>
                                    <p:set>
                                      <p:cBhvr>
                                        <p:cTn id="119" dur="1" fill="hold">
                                          <p:stCondLst>
                                            <p:cond delay="0"/>
                                          </p:stCondLst>
                                        </p:cTn>
                                        <p:tgtEl>
                                          <p:spTgt spid="33"/>
                                        </p:tgtEl>
                                        <p:attrNameLst>
                                          <p:attrName>style.visibility</p:attrName>
                                        </p:attrNameLst>
                                      </p:cBhvr>
                                      <p:to>
                                        <p:strVal val="visible"/>
                                      </p:to>
                                    </p:set>
                                    <p:anim calcmode="lin" valueType="num">
                                      <p:cBhvr additive="base">
                                        <p:cTn id="120" dur="500" fill="hold"/>
                                        <p:tgtEl>
                                          <p:spTgt spid="33"/>
                                        </p:tgtEl>
                                        <p:attrNameLst>
                                          <p:attrName>ppt_x</p:attrName>
                                        </p:attrNameLst>
                                      </p:cBhvr>
                                      <p:tavLst>
                                        <p:tav tm="0">
                                          <p:val>
                                            <p:strVal val="#ppt_x"/>
                                          </p:val>
                                        </p:tav>
                                        <p:tav tm="100000">
                                          <p:val>
                                            <p:strVal val="#ppt_x"/>
                                          </p:val>
                                        </p:tav>
                                      </p:tavLst>
                                    </p:anim>
                                    <p:anim calcmode="lin" valueType="num">
                                      <p:cBhvr additive="base">
                                        <p:cTn id="121" dur="500" fill="hold"/>
                                        <p:tgtEl>
                                          <p:spTgt spid="33"/>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34"/>
                                        </p:tgtEl>
                                        <p:attrNameLst>
                                          <p:attrName>style.visibility</p:attrName>
                                        </p:attrNameLst>
                                      </p:cBhvr>
                                      <p:to>
                                        <p:strVal val="visible"/>
                                      </p:to>
                                    </p:set>
                                    <p:anim calcmode="lin" valueType="num">
                                      <p:cBhvr additive="base">
                                        <p:cTn id="124" dur="500" fill="hold"/>
                                        <p:tgtEl>
                                          <p:spTgt spid="34"/>
                                        </p:tgtEl>
                                        <p:attrNameLst>
                                          <p:attrName>ppt_x</p:attrName>
                                        </p:attrNameLst>
                                      </p:cBhvr>
                                      <p:tavLst>
                                        <p:tav tm="0">
                                          <p:val>
                                            <p:strVal val="#ppt_x"/>
                                          </p:val>
                                        </p:tav>
                                        <p:tav tm="100000">
                                          <p:val>
                                            <p:strVal val="#ppt_x"/>
                                          </p:val>
                                        </p:tav>
                                      </p:tavLst>
                                    </p:anim>
                                    <p:anim calcmode="lin" valueType="num">
                                      <p:cBhvr additive="base">
                                        <p:cTn id="125" dur="500" fill="hold"/>
                                        <p:tgtEl>
                                          <p:spTgt spid="34"/>
                                        </p:tgtEl>
                                        <p:attrNameLst>
                                          <p:attrName>ppt_y</p:attrName>
                                        </p:attrNameLst>
                                      </p:cBhvr>
                                      <p:tavLst>
                                        <p:tav tm="0">
                                          <p:val>
                                            <p:strVal val="1+#ppt_h/2"/>
                                          </p:val>
                                        </p:tav>
                                        <p:tav tm="100000">
                                          <p:val>
                                            <p:strVal val="#ppt_y"/>
                                          </p:val>
                                        </p:tav>
                                      </p:tavLst>
                                    </p:anim>
                                  </p:childTnLst>
                                </p:cTn>
                              </p:par>
                              <p:par>
                                <p:cTn id="126" presetID="1" presetClass="entr" presetSubtype="0" fill="hold" nodeType="with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p:bldP spid="14" grpId="0"/>
      <p:bldP spid="15" grpId="0"/>
      <p:bldP spid="28" grpId="0"/>
      <p:bldP spid="29" grpId="0"/>
      <p:bldP spid="32" grpId="0" animBg="1"/>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name="543fb75f-c147-4eeb-9125-5b0b407ff9c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Domain Controller Virtualization in Windows Server 2012</a:t>
            </a:r>
            <a:endParaRPr lang="en-US"/>
          </a:p>
        </p:txBody>
      </p:sp>
      <p:sp>
        <p:nvSpPr>
          <p:cNvPr id="4" name="Text Placeholder 2"/>
          <p:cNvSpPr txBox="1">
            <a:spLocks/>
          </p:cNvSpPr>
          <p:nvPr/>
        </p:nvSpPr>
        <p:spPr>
          <a:xfrm>
            <a:off x="457200" y="1066800"/>
            <a:ext cx="8229600" cy="51054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ClrTx/>
              <a:buSzTx/>
              <a:buNone/>
            </a:pPr>
            <a:endParaRPr lang="en-US" sz="2000" kern="0" dirty="0">
              <a:solidFill>
                <a:srgbClr val="000000"/>
              </a:solidFill>
              <a:latin typeface="Verdana" pitchFamily="34" charset="0"/>
              <a:cs typeface="Arial" charset="0"/>
            </a:endParaRPr>
          </a:p>
        </p:txBody>
      </p:sp>
      <p:sp>
        <p:nvSpPr>
          <p:cNvPr id="6" name="Text Placeholder 1"/>
          <p:cNvSpPr txBox="1">
            <a:spLocks/>
          </p:cNvSpPr>
          <p:nvPr/>
        </p:nvSpPr>
        <p:spPr>
          <a:xfrm>
            <a:off x="323850" y="906665"/>
            <a:ext cx="8648700" cy="58333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800"/>
              </a:spcBef>
              <a:buNone/>
            </a:pPr>
            <a:r>
              <a:rPr lang="en-US" b="0" kern="0" dirty="0"/>
              <a:t>To support safe virtualization of domain </a:t>
            </a:r>
            <a:r>
              <a:rPr lang="en-US" b="0" kern="0" dirty="0" smtClean="0"/>
              <a:t>controllers:</a:t>
            </a:r>
            <a:endParaRPr lang="en-US" b="0" kern="0" dirty="0"/>
          </a:p>
          <a:p>
            <a:pPr lvl="1">
              <a:spcBef>
                <a:spcPts val="800"/>
              </a:spcBef>
            </a:pPr>
            <a:r>
              <a:rPr lang="en-US" b="0" kern="0" dirty="0"/>
              <a:t>Hypervisor needs to support </a:t>
            </a:r>
            <a:r>
              <a:rPr lang="en-US" b="0" kern="0" dirty="0" smtClean="0"/>
              <a:t>a </a:t>
            </a:r>
            <a:r>
              <a:rPr lang="en-US" b="0" dirty="0" smtClean="0"/>
              <a:t>Virtual </a:t>
            </a:r>
            <a:r>
              <a:rPr lang="en-US" b="0" dirty="0"/>
              <a:t>Machine Generation </a:t>
            </a:r>
            <a:r>
              <a:rPr lang="en-US" b="0" dirty="0" smtClean="0"/>
              <a:t>Identifier</a:t>
            </a:r>
            <a:r>
              <a:rPr lang="en-US" b="0" kern="0" dirty="0" smtClean="0"/>
              <a:t>, </a:t>
            </a:r>
            <a:r>
              <a:rPr lang="en-US" b="0" kern="0" dirty="0"/>
              <a:t>such as Hyper-V on </a:t>
            </a:r>
            <a:r>
              <a:rPr lang="en-US" b="0" kern="0" dirty="0" smtClean="0"/>
              <a:t>Windows Server 2012</a:t>
            </a:r>
            <a:endParaRPr lang="en-US" b="0" kern="0" dirty="0"/>
          </a:p>
          <a:p>
            <a:pPr lvl="1">
              <a:spcBef>
                <a:spcPts val="800"/>
              </a:spcBef>
            </a:pPr>
            <a:r>
              <a:rPr lang="en-US" b="0" kern="0" dirty="0"/>
              <a:t>Virtual guest domain controller needs to be on </a:t>
            </a:r>
            <a:r>
              <a:rPr lang="en-US" b="0" kern="0" dirty="0" smtClean="0"/>
              <a:t>Windows Server 2012 </a:t>
            </a:r>
            <a:r>
              <a:rPr lang="en-US" b="0" kern="0" dirty="0"/>
              <a:t>or newer</a:t>
            </a:r>
          </a:p>
          <a:p>
            <a:pPr marL="0" indent="0">
              <a:spcBef>
                <a:spcPts val="800"/>
              </a:spcBef>
              <a:buNone/>
            </a:pPr>
            <a:r>
              <a:rPr lang="en-US" b="0" kern="0" dirty="0" smtClean="0"/>
              <a:t>Safeguards </a:t>
            </a:r>
            <a:r>
              <a:rPr lang="en-US" b="0" kern="0" dirty="0"/>
              <a:t>are triggered </a:t>
            </a:r>
            <a:r>
              <a:rPr lang="en-US" b="0" kern="0" dirty="0" smtClean="0"/>
              <a:t>when:</a:t>
            </a:r>
            <a:endParaRPr lang="en-US" b="0" kern="0" dirty="0"/>
          </a:p>
          <a:p>
            <a:pPr lvl="1">
              <a:spcBef>
                <a:spcPts val="800"/>
              </a:spcBef>
            </a:pPr>
            <a:r>
              <a:rPr lang="en-US" b="0" kern="0" dirty="0" smtClean="0"/>
              <a:t>A snapshot </a:t>
            </a:r>
            <a:r>
              <a:rPr lang="en-US" b="0" kern="0" dirty="0"/>
              <a:t>is restored during guest </a:t>
            </a:r>
            <a:r>
              <a:rPr lang="en-US" b="0" kern="0" dirty="0" smtClean="0"/>
              <a:t>shutdown</a:t>
            </a:r>
            <a:endParaRPr lang="en-US" b="0" kern="0" dirty="0"/>
          </a:p>
          <a:p>
            <a:pPr lvl="1">
              <a:spcBef>
                <a:spcPts val="800"/>
              </a:spcBef>
            </a:pPr>
            <a:r>
              <a:rPr lang="en-US" b="0" kern="0" dirty="0" smtClean="0"/>
              <a:t>A snapshot </a:t>
            </a:r>
            <a:r>
              <a:rPr lang="en-US" b="0" kern="0" dirty="0"/>
              <a:t>is restored while </a:t>
            </a:r>
            <a:r>
              <a:rPr lang="en-US" b="0" kern="0" dirty="0" smtClean="0"/>
              <a:t>machine is </a:t>
            </a:r>
            <a:r>
              <a:rPr lang="en-US" b="0" kern="0" dirty="0"/>
              <a:t>running</a:t>
            </a:r>
          </a:p>
          <a:p>
            <a:pPr marL="0" indent="0">
              <a:spcBef>
                <a:spcPts val="800"/>
              </a:spcBef>
              <a:buNone/>
            </a:pPr>
            <a:r>
              <a:rPr lang="en-US" b="0" kern="0" dirty="0"/>
              <a:t>Guest employs virtualization safeguards by:</a:t>
            </a:r>
          </a:p>
          <a:p>
            <a:pPr lvl="1">
              <a:spcBef>
                <a:spcPts val="800"/>
              </a:spcBef>
            </a:pPr>
            <a:r>
              <a:rPr lang="en-US" b="0" kern="0" dirty="0"/>
              <a:t>Invalidating the local RID pool</a:t>
            </a:r>
          </a:p>
          <a:p>
            <a:pPr lvl="1">
              <a:spcBef>
                <a:spcPts val="800"/>
              </a:spcBef>
            </a:pPr>
            <a:r>
              <a:rPr lang="en-US" b="0" kern="0" dirty="0" smtClean="0"/>
              <a:t>Setting a </a:t>
            </a:r>
            <a:r>
              <a:rPr lang="en-US" b="0" kern="0" dirty="0"/>
              <a:t>new invocation ID for the domain controller database, effectively presenting itself as </a:t>
            </a:r>
            <a:r>
              <a:rPr lang="en-US" b="0" kern="0" dirty="0" smtClean="0"/>
              <a:t>a new </a:t>
            </a:r>
            <a:r>
              <a:rPr lang="en-US" b="0" kern="0" dirty="0"/>
              <a:t>domain controller and </a:t>
            </a:r>
            <a:r>
              <a:rPr lang="en-US" b="0" kern="0" dirty="0" smtClean="0"/>
              <a:t>verifying </a:t>
            </a:r>
            <a:r>
              <a:rPr lang="en-US" b="0" kern="0" dirty="0"/>
              <a:t>all objects and attributes</a:t>
            </a:r>
          </a:p>
          <a:p>
            <a:pPr>
              <a:spcBef>
                <a:spcPts val="800"/>
              </a:spcBef>
            </a:pPr>
            <a:endParaRPr lang="en-US" sz="2400" b="0" kern="0" dirty="0"/>
          </a:p>
        </p:txBody>
      </p:sp>
    </p:spTree>
    <p:extLst>
      <p:ext uri="{BB962C8B-B14F-4D97-AF65-F5344CB8AC3E}">
        <p14:creationId xmlns:p14="http://schemas.microsoft.com/office/powerpoint/2010/main" val="439659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997d4416-57b8-4e23-b359-e63dfe141a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Domain Controller Cloning</a:t>
            </a:r>
            <a:endParaRPr lang="en-US"/>
          </a:p>
        </p:txBody>
      </p:sp>
      <p:sp>
        <p:nvSpPr>
          <p:cNvPr id="5" name="Text Placeholder 2"/>
          <p:cNvSpPr txBox="1">
            <a:spLocks/>
          </p:cNvSpPr>
          <p:nvPr/>
        </p:nvSpPr>
        <p:spPr>
          <a:xfrm>
            <a:off x="457199" y="1066800"/>
            <a:ext cx="8269357" cy="510540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pPr>
            <a:r>
              <a:rPr lang="en-US" b="0" kern="0" dirty="0" smtClean="0"/>
              <a:t>Domain controllers can be cloned for:</a:t>
            </a:r>
          </a:p>
          <a:p>
            <a:pPr lvl="1">
              <a:spcBef>
                <a:spcPts val="800"/>
              </a:spcBef>
            </a:pPr>
            <a:r>
              <a:rPr lang="en-US" b="0" kern="0" dirty="0" smtClean="0"/>
              <a:t>Rapid deployment</a:t>
            </a:r>
          </a:p>
          <a:p>
            <a:pPr lvl="1">
              <a:spcBef>
                <a:spcPts val="800"/>
              </a:spcBef>
            </a:pPr>
            <a:r>
              <a:rPr lang="en-US" b="0" kern="0" dirty="0" smtClean="0"/>
              <a:t>Private clouds</a:t>
            </a:r>
          </a:p>
          <a:p>
            <a:pPr lvl="1">
              <a:spcBef>
                <a:spcPts val="800"/>
              </a:spcBef>
            </a:pPr>
            <a:r>
              <a:rPr lang="en-US" b="0" kern="0" dirty="0" smtClean="0"/>
              <a:t>Recovery strategies</a:t>
            </a:r>
          </a:p>
          <a:p>
            <a:pPr>
              <a:spcBef>
                <a:spcPts val="800"/>
              </a:spcBef>
            </a:pPr>
            <a:r>
              <a:rPr lang="en-US" b="0" kern="0" dirty="0" smtClean="0"/>
              <a:t>To clone a source domain controller:</a:t>
            </a:r>
          </a:p>
          <a:p>
            <a:pPr lvl="1">
              <a:spcBef>
                <a:spcPts val="800"/>
              </a:spcBef>
            </a:pPr>
            <a:r>
              <a:rPr lang="en-US" b="0" kern="0" dirty="0" smtClean="0"/>
              <a:t>Add the domain controller to the </a:t>
            </a:r>
            <a:r>
              <a:rPr lang="en-US" b="0" kern="0" dirty="0" err="1" smtClean="0"/>
              <a:t>Cloneable</a:t>
            </a:r>
            <a:r>
              <a:rPr lang="en-US" b="0" kern="0" dirty="0" smtClean="0"/>
              <a:t> Domain Controllers group</a:t>
            </a:r>
          </a:p>
          <a:p>
            <a:pPr lvl="1">
              <a:spcBef>
                <a:spcPts val="800"/>
              </a:spcBef>
            </a:pPr>
            <a:r>
              <a:rPr lang="en-US" b="0" kern="0" dirty="0" smtClean="0"/>
              <a:t>Verify application and service </a:t>
            </a:r>
            <a:r>
              <a:rPr lang="en-US" b="0" kern="0" dirty="0"/>
              <a:t>c</a:t>
            </a:r>
            <a:r>
              <a:rPr lang="en-US" b="0" kern="0" dirty="0" smtClean="0"/>
              <a:t>ompatibility</a:t>
            </a:r>
          </a:p>
          <a:p>
            <a:pPr lvl="1">
              <a:spcBef>
                <a:spcPts val="800"/>
              </a:spcBef>
            </a:pPr>
            <a:r>
              <a:rPr lang="en-US" b="0" kern="0" dirty="0" smtClean="0"/>
              <a:t>Create a DCCloneConfig.xml file</a:t>
            </a:r>
          </a:p>
          <a:p>
            <a:pPr lvl="1">
              <a:spcBef>
                <a:spcPts val="800"/>
              </a:spcBef>
            </a:pPr>
            <a:r>
              <a:rPr lang="en-US" b="0" kern="0" dirty="0" smtClean="0"/>
              <a:t>Export once and create as many clones as needed</a:t>
            </a:r>
          </a:p>
          <a:p>
            <a:pPr lvl="1">
              <a:spcBef>
                <a:spcPts val="800"/>
              </a:spcBef>
            </a:pPr>
            <a:r>
              <a:rPr lang="en-US" b="0" kern="0" dirty="0" smtClean="0"/>
              <a:t>Start the clones</a:t>
            </a:r>
          </a:p>
          <a:p>
            <a:endParaRPr lang="en-US" sz="2400" b="0" kern="0" dirty="0" smtClean="0"/>
          </a:p>
        </p:txBody>
      </p:sp>
    </p:spTree>
    <p:extLst>
      <p:ext uri="{BB962C8B-B14F-4D97-AF65-F5344CB8AC3E}">
        <p14:creationId xmlns:p14="http://schemas.microsoft.com/office/powerpoint/2010/main" val="3653712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98835a83-8a65-442c-bf08-be321106e8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Cloning Domain Controllers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en-US" kern="0">
                <a:solidFill>
                  <a:srgbClr val="000000"/>
                </a:solidFill>
              </a:rPr>
              <a:t>In this demonstration, you will see how to:</a:t>
            </a:r>
          </a:p>
          <a:p>
            <a:pPr lvl="1">
              <a:spcBef>
                <a:spcPts val="800"/>
              </a:spcBef>
            </a:pPr>
            <a:r>
              <a:rPr lang="en-US" kern="0">
                <a:solidFill>
                  <a:srgbClr val="000000"/>
                </a:solidFill>
              </a:rPr>
              <a:t>Prepare a source domain controller that is to be cloned</a:t>
            </a:r>
          </a:p>
          <a:p>
            <a:pPr lvl="1"/>
            <a:r>
              <a:rPr lang="en-US" kern="0">
                <a:solidFill>
                  <a:srgbClr val="000000"/>
                </a:solidFill>
              </a:rPr>
              <a:t>Export the source virtual machine</a:t>
            </a:r>
          </a:p>
          <a:p>
            <a:pPr lvl="1"/>
            <a:r>
              <a:rPr lang="en-US" kern="0">
                <a:solidFill>
                  <a:srgbClr val="000000"/>
                </a:solidFill>
              </a:rPr>
              <a:t>Create and start the cloned domain controller</a:t>
            </a:r>
          </a:p>
          <a:p>
            <a:pPr lvl="0"/>
            <a:endParaRPr lang="en-US" kern="0" dirty="0">
              <a:solidFill>
                <a:srgbClr val="000000"/>
              </a:solidFill>
            </a:endParaRPr>
          </a:p>
        </p:txBody>
      </p:sp>
    </p:spTree>
    <p:extLst>
      <p:ext uri="{BB962C8B-B14F-4D97-AF65-F5344CB8AC3E}">
        <p14:creationId xmlns:p14="http://schemas.microsoft.com/office/powerpoint/2010/main" val="217694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0986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17904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6989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eaa10d1c-f261-4409-b6db-856f6263ac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Domain Controller Virtualization Best Practices</a:t>
            </a:r>
            <a:endParaRPr lang="en-US"/>
          </a:p>
        </p:txBody>
      </p:sp>
      <p:sp>
        <p:nvSpPr>
          <p:cNvPr id="5" name="Text Placeholder 3"/>
          <p:cNvSpPr txBox="1">
            <a:spLocks/>
          </p:cNvSpPr>
          <p:nvPr/>
        </p:nvSpPr>
        <p:spPr>
          <a:xfrm>
            <a:off x="457199" y="887896"/>
            <a:ext cx="8488017" cy="584818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800"/>
              </a:spcBef>
            </a:pPr>
            <a:r>
              <a:rPr lang="en-US" sz="2000" b="0" kern="0" dirty="0" smtClean="0"/>
              <a:t>Avoid single points of failure</a:t>
            </a:r>
          </a:p>
          <a:p>
            <a:pPr>
              <a:spcBef>
                <a:spcPts val="800"/>
              </a:spcBef>
            </a:pPr>
            <a:r>
              <a:rPr lang="en-US" sz="2000" b="0" kern="0" dirty="0"/>
              <a:t>Ensure that all computers </a:t>
            </a:r>
            <a:r>
              <a:rPr lang="en-US" sz="2000" b="0" kern="0" dirty="0" smtClean="0"/>
              <a:t>participate in </a:t>
            </a:r>
            <a:r>
              <a:rPr lang="en-US" sz="2000" b="0" kern="0" dirty="0"/>
              <a:t>the same time services </a:t>
            </a:r>
            <a:r>
              <a:rPr lang="en-US" sz="2000" b="0" kern="0" dirty="0" smtClean="0"/>
              <a:t>infrastructure</a:t>
            </a:r>
          </a:p>
          <a:p>
            <a:pPr>
              <a:spcBef>
                <a:spcPts val="800"/>
              </a:spcBef>
            </a:pPr>
            <a:r>
              <a:rPr lang="en-US" sz="2000" b="0" kern="0" dirty="0" smtClean="0"/>
              <a:t>Use virtualization </a:t>
            </a:r>
            <a:r>
              <a:rPr lang="en-US" sz="2000" b="0" kern="0" dirty="0"/>
              <a:t>t</a:t>
            </a:r>
            <a:r>
              <a:rPr lang="en-US" sz="2000" b="0" kern="0" dirty="0" smtClean="0"/>
              <a:t>echnology with the Virtual Machine Generation Identifier feature</a:t>
            </a:r>
          </a:p>
          <a:p>
            <a:pPr>
              <a:spcBef>
                <a:spcPts val="800"/>
              </a:spcBef>
            </a:pPr>
            <a:r>
              <a:rPr lang="en-US" sz="2000" b="0" kern="0" dirty="0" smtClean="0"/>
              <a:t>Use </a:t>
            </a:r>
            <a:r>
              <a:rPr lang="en-US" sz="2000" b="0" dirty="0" smtClean="0"/>
              <a:t>Windows Server 2012 </a:t>
            </a:r>
            <a:r>
              <a:rPr lang="en-US" sz="2000" b="0" kern="0" dirty="0" smtClean="0"/>
              <a:t>or </a:t>
            </a:r>
            <a:r>
              <a:rPr lang="en-US" sz="2000" b="0" dirty="0" smtClean="0"/>
              <a:t>Windows Server 2012 R2 </a:t>
            </a:r>
            <a:r>
              <a:rPr lang="en-US" sz="2000" b="0" kern="0" dirty="0" smtClean="0"/>
              <a:t>as virtualization guests</a:t>
            </a:r>
          </a:p>
          <a:p>
            <a:pPr>
              <a:spcBef>
                <a:spcPts val="800"/>
              </a:spcBef>
            </a:pPr>
            <a:r>
              <a:rPr lang="en-US" sz="2000" b="0" kern="0" dirty="0" smtClean="0"/>
              <a:t>Avoid or disable snapshots</a:t>
            </a:r>
          </a:p>
          <a:p>
            <a:pPr lvl="0"/>
            <a:r>
              <a:rPr lang="en-US" sz="2000" b="0" kern="0" dirty="0" smtClean="0"/>
              <a:t>Ensure </a:t>
            </a:r>
            <a:r>
              <a:rPr lang="en-US" sz="2000" b="0" kern="0" dirty="0"/>
              <a:t>that the virtualization administrators are as trusted as your Domain </a:t>
            </a:r>
            <a:r>
              <a:rPr lang="en-US" sz="2000" b="0" kern="0" dirty="0" smtClean="0"/>
              <a:t>Admins</a:t>
            </a:r>
            <a:endParaRPr lang="en-US" sz="2000" b="0" kern="0" dirty="0"/>
          </a:p>
          <a:p>
            <a:pPr>
              <a:spcBef>
                <a:spcPts val="800"/>
              </a:spcBef>
            </a:pPr>
            <a:r>
              <a:rPr lang="en-US" sz="2000" b="0" kern="0" dirty="0" smtClean="0"/>
              <a:t>Consider taking advantage of cloning in your deployment or recovery strategy</a:t>
            </a:r>
          </a:p>
          <a:p>
            <a:pPr>
              <a:spcBef>
                <a:spcPts val="800"/>
              </a:spcBef>
            </a:pPr>
            <a:r>
              <a:rPr lang="en-US" sz="2000" b="0" kern="0" dirty="0" smtClean="0"/>
              <a:t>Start a maximum of 10 new clones at the same time</a:t>
            </a:r>
          </a:p>
          <a:p>
            <a:pPr>
              <a:spcBef>
                <a:spcPts val="800"/>
              </a:spcBef>
            </a:pPr>
            <a:r>
              <a:rPr lang="en-US" sz="2000" b="0" kern="0" dirty="0" smtClean="0"/>
              <a:t>Consider using virtualization technologies that allow virtual machine guests to move between sites</a:t>
            </a:r>
          </a:p>
          <a:p>
            <a:pPr>
              <a:spcBef>
                <a:spcPts val="800"/>
              </a:spcBef>
            </a:pPr>
            <a:r>
              <a:rPr lang="en-US" sz="2000" b="0" kern="0" dirty="0" smtClean="0"/>
              <a:t>Adjust your naming strategy to allow domain controller clones</a:t>
            </a:r>
            <a:endParaRPr lang="en-US" sz="2000" b="0" kern="0" dirty="0"/>
          </a:p>
        </p:txBody>
      </p:sp>
    </p:spTree>
    <p:extLst>
      <p:ext uri="{BB962C8B-B14F-4D97-AF65-F5344CB8AC3E}">
        <p14:creationId xmlns:p14="http://schemas.microsoft.com/office/powerpoint/2010/main" val="3743854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Implementing RODCs</a:t>
            </a:r>
            <a:endParaRPr lang="en-US"/>
          </a:p>
        </p:txBody>
      </p:sp>
      <p:sp>
        <p:nvSpPr>
          <p:cNvPr id="3" name="Text Placeholder 2"/>
          <p:cNvSpPr>
            <a:spLocks noGrp="1"/>
          </p:cNvSpPr>
          <p:nvPr>
            <p:ph type="body" idx="1"/>
          </p:nvPr>
        </p:nvSpPr>
        <p:spPr/>
        <p:txBody>
          <a:bodyPr/>
          <a:lstStyle/>
          <a:p>
            <a:r>
              <a:rPr lang="en-US" smtClean="0"/>
              <a:t>Considerations for Implementing RODCs
Managing Credential Caching on an RODC
Managing Local Administration for RODCs
Demonstration: Configuring RODC Credential Caching</a:t>
            </a:r>
            <a:endParaRPr lang="en-US"/>
          </a:p>
        </p:txBody>
      </p:sp>
    </p:spTree>
    <p:extLst>
      <p:ext uri="{BB962C8B-B14F-4D97-AF65-F5344CB8AC3E}">
        <p14:creationId xmlns:p14="http://schemas.microsoft.com/office/powerpoint/2010/main" val="74416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Considerations for Implementing RODCs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RODCs provide several important functions:</a:t>
            </a:r>
          </a:p>
          <a:p>
            <a:pPr lvl="1"/>
            <a:r>
              <a:rPr lang="en-US" kern="0">
                <a:solidFill>
                  <a:srgbClr val="000000"/>
                </a:solidFill>
              </a:rPr>
              <a:t>Credential caching</a:t>
            </a:r>
          </a:p>
          <a:p>
            <a:pPr lvl="1"/>
            <a:r>
              <a:rPr lang="en-US" kern="0">
                <a:solidFill>
                  <a:srgbClr val="000000"/>
                </a:solidFill>
              </a:rPr>
              <a:t>Administrative role separation</a:t>
            </a:r>
          </a:p>
          <a:p>
            <a:pPr lvl="1"/>
            <a:r>
              <a:rPr lang="en-US" kern="0">
                <a:solidFill>
                  <a:srgbClr val="000000"/>
                </a:solidFill>
              </a:rPr>
              <a:t>Read-only DNS</a:t>
            </a:r>
          </a:p>
          <a:p>
            <a:pPr lvl="1"/>
            <a:endParaRPr lang="en-US" kern="0">
              <a:solidFill>
                <a:srgbClr val="000000"/>
              </a:solidFill>
            </a:endParaRPr>
          </a:p>
          <a:p>
            <a:pPr lvl="0"/>
            <a:r>
              <a:rPr lang="en-US" kern="0">
                <a:solidFill>
                  <a:srgbClr val="000000"/>
                </a:solidFill>
              </a:rPr>
              <a:t>To deploy an RODC:</a:t>
            </a:r>
          </a:p>
          <a:p>
            <a:pPr marL="746125" lvl="1" indent="-457200">
              <a:buFont typeface="+mj-lt"/>
              <a:buAutoNum type="arabicPeriod"/>
            </a:pPr>
            <a:r>
              <a:rPr lang="en-US" kern="0">
                <a:solidFill>
                  <a:srgbClr val="000000"/>
                </a:solidFill>
              </a:rPr>
              <a:t>Ensure there is no computer account in AD DS for the new RODC</a:t>
            </a:r>
          </a:p>
          <a:p>
            <a:pPr marL="746125" lvl="1" indent="-457200">
              <a:buFont typeface="+mj-lt"/>
              <a:buAutoNum type="arabicPeriod"/>
            </a:pPr>
            <a:r>
              <a:rPr lang="en-US" kern="0">
                <a:solidFill>
                  <a:srgbClr val="000000"/>
                </a:solidFill>
              </a:rPr>
              <a:t>Precreate the RODC account in AD DS in the Domain Controllers container</a:t>
            </a:r>
          </a:p>
          <a:p>
            <a:pPr marL="746125" lvl="1" indent="-457200">
              <a:buFont typeface="+mj-lt"/>
              <a:buAutoNum type="arabicPeriod"/>
            </a:pPr>
            <a:r>
              <a:rPr lang="en-US" kern="0">
                <a:solidFill>
                  <a:srgbClr val="000000"/>
                </a:solidFill>
              </a:rPr>
              <a:t>Run the AD DS Installation Wizard on the new RODC</a:t>
            </a:r>
          </a:p>
          <a:p>
            <a:pPr lvl="1"/>
            <a:endParaRPr lang="en-US" kern="0" dirty="0">
              <a:solidFill>
                <a:srgbClr val="000000"/>
              </a:solidFill>
            </a:endParaRPr>
          </a:p>
        </p:txBody>
      </p:sp>
    </p:spTree>
    <p:extLst>
      <p:ext uri="{BB962C8B-B14F-4D97-AF65-F5344CB8AC3E}">
        <p14:creationId xmlns:p14="http://schemas.microsoft.com/office/powerpoint/2010/main" val="127840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Overview of AD DS
Implementing Virtualized Domain Controllers
Implementing RODCs
Administering AD DS
Managing the AD DS Database</a:t>
            </a:r>
            <a:endParaRPr lang="en-US"/>
          </a:p>
        </p:txBody>
      </p:sp>
    </p:spTree>
    <p:extLst>
      <p:ext uri="{BB962C8B-B14F-4D97-AF65-F5344CB8AC3E}">
        <p14:creationId xmlns:p14="http://schemas.microsoft.com/office/powerpoint/2010/main" val="2064643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Credential Caching on an RODC</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Credential caching is managed through Password Replication Policies</a:t>
            </a:r>
          </a:p>
          <a:p>
            <a:pPr lvl="0"/>
            <a:r>
              <a:rPr lang="en-US" kern="0">
                <a:solidFill>
                  <a:srgbClr val="000000"/>
                </a:solidFill>
              </a:rPr>
              <a:t>Password Replication Policies:</a:t>
            </a:r>
          </a:p>
          <a:p>
            <a:pPr lvl="1"/>
            <a:r>
              <a:rPr lang="en-US" kern="0">
                <a:solidFill>
                  <a:srgbClr val="000000"/>
                </a:solidFill>
              </a:rPr>
              <a:t>Determine which credentials to cache on an RODC</a:t>
            </a:r>
          </a:p>
          <a:p>
            <a:pPr lvl="2"/>
            <a:r>
              <a:rPr lang="en-US" kern="0">
                <a:solidFill>
                  <a:srgbClr val="000000"/>
                </a:solidFill>
              </a:rPr>
              <a:t>User accounts</a:t>
            </a:r>
          </a:p>
          <a:p>
            <a:pPr lvl="2"/>
            <a:r>
              <a:rPr lang="en-US" kern="0">
                <a:solidFill>
                  <a:srgbClr val="000000"/>
                </a:solidFill>
              </a:rPr>
              <a:t>Computer accounts</a:t>
            </a:r>
          </a:p>
          <a:p>
            <a:pPr lvl="1"/>
            <a:r>
              <a:rPr lang="en-US" kern="0">
                <a:solidFill>
                  <a:srgbClr val="000000"/>
                </a:solidFill>
              </a:rPr>
              <a:t>Contain an allowed and denied list</a:t>
            </a:r>
          </a:p>
          <a:p>
            <a:pPr lvl="2"/>
            <a:r>
              <a:rPr lang="en-US" kern="0">
                <a:solidFill>
                  <a:srgbClr val="000000"/>
                </a:solidFill>
              </a:rPr>
              <a:t>Allowed RODC Password Replication Group</a:t>
            </a:r>
          </a:p>
          <a:p>
            <a:pPr lvl="2"/>
            <a:r>
              <a:rPr lang="en-US" kern="0">
                <a:solidFill>
                  <a:srgbClr val="000000"/>
                </a:solidFill>
              </a:rPr>
              <a:t>Denied RODC Password Replication Group</a:t>
            </a:r>
          </a:p>
          <a:p>
            <a:pPr lvl="0"/>
            <a:r>
              <a:rPr lang="en-US" kern="0">
                <a:solidFill>
                  <a:srgbClr val="000000"/>
                </a:solidFill>
              </a:rPr>
              <a:t>Do not cache domain administrative accounts</a:t>
            </a:r>
          </a:p>
          <a:p>
            <a:pPr lvl="2"/>
            <a:endParaRPr lang="en-US" kern="0" dirty="0">
              <a:solidFill>
                <a:srgbClr val="000000"/>
              </a:solidFill>
            </a:endParaRPr>
          </a:p>
        </p:txBody>
      </p:sp>
    </p:spTree>
    <p:extLst>
      <p:ext uri="{BB962C8B-B14F-4D97-AF65-F5344CB8AC3E}">
        <p14:creationId xmlns:p14="http://schemas.microsoft.com/office/powerpoint/2010/main" val="4133152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Local Administration for RODCs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Delegate RODC administration to local administrators</a:t>
            </a:r>
          </a:p>
          <a:p>
            <a:pPr lvl="0"/>
            <a:r>
              <a:rPr lang="en-US" kern="0">
                <a:solidFill>
                  <a:srgbClr val="000000"/>
                </a:solidFill>
              </a:rPr>
              <a:t>Set a single security principal as an administrator</a:t>
            </a:r>
          </a:p>
          <a:p>
            <a:pPr lvl="1"/>
            <a:r>
              <a:rPr lang="en-US" kern="0">
                <a:solidFill>
                  <a:srgbClr val="000000"/>
                </a:solidFill>
              </a:rPr>
              <a:t>User</a:t>
            </a:r>
          </a:p>
          <a:p>
            <a:pPr lvl="1"/>
            <a:r>
              <a:rPr lang="en-US" kern="0">
                <a:solidFill>
                  <a:srgbClr val="000000"/>
                </a:solidFill>
              </a:rPr>
              <a:t>Group</a:t>
            </a:r>
          </a:p>
          <a:p>
            <a:pPr lvl="0"/>
            <a:r>
              <a:rPr lang="en-US" kern="0">
                <a:solidFill>
                  <a:srgbClr val="000000"/>
                </a:solidFill>
              </a:rPr>
              <a:t>Enable by using the following methods:</a:t>
            </a:r>
          </a:p>
          <a:p>
            <a:pPr lvl="1"/>
            <a:r>
              <a:rPr lang="en-US" kern="0">
                <a:solidFill>
                  <a:srgbClr val="000000"/>
                </a:solidFill>
              </a:rPr>
              <a:t>Managed By tab of RODC</a:t>
            </a:r>
          </a:p>
          <a:p>
            <a:pPr lvl="1"/>
            <a:r>
              <a:rPr lang="en-US" kern="0">
                <a:solidFill>
                  <a:srgbClr val="000000"/>
                </a:solidFill>
              </a:rPr>
              <a:t>dsmgmt</a:t>
            </a:r>
          </a:p>
          <a:p>
            <a:pPr lvl="1"/>
            <a:r>
              <a:rPr lang="en-US" kern="0">
                <a:solidFill>
                  <a:srgbClr val="000000"/>
                </a:solidFill>
              </a:rPr>
              <a:t>ntsdutil</a:t>
            </a:r>
          </a:p>
          <a:p>
            <a:pPr lvl="0"/>
            <a:r>
              <a:rPr lang="en-US" kern="0">
                <a:solidFill>
                  <a:srgbClr val="000000"/>
                </a:solidFill>
              </a:rPr>
              <a:t>Cache the credentials of delegated administrators</a:t>
            </a:r>
          </a:p>
          <a:p>
            <a:pPr lvl="1"/>
            <a:endParaRPr lang="en-US" kern="0" dirty="0">
              <a:solidFill>
                <a:srgbClr val="000000"/>
              </a:solidFill>
            </a:endParaRPr>
          </a:p>
        </p:txBody>
      </p:sp>
    </p:spTree>
    <p:extLst>
      <p:ext uri="{BB962C8B-B14F-4D97-AF65-F5344CB8AC3E}">
        <p14:creationId xmlns:p14="http://schemas.microsoft.com/office/powerpoint/2010/main" val="4204920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02032d85-c3ef-4163-af28-8d506450ac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Configuring RODC Credential Caching</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en-US" kern="0">
                <a:solidFill>
                  <a:srgbClr val="000000"/>
                </a:solidFill>
              </a:rPr>
              <a:t>In this demonstration, you will see how to:</a:t>
            </a:r>
          </a:p>
          <a:p>
            <a:pPr lvl="1">
              <a:spcBef>
                <a:spcPts val="800"/>
              </a:spcBef>
            </a:pPr>
            <a:r>
              <a:rPr lang="en-US" kern="0">
                <a:solidFill>
                  <a:srgbClr val="000000"/>
                </a:solidFill>
              </a:rPr>
              <a:t>Configure password replication groups</a:t>
            </a:r>
          </a:p>
          <a:p>
            <a:pPr lvl="1"/>
            <a:r>
              <a:rPr lang="en-US" kern="0">
                <a:solidFill>
                  <a:srgbClr val="000000"/>
                </a:solidFill>
              </a:rPr>
              <a:t>Create a group to manage password replication to the remote office RODC</a:t>
            </a:r>
          </a:p>
          <a:p>
            <a:pPr lvl="1"/>
            <a:r>
              <a:rPr lang="en-US" kern="0">
                <a:solidFill>
                  <a:srgbClr val="000000"/>
                </a:solidFill>
              </a:rPr>
              <a:t>Configure a password replication policy for the remote office</a:t>
            </a:r>
          </a:p>
          <a:p>
            <a:pPr lvl="1"/>
            <a:r>
              <a:rPr lang="en-US" kern="0">
                <a:solidFill>
                  <a:srgbClr val="000000"/>
                </a:solidFill>
              </a:rPr>
              <a:t>Evaluate the resulting password replication policy</a:t>
            </a:r>
          </a:p>
          <a:p>
            <a:pPr lvl="1"/>
            <a:r>
              <a:rPr lang="en-US" kern="0">
                <a:solidFill>
                  <a:srgbClr val="000000"/>
                </a:solidFill>
              </a:rPr>
              <a:t>Monitor credential caching</a:t>
            </a:r>
          </a:p>
          <a:p>
            <a:pPr lvl="0"/>
            <a:endParaRPr lang="en-US" kern="0" dirty="0">
              <a:solidFill>
                <a:srgbClr val="000000"/>
              </a:solidFill>
            </a:endParaRPr>
          </a:p>
        </p:txBody>
      </p:sp>
    </p:spTree>
    <p:extLst>
      <p:ext uri="{BB962C8B-B14F-4D97-AF65-F5344CB8AC3E}">
        <p14:creationId xmlns:p14="http://schemas.microsoft.com/office/powerpoint/2010/main" val="62108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270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365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7836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7642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62420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4: Administering AD DS</a:t>
            </a:r>
            <a:endParaRPr lang="en-US"/>
          </a:p>
        </p:txBody>
      </p:sp>
      <p:sp>
        <p:nvSpPr>
          <p:cNvPr id="3" name="Text Placeholder 2"/>
          <p:cNvSpPr>
            <a:spLocks noGrp="1"/>
          </p:cNvSpPr>
          <p:nvPr>
            <p:ph type="body" idx="1"/>
          </p:nvPr>
        </p:nvSpPr>
        <p:spPr/>
        <p:txBody>
          <a:bodyPr/>
          <a:lstStyle/>
          <a:p>
            <a:r>
              <a:rPr lang="en-US" dirty="0" smtClean="0"/>
              <a:t>Overview of Active Directory Administration </a:t>
            </a:r>
            <a:br>
              <a:rPr lang="en-US" dirty="0" smtClean="0"/>
            </a:br>
            <a:r>
              <a:rPr lang="en-US" dirty="0" smtClean="0"/>
              <a:t>Snap-ins
Overview of the Active Directory Administrative Center
What Is </a:t>
            </a:r>
            <a:r>
              <a:rPr lang="en-US" dirty="0" err="1" smtClean="0"/>
              <a:t>Ntdsutil</a:t>
            </a:r>
            <a:r>
              <a:rPr lang="en-US" dirty="0" smtClean="0"/>
              <a:t>?
Overview of the Active Directory Module for Windows PowerShell
Demonstration: Managing AD DS by Using Management Tools
Managing Operations Master Roles
Managing AD DS Backup and Recovery</a:t>
            </a:r>
            <a:endParaRPr lang="en-US" dirty="0"/>
          </a:p>
        </p:txBody>
      </p:sp>
    </p:spTree>
    <p:extLst>
      <p:ext uri="{BB962C8B-B14F-4D97-AF65-F5344CB8AC3E}">
        <p14:creationId xmlns:p14="http://schemas.microsoft.com/office/powerpoint/2010/main" val="242459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Active Directory Administration Snap-ins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Active Directory administration snap-ins consist of four different MMC consoles:</a:t>
            </a:r>
          </a:p>
          <a:p>
            <a:pPr lvl="1"/>
            <a:r>
              <a:rPr lang="en-US" kern="0">
                <a:solidFill>
                  <a:srgbClr val="000000"/>
                </a:solidFill>
              </a:rPr>
              <a:t>Active Directory Users and Computers</a:t>
            </a:r>
          </a:p>
          <a:p>
            <a:pPr lvl="1"/>
            <a:r>
              <a:rPr lang="en-US" kern="0">
                <a:solidFill>
                  <a:srgbClr val="000000"/>
                </a:solidFill>
              </a:rPr>
              <a:t>Active Directory Sites and Services</a:t>
            </a:r>
          </a:p>
          <a:p>
            <a:pPr lvl="1"/>
            <a:r>
              <a:rPr lang="en-US" kern="0">
                <a:solidFill>
                  <a:srgbClr val="000000"/>
                </a:solidFill>
              </a:rPr>
              <a:t>Active Directory Domains and Trusts</a:t>
            </a:r>
          </a:p>
          <a:p>
            <a:pPr lvl="1"/>
            <a:r>
              <a:rPr lang="en-US" kern="0">
                <a:solidFill>
                  <a:srgbClr val="000000"/>
                </a:solidFill>
              </a:rPr>
              <a:t>Active Directory Schema</a:t>
            </a:r>
          </a:p>
          <a:p>
            <a:pPr lvl="1"/>
            <a:endParaRPr lang="en-US" kern="0">
              <a:solidFill>
                <a:srgbClr val="000000"/>
              </a:solidFill>
            </a:endParaRPr>
          </a:p>
          <a:p>
            <a:pPr lvl="0"/>
            <a:r>
              <a:rPr lang="en-US" kern="0">
                <a:solidFill>
                  <a:srgbClr val="000000"/>
                </a:solidFill>
              </a:rPr>
              <a:t>Use RSAT Windows Update to install Snap-ins on computers that are not non-domain controllers</a:t>
            </a:r>
            <a:endParaRPr lang="en-US" kern="0" dirty="0">
              <a:solidFill>
                <a:srgbClr val="000000"/>
              </a:solidFill>
            </a:endParaRPr>
          </a:p>
        </p:txBody>
      </p:sp>
    </p:spTree>
    <p:extLst>
      <p:ext uri="{BB962C8B-B14F-4D97-AF65-F5344CB8AC3E}">
        <p14:creationId xmlns:p14="http://schemas.microsoft.com/office/powerpoint/2010/main" val="7896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6dbddecd-eb86-4b17-99ce-f8637029fe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Overview of AD DS</a:t>
            </a:r>
            <a:endParaRPr lang="en-US"/>
          </a:p>
        </p:txBody>
      </p:sp>
      <p:sp>
        <p:nvSpPr>
          <p:cNvPr id="3" name="Text Placeholder 2"/>
          <p:cNvSpPr>
            <a:spLocks noGrp="1"/>
          </p:cNvSpPr>
          <p:nvPr>
            <p:ph type="body" idx="1"/>
          </p:nvPr>
        </p:nvSpPr>
        <p:spPr/>
        <p:txBody>
          <a:bodyPr/>
          <a:lstStyle/>
          <a:p>
            <a:r>
              <a:rPr lang="en-US" dirty="0" smtClean="0"/>
              <a:t>Overview of AD DS Components
Understanding AD DS Forest and Schema Structure
Understanding AD DS Domain Structure
Extending the AD DS Deployment with Windows Azure Virtual Machines</a:t>
            </a:r>
            <a:endParaRPr lang="en-US" dirty="0"/>
          </a:p>
        </p:txBody>
      </p:sp>
    </p:spTree>
    <p:extLst>
      <p:ext uri="{BB962C8B-B14F-4D97-AF65-F5344CB8AC3E}">
        <p14:creationId xmlns:p14="http://schemas.microsoft.com/office/powerpoint/2010/main" val="1179889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the Active Directory Administrative Center</a:t>
            </a:r>
            <a:endParaRPr lang="en-US"/>
          </a:p>
        </p:txBody>
      </p:sp>
      <p:sp>
        <p:nvSpPr>
          <p:cNvPr id="4" name="Content Placeholder 2"/>
          <p:cNvSpPr txBox="1">
            <a:spLocks/>
          </p:cNvSpPr>
          <p:nvPr/>
        </p:nvSpPr>
        <p:spPr>
          <a:xfrm>
            <a:off x="376725" y="1066800"/>
            <a:ext cx="8694469"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Active Directory Administrative Center is a task-oriented tool based on Windows PowerShell</a:t>
            </a:r>
          </a:p>
          <a:p>
            <a:pPr lvl="0"/>
            <a:r>
              <a:rPr lang="en-US" kern="0">
                <a:solidFill>
                  <a:srgbClr val="000000"/>
                </a:solidFill>
              </a:rPr>
              <a:t>New features in Windows Server 2012</a:t>
            </a:r>
          </a:p>
          <a:p>
            <a:pPr lvl="1"/>
            <a:r>
              <a:rPr lang="en-US" kern="0">
                <a:solidFill>
                  <a:srgbClr val="000000"/>
                </a:solidFill>
              </a:rPr>
              <a:t>Active Directory </a:t>
            </a:r>
            <a:br>
              <a:rPr lang="en-US" kern="0">
                <a:solidFill>
                  <a:srgbClr val="000000"/>
                </a:solidFill>
              </a:rPr>
            </a:br>
            <a:r>
              <a:rPr lang="en-US" kern="0">
                <a:solidFill>
                  <a:srgbClr val="000000"/>
                </a:solidFill>
              </a:rPr>
              <a:t>Recycle Bin</a:t>
            </a:r>
          </a:p>
          <a:p>
            <a:pPr lvl="1"/>
            <a:r>
              <a:rPr lang="en-US" kern="0">
                <a:solidFill>
                  <a:srgbClr val="000000"/>
                </a:solidFill>
              </a:rPr>
              <a:t>Fine-Grained </a:t>
            </a:r>
            <a:br>
              <a:rPr lang="en-US" kern="0">
                <a:solidFill>
                  <a:srgbClr val="000000"/>
                </a:solidFill>
              </a:rPr>
            </a:br>
            <a:r>
              <a:rPr lang="en-US" kern="0">
                <a:solidFill>
                  <a:srgbClr val="000000"/>
                </a:solidFill>
              </a:rPr>
              <a:t>Password Policy</a:t>
            </a:r>
          </a:p>
          <a:p>
            <a:pPr lvl="1"/>
            <a:r>
              <a:rPr lang="en-US" kern="0">
                <a:solidFill>
                  <a:srgbClr val="000000"/>
                </a:solidFill>
              </a:rPr>
              <a:t>Windows PowerShell </a:t>
            </a:r>
            <a:br>
              <a:rPr lang="en-US" kern="0">
                <a:solidFill>
                  <a:srgbClr val="000000"/>
                </a:solidFill>
              </a:rPr>
            </a:br>
            <a:r>
              <a:rPr lang="en-US" kern="0">
                <a:solidFill>
                  <a:srgbClr val="000000"/>
                </a:solidFill>
              </a:rPr>
              <a:t>History Viewer</a:t>
            </a:r>
            <a:endParaRPr lang="en-US" kern="0" dirty="0">
              <a:solidFill>
                <a:srgbClr val="000000"/>
              </a:solidFill>
            </a:endParaRPr>
          </a:p>
        </p:txBody>
      </p:sp>
      <p:pic>
        <p:nvPicPr>
          <p:cNvPr id="5" name="Picture 2" descr="Screenshot of the Active Directory Administrative 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2514600"/>
            <a:ext cx="4903986" cy="4170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141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359f1936-2b61-454d-97b2-9e260d04f5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Ntdsutil?</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By using Ntdsutil you can:</a:t>
            </a:r>
          </a:p>
          <a:p>
            <a:pPr lvl="0"/>
            <a:r>
              <a:rPr lang="en-US" kern="0">
                <a:solidFill>
                  <a:srgbClr val="000000"/>
                </a:solidFill>
              </a:rPr>
              <a:t>Manage and control single master operations</a:t>
            </a:r>
          </a:p>
          <a:p>
            <a:pPr lvl="0"/>
            <a:r>
              <a:rPr lang="en-US" kern="0">
                <a:solidFill>
                  <a:srgbClr val="000000"/>
                </a:solidFill>
              </a:rPr>
              <a:t>Perform AD DS database maintenance</a:t>
            </a:r>
          </a:p>
          <a:p>
            <a:pPr lvl="1"/>
            <a:r>
              <a:rPr lang="en-US" kern="0">
                <a:solidFill>
                  <a:srgbClr val="000000"/>
                </a:solidFill>
              </a:rPr>
              <a:t>Perform offline defragmentation</a:t>
            </a:r>
          </a:p>
          <a:p>
            <a:pPr lvl="1"/>
            <a:r>
              <a:rPr lang="en-US" kern="0">
                <a:solidFill>
                  <a:srgbClr val="000000"/>
                </a:solidFill>
              </a:rPr>
              <a:t>Create and mount snapshots</a:t>
            </a:r>
          </a:p>
          <a:p>
            <a:pPr lvl="1"/>
            <a:r>
              <a:rPr lang="en-US" kern="0">
                <a:solidFill>
                  <a:srgbClr val="000000"/>
                </a:solidFill>
              </a:rPr>
              <a:t>Move database files</a:t>
            </a:r>
          </a:p>
          <a:p>
            <a:pPr lvl="0"/>
            <a:r>
              <a:rPr lang="en-US" kern="0">
                <a:solidFill>
                  <a:srgbClr val="000000"/>
                </a:solidFill>
              </a:rPr>
              <a:t>Maintain domain controller metadata</a:t>
            </a:r>
          </a:p>
          <a:p>
            <a:pPr lvl="0"/>
            <a:r>
              <a:rPr lang="en-US" kern="0">
                <a:solidFill>
                  <a:srgbClr val="000000"/>
                </a:solidFill>
              </a:rPr>
              <a:t>Reset Directory Services Restore Mode password</a:t>
            </a:r>
          </a:p>
          <a:p>
            <a:pPr lvl="0"/>
            <a:endParaRPr lang="en-US" kern="0" dirty="0">
              <a:solidFill>
                <a:srgbClr val="000000"/>
              </a:solidFill>
            </a:endParaRPr>
          </a:p>
        </p:txBody>
      </p:sp>
    </p:spTree>
    <p:extLst>
      <p:ext uri="{BB962C8B-B14F-4D97-AF65-F5344CB8AC3E}">
        <p14:creationId xmlns:p14="http://schemas.microsoft.com/office/powerpoint/2010/main" val="3775165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the Active Directory Module for Windows PowerShell</a:t>
            </a:r>
            <a:endParaRPr lang="en-US"/>
          </a:p>
        </p:txBody>
      </p:sp>
      <p:sp>
        <p:nvSpPr>
          <p:cNvPr id="4" name="Content Placeholder 2"/>
          <p:cNvSpPr txBox="1">
            <a:spLocks/>
          </p:cNvSpPr>
          <p:nvPr/>
        </p:nvSpPr>
        <p:spPr>
          <a:xfrm>
            <a:off x="458788" y="1021214"/>
            <a:ext cx="8119156" cy="576058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The Active Directory module for Windows PowerShell provides full administrative functionality for:</a:t>
            </a:r>
          </a:p>
          <a:p>
            <a:pPr lvl="1"/>
            <a:r>
              <a:rPr lang="en-US" sz="2000" kern="0">
                <a:solidFill>
                  <a:srgbClr val="000000"/>
                </a:solidFill>
              </a:rPr>
              <a:t>User management</a:t>
            </a:r>
          </a:p>
          <a:p>
            <a:pPr lvl="1"/>
            <a:r>
              <a:rPr lang="en-US" sz="2000" kern="0">
                <a:solidFill>
                  <a:srgbClr val="000000"/>
                </a:solidFill>
              </a:rPr>
              <a:t>Computer management</a:t>
            </a:r>
          </a:p>
          <a:p>
            <a:pPr lvl="1"/>
            <a:r>
              <a:rPr lang="en-US" sz="2000" kern="0">
                <a:solidFill>
                  <a:srgbClr val="000000"/>
                </a:solidFill>
              </a:rPr>
              <a:t>Group management</a:t>
            </a:r>
          </a:p>
          <a:p>
            <a:pPr lvl="1"/>
            <a:r>
              <a:rPr lang="en-US" sz="2000" kern="0">
                <a:solidFill>
                  <a:srgbClr val="000000"/>
                </a:solidFill>
              </a:rPr>
              <a:t>OU management</a:t>
            </a:r>
          </a:p>
          <a:p>
            <a:pPr lvl="1"/>
            <a:r>
              <a:rPr lang="en-US" sz="2000" kern="0">
                <a:solidFill>
                  <a:srgbClr val="000000"/>
                </a:solidFill>
              </a:rPr>
              <a:t>Password policy management</a:t>
            </a:r>
          </a:p>
          <a:p>
            <a:pPr lvl="1"/>
            <a:r>
              <a:rPr lang="en-US" sz="2000" kern="0">
                <a:solidFill>
                  <a:srgbClr val="000000"/>
                </a:solidFill>
              </a:rPr>
              <a:t>Searching and modifying objects</a:t>
            </a:r>
          </a:p>
          <a:p>
            <a:pPr lvl="1"/>
            <a:r>
              <a:rPr lang="en-US" sz="2000" kern="0">
                <a:solidFill>
                  <a:srgbClr val="000000"/>
                </a:solidFill>
              </a:rPr>
              <a:t>Forest and domain management</a:t>
            </a:r>
          </a:p>
          <a:p>
            <a:pPr lvl="1"/>
            <a:r>
              <a:rPr lang="en-US" sz="2000" kern="0">
                <a:solidFill>
                  <a:srgbClr val="000000"/>
                </a:solidFill>
              </a:rPr>
              <a:t>Domain controller and operations-masters management</a:t>
            </a:r>
          </a:p>
          <a:p>
            <a:pPr lvl="1"/>
            <a:r>
              <a:rPr lang="en-US" sz="2000" kern="0">
                <a:solidFill>
                  <a:srgbClr val="000000"/>
                </a:solidFill>
              </a:rPr>
              <a:t>Managed service account management</a:t>
            </a:r>
          </a:p>
          <a:p>
            <a:pPr lvl="1"/>
            <a:r>
              <a:rPr lang="en-US" sz="2000" kern="0">
                <a:solidFill>
                  <a:srgbClr val="000000"/>
                </a:solidFill>
              </a:rPr>
              <a:t>Site-replication management</a:t>
            </a:r>
          </a:p>
          <a:p>
            <a:pPr lvl="1"/>
            <a:r>
              <a:rPr lang="en-US" sz="2000" kern="0">
                <a:solidFill>
                  <a:srgbClr val="000000"/>
                </a:solidFill>
              </a:rPr>
              <a:t>Central access and claims management</a:t>
            </a:r>
            <a:endParaRPr lang="en-US" sz="2000" kern="0" dirty="0">
              <a:solidFill>
                <a:srgbClr val="000000"/>
              </a:solidFill>
            </a:endParaRPr>
          </a:p>
        </p:txBody>
      </p:sp>
    </p:spTree>
    <p:extLst>
      <p:ext uri="{BB962C8B-B14F-4D97-AF65-F5344CB8AC3E}">
        <p14:creationId xmlns:p14="http://schemas.microsoft.com/office/powerpoint/2010/main" val="1539653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fc24d2a3-6bc6-4f1d-928f-0f90ebecd0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Managing AD DS by Using Management Tools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In this demonstration, you will see how to:</a:t>
            </a:r>
          </a:p>
          <a:p>
            <a:pPr lvl="1"/>
            <a:r>
              <a:rPr lang="en-US" kern="0">
                <a:solidFill>
                  <a:srgbClr val="000000"/>
                </a:solidFill>
              </a:rPr>
              <a:t>Create objects in Active Directory Users and Computers</a:t>
            </a:r>
          </a:p>
          <a:p>
            <a:pPr lvl="1"/>
            <a:r>
              <a:rPr lang="en-US" kern="0">
                <a:solidFill>
                  <a:srgbClr val="000000"/>
                </a:solidFill>
              </a:rPr>
              <a:t>View object attributes in Active Directory Users and Computers</a:t>
            </a:r>
          </a:p>
          <a:p>
            <a:pPr lvl="1"/>
            <a:r>
              <a:rPr lang="en-US" kern="0">
                <a:solidFill>
                  <a:srgbClr val="000000"/>
                </a:solidFill>
              </a:rPr>
              <a:t>Navigate within Active Directory Administrative Center</a:t>
            </a:r>
          </a:p>
          <a:p>
            <a:pPr lvl="1"/>
            <a:r>
              <a:rPr lang="en-US" kern="0">
                <a:solidFill>
                  <a:srgbClr val="000000"/>
                </a:solidFill>
              </a:rPr>
              <a:t>Perform an administrative task in Active Directory Administrative Center</a:t>
            </a:r>
          </a:p>
          <a:p>
            <a:pPr lvl="1"/>
            <a:r>
              <a:rPr lang="en-US" kern="0">
                <a:solidFill>
                  <a:srgbClr val="000000"/>
                </a:solidFill>
              </a:rPr>
              <a:t>Use the Windows PowerShell Viewer in Active Directory Administrative Center</a:t>
            </a:r>
          </a:p>
          <a:p>
            <a:pPr lvl="1"/>
            <a:r>
              <a:rPr lang="en-US" kern="0">
                <a:solidFill>
                  <a:srgbClr val="000000"/>
                </a:solidFill>
              </a:rPr>
              <a:t>Manage AD DS objects with Windows PowerShell</a:t>
            </a:r>
          </a:p>
          <a:p>
            <a:pPr lvl="0"/>
            <a:endParaRPr lang="en-US" kern="0" dirty="0">
              <a:solidFill>
                <a:srgbClr val="000000"/>
              </a:solidFill>
            </a:endParaRPr>
          </a:p>
        </p:txBody>
      </p:sp>
    </p:spTree>
    <p:extLst>
      <p:ext uri="{BB962C8B-B14F-4D97-AF65-F5344CB8AC3E}">
        <p14:creationId xmlns:p14="http://schemas.microsoft.com/office/powerpoint/2010/main" val="1260194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01033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39016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b4919c2d-3664-4002-815e-e64a1434ce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Operations Master Roles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kern="0" dirty="0">
                <a:solidFill>
                  <a:srgbClr val="000000"/>
                </a:solidFill>
              </a:rPr>
              <a:t> 	Operations Master Roles are assigned to the domain controller that is responsible for performing a specific task on the forest or domain</a:t>
            </a:r>
          </a:p>
          <a:p>
            <a:pPr lvl="0">
              <a:buNone/>
            </a:pPr>
            <a:endParaRPr lang="en-US" kern="0" dirty="0">
              <a:solidFill>
                <a:srgbClr val="000000"/>
              </a:solidFill>
            </a:endParaRPr>
          </a:p>
          <a:p>
            <a:pPr lvl="0"/>
            <a:r>
              <a:rPr lang="en-US" kern="0" dirty="0">
                <a:solidFill>
                  <a:srgbClr val="000000"/>
                </a:solidFill>
              </a:rPr>
              <a:t>Forest-wide Operations Master Roles</a:t>
            </a:r>
          </a:p>
          <a:p>
            <a:pPr lvl="1"/>
            <a:r>
              <a:rPr lang="en-US" kern="0" dirty="0">
                <a:solidFill>
                  <a:srgbClr val="000000"/>
                </a:solidFill>
              </a:rPr>
              <a:t>Domain Naming Master Role</a:t>
            </a:r>
          </a:p>
          <a:p>
            <a:pPr lvl="1"/>
            <a:r>
              <a:rPr lang="en-US" kern="0" dirty="0">
                <a:solidFill>
                  <a:srgbClr val="000000"/>
                </a:solidFill>
              </a:rPr>
              <a:t>Schema Master Role</a:t>
            </a:r>
          </a:p>
          <a:p>
            <a:pPr lvl="0"/>
            <a:r>
              <a:rPr lang="en-US" kern="0" dirty="0">
                <a:solidFill>
                  <a:srgbClr val="000000"/>
                </a:solidFill>
              </a:rPr>
              <a:t>Domain-wide Operations Master Roles</a:t>
            </a:r>
          </a:p>
          <a:p>
            <a:pPr lvl="1"/>
            <a:r>
              <a:rPr lang="en-US" kern="0" dirty="0">
                <a:solidFill>
                  <a:srgbClr val="000000"/>
                </a:solidFill>
              </a:rPr>
              <a:t>RID Master Role</a:t>
            </a:r>
          </a:p>
          <a:p>
            <a:pPr lvl="1"/>
            <a:r>
              <a:rPr lang="en-US" kern="0" dirty="0">
                <a:solidFill>
                  <a:srgbClr val="000000"/>
                </a:solidFill>
              </a:rPr>
              <a:t>Infrastructure Master Role</a:t>
            </a:r>
          </a:p>
          <a:p>
            <a:pPr lvl="1"/>
            <a:r>
              <a:rPr lang="en-US" kern="0" dirty="0">
                <a:solidFill>
                  <a:srgbClr val="000000"/>
                </a:solidFill>
              </a:rPr>
              <a:t>PDC Emulator Role</a:t>
            </a:r>
          </a:p>
        </p:txBody>
      </p:sp>
    </p:spTree>
    <p:extLst>
      <p:ext uri="{BB962C8B-B14F-4D97-AF65-F5344CB8AC3E}">
        <p14:creationId xmlns:p14="http://schemas.microsoft.com/office/powerpoint/2010/main" val="4050055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ee87daf9-0d1f-4cb9-ba35-5acf19ee43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Managing AD DS Backup and Recovery</a:t>
            </a:r>
            <a:endParaRPr lang="en-US"/>
          </a:p>
        </p:txBody>
      </p:sp>
      <p:sp>
        <p:nvSpPr>
          <p:cNvPr id="4" name="Content Placeholder 2"/>
          <p:cNvSpPr txBox="1">
            <a:spLocks/>
          </p:cNvSpPr>
          <p:nvPr/>
        </p:nvSpPr>
        <p:spPr>
          <a:xfrm>
            <a:off x="458788" y="903231"/>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28600" lvl="0" indent="-228600">
              <a:spcBef>
                <a:spcPct val="40000"/>
              </a:spcBef>
              <a:buClr>
                <a:srgbClr val="006699"/>
              </a:buClr>
            </a:pPr>
            <a:r>
              <a:rPr lang="en-US" kern="0">
                <a:solidFill>
                  <a:srgbClr val="000000"/>
                </a:solidFill>
              </a:rPr>
              <a:t>System State or Full backups of the Domain controllers allow the following types of restores:</a:t>
            </a:r>
          </a:p>
          <a:p>
            <a:pPr marL="512763" lvl="1" indent="-228600">
              <a:spcBef>
                <a:spcPct val="40000"/>
              </a:spcBef>
              <a:buClr>
                <a:srgbClr val="006699"/>
              </a:buClr>
            </a:pPr>
            <a:r>
              <a:rPr lang="en-US" kern="0">
                <a:solidFill>
                  <a:srgbClr val="000000"/>
                </a:solidFill>
              </a:rPr>
              <a:t>Nonauthoritative  or normal restore</a:t>
            </a:r>
          </a:p>
          <a:p>
            <a:pPr marL="512763" lvl="1" indent="-228600">
              <a:spcBef>
                <a:spcPct val="40000"/>
              </a:spcBef>
              <a:buClr>
                <a:srgbClr val="006699"/>
              </a:buClr>
            </a:pPr>
            <a:r>
              <a:rPr lang="en-US" kern="0">
                <a:solidFill>
                  <a:srgbClr val="000000"/>
                </a:solidFill>
              </a:rPr>
              <a:t>Authoritative restore </a:t>
            </a:r>
          </a:p>
          <a:p>
            <a:pPr marL="908050" lvl="2" indent="-228600">
              <a:spcBef>
                <a:spcPct val="40000"/>
              </a:spcBef>
              <a:buClr>
                <a:srgbClr val="006699"/>
              </a:buClr>
            </a:pPr>
            <a:r>
              <a:rPr lang="en-US" kern="0">
                <a:solidFill>
                  <a:srgbClr val="000000"/>
                </a:solidFill>
              </a:rPr>
              <a:t>Allows deleted objects to be returned on all domain controllers</a:t>
            </a:r>
          </a:p>
          <a:p>
            <a:pPr marL="512763" lvl="1" indent="-228600">
              <a:spcBef>
                <a:spcPct val="40000"/>
              </a:spcBef>
              <a:buClr>
                <a:srgbClr val="006699"/>
              </a:buClr>
            </a:pPr>
            <a:r>
              <a:rPr lang="en-US" kern="0">
                <a:solidFill>
                  <a:srgbClr val="000000"/>
                </a:solidFill>
              </a:rPr>
              <a:t>Full server restore </a:t>
            </a:r>
          </a:p>
          <a:p>
            <a:pPr marL="908050" lvl="2" indent="-228600">
              <a:spcBef>
                <a:spcPct val="40000"/>
              </a:spcBef>
              <a:buClr>
                <a:srgbClr val="006699"/>
              </a:buClr>
            </a:pPr>
            <a:r>
              <a:rPr lang="en-US" kern="0">
                <a:solidFill>
                  <a:srgbClr val="000000"/>
                </a:solidFill>
              </a:rPr>
              <a:t>Typically performed in Windows RE</a:t>
            </a:r>
          </a:p>
          <a:p>
            <a:pPr lvl="0"/>
            <a:r>
              <a:rPr lang="en-US" kern="0">
                <a:solidFill>
                  <a:srgbClr val="000000"/>
                </a:solidFill>
              </a:rPr>
              <a:t>Some tasks require you to stop AD DS service</a:t>
            </a:r>
          </a:p>
          <a:p>
            <a:pPr lvl="0"/>
            <a:r>
              <a:rPr lang="en-US" kern="0">
                <a:solidFill>
                  <a:srgbClr val="000000"/>
                </a:solidFill>
              </a:rPr>
              <a:t>Use Ntdsutil commands to optimize AD DS and clean up metadata</a:t>
            </a:r>
          </a:p>
          <a:p>
            <a:pPr lvl="1"/>
            <a:r>
              <a:rPr lang="en-US" kern="0">
                <a:solidFill>
                  <a:srgbClr val="000000"/>
                </a:solidFill>
              </a:rPr>
              <a:t>Offline AD DS database defragmentation</a:t>
            </a:r>
          </a:p>
          <a:p>
            <a:pPr lvl="1"/>
            <a:r>
              <a:rPr lang="en-US" kern="0">
                <a:solidFill>
                  <a:srgbClr val="000000"/>
                </a:solidFill>
              </a:rPr>
              <a:t>Remove records on deleted domain controllers</a:t>
            </a:r>
            <a:endParaRPr lang="en-US" kern="0" dirty="0">
              <a:solidFill>
                <a:srgbClr val="000000"/>
              </a:solidFill>
            </a:endParaRPr>
          </a:p>
        </p:txBody>
      </p:sp>
    </p:spTree>
    <p:extLst>
      <p:ext uri="{BB962C8B-B14F-4D97-AF65-F5344CB8AC3E}">
        <p14:creationId xmlns:p14="http://schemas.microsoft.com/office/powerpoint/2010/main" val="2608977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a861efb0-ba5d-4310-9af5-f0d750e4ff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5: Managing the AD DS Database</a:t>
            </a:r>
            <a:endParaRPr lang="en-US"/>
          </a:p>
        </p:txBody>
      </p:sp>
      <p:sp>
        <p:nvSpPr>
          <p:cNvPr id="3" name="Text Placeholder 2"/>
          <p:cNvSpPr>
            <a:spLocks noGrp="1"/>
          </p:cNvSpPr>
          <p:nvPr>
            <p:ph type="body" idx="1"/>
          </p:nvPr>
        </p:nvSpPr>
        <p:spPr/>
        <p:txBody>
          <a:bodyPr/>
          <a:lstStyle/>
          <a:p>
            <a:r>
              <a:rPr lang="en-US" smtClean="0"/>
              <a:t>Understanding the AD DS Database
Understanding Restartable AD DS
Demonstration: Performing AD DS Database Maintenance
Creating AD DS Snapshots
Understanding How to Restore Deleted Objects
Configuring the Active Directory Recycle Bin
Demonstration: Using the Active Directory Recycle Bin</a:t>
            </a:r>
            <a:endParaRPr lang="en-US"/>
          </a:p>
        </p:txBody>
      </p:sp>
    </p:spTree>
    <p:extLst>
      <p:ext uri="{BB962C8B-B14F-4D97-AF65-F5344CB8AC3E}">
        <p14:creationId xmlns:p14="http://schemas.microsoft.com/office/powerpoint/2010/main" val="2382958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93d28e59-344e-4a66-afbb-96ff8f01058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the AD DS Database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The AD DS database holds all domain-based information in four partitions</a:t>
            </a:r>
          </a:p>
          <a:p>
            <a:pPr lvl="0"/>
            <a:endParaRPr lang="en-US" kern="0" dirty="0">
              <a:solidFill>
                <a:srgbClr val="000000"/>
              </a:solidFill>
            </a:endParaRPr>
          </a:p>
        </p:txBody>
      </p:sp>
      <p:grpSp>
        <p:nvGrpSpPr>
          <p:cNvPr id="5" name="Group 4" descr="The slide shows a domain controller and the AD DS database.  The database is expanded into separate databases representing the AD DS partitions that make up the AD DS database."/>
          <p:cNvGrpSpPr/>
          <p:nvPr/>
        </p:nvGrpSpPr>
        <p:grpSpPr>
          <a:xfrm>
            <a:off x="1121529" y="2179824"/>
            <a:ext cx="7687847" cy="4087737"/>
            <a:chOff x="1121529" y="2179824"/>
            <a:chExt cx="7687847" cy="4087737"/>
          </a:xfrm>
        </p:grpSpPr>
        <p:cxnSp>
          <p:nvCxnSpPr>
            <p:cNvPr id="6" name="Straight Connector 5"/>
            <p:cNvCxnSpPr/>
            <p:nvPr/>
          </p:nvCxnSpPr>
          <p:spPr bwMode="auto">
            <a:xfrm flipV="1">
              <a:off x="1913171" y="2569482"/>
              <a:ext cx="3283881" cy="1728964"/>
            </a:xfrm>
            <a:prstGeom prst="line">
              <a:avLst/>
            </a:prstGeom>
            <a:gradFill rotWithShape="1">
              <a:gsLst>
                <a:gs pos="0">
                  <a:srgbClr val="E4CD9A"/>
                </a:gs>
                <a:gs pos="100000">
                  <a:srgbClr val="EEEFD7"/>
                </a:gs>
              </a:gsLst>
              <a:lin ang="2700000" scaled="1"/>
            </a:gradFill>
            <a:ln w="25400" cap="flat" cmpd="sng" algn="ctr">
              <a:solidFill>
                <a:schemeClr val="tx1"/>
              </a:solidFill>
              <a:prstDash val="dash"/>
              <a:round/>
              <a:headEnd type="none" w="med" len="med"/>
              <a:tailEnd type="none" w="med" len="med"/>
            </a:ln>
            <a:effectLst/>
          </p:spPr>
        </p:cxnSp>
        <p:sp>
          <p:nvSpPr>
            <p:cNvPr id="7" name="TextBox 6"/>
            <p:cNvSpPr txBox="1"/>
            <p:nvPr/>
          </p:nvSpPr>
          <p:spPr>
            <a:xfrm>
              <a:off x="1667543" y="4723744"/>
              <a:ext cx="1181094" cy="646331"/>
            </a:xfrm>
            <a:prstGeom prst="rect">
              <a:avLst/>
            </a:prstGeom>
            <a:noFill/>
          </p:spPr>
          <p:txBody>
            <a:bodyPr wrap="none" rtlCol="0">
              <a:spAutoFit/>
            </a:bodyPr>
            <a:lstStyle/>
            <a:p>
              <a:pPr lvl="0" algn="ctr"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AD DS</a:t>
              </a:r>
            </a:p>
            <a:p>
              <a:pPr lvl="0" algn="ctr"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Database</a:t>
              </a:r>
              <a:endParaRPr lang="en-US" b="1" dirty="0">
                <a:solidFill>
                  <a:srgbClr val="000000"/>
                </a:solidFill>
                <a:latin typeface="Segoe UI" panose="020B0502040204020203" pitchFamily="34" charset="0"/>
                <a:cs typeface="Segoe UI" panose="020B0502040204020203" pitchFamily="34" charset="0"/>
              </a:endParaRPr>
            </a:p>
          </p:txBody>
        </p:sp>
        <p:cxnSp>
          <p:nvCxnSpPr>
            <p:cNvPr id="8" name="Straight Connector 7"/>
            <p:cNvCxnSpPr/>
            <p:nvPr/>
          </p:nvCxnSpPr>
          <p:spPr bwMode="auto">
            <a:xfrm flipV="1">
              <a:off x="1913171" y="3683372"/>
              <a:ext cx="3283881" cy="615074"/>
            </a:xfrm>
            <a:prstGeom prst="line">
              <a:avLst/>
            </a:prstGeom>
            <a:gradFill rotWithShape="1">
              <a:gsLst>
                <a:gs pos="0">
                  <a:srgbClr val="E4CD9A"/>
                </a:gs>
                <a:gs pos="100000">
                  <a:srgbClr val="EEEFD7"/>
                </a:gs>
              </a:gsLst>
              <a:lin ang="2700000" scaled="1"/>
            </a:gradFill>
            <a:ln w="25400" cap="flat" cmpd="sng" algn="ctr">
              <a:solidFill>
                <a:schemeClr val="tx1"/>
              </a:solidFill>
              <a:prstDash val="dash"/>
              <a:round/>
              <a:headEnd type="none" w="med" len="med"/>
              <a:tailEnd type="none" w="med" len="med"/>
            </a:ln>
            <a:effectLst/>
          </p:spPr>
        </p:cxnSp>
        <p:cxnSp>
          <p:nvCxnSpPr>
            <p:cNvPr id="9" name="Straight Connector 8"/>
            <p:cNvCxnSpPr/>
            <p:nvPr/>
          </p:nvCxnSpPr>
          <p:spPr bwMode="auto">
            <a:xfrm>
              <a:off x="1913171" y="4298446"/>
              <a:ext cx="3283881" cy="498816"/>
            </a:xfrm>
            <a:prstGeom prst="line">
              <a:avLst/>
            </a:prstGeom>
            <a:gradFill rotWithShape="1">
              <a:gsLst>
                <a:gs pos="0">
                  <a:srgbClr val="E4CD9A"/>
                </a:gs>
                <a:gs pos="100000">
                  <a:srgbClr val="EEEFD7"/>
                </a:gs>
              </a:gsLst>
              <a:lin ang="2700000" scaled="1"/>
            </a:gradFill>
            <a:ln w="25400" cap="flat" cmpd="sng" algn="ctr">
              <a:solidFill>
                <a:schemeClr val="tx1"/>
              </a:solidFill>
              <a:prstDash val="dash"/>
              <a:round/>
              <a:headEnd type="none" w="med" len="med"/>
              <a:tailEnd type="none" w="med" len="med"/>
            </a:ln>
            <a:effectLst/>
          </p:spPr>
        </p:cxnSp>
        <p:cxnSp>
          <p:nvCxnSpPr>
            <p:cNvPr id="10" name="Straight Connector 9"/>
            <p:cNvCxnSpPr/>
            <p:nvPr/>
          </p:nvCxnSpPr>
          <p:spPr bwMode="auto">
            <a:xfrm>
              <a:off x="1913171" y="4298446"/>
              <a:ext cx="3283881" cy="1612705"/>
            </a:xfrm>
            <a:prstGeom prst="line">
              <a:avLst/>
            </a:prstGeom>
            <a:gradFill rotWithShape="1">
              <a:gsLst>
                <a:gs pos="0">
                  <a:srgbClr val="E4CD9A"/>
                </a:gs>
                <a:gs pos="100000">
                  <a:srgbClr val="EEEFD7"/>
                </a:gs>
              </a:gsLst>
              <a:lin ang="2700000" scaled="1"/>
            </a:gradFill>
            <a:ln w="25400" cap="flat" cmpd="sng" algn="ctr">
              <a:solidFill>
                <a:schemeClr val="tx1"/>
              </a:solidFill>
              <a:prstDash val="dash"/>
              <a:round/>
              <a:headEnd type="none" w="med" len="med"/>
              <a:tailEnd type="none" w="med" len="med"/>
            </a:ln>
            <a:effectLst/>
          </p:spPr>
        </p:cxnSp>
        <p:sp>
          <p:nvSpPr>
            <p:cNvPr id="11" name="TextBox 10"/>
            <p:cNvSpPr txBox="1"/>
            <p:nvPr/>
          </p:nvSpPr>
          <p:spPr>
            <a:xfrm>
              <a:off x="1121529" y="2298094"/>
              <a:ext cx="1278620" cy="646331"/>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Domain</a:t>
              </a:r>
            </a:p>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Controller</a:t>
              </a:r>
              <a:endParaRPr lang="en-US" b="1" dirty="0">
                <a:solidFill>
                  <a:srgbClr val="000000"/>
                </a:solidFill>
                <a:latin typeface="Segoe UI" panose="020B0502040204020203" pitchFamily="34" charset="0"/>
                <a:cs typeface="Segoe UI" panose="020B0502040204020203" pitchFamily="34" charset="0"/>
              </a:endParaRPr>
            </a:p>
          </p:txBody>
        </p:sp>
        <p:sp>
          <p:nvSpPr>
            <p:cNvPr id="12" name="TextBox 11"/>
            <p:cNvSpPr txBox="1"/>
            <p:nvPr/>
          </p:nvSpPr>
          <p:spPr>
            <a:xfrm>
              <a:off x="6432507" y="4595436"/>
              <a:ext cx="2037033" cy="369332"/>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Schema Partition</a:t>
              </a:r>
              <a:endParaRPr lang="en-US" b="1" dirty="0">
                <a:solidFill>
                  <a:srgbClr val="000000"/>
                </a:solidFill>
                <a:latin typeface="Segoe UI" panose="020B0502040204020203" pitchFamily="34" charset="0"/>
                <a:cs typeface="Segoe UI" panose="020B0502040204020203" pitchFamily="34" charset="0"/>
              </a:endParaRPr>
            </a:p>
          </p:txBody>
        </p:sp>
        <p:sp>
          <p:nvSpPr>
            <p:cNvPr id="13" name="TextBox 12"/>
            <p:cNvSpPr txBox="1"/>
            <p:nvPr/>
          </p:nvSpPr>
          <p:spPr>
            <a:xfrm>
              <a:off x="6432507" y="5587984"/>
              <a:ext cx="2376869" cy="646331"/>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Application</a:t>
              </a:r>
              <a:br>
                <a:rPr lang="en-US" b="1">
                  <a:solidFill>
                    <a:srgbClr val="000000"/>
                  </a:solidFill>
                  <a:latin typeface="Segoe UI" panose="020B0502040204020203" pitchFamily="34" charset="0"/>
                  <a:cs typeface="Segoe UI" panose="020B0502040204020203" pitchFamily="34" charset="0"/>
                </a:rPr>
              </a:br>
              <a:r>
                <a:rPr lang="en-US" b="1">
                  <a:solidFill>
                    <a:srgbClr val="000000"/>
                  </a:solidFill>
                  <a:latin typeface="Segoe UI" panose="020B0502040204020203" pitchFamily="34" charset="0"/>
                  <a:cs typeface="Segoe UI" panose="020B0502040204020203" pitchFamily="34" charset="0"/>
                </a:rPr>
                <a:t>Partitions (optional)</a:t>
              </a:r>
              <a:endParaRPr lang="en-US" b="1" dirty="0">
                <a:solidFill>
                  <a:srgbClr val="000000"/>
                </a:solidFill>
                <a:latin typeface="Segoe UI" panose="020B0502040204020203" pitchFamily="34" charset="0"/>
                <a:cs typeface="Segoe UI" panose="020B0502040204020203" pitchFamily="34" charset="0"/>
              </a:endParaRPr>
            </a:p>
          </p:txBody>
        </p:sp>
        <p:sp>
          <p:nvSpPr>
            <p:cNvPr id="14" name="TextBox 13"/>
            <p:cNvSpPr txBox="1"/>
            <p:nvPr/>
          </p:nvSpPr>
          <p:spPr>
            <a:xfrm>
              <a:off x="6432508" y="3360206"/>
              <a:ext cx="1696298" cy="646331"/>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Configuration</a:t>
              </a:r>
              <a:br>
                <a:rPr lang="en-US" b="1">
                  <a:solidFill>
                    <a:srgbClr val="000000"/>
                  </a:solidFill>
                  <a:latin typeface="Segoe UI" panose="020B0502040204020203" pitchFamily="34" charset="0"/>
                  <a:cs typeface="Segoe UI" panose="020B0502040204020203" pitchFamily="34" charset="0"/>
                </a:rPr>
              </a:br>
              <a:r>
                <a:rPr lang="en-US" b="1">
                  <a:solidFill>
                    <a:srgbClr val="000000"/>
                  </a:solidFill>
                  <a:latin typeface="Segoe UI" panose="020B0502040204020203" pitchFamily="34" charset="0"/>
                  <a:cs typeface="Segoe UI" panose="020B0502040204020203" pitchFamily="34" charset="0"/>
                </a:rPr>
                <a:t>Partition</a:t>
              </a:r>
              <a:endParaRPr lang="en-US" b="1" dirty="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6432508" y="2384815"/>
              <a:ext cx="2048253" cy="369332"/>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anose="020B0502040204020203" pitchFamily="34" charset="0"/>
                  <a:cs typeface="Segoe UI" panose="020B0502040204020203" pitchFamily="34" charset="0"/>
                </a:rPr>
                <a:t>Domain Partition</a:t>
              </a:r>
              <a:endParaRPr lang="en-US" b="1" dirty="0">
                <a:solidFill>
                  <a:srgbClr val="000000"/>
                </a:solidFill>
                <a:latin typeface="Segoe UI" panose="020B0502040204020203" pitchFamily="34" charset="0"/>
                <a:cs typeface="Segoe UI" panose="020B0502040204020203" pitchFamily="34"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7052" y="2179824"/>
              <a:ext cx="1083124" cy="712824"/>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7052" y="3293713"/>
              <a:ext cx="1083124" cy="712824"/>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7052" y="4398791"/>
              <a:ext cx="1083124" cy="712824"/>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7052" y="5554737"/>
              <a:ext cx="1083124" cy="712824"/>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4159" y="3025963"/>
              <a:ext cx="1007765" cy="1787168"/>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69727" y="4002076"/>
              <a:ext cx="976726" cy="642801"/>
            </a:xfrm>
            <a:prstGeom prst="rect">
              <a:avLst/>
            </a:prstGeom>
          </p:spPr>
        </p:pic>
      </p:grpSp>
    </p:spTree>
    <p:extLst>
      <p:ext uri="{BB962C8B-B14F-4D97-AF65-F5344CB8AC3E}">
        <p14:creationId xmlns:p14="http://schemas.microsoft.com/office/powerpoint/2010/main" val="891727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bf5e84a6-be10-47cc-bbb6-e550426528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AD DS Components</a:t>
            </a:r>
            <a:endParaRPr lang="en-US"/>
          </a:p>
        </p:txBody>
      </p:sp>
      <p:graphicFrame>
        <p:nvGraphicFramePr>
          <p:cNvPr id="4" name="Group 81"/>
          <p:cNvGraphicFramePr>
            <a:graphicFrameLocks/>
          </p:cNvGraphicFramePr>
          <p:nvPr>
            <p:extLst>
              <p:ext uri="{D42A27DB-BD31-4B8C-83A1-F6EECF244321}">
                <p14:modId xmlns:p14="http://schemas.microsoft.com/office/powerpoint/2010/main" val="2701348810"/>
              </p:ext>
            </p:extLst>
          </p:nvPr>
        </p:nvGraphicFramePr>
        <p:xfrm>
          <a:off x="678798" y="1829400"/>
          <a:ext cx="7246937" cy="3865880"/>
        </p:xfrm>
        <a:graphic>
          <a:graphicData uri="http://schemas.openxmlformats.org/drawingml/2006/table">
            <a:tbl>
              <a:tblPr>
                <a:tableStyleId>{5DA37D80-6434-44D0-A028-1B22A696006F}</a:tableStyleId>
              </a:tblPr>
              <a:tblGrid>
                <a:gridCol w="3550621"/>
                <a:gridCol w="3696316"/>
              </a:tblGrid>
              <a:tr h="482600">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smtClean="0">
                          <a:ln>
                            <a:noFill/>
                          </a:ln>
                          <a:effectLst/>
                          <a:latin typeface="Segoe UI" pitchFamily="34" charset="0"/>
                          <a:ea typeface="Segoe UI" pitchFamily="34" charset="0"/>
                          <a:cs typeface="Segoe UI" pitchFamily="34" charset="0"/>
                        </a:rPr>
                        <a:t>Physical components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Tx/>
                        <a:buSzTx/>
                        <a:buFontTx/>
                        <a:buNone/>
                        <a:tabLst/>
                      </a:pPr>
                      <a:r>
                        <a:rPr kumimoji="0" lang="en-US" sz="2000" b="1" u="none" strike="noStrike" cap="none" normalizeH="0" baseline="0" dirty="0" smtClean="0">
                          <a:ln>
                            <a:noFill/>
                          </a:ln>
                          <a:effectLst/>
                          <a:latin typeface="Segoe UI" pitchFamily="34" charset="0"/>
                          <a:ea typeface="Segoe UI" pitchFamily="34" charset="0"/>
                          <a:cs typeface="Segoe UI" pitchFamily="34" charset="0"/>
                        </a:rPr>
                        <a:t>Logical components</a:t>
                      </a:r>
                      <a:endParaRPr kumimoji="0" lang="en-US" sz="20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3175000">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Data store</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Domain controllers </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Global catalog server</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RODCs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None/>
                        <a:tabLst/>
                      </a:pP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horzOverflow="overflow"/>
                </a:tc>
                <a:tc>
                  <a:txBody>
                    <a:bodyPr/>
                    <a:lstStyle/>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Partitions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Schema</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Domains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Domain trees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Forests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Sites</a:t>
                      </a:r>
                    </a:p>
                    <a:p>
                      <a:pPr marL="233363" marR="0" lvl="0" indent="-233363"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2000" u="none" strike="noStrike" cap="none" normalizeH="0" baseline="0" dirty="0" smtClean="0">
                          <a:ln>
                            <a:noFill/>
                          </a:ln>
                          <a:effectLst/>
                          <a:latin typeface="Segoe UI" pitchFamily="34" charset="0"/>
                          <a:ea typeface="Segoe UI" pitchFamily="34" charset="0"/>
                          <a:cs typeface="Segoe UI" pitchFamily="34" charset="0"/>
                        </a:rPr>
                        <a:t>OUs</a:t>
                      </a:r>
                      <a:endPar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horzOverflow="overflow"/>
                </a:tc>
              </a:tr>
            </a:tbl>
          </a:graphicData>
        </a:graphic>
      </p:graphicFrame>
      <p:sp>
        <p:nvSpPr>
          <p:cNvPr id="5" name="AutoShape 29"/>
          <p:cNvSpPr>
            <a:spLocks noChangeArrowheads="1"/>
          </p:cNvSpPr>
          <p:nvPr/>
        </p:nvSpPr>
        <p:spPr bwMode="auto">
          <a:xfrm>
            <a:off x="547687" y="1102201"/>
            <a:ext cx="8078787" cy="516255"/>
          </a:xfrm>
          <a:prstGeom prst="roundRect">
            <a:avLst>
              <a:gd name="adj" fmla="val 8718"/>
            </a:avLst>
          </a:prstGeom>
          <a:noFill/>
          <a:ln w="9525" algn="ctr">
            <a:noFill/>
            <a:round/>
            <a:headEnd/>
            <a:tailEnd/>
          </a:ln>
          <a:effectLst/>
        </p:spPr>
        <p:txBody>
          <a:bodyPr tIns="91440" bIns="91440" anchor="ctr">
            <a:spAutoFit/>
          </a:bodyPr>
          <a:lstStyle/>
          <a:p>
            <a:pPr lvl="0" fontAlgn="base">
              <a:spcBef>
                <a:spcPct val="0"/>
              </a:spcBef>
              <a:spcAft>
                <a:spcPct val="0"/>
              </a:spcAft>
              <a:defRPr/>
            </a:pPr>
            <a:r>
              <a:rPr lang="en-US" sz="2000">
                <a:solidFill>
                  <a:srgbClr val="000000"/>
                </a:solidFill>
                <a:latin typeface="Segoe UI" pitchFamily="34" charset="0"/>
                <a:ea typeface="Segoe UI" pitchFamily="34" charset="0"/>
                <a:cs typeface="Segoe UI" pitchFamily="34" charset="0"/>
              </a:rPr>
              <a:t>AD DS is composed of both physical and logical components</a:t>
            </a:r>
            <a:endParaRPr lang="en-US" sz="200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646036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6f3160b6-958e-4340-acbc-7813d69b6d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Restartable AD DS</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hr-HR" kern="0">
                <a:solidFill>
                  <a:srgbClr val="000000"/>
                </a:solidFill>
              </a:rPr>
              <a:t>AD DS can be started or stopped by using </a:t>
            </a:r>
            <a:r>
              <a:rPr lang="en-US" kern="0">
                <a:solidFill>
                  <a:srgbClr val="000000"/>
                </a:solidFill>
              </a:rPr>
              <a:t>the </a:t>
            </a:r>
            <a:r>
              <a:rPr lang="hr-HR" kern="0">
                <a:solidFill>
                  <a:srgbClr val="000000"/>
                </a:solidFill>
              </a:rPr>
              <a:t>Services console</a:t>
            </a:r>
          </a:p>
          <a:p>
            <a:pPr lvl="0"/>
            <a:r>
              <a:rPr lang="hr-HR" kern="0">
                <a:solidFill>
                  <a:srgbClr val="000000"/>
                </a:solidFill>
              </a:rPr>
              <a:t>AD DS can be in </a:t>
            </a:r>
            <a:r>
              <a:rPr lang="en-US" kern="0">
                <a:solidFill>
                  <a:srgbClr val="000000"/>
                </a:solidFill>
              </a:rPr>
              <a:t>one of </a:t>
            </a:r>
            <a:r>
              <a:rPr lang="hr-HR" kern="0">
                <a:solidFill>
                  <a:srgbClr val="000000"/>
                </a:solidFill>
              </a:rPr>
              <a:t>three states :</a:t>
            </a:r>
          </a:p>
          <a:p>
            <a:pPr lvl="1"/>
            <a:r>
              <a:rPr lang="en-US" sz="2000" kern="0">
                <a:solidFill>
                  <a:srgbClr val="000000"/>
                </a:solidFill>
              </a:rPr>
              <a:t>AD DS Started</a:t>
            </a:r>
          </a:p>
          <a:p>
            <a:pPr lvl="1"/>
            <a:r>
              <a:rPr lang="en-US" sz="2000" kern="0">
                <a:solidFill>
                  <a:srgbClr val="000000"/>
                </a:solidFill>
              </a:rPr>
              <a:t>AD DS Stopped</a:t>
            </a:r>
          </a:p>
          <a:p>
            <a:pPr lvl="1"/>
            <a:r>
              <a:rPr lang="en-US" sz="2000" kern="0">
                <a:solidFill>
                  <a:srgbClr val="000000"/>
                </a:solidFill>
              </a:rPr>
              <a:t>DSRM</a:t>
            </a:r>
          </a:p>
          <a:p>
            <a:pPr lvl="0"/>
            <a:r>
              <a:rPr lang="hr-HR" kern="0">
                <a:solidFill>
                  <a:srgbClr val="000000"/>
                </a:solidFill>
              </a:rPr>
              <a:t>It is not possible to perform</a:t>
            </a:r>
            <a:r>
              <a:rPr lang="en-US" kern="0">
                <a:solidFill>
                  <a:srgbClr val="000000"/>
                </a:solidFill>
              </a:rPr>
              <a:t> a</a:t>
            </a:r>
            <a:r>
              <a:rPr lang="hr-HR" kern="0">
                <a:solidFill>
                  <a:srgbClr val="000000"/>
                </a:solidFill>
              </a:rPr>
              <a:t> system state restore while AD DS is in Stopped state</a:t>
            </a:r>
          </a:p>
          <a:p>
            <a:pPr lvl="0"/>
            <a:endParaRPr lang="en-US" kern="0" dirty="0">
              <a:solidFill>
                <a:srgbClr val="000000"/>
              </a:solidFill>
            </a:endParaRPr>
          </a:p>
        </p:txBody>
      </p:sp>
    </p:spTree>
    <p:extLst>
      <p:ext uri="{BB962C8B-B14F-4D97-AF65-F5344CB8AC3E}">
        <p14:creationId xmlns:p14="http://schemas.microsoft.com/office/powerpoint/2010/main" val="34384708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name="28d90957-f5c6-41d3-a250-738bac1245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Performing AD DS Database Maintenance</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In this demonstration, you will see how to:</a:t>
            </a:r>
          </a:p>
          <a:p>
            <a:pPr lvl="0"/>
            <a:r>
              <a:rPr lang="en-US" kern="0">
                <a:solidFill>
                  <a:srgbClr val="000000"/>
                </a:solidFill>
              </a:rPr>
              <a:t>Stop AD DS</a:t>
            </a:r>
          </a:p>
          <a:p>
            <a:pPr lvl="0"/>
            <a:r>
              <a:rPr lang="en-US" kern="0">
                <a:solidFill>
                  <a:srgbClr val="000000"/>
                </a:solidFill>
              </a:rPr>
              <a:t>Perform offline defragmentation of the AD DS database</a:t>
            </a:r>
          </a:p>
          <a:p>
            <a:pPr lvl="0"/>
            <a:r>
              <a:rPr lang="en-US" kern="0">
                <a:solidFill>
                  <a:srgbClr val="000000"/>
                </a:solidFill>
              </a:rPr>
              <a:t>Check the integrity of the AD DS database</a:t>
            </a:r>
          </a:p>
          <a:p>
            <a:pPr lvl="0"/>
            <a:r>
              <a:rPr lang="en-US" kern="0">
                <a:solidFill>
                  <a:srgbClr val="000000"/>
                </a:solidFill>
              </a:rPr>
              <a:t>Start AD DS</a:t>
            </a:r>
            <a:endParaRPr lang="en-US" kern="0" dirty="0">
              <a:solidFill>
                <a:srgbClr val="000000"/>
              </a:solidFill>
            </a:endParaRPr>
          </a:p>
        </p:txBody>
      </p:sp>
    </p:spTree>
    <p:extLst>
      <p:ext uri="{BB962C8B-B14F-4D97-AF65-F5344CB8AC3E}">
        <p14:creationId xmlns:p14="http://schemas.microsoft.com/office/powerpoint/2010/main" val="4030449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78302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fb52256e-e974-4306-810c-1ef4261429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AD DS Snapshots</a:t>
            </a:r>
            <a:endParaRPr lang="en-US"/>
          </a:p>
        </p:txBody>
      </p:sp>
      <p:sp>
        <p:nvSpPr>
          <p:cNvPr id="4" name="Content Placeholder 2"/>
          <p:cNvSpPr txBox="1">
            <a:spLocks/>
          </p:cNvSpPr>
          <p:nvPr/>
        </p:nvSpPr>
        <p:spPr>
          <a:xfrm>
            <a:off x="458788" y="962223"/>
            <a:ext cx="8119156" cy="547417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Create a snapshot of the AD DS</a:t>
            </a:r>
          </a:p>
          <a:p>
            <a:pPr lvl="1"/>
            <a:r>
              <a:rPr lang="en-US" sz="1800" kern="0" dirty="0">
                <a:solidFill>
                  <a:srgbClr val="000000"/>
                </a:solidFill>
              </a:rPr>
              <a:t>Use </a:t>
            </a:r>
            <a:r>
              <a:rPr lang="en-US" sz="1800" kern="0" dirty="0" err="1">
                <a:solidFill>
                  <a:srgbClr val="000000"/>
                </a:solidFill>
              </a:rPr>
              <a:t>NTDSUtil</a:t>
            </a:r>
            <a:endParaRPr lang="en-US" sz="1800" kern="0" dirty="0">
              <a:solidFill>
                <a:srgbClr val="000000"/>
              </a:solidFill>
            </a:endParaRPr>
          </a:p>
          <a:p>
            <a:pPr lvl="0"/>
            <a:r>
              <a:rPr lang="en-US" kern="0" dirty="0">
                <a:solidFill>
                  <a:srgbClr val="000000"/>
                </a:solidFill>
              </a:rPr>
              <a:t>Mount the snapshot to a unique port</a:t>
            </a:r>
          </a:p>
          <a:p>
            <a:pPr lvl="1"/>
            <a:r>
              <a:rPr lang="en-US" sz="1800" kern="0" dirty="0">
                <a:solidFill>
                  <a:srgbClr val="000000"/>
                </a:solidFill>
              </a:rPr>
              <a:t>Use </a:t>
            </a:r>
            <a:r>
              <a:rPr lang="en-US" sz="1800" kern="0" dirty="0" err="1">
                <a:solidFill>
                  <a:srgbClr val="000000"/>
                </a:solidFill>
              </a:rPr>
              <a:t>NTDSUtil</a:t>
            </a:r>
            <a:endParaRPr lang="en-US" sz="1800" kern="0" dirty="0">
              <a:solidFill>
                <a:srgbClr val="000000"/>
              </a:solidFill>
            </a:endParaRPr>
          </a:p>
          <a:p>
            <a:pPr lvl="0"/>
            <a:r>
              <a:rPr lang="en-US" kern="0" dirty="0">
                <a:solidFill>
                  <a:srgbClr val="000000"/>
                </a:solidFill>
              </a:rPr>
              <a:t>Expose the snapshot</a:t>
            </a:r>
          </a:p>
          <a:p>
            <a:pPr lvl="1"/>
            <a:r>
              <a:rPr lang="en-US" sz="1800" kern="0" dirty="0">
                <a:solidFill>
                  <a:srgbClr val="000000"/>
                </a:solidFill>
              </a:rPr>
              <a:t>Right-click the root node of Active Directory Users and Computers, and choose Connect to Domain Controller</a:t>
            </a:r>
          </a:p>
          <a:p>
            <a:pPr lvl="1"/>
            <a:r>
              <a:rPr lang="en-US" sz="1800" kern="0" dirty="0">
                <a:solidFill>
                  <a:srgbClr val="000000"/>
                </a:solidFill>
              </a:rPr>
              <a:t>Enter </a:t>
            </a:r>
            <a:r>
              <a:rPr lang="en-US" sz="1800" kern="0" dirty="0" err="1">
                <a:solidFill>
                  <a:srgbClr val="000000"/>
                </a:solidFill>
              </a:rPr>
              <a:t>serverFQDN:port</a:t>
            </a:r>
            <a:endParaRPr lang="en-US" sz="1800" kern="0" dirty="0">
              <a:solidFill>
                <a:srgbClr val="000000"/>
              </a:solidFill>
            </a:endParaRPr>
          </a:p>
          <a:p>
            <a:pPr lvl="0"/>
            <a:r>
              <a:rPr lang="en-US" kern="0" dirty="0">
                <a:solidFill>
                  <a:srgbClr val="000000"/>
                </a:solidFill>
              </a:rPr>
              <a:t>View (read-only) snapshot</a:t>
            </a:r>
          </a:p>
          <a:p>
            <a:pPr lvl="1"/>
            <a:r>
              <a:rPr lang="en-US" sz="1800" kern="0" dirty="0">
                <a:solidFill>
                  <a:srgbClr val="000000"/>
                </a:solidFill>
              </a:rPr>
              <a:t>Cannot directly restore data from the snapshot</a:t>
            </a:r>
          </a:p>
          <a:p>
            <a:pPr lvl="0"/>
            <a:r>
              <a:rPr lang="en-US" kern="0" dirty="0">
                <a:solidFill>
                  <a:srgbClr val="000000"/>
                </a:solidFill>
              </a:rPr>
              <a:t>Recover data</a:t>
            </a:r>
          </a:p>
          <a:p>
            <a:pPr lvl="1"/>
            <a:r>
              <a:rPr lang="en-US" sz="1800" kern="0" dirty="0">
                <a:solidFill>
                  <a:srgbClr val="000000"/>
                </a:solidFill>
              </a:rPr>
              <a:t>Connect to the mounted snapshot, and export/reimport objects with LDIFDE</a:t>
            </a:r>
          </a:p>
          <a:p>
            <a:pPr lvl="1"/>
            <a:r>
              <a:rPr lang="en-US" sz="1800" kern="0" dirty="0">
                <a:solidFill>
                  <a:srgbClr val="000000"/>
                </a:solidFill>
              </a:rPr>
              <a:t>Restore a backup from the same date as the snapshot</a:t>
            </a:r>
          </a:p>
          <a:p>
            <a:pPr lvl="1"/>
            <a:r>
              <a:rPr lang="en-US" sz="1800" kern="0" dirty="0">
                <a:solidFill>
                  <a:srgbClr val="000000"/>
                </a:solidFill>
              </a:rPr>
              <a:t>Manually </a:t>
            </a:r>
            <a:r>
              <a:rPr lang="en-US" sz="1800" kern="0" dirty="0" smtClean="0">
                <a:solidFill>
                  <a:srgbClr val="000000"/>
                </a:solidFill>
              </a:rPr>
              <a:t>re-enter </a:t>
            </a:r>
            <a:r>
              <a:rPr lang="en-US" sz="1800" kern="0" dirty="0">
                <a:solidFill>
                  <a:srgbClr val="000000"/>
                </a:solidFill>
              </a:rPr>
              <a:t>data</a:t>
            </a:r>
          </a:p>
          <a:p>
            <a:pPr lvl="1"/>
            <a:endParaRPr lang="en-US" sz="1800"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14256415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b23546df-c600-4700-9091-866e7f1148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How to Restore Deleted Objects</a:t>
            </a:r>
            <a:endParaRPr lang="en-US"/>
          </a:p>
        </p:txBody>
      </p:sp>
      <p:sp>
        <p:nvSpPr>
          <p:cNvPr id="4" name="Content Placeholder 2"/>
          <p:cNvSpPr txBox="1">
            <a:spLocks/>
          </p:cNvSpPr>
          <p:nvPr/>
        </p:nvSpPr>
        <p:spPr>
          <a:xfrm>
            <a:off x="458787" y="992188"/>
            <a:ext cx="8140464" cy="497998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hr-HR" sz="2400" kern="0">
                <a:solidFill>
                  <a:srgbClr val="000000"/>
                </a:solidFill>
              </a:rPr>
              <a:t>Deleted objects are recovered through tombstone reanimation</a:t>
            </a:r>
          </a:p>
          <a:p>
            <a:pPr lvl="0"/>
            <a:r>
              <a:rPr lang="hr-HR" sz="2400" kern="0">
                <a:solidFill>
                  <a:srgbClr val="000000"/>
                </a:solidFill>
              </a:rPr>
              <a:t>When </a:t>
            </a:r>
            <a:r>
              <a:rPr lang="en-US" sz="2400" kern="0">
                <a:solidFill>
                  <a:srgbClr val="000000"/>
                </a:solidFill>
              </a:rPr>
              <a:t>an </a:t>
            </a:r>
            <a:r>
              <a:rPr lang="hr-HR" sz="2400" kern="0">
                <a:solidFill>
                  <a:srgbClr val="000000"/>
                </a:solidFill>
              </a:rPr>
              <a:t>object is deleted</a:t>
            </a:r>
            <a:r>
              <a:rPr lang="en-CA" sz="2400" kern="0">
                <a:solidFill>
                  <a:srgbClr val="000000"/>
                </a:solidFill>
              </a:rPr>
              <a:t>,</a:t>
            </a:r>
            <a:r>
              <a:rPr lang="hr-HR" sz="2400" kern="0">
                <a:solidFill>
                  <a:srgbClr val="000000"/>
                </a:solidFill>
              </a:rPr>
              <a:t> most of attributes are cleared</a:t>
            </a:r>
          </a:p>
          <a:p>
            <a:pPr lvl="0"/>
            <a:r>
              <a:rPr lang="hr-HR" sz="2400" kern="0">
                <a:solidFill>
                  <a:srgbClr val="000000"/>
                </a:solidFill>
              </a:rPr>
              <a:t>Authoritative restore requires AD DS downtime</a:t>
            </a:r>
            <a:endParaRPr lang="hr-HR" sz="2400" kern="0" dirty="0">
              <a:solidFill>
                <a:srgbClr val="000000"/>
              </a:solidFill>
            </a:endParaRPr>
          </a:p>
        </p:txBody>
      </p:sp>
      <p:grpSp>
        <p:nvGrpSpPr>
          <p:cNvPr id="5" name="Group 4" descr="A diagram with 3 objects: a live object, a tombstoned object, and a physically deleted object. Arrows illustrate the clockwise movement of a live object being deleted and becoming a tombstoned object. The tombstoned object is reanimated though an authoritative restore. The third object is a physically deleted object that has not been through the process of reanimation. An arrow from the tombstoned object to the physically deleted object illustrates the garbage collection process."/>
          <p:cNvGrpSpPr/>
          <p:nvPr/>
        </p:nvGrpSpPr>
        <p:grpSpPr>
          <a:xfrm>
            <a:off x="1025301" y="2799349"/>
            <a:ext cx="7172211" cy="3606101"/>
            <a:chOff x="1025301" y="2799349"/>
            <a:chExt cx="7172211" cy="3606101"/>
          </a:xfrm>
        </p:grpSpPr>
        <p:sp>
          <p:nvSpPr>
            <p:cNvPr id="6" name="Rectangle 5"/>
            <p:cNvSpPr/>
            <p:nvPr/>
          </p:nvSpPr>
          <p:spPr bwMode="auto">
            <a:xfrm>
              <a:off x="6385881" y="4205965"/>
              <a:ext cx="1541076" cy="699547"/>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endParaRPr>
            </a:p>
          </p:txBody>
        </p:sp>
        <p:sp>
          <p:nvSpPr>
            <p:cNvPr id="7" name="Rectangle 6"/>
            <p:cNvSpPr/>
            <p:nvPr/>
          </p:nvSpPr>
          <p:spPr bwMode="auto">
            <a:xfrm>
              <a:off x="3258101" y="4198724"/>
              <a:ext cx="1541076" cy="54911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endParaRPr>
            </a:p>
          </p:txBody>
        </p:sp>
        <p:sp>
          <p:nvSpPr>
            <p:cNvPr id="8" name="Rectangle 7"/>
            <p:cNvSpPr/>
            <p:nvPr/>
          </p:nvSpPr>
          <p:spPr bwMode="auto">
            <a:xfrm>
              <a:off x="1025301" y="4252987"/>
              <a:ext cx="1179871" cy="549119"/>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a:solidFill>
                  <a:srgbClr val="000000"/>
                </a:solidFill>
                <a:latin typeface="Verdana" pitchFamily="34" charset="0"/>
              </a:endParaRPr>
            </a:p>
          </p:txBody>
        </p:sp>
        <p:sp>
          <p:nvSpPr>
            <p:cNvPr id="9" name="TextBox 8"/>
            <p:cNvSpPr txBox="1"/>
            <p:nvPr/>
          </p:nvSpPr>
          <p:spPr>
            <a:xfrm>
              <a:off x="1327872" y="4342880"/>
              <a:ext cx="616836" cy="369332"/>
            </a:xfrm>
            <a:prstGeom prst="rect">
              <a:avLst/>
            </a:prstGeom>
            <a:noFill/>
          </p:spPr>
          <p:txBody>
            <a:bodyPr wrap="non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Live</a:t>
              </a:r>
              <a:endParaRPr lang="en-US" b="1" dirty="0">
                <a:solidFill>
                  <a:srgbClr val="000000"/>
                </a:solidFill>
                <a:latin typeface="Segoe UI" pitchFamily="34" charset="0"/>
                <a:ea typeface="Segoe UI" pitchFamily="34" charset="0"/>
                <a:cs typeface="Segoe UI" pitchFamily="34" charset="0"/>
              </a:endParaRPr>
            </a:p>
          </p:txBody>
        </p:sp>
        <p:sp>
          <p:nvSpPr>
            <p:cNvPr id="10" name="TextBox 9"/>
            <p:cNvSpPr txBox="1"/>
            <p:nvPr/>
          </p:nvSpPr>
          <p:spPr>
            <a:xfrm>
              <a:off x="3272590" y="4267199"/>
              <a:ext cx="1588168"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Tombstoned</a:t>
              </a:r>
              <a:endParaRPr lang="en-US" b="1" dirty="0">
                <a:solidFill>
                  <a:srgbClr val="000000"/>
                </a:solidFill>
                <a:latin typeface="Segoe UI" pitchFamily="34" charset="0"/>
                <a:ea typeface="Segoe UI" pitchFamily="34" charset="0"/>
                <a:cs typeface="Segoe UI" pitchFamily="34" charset="0"/>
              </a:endParaRPr>
            </a:p>
          </p:txBody>
        </p:sp>
        <p:sp>
          <p:nvSpPr>
            <p:cNvPr id="11" name="TextBox 10"/>
            <p:cNvSpPr txBox="1"/>
            <p:nvPr/>
          </p:nvSpPr>
          <p:spPr>
            <a:xfrm>
              <a:off x="6617364" y="4259181"/>
              <a:ext cx="1580148" cy="646331"/>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Physically deleted</a:t>
              </a:r>
              <a:endParaRPr lang="en-US" b="1" dirty="0">
                <a:solidFill>
                  <a:srgbClr val="000000"/>
                </a:solidFill>
                <a:latin typeface="Segoe UI" pitchFamily="34" charset="0"/>
                <a:ea typeface="Segoe UI" pitchFamily="34" charset="0"/>
                <a:cs typeface="Segoe UI" pitchFamily="34" charset="0"/>
              </a:endParaRPr>
            </a:p>
          </p:txBody>
        </p:sp>
        <p:sp>
          <p:nvSpPr>
            <p:cNvPr id="12" name="TextBox 11"/>
            <p:cNvSpPr txBox="1"/>
            <p:nvPr/>
          </p:nvSpPr>
          <p:spPr>
            <a:xfrm>
              <a:off x="4973049" y="3785937"/>
              <a:ext cx="1580148" cy="646331"/>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Garbage collect</a:t>
              </a:r>
              <a:endParaRPr lang="en-US" b="1" dirty="0">
                <a:solidFill>
                  <a:srgbClr val="000000"/>
                </a:solidFill>
                <a:latin typeface="Segoe UI" pitchFamily="34" charset="0"/>
                <a:ea typeface="Segoe UI" pitchFamily="34" charset="0"/>
                <a:cs typeface="Segoe UI" pitchFamily="34" charset="0"/>
              </a:endParaRPr>
            </a:p>
          </p:txBody>
        </p:sp>
        <p:sp>
          <p:nvSpPr>
            <p:cNvPr id="13" name="TextBox 12"/>
            <p:cNvSpPr txBox="1"/>
            <p:nvPr/>
          </p:nvSpPr>
          <p:spPr>
            <a:xfrm>
              <a:off x="2366207" y="2799349"/>
              <a:ext cx="1580148" cy="369332"/>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Delete</a:t>
              </a:r>
              <a:endParaRPr lang="en-US" b="1" dirty="0">
                <a:solidFill>
                  <a:srgbClr val="000000"/>
                </a:solidFill>
                <a:latin typeface="Segoe UI" pitchFamily="34" charset="0"/>
                <a:ea typeface="Segoe UI" pitchFamily="34" charset="0"/>
                <a:cs typeface="Segoe UI" pitchFamily="34" charset="0"/>
              </a:endParaRPr>
            </a:p>
          </p:txBody>
        </p:sp>
        <p:sp>
          <p:nvSpPr>
            <p:cNvPr id="14" name="TextBox 13"/>
            <p:cNvSpPr txBox="1"/>
            <p:nvPr/>
          </p:nvSpPr>
          <p:spPr>
            <a:xfrm>
              <a:off x="1636290" y="5759119"/>
              <a:ext cx="3192383" cy="646331"/>
            </a:xfrm>
            <a:prstGeom prst="rect">
              <a:avLst/>
            </a:prstGeom>
            <a:noFill/>
          </p:spPr>
          <p:txBody>
            <a:bodyPr wrap="square" rtlCol="0">
              <a:spAutoFit/>
            </a:bodyPr>
            <a:lstStyle/>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Reanimate tombstone/</a:t>
              </a:r>
            </a:p>
            <a:p>
              <a:pPr lvl="0" fontAlgn="base">
                <a:spcBef>
                  <a:spcPct val="0"/>
                </a:spcBef>
                <a:spcAft>
                  <a:spcPct val="0"/>
                </a:spcAft>
              </a:pPr>
              <a:r>
                <a:rPr lang="en-US" b="1">
                  <a:solidFill>
                    <a:srgbClr val="000000"/>
                  </a:solidFill>
                  <a:latin typeface="Segoe UI" pitchFamily="34" charset="0"/>
                  <a:ea typeface="Segoe UI" pitchFamily="34" charset="0"/>
                  <a:cs typeface="Segoe UI" pitchFamily="34" charset="0"/>
                </a:rPr>
                <a:t>autoritative restore</a:t>
              </a:r>
              <a:endParaRPr lang="en-US" b="1" dirty="0">
                <a:solidFill>
                  <a:srgbClr val="000000"/>
                </a:solidFill>
                <a:latin typeface="Segoe UI" pitchFamily="34" charset="0"/>
                <a:ea typeface="Segoe UI" pitchFamily="34" charset="0"/>
                <a:cs typeface="Segoe UI" pitchFamily="34" charset="0"/>
              </a:endParaRPr>
            </a:p>
          </p:txBody>
        </p:sp>
        <p:pic>
          <p:nvPicPr>
            <p:cNvPr id="15" name="Picture 3" descr="C:\PowerPoint Library\PowerPoint Library\Graphics\arrow09_04.png"/>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rot="16200000">
              <a:off x="2412532" y="2513565"/>
              <a:ext cx="958691" cy="2426108"/>
            </a:xfrm>
            <a:prstGeom prst="rect">
              <a:avLst/>
            </a:prstGeom>
            <a:noFill/>
          </p:spPr>
        </p:pic>
        <p:pic>
          <p:nvPicPr>
            <p:cNvPr id="16" name="Picture 3" descr="C:\PowerPoint Library\PowerPoint Library\Graphics\arrow09_04.png"/>
            <p:cNvPicPr>
              <a:picLocks noChangeAspect="1" noChangeArrowheads="1"/>
            </p:cNvPicPr>
            <p:nvPr/>
          </p:nvPicPr>
          <p:blipFill>
            <a:blip r:embed="rId3">
              <a:duotone>
                <a:schemeClr val="accent2">
                  <a:shade val="45000"/>
                  <a:satMod val="135000"/>
                </a:schemeClr>
                <a:prstClr val="white"/>
              </a:duotone>
            </a:blip>
            <a:srcRect/>
            <a:stretch>
              <a:fillRect/>
            </a:stretch>
          </p:blipFill>
          <p:spPr bwMode="auto">
            <a:xfrm rot="5400000">
              <a:off x="2327811" y="3997755"/>
              <a:ext cx="989554" cy="2504212"/>
            </a:xfrm>
            <a:prstGeom prst="rect">
              <a:avLst/>
            </a:prstGeom>
            <a:noFill/>
          </p:spPr>
        </p:pic>
        <p:pic>
          <p:nvPicPr>
            <p:cNvPr id="17" name="Picture 4" descr="C:\PowerPoint Library\PowerPoint Library\Graphics\arrow03.png"/>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4755835" y="4331368"/>
              <a:ext cx="1446861" cy="284079"/>
            </a:xfrm>
            <a:prstGeom prst="rect">
              <a:avLst/>
            </a:prstGeom>
            <a:noFill/>
          </p:spPr>
        </p:pic>
      </p:grpSp>
    </p:spTree>
    <p:extLst>
      <p:ext uri="{BB962C8B-B14F-4D97-AF65-F5344CB8AC3E}">
        <p14:creationId xmlns:p14="http://schemas.microsoft.com/office/powerpoint/2010/main" val="20874219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47318505-1448-4e0a-ab67-33b5a027ef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Configuring the Active Directory Recycle Bin</a:t>
            </a:r>
            <a:endParaRPr lang="en-US"/>
          </a:p>
        </p:txBody>
      </p:sp>
      <p:sp>
        <p:nvSpPr>
          <p:cNvPr id="4" name="Content Placeholder 2"/>
          <p:cNvSpPr txBox="1">
            <a:spLocks/>
          </p:cNvSpPr>
          <p:nvPr/>
        </p:nvSpPr>
        <p:spPr>
          <a:xfrm>
            <a:off x="282937" y="992188"/>
            <a:ext cx="8685213"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a:solidFill>
                  <a:srgbClr val="000000"/>
                </a:solidFill>
              </a:rPr>
              <a:t>Active Directory Recycle Bin </a:t>
            </a:r>
          </a:p>
          <a:p>
            <a:pPr lvl="1"/>
            <a:r>
              <a:rPr lang="en-US" kern="0">
                <a:solidFill>
                  <a:srgbClr val="000000"/>
                </a:solidFill>
              </a:rPr>
              <a:t>Provides a way to restore deleted objects without AD DS downtime</a:t>
            </a:r>
          </a:p>
          <a:p>
            <a:pPr lvl="1"/>
            <a:r>
              <a:rPr lang="hr-HR" kern="0">
                <a:solidFill>
                  <a:srgbClr val="000000"/>
                </a:solidFill>
              </a:rPr>
              <a:t>Uses Windows PowerShell with Active Directory Module</a:t>
            </a:r>
            <a:r>
              <a:rPr lang="en-US" kern="0">
                <a:solidFill>
                  <a:srgbClr val="000000"/>
                </a:solidFill>
              </a:rPr>
              <a:t> or the Active Directory Administrative Center to restore objects</a:t>
            </a:r>
            <a:endParaRPr lang="hr-HR" kern="0" dirty="0">
              <a:solidFill>
                <a:srgbClr val="000000"/>
              </a:solidFill>
            </a:endParaRPr>
          </a:p>
        </p:txBody>
      </p:sp>
      <p:pic>
        <p:nvPicPr>
          <p:cNvPr id="5" name="Content Placeholder 1" descr="Four boxes in a diagram represent objects in four different states, right to left: Live, Deleted, Recycled, and Physically deleted. Arrows illustrate the clockwise movement of objects, Live and Deleted, that are being deleted and undeleted though an authoritative restore. The third object, Recycled, shows the recycled object as it is recycled from the deleted object. An arrow illustrates the garbage collection process from the recycled object to the physically deleted object. There are two lines that illustrate both the deleted and recycled object lifetimes."/>
          <p:cNvPicPr>
            <a:picLocks noChangeAspect="1"/>
          </p:cNvPicPr>
          <p:nvPr/>
        </p:nvPicPr>
        <p:blipFill rotWithShape="1">
          <a:blip r:embed="rId3">
            <a:extLst>
              <a:ext uri="{28A0092B-C50C-407E-A947-70E740481C1C}">
                <a14:useLocalDpi xmlns:a14="http://schemas.microsoft.com/office/drawing/2010/main" val="0"/>
              </a:ext>
            </a:extLst>
          </a:blip>
          <a:srcRect t="14687"/>
          <a:stretch/>
        </p:blipFill>
        <p:spPr bwMode="auto">
          <a:xfrm>
            <a:off x="513309" y="3137401"/>
            <a:ext cx="8066087" cy="364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290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08ffacbb-ff36-4170-a347-76e0de3751d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Using the Active Directory Recycle Bin</a:t>
            </a:r>
            <a:endParaRPr lang="en-US"/>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Enable the Active Directory Recycle Bin</a:t>
            </a:r>
          </a:p>
          <a:p>
            <a:pPr lvl="0"/>
            <a:r>
              <a:rPr lang="en-GB" kern="0" dirty="0">
                <a:solidFill>
                  <a:srgbClr val="000000"/>
                </a:solidFill>
              </a:rPr>
              <a:t>Create and then delete test accounts</a:t>
            </a:r>
          </a:p>
          <a:p>
            <a:pPr lvl="0"/>
            <a:r>
              <a:rPr lang="en-GB" kern="0" dirty="0">
                <a:solidFill>
                  <a:srgbClr val="000000"/>
                </a:solidFill>
              </a:rPr>
              <a:t>Restore deleted accounts</a:t>
            </a:r>
          </a:p>
          <a:p>
            <a:pPr lvl="0"/>
            <a:endParaRPr lang="en-US" kern="0" dirty="0">
              <a:solidFill>
                <a:srgbClr val="000000"/>
              </a:solidFill>
            </a:endParaRPr>
          </a:p>
        </p:txBody>
      </p:sp>
    </p:spTree>
    <p:extLst>
      <p:ext uri="{BB962C8B-B14F-4D97-AF65-F5344CB8AC3E}">
        <p14:creationId xmlns:p14="http://schemas.microsoft.com/office/powerpoint/2010/main" val="530781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40978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Maintaining AD DS</a:t>
            </a:r>
            <a:endParaRPr lang="en-US"/>
          </a:p>
        </p:txBody>
      </p:sp>
      <p:sp>
        <p:nvSpPr>
          <p:cNvPr id="3" name="Text Placeholder 2"/>
          <p:cNvSpPr>
            <a:spLocks noGrp="1"/>
          </p:cNvSpPr>
          <p:nvPr>
            <p:ph type="body" idx="1"/>
          </p:nvPr>
        </p:nvSpPr>
        <p:spPr/>
        <p:txBody>
          <a:bodyPr/>
          <a:lstStyle/>
          <a:p>
            <a:r>
              <a:rPr lang="en-US" smtClean="0"/>
              <a:t>Exercise 1: Installing and Configuring an RODC
Exercise 2: Configuring AD DS Snapshots
Exercise 3: Configuring the Active Directory Recycle Bin
Exercise 4: Optional Exercise: Cloning a Domain Controller</a:t>
            </a:r>
            <a:endParaRPr lang="en-US"/>
          </a:p>
        </p:txBody>
      </p:sp>
      <p:sp>
        <p:nvSpPr>
          <p:cNvPr id="4" name="TextBox 3"/>
          <p:cNvSpPr txBox="1"/>
          <p:nvPr/>
        </p:nvSpPr>
        <p:spPr>
          <a:xfrm>
            <a:off x="458788" y="3952961"/>
            <a:ext cx="3146311" cy="523220"/>
          </a:xfrm>
          <a:prstGeom prst="rect">
            <a:avLst/>
          </a:prstGeom>
          <a:noFill/>
        </p:spPr>
        <p:txBody>
          <a:bodyPr vert="horz" wrap="none" rtlCol="0">
            <a:spAutoFit/>
          </a:bodyPr>
          <a:lstStyle/>
          <a:p>
            <a:r>
              <a:rPr lang="en-US" sz="2800" dirty="0" smtClean="0">
                <a:latin typeface="Segoe UI" panose="020B0502040204020203" pitchFamily="34" charset="0"/>
              </a:rPr>
              <a:t>Logon Information</a:t>
            </a:r>
            <a:endParaRPr lang="en-US" sz="2800" dirty="0">
              <a:latin typeface="Segoe UI" panose="020B0502040204020203" pitchFamily="34" charset="0"/>
            </a:endParaRPr>
          </a:p>
        </p:txBody>
      </p:sp>
      <p:sp>
        <p:nvSpPr>
          <p:cNvPr id="5" name="TextBox 4"/>
          <p:cNvSpPr txBox="1"/>
          <p:nvPr/>
        </p:nvSpPr>
        <p:spPr>
          <a:xfrm>
            <a:off x="458788" y="4333961"/>
            <a:ext cx="7438639" cy="2246769"/>
          </a:xfrm>
          <a:prstGeom prst="rect">
            <a:avLst/>
          </a:prstGeom>
          <a:noFill/>
        </p:spPr>
        <p:txBody>
          <a:bodyPr vert="horz" wrap="none" rtlCol="0">
            <a:spAutoFit/>
          </a:bodyPr>
          <a:lstStyle/>
          <a:p>
            <a:r>
              <a:rPr lang="en-US" sz="2800" b="1" i="0" u="none" strike="noStrike" baseline="0" dirty="0" smtClean="0">
                <a:latin typeface="Segoe UI" panose="020B0502040204020203" pitchFamily="34" charset="0"/>
              </a:rPr>
              <a:t>Virtual machines</a:t>
            </a:r>
            <a:r>
              <a:rPr lang="en-US" sz="2800" b="0" i="0" u="none" strike="noStrike" baseline="0" dirty="0" smtClean="0">
                <a:latin typeface="Segoe UI" panose="020B0502040204020203" pitchFamily="34" charset="0"/>
              </a:rPr>
              <a:t>: 	20411D-LON-DC1, </a:t>
            </a:r>
            <a:br>
              <a:rPr lang="en-US" sz="2800" b="0" i="0" u="none" strike="noStrike" baseline="0" dirty="0" smtClean="0">
                <a:latin typeface="Segoe UI" panose="020B0502040204020203" pitchFamily="34" charset="0"/>
              </a:rPr>
            </a:br>
            <a:r>
              <a:rPr lang="en-US" sz="2800" b="0" i="0" u="none" strike="noStrike" baseline="0" dirty="0" smtClean="0">
                <a:latin typeface="Segoe UI" panose="020B0502040204020203" pitchFamily="34" charset="0"/>
              </a:rPr>
              <a:t>		`		20411D-LON-SVR1, </a:t>
            </a:r>
          </a:p>
          <a:p>
            <a:r>
              <a:rPr lang="en-US" sz="2800" b="1" i="0" u="none" strike="noStrike" baseline="0" dirty="0" smtClean="0">
                <a:latin typeface="Segoe UI" panose="020B0502040204020203" pitchFamily="34" charset="0"/>
              </a:rPr>
              <a:t>User Name</a:t>
            </a:r>
            <a:r>
              <a:rPr lang="en-US" sz="2800" b="0" i="0" u="none" strike="noStrike" baseline="0" dirty="0" smtClean="0">
                <a:latin typeface="Segoe UI" panose="020B0502040204020203" pitchFamily="34" charset="0"/>
              </a:rPr>
              <a:t>: 		</a:t>
            </a:r>
            <a:r>
              <a:rPr lang="en-US" sz="2800" b="0" i="0" u="none" strike="noStrike" baseline="0" dirty="0" err="1" smtClean="0">
                <a:latin typeface="Segoe UI" panose="020B0502040204020203" pitchFamily="34" charset="0"/>
              </a:rPr>
              <a:t>Adatum</a:t>
            </a:r>
            <a:r>
              <a:rPr lang="en-US" sz="2800" b="0" i="0" u="none" strike="noStrike" baseline="0" dirty="0" smtClean="0">
                <a:latin typeface="Segoe UI" panose="020B0502040204020203" pitchFamily="34" charset="0"/>
              </a:rPr>
              <a:t>\Administrator</a:t>
            </a:r>
          </a:p>
          <a:p>
            <a:r>
              <a:rPr lang="en-US" sz="2800" b="1" i="0" u="none" strike="noStrike" baseline="0" dirty="0" smtClean="0">
                <a:latin typeface="Segoe UI" panose="020B0502040204020203" pitchFamily="34" charset="0"/>
              </a:rPr>
              <a:t>Password</a:t>
            </a:r>
            <a:r>
              <a:rPr lang="en-US" sz="2800" b="0" i="0" u="none" strike="noStrike" baseline="0" dirty="0" smtClean="0">
                <a:latin typeface="Segoe UI" panose="020B0502040204020203" pitchFamily="34" charset="0"/>
              </a:rPr>
              <a:t>: 			Pa$$w0rd</a:t>
            </a:r>
          </a:p>
          <a:p>
            <a:endParaRPr lang="en-US"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US" sz="2800" smtClean="0">
                <a:latin typeface="Segoe UI" panose="020B0502040204020203" pitchFamily="34" charset="0"/>
              </a:rPr>
              <a:t>Estimated Time: 75 minutes</a:t>
            </a:r>
            <a:endParaRPr lang="en-US" sz="2800">
              <a:latin typeface="Segoe UI" panose="020B0502040204020203" pitchFamily="34" charset="0"/>
            </a:endParaRPr>
          </a:p>
        </p:txBody>
      </p:sp>
    </p:spTree>
    <p:extLst>
      <p:ext uri="{BB962C8B-B14F-4D97-AF65-F5344CB8AC3E}">
        <p14:creationId xmlns:p14="http://schemas.microsoft.com/office/powerpoint/2010/main" val="240404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4" name="TextBox 3"/>
          <p:cNvSpPr txBox="1"/>
          <p:nvPr/>
        </p:nvSpPr>
        <p:spPr>
          <a:xfrm>
            <a:off x="458788" y="1021215"/>
            <a:ext cx="8119156" cy="5693866"/>
          </a:xfrm>
          <a:prstGeom prst="rect">
            <a:avLst/>
          </a:prstGeom>
          <a:noFill/>
        </p:spPr>
        <p:txBody>
          <a:bodyPr vert="horz" wrap="square" rtlCol="0">
            <a:spAutoFit/>
          </a:bodyPr>
          <a:lstStyle/>
          <a:p>
            <a:pPr>
              <a:spcBef>
                <a:spcPts val="600"/>
              </a:spcBef>
              <a:spcAft>
                <a:spcPts val="1000"/>
              </a:spcAft>
            </a:pPr>
            <a:r>
              <a:rPr lang="en-US" sz="2800" dirty="0" smtClean="0">
                <a:effectLst/>
                <a:latin typeface="Segoe UI" panose="020B0502040204020203" pitchFamily="34" charset="0"/>
                <a:ea typeface="Times New Roman" panose="02020603050405020304" pitchFamily="18" charset="0"/>
                <a:cs typeface="Segoe UI" panose="020B0502040204020203" pitchFamily="34" charset="0"/>
              </a:rPr>
              <a:t>A. Datum Corporation is a global engineering and manufacturing company with its head office in London, United Kingdom. An IT office and data center in London support the head office and other locations. A. Datum recently deployed a Windows Server 2012 server and client infrastructure, and is making several organizational changes that require modifications to the AD DS infrastructure. A new location requires a secure method of providing onsite AD DS. A. Datum is opening a new branch office that does not yet have a secure data center, but does now require a domain controller. </a:t>
            </a:r>
            <a:endParaRPr lang="en-US" sz="2800" dirty="0">
              <a:effectLst/>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38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735d8a44-b077-4eb6-a3ba-6b7a0c53ed1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71007" cy="740664"/>
          </a:xfrm>
        </p:spPr>
        <p:txBody>
          <a:bodyPr/>
          <a:lstStyle/>
          <a:p>
            <a:r>
              <a:rPr lang="en-US" dirty="0" smtClean="0"/>
              <a:t>Understanding AD DS Forest and Schema Structure</a:t>
            </a:r>
            <a:endParaRPr lang="en-US" dirty="0"/>
          </a:p>
        </p:txBody>
      </p:sp>
      <p:sp>
        <p:nvSpPr>
          <p:cNvPr id="4" name="Text Box 11"/>
          <p:cNvSpPr txBox="1">
            <a:spLocks noChangeArrowheads="1"/>
          </p:cNvSpPr>
          <p:nvPr/>
        </p:nvSpPr>
        <p:spPr bwMode="auto">
          <a:xfrm>
            <a:off x="4619706" y="3111418"/>
            <a:ext cx="1540806"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a:solidFill>
                  <a:srgbClr val="000000"/>
                </a:solidFill>
                <a:latin typeface="Segoe UI" pitchFamily="34" charset="0"/>
                <a:ea typeface="Segoe UI" pitchFamily="34" charset="0"/>
                <a:cs typeface="Segoe UI" pitchFamily="34" charset="0"/>
              </a:rPr>
              <a:t>adatum.com</a:t>
            </a:r>
            <a:endParaRPr lang="en-US" dirty="0">
              <a:solidFill>
                <a:srgbClr val="000000"/>
              </a:solidFill>
              <a:latin typeface="Segoe UI" pitchFamily="34" charset="0"/>
              <a:ea typeface="Segoe UI" pitchFamily="34" charset="0"/>
              <a:cs typeface="Segoe UI" pitchFamily="34" charset="0"/>
            </a:endParaRPr>
          </a:p>
        </p:txBody>
      </p:sp>
      <p:sp>
        <p:nvSpPr>
          <p:cNvPr id="5" name="Text Box 12"/>
          <p:cNvSpPr txBox="1">
            <a:spLocks noChangeArrowheads="1"/>
          </p:cNvSpPr>
          <p:nvPr/>
        </p:nvSpPr>
        <p:spPr bwMode="auto">
          <a:xfrm>
            <a:off x="476981" y="2656486"/>
            <a:ext cx="1233094"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a:solidFill>
                  <a:srgbClr val="000000"/>
                </a:solidFill>
                <a:latin typeface="Segoe UI" pitchFamily="34" charset="0"/>
                <a:ea typeface="Segoe UI" pitchFamily="34" charset="0"/>
                <a:cs typeface="Segoe UI" pitchFamily="34" charset="0"/>
              </a:rPr>
              <a:t>Tree root </a:t>
            </a:r>
          </a:p>
          <a:p>
            <a:pPr lvl="0" eaLnBrk="1" fontAlgn="base" hangingPunct="1">
              <a:spcBef>
                <a:spcPct val="0"/>
              </a:spcBef>
              <a:spcAft>
                <a:spcPct val="0"/>
              </a:spcAft>
            </a:pPr>
            <a:r>
              <a:rPr lang="en-US">
                <a:solidFill>
                  <a:srgbClr val="000000"/>
                </a:solidFill>
                <a:latin typeface="Segoe UI" pitchFamily="34" charset="0"/>
                <a:ea typeface="Segoe UI" pitchFamily="34" charset="0"/>
                <a:cs typeface="Segoe UI" pitchFamily="34" charset="0"/>
              </a:rPr>
              <a:t>domain</a:t>
            </a:r>
            <a:endParaRPr lang="en-US" dirty="0">
              <a:solidFill>
                <a:srgbClr val="000000"/>
              </a:solidFill>
              <a:latin typeface="Segoe UI" pitchFamily="34" charset="0"/>
              <a:ea typeface="Segoe UI" pitchFamily="34" charset="0"/>
              <a:cs typeface="Segoe UI" pitchFamily="34" charset="0"/>
            </a:endParaRPr>
          </a:p>
        </p:txBody>
      </p:sp>
      <p:sp>
        <p:nvSpPr>
          <p:cNvPr id="6" name="Text Box 13"/>
          <p:cNvSpPr txBox="1">
            <a:spLocks noChangeArrowheads="1"/>
          </p:cNvSpPr>
          <p:nvPr/>
        </p:nvSpPr>
        <p:spPr bwMode="auto">
          <a:xfrm>
            <a:off x="6096726" y="1577664"/>
            <a:ext cx="1497269"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a:solidFill>
                  <a:srgbClr val="000000"/>
                </a:solidFill>
                <a:latin typeface="Segoe UI" pitchFamily="34" charset="0"/>
                <a:ea typeface="Segoe UI" pitchFamily="34" charset="0"/>
                <a:cs typeface="Segoe UI" pitchFamily="34" charset="0"/>
              </a:rPr>
              <a:t>Forest root </a:t>
            </a:r>
          </a:p>
          <a:p>
            <a:pPr lvl="0" eaLnBrk="1" fontAlgn="base" hangingPunct="1">
              <a:spcBef>
                <a:spcPct val="0"/>
              </a:spcBef>
              <a:spcAft>
                <a:spcPct val="0"/>
              </a:spcAft>
            </a:pPr>
            <a:r>
              <a:rPr lang="en-US">
                <a:solidFill>
                  <a:srgbClr val="000000"/>
                </a:solidFill>
                <a:latin typeface="Segoe UI" pitchFamily="34" charset="0"/>
                <a:ea typeface="Segoe UI" pitchFamily="34" charset="0"/>
                <a:cs typeface="Segoe UI" pitchFamily="34" charset="0"/>
              </a:rPr>
              <a:t>domain</a:t>
            </a:r>
            <a:endParaRPr lang="en-US" dirty="0">
              <a:solidFill>
                <a:srgbClr val="000000"/>
              </a:solidFill>
              <a:latin typeface="Segoe UI" pitchFamily="34" charset="0"/>
              <a:ea typeface="Segoe UI" pitchFamily="34" charset="0"/>
              <a:cs typeface="Segoe UI" pitchFamily="34" charset="0"/>
            </a:endParaRPr>
          </a:p>
        </p:txBody>
      </p:sp>
      <p:sp>
        <p:nvSpPr>
          <p:cNvPr id="7" name="Text Box 18"/>
          <p:cNvSpPr txBox="1">
            <a:spLocks noChangeArrowheads="1"/>
          </p:cNvSpPr>
          <p:nvPr/>
        </p:nvSpPr>
        <p:spPr bwMode="auto">
          <a:xfrm>
            <a:off x="6207929" y="5295197"/>
            <a:ext cx="1882247"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a:solidFill>
                  <a:srgbClr val="000000"/>
                </a:solidFill>
                <a:latin typeface="Segoe UI" pitchFamily="34" charset="0"/>
                <a:ea typeface="Segoe UI" pitchFamily="34" charset="0"/>
                <a:cs typeface="Segoe UI" pitchFamily="34" charset="0"/>
              </a:rPr>
              <a:t>atl.adatum.com</a:t>
            </a:r>
            <a:endParaRPr lang="en-US" dirty="0">
              <a:solidFill>
                <a:srgbClr val="000000"/>
              </a:solidFill>
              <a:latin typeface="Segoe UI" pitchFamily="34" charset="0"/>
              <a:ea typeface="Segoe UI" pitchFamily="34" charset="0"/>
              <a:cs typeface="Segoe UI" pitchFamily="34" charset="0"/>
            </a:endParaRPr>
          </a:p>
        </p:txBody>
      </p:sp>
      <p:sp>
        <p:nvSpPr>
          <p:cNvPr id="8" name="Text Box 39"/>
          <p:cNvSpPr txBox="1">
            <a:spLocks noChangeArrowheads="1"/>
          </p:cNvSpPr>
          <p:nvPr/>
        </p:nvSpPr>
        <p:spPr bwMode="auto">
          <a:xfrm>
            <a:off x="1639727" y="3936914"/>
            <a:ext cx="1687577"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27432" bIns="27432">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lvl="0" eaLnBrk="1" fontAlgn="base" hangingPunct="1">
              <a:spcBef>
                <a:spcPct val="0"/>
              </a:spcBef>
              <a:spcAft>
                <a:spcPct val="0"/>
              </a:spcAft>
            </a:pPr>
            <a:r>
              <a:rPr lang="en-US">
                <a:solidFill>
                  <a:srgbClr val="000000"/>
                </a:solidFill>
                <a:latin typeface="Segoe UI" pitchFamily="34" charset="0"/>
                <a:ea typeface="Segoe UI" pitchFamily="34" charset="0"/>
                <a:cs typeface="Segoe UI" pitchFamily="34" charset="0"/>
              </a:rPr>
              <a:t>fabrikam.com</a:t>
            </a:r>
            <a:endParaRPr lang="en-US" dirty="0">
              <a:solidFill>
                <a:srgbClr val="000000"/>
              </a:solidFill>
              <a:latin typeface="Segoe UI" pitchFamily="34" charset="0"/>
              <a:ea typeface="Segoe UI" pitchFamily="34" charset="0"/>
              <a:cs typeface="Segoe UI" pitchFamily="34" charset="0"/>
            </a:endParaRPr>
          </a:p>
        </p:txBody>
      </p:sp>
      <p:grpSp>
        <p:nvGrpSpPr>
          <p:cNvPr id="9" name="Group 8" descr="Slide shows 3 AD DS domains in a forest with the two-way tree and parent-child trust relationships between them"/>
          <p:cNvGrpSpPr/>
          <p:nvPr/>
        </p:nvGrpSpPr>
        <p:grpSpPr>
          <a:xfrm>
            <a:off x="1454569" y="1421227"/>
            <a:ext cx="6871837" cy="3825711"/>
            <a:chOff x="1454569" y="1421227"/>
            <a:chExt cx="6871837" cy="3825711"/>
          </a:xfrm>
        </p:grpSpPr>
        <p:grpSp>
          <p:nvGrpSpPr>
            <p:cNvPr id="10" name="Group 9"/>
            <p:cNvGrpSpPr/>
            <p:nvPr/>
          </p:nvGrpSpPr>
          <p:grpSpPr>
            <a:xfrm>
              <a:off x="3064373" y="1925555"/>
              <a:ext cx="1695450" cy="915987"/>
              <a:chOff x="3064373" y="1925555"/>
              <a:chExt cx="1695450" cy="915987"/>
            </a:xfrm>
          </p:grpSpPr>
          <p:sp>
            <p:nvSpPr>
              <p:cNvPr id="32" name="Line 14"/>
              <p:cNvSpPr>
                <a:spLocks noChangeShapeType="1"/>
              </p:cNvSpPr>
              <p:nvPr/>
            </p:nvSpPr>
            <p:spPr bwMode="auto">
              <a:xfrm flipV="1">
                <a:off x="3097710" y="2108117"/>
                <a:ext cx="1662113" cy="733425"/>
              </a:xfrm>
              <a:prstGeom prst="line">
                <a:avLst/>
              </a:prstGeom>
              <a:ln w="28575">
                <a:headEnd type="triangle" w="med" len="med"/>
                <a:tailEnd/>
              </a:ln>
              <a:extLst/>
            </p:spPr>
            <p:style>
              <a:lnRef idx="1">
                <a:schemeClr val="accent2"/>
              </a:lnRef>
              <a:fillRef idx="0">
                <a:schemeClr val="accent2"/>
              </a:fillRef>
              <a:effectRef idx="0">
                <a:schemeClr val="accent2"/>
              </a:effectRef>
              <a:fontRef idx="minor">
                <a:schemeClr val="tx1"/>
              </a:fontRef>
            </p:style>
            <p:txBody>
              <a:bodyPr wrap="none" tIns="27432" bIns="27432"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33" name="Line 15"/>
              <p:cNvSpPr>
                <a:spLocks noChangeShapeType="1"/>
              </p:cNvSpPr>
              <p:nvPr/>
            </p:nvSpPr>
            <p:spPr bwMode="auto">
              <a:xfrm flipV="1">
                <a:off x="3064373" y="1925555"/>
                <a:ext cx="1684337" cy="763587"/>
              </a:xfrm>
              <a:prstGeom prst="line">
                <a:avLst/>
              </a:prstGeom>
              <a:ln w="28575">
                <a:headEnd/>
                <a:tailEnd type="triangle" w="med" len="med"/>
              </a:ln>
              <a:extLst/>
            </p:spPr>
            <p:style>
              <a:lnRef idx="1">
                <a:schemeClr val="accent2"/>
              </a:lnRef>
              <a:fillRef idx="0">
                <a:schemeClr val="accent2"/>
              </a:fillRef>
              <a:effectRef idx="0">
                <a:schemeClr val="accent2"/>
              </a:effectRef>
              <a:fontRef idx="minor">
                <a:schemeClr val="tx1"/>
              </a:fontRef>
            </p:style>
            <p:txBody>
              <a:bodyPr wrap="none" tIns="27432" bIns="27432"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grpSp>
        <p:grpSp>
          <p:nvGrpSpPr>
            <p:cNvPr id="11" name="Group 10"/>
            <p:cNvGrpSpPr/>
            <p:nvPr/>
          </p:nvGrpSpPr>
          <p:grpSpPr>
            <a:xfrm>
              <a:off x="5805067" y="3496272"/>
              <a:ext cx="671513" cy="900113"/>
              <a:chOff x="5805067" y="3496272"/>
              <a:chExt cx="671513" cy="900113"/>
            </a:xfrm>
          </p:grpSpPr>
          <p:sp>
            <p:nvSpPr>
              <p:cNvPr id="30" name="Line 16"/>
              <p:cNvSpPr>
                <a:spLocks noChangeAspect="1" noChangeShapeType="1"/>
              </p:cNvSpPr>
              <p:nvPr/>
            </p:nvSpPr>
            <p:spPr bwMode="auto">
              <a:xfrm flipH="1" flipV="1">
                <a:off x="6008267" y="3496272"/>
                <a:ext cx="468313" cy="719137"/>
              </a:xfrm>
              <a:prstGeom prst="line">
                <a:avLst/>
              </a:prstGeom>
              <a:ln w="28575">
                <a:headEnd/>
                <a:tailEnd type="triangle" w="med" len="med"/>
              </a:ln>
              <a:extLst/>
            </p:spPr>
            <p:style>
              <a:lnRef idx="1">
                <a:schemeClr val="accent2"/>
              </a:lnRef>
              <a:fillRef idx="0">
                <a:schemeClr val="accent2"/>
              </a:fillRef>
              <a:effectRef idx="0">
                <a:schemeClr val="accent2"/>
              </a:effectRef>
              <a:fontRef idx="minor">
                <a:schemeClr val="tx1"/>
              </a:fontRef>
            </p:style>
            <p:txBody>
              <a:bodyPr wrap="none" tIns="27432" bIns="27432"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sp>
            <p:nvSpPr>
              <p:cNvPr id="31" name="Line 17"/>
              <p:cNvSpPr>
                <a:spLocks noChangeAspect="1" noChangeShapeType="1"/>
              </p:cNvSpPr>
              <p:nvPr/>
            </p:nvSpPr>
            <p:spPr bwMode="auto">
              <a:xfrm flipH="1" flipV="1">
                <a:off x="5805067" y="3532785"/>
                <a:ext cx="577850" cy="863600"/>
              </a:xfrm>
              <a:prstGeom prst="line">
                <a:avLst/>
              </a:prstGeom>
              <a:ln w="28575">
                <a:headEnd type="triangle" w="med" len="med"/>
                <a:tailEnd/>
              </a:ln>
              <a:extLst/>
            </p:spPr>
            <p:style>
              <a:lnRef idx="1">
                <a:schemeClr val="accent2"/>
              </a:lnRef>
              <a:fillRef idx="0">
                <a:schemeClr val="accent2"/>
              </a:fillRef>
              <a:effectRef idx="0">
                <a:schemeClr val="accent2"/>
              </a:effectRef>
              <a:fontRef idx="minor">
                <a:schemeClr val="tx1"/>
              </a:fontRef>
            </p:style>
            <p:txBody>
              <a:bodyPr wrap="none" tIns="27432" bIns="27432" anchor="ctr"/>
              <a:lstStyle/>
              <a:p>
                <a:pPr lvl="0" fontAlgn="base">
                  <a:spcBef>
                    <a:spcPct val="0"/>
                  </a:spcBef>
                  <a:spcAft>
                    <a:spcPct val="0"/>
                  </a:spcAft>
                </a:pPr>
                <a:endParaRPr lang="en-US" b="1">
                  <a:solidFill>
                    <a:srgbClr val="000000"/>
                  </a:solidFill>
                  <a:latin typeface="Segoe UI" pitchFamily="34" charset="0"/>
                  <a:ea typeface="Segoe UI" pitchFamily="34" charset="0"/>
                  <a:cs typeface="Segoe UI" pitchFamily="34" charset="0"/>
                </a:endParaRPr>
              </a:p>
            </p:txBody>
          </p:sp>
        </p:grpSp>
        <p:grpSp>
          <p:nvGrpSpPr>
            <p:cNvPr id="12" name="Group 11"/>
            <p:cNvGrpSpPr/>
            <p:nvPr/>
          </p:nvGrpSpPr>
          <p:grpSpPr>
            <a:xfrm>
              <a:off x="1454569" y="2224081"/>
              <a:ext cx="2057892" cy="1588217"/>
              <a:chOff x="1454569" y="2224081"/>
              <a:chExt cx="2057892" cy="1588217"/>
            </a:xfrm>
          </p:grpSpPr>
          <p:sp>
            <p:nvSpPr>
              <p:cNvPr id="26" name="Isosceles Triangle 25"/>
              <p:cNvSpPr/>
              <p:nvPr/>
            </p:nvSpPr>
            <p:spPr bwMode="auto">
              <a:xfrm>
                <a:off x="1454569" y="2224081"/>
                <a:ext cx="2057892" cy="1588217"/>
              </a:xfrm>
              <a:prstGeom prst="triangle">
                <a:avLst/>
              </a:prstGeom>
              <a:solidFill>
                <a:schemeClr val="bg2"/>
              </a:solidFill>
              <a:ln w="6350">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a:solidFill>
                    <a:srgbClr val="000000"/>
                  </a:solidFill>
                  <a:latin typeface="Verdana" pitchFamily="34" charset="0"/>
                </a:endParaRPr>
              </a:p>
            </p:txBody>
          </p:sp>
          <p:grpSp>
            <p:nvGrpSpPr>
              <p:cNvPr id="27" name="Group 26"/>
              <p:cNvGrpSpPr/>
              <p:nvPr/>
            </p:nvGrpSpPr>
            <p:grpSpPr>
              <a:xfrm>
                <a:off x="2076877" y="2568258"/>
                <a:ext cx="930490" cy="1086320"/>
                <a:chOff x="1922770" y="2492052"/>
                <a:chExt cx="930490" cy="1086320"/>
              </a:xfrm>
            </p:grpSpPr>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770" y="2492052"/>
                  <a:ext cx="612564" cy="1086320"/>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868" y="3110768"/>
                  <a:ext cx="471392" cy="310232"/>
                </a:xfrm>
                <a:prstGeom prst="rect">
                  <a:avLst/>
                </a:prstGeom>
              </p:spPr>
            </p:pic>
          </p:grpSp>
        </p:grpSp>
        <p:grpSp>
          <p:nvGrpSpPr>
            <p:cNvPr id="13" name="Group 12"/>
            <p:cNvGrpSpPr/>
            <p:nvPr/>
          </p:nvGrpSpPr>
          <p:grpSpPr>
            <a:xfrm>
              <a:off x="4361163" y="1421227"/>
              <a:ext cx="2057892" cy="1588217"/>
              <a:chOff x="4361163" y="1421227"/>
              <a:chExt cx="2057892" cy="1588217"/>
            </a:xfrm>
          </p:grpSpPr>
          <p:sp>
            <p:nvSpPr>
              <p:cNvPr id="22" name="Isosceles Triangle 21"/>
              <p:cNvSpPr/>
              <p:nvPr/>
            </p:nvSpPr>
            <p:spPr bwMode="auto">
              <a:xfrm>
                <a:off x="4361163" y="1421227"/>
                <a:ext cx="2057892" cy="1588217"/>
              </a:xfrm>
              <a:prstGeom prst="triangle">
                <a:avLst/>
              </a:prstGeom>
              <a:solidFill>
                <a:schemeClr val="bg2"/>
              </a:solidFill>
              <a:ln w="6350">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a:solidFill>
                    <a:srgbClr val="000000"/>
                  </a:solidFill>
                  <a:latin typeface="Verdana" pitchFamily="34" charset="0"/>
                </a:endParaRPr>
              </a:p>
            </p:txBody>
          </p:sp>
          <p:grpSp>
            <p:nvGrpSpPr>
              <p:cNvPr id="23" name="Group 22"/>
              <p:cNvGrpSpPr/>
              <p:nvPr/>
            </p:nvGrpSpPr>
            <p:grpSpPr>
              <a:xfrm>
                <a:off x="5020311" y="1739426"/>
                <a:ext cx="930490" cy="1086320"/>
                <a:chOff x="1922770" y="2492052"/>
                <a:chExt cx="930490" cy="108632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770" y="2492052"/>
                  <a:ext cx="612564" cy="108632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868" y="3110768"/>
                  <a:ext cx="471392" cy="310232"/>
                </a:xfrm>
                <a:prstGeom prst="rect">
                  <a:avLst/>
                </a:prstGeom>
              </p:spPr>
            </p:pic>
          </p:grpSp>
        </p:grpSp>
        <p:grpSp>
          <p:nvGrpSpPr>
            <p:cNvPr id="14" name="Group 13"/>
            <p:cNvGrpSpPr/>
            <p:nvPr/>
          </p:nvGrpSpPr>
          <p:grpSpPr>
            <a:xfrm>
              <a:off x="6120106" y="3539426"/>
              <a:ext cx="2206300" cy="1707512"/>
              <a:chOff x="6120106" y="3539426"/>
              <a:chExt cx="2206300" cy="1707512"/>
            </a:xfrm>
          </p:grpSpPr>
          <p:sp>
            <p:nvSpPr>
              <p:cNvPr id="15" name="Isosceles Triangle 14"/>
              <p:cNvSpPr/>
              <p:nvPr/>
            </p:nvSpPr>
            <p:spPr bwMode="auto">
              <a:xfrm>
                <a:off x="6120106" y="3539426"/>
                <a:ext cx="2057892" cy="1588217"/>
              </a:xfrm>
              <a:prstGeom prst="triangle">
                <a:avLst/>
              </a:prstGeom>
              <a:solidFill>
                <a:schemeClr val="bg2"/>
              </a:solidFill>
              <a:ln w="6350">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a:solidFill>
                    <a:srgbClr val="000000"/>
                  </a:solidFill>
                  <a:latin typeface="Verdana" pitchFamily="34" charset="0"/>
                </a:endParaRPr>
              </a:p>
            </p:txBody>
          </p:sp>
          <p:grpSp>
            <p:nvGrpSpPr>
              <p:cNvPr id="16" name="Group 15"/>
              <p:cNvGrpSpPr/>
              <p:nvPr/>
            </p:nvGrpSpPr>
            <p:grpSpPr>
              <a:xfrm>
                <a:off x="7754622" y="4678558"/>
                <a:ext cx="571784" cy="568380"/>
                <a:chOff x="9737940" y="2818732"/>
                <a:chExt cx="999517" cy="993566"/>
              </a:xfrm>
            </p:grpSpPr>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7940" y="2818732"/>
                  <a:ext cx="737555" cy="993566"/>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0300890" y="2818732"/>
                  <a:ext cx="436567" cy="993566"/>
                </a:xfrm>
                <a:prstGeom prst="rect">
                  <a:avLst/>
                </a:prstGeom>
              </p:spPr>
            </p:pic>
          </p:grpSp>
          <p:grpSp>
            <p:nvGrpSpPr>
              <p:cNvPr id="17" name="Group 16"/>
              <p:cNvGrpSpPr/>
              <p:nvPr/>
            </p:nvGrpSpPr>
            <p:grpSpPr>
              <a:xfrm>
                <a:off x="6815212" y="3853225"/>
                <a:ext cx="930490" cy="1086320"/>
                <a:chOff x="1922770" y="2492052"/>
                <a:chExt cx="930490" cy="108632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770" y="2492052"/>
                  <a:ext cx="612564" cy="10863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81868" y="3110768"/>
                  <a:ext cx="471392" cy="310232"/>
                </a:xfrm>
                <a:prstGeom prst="rect">
                  <a:avLst/>
                </a:prstGeom>
              </p:spPr>
            </p:pic>
          </p:grpSp>
        </p:grpSp>
      </p:grpSp>
    </p:spTree>
    <p:extLst>
      <p:ext uri="{BB962C8B-B14F-4D97-AF65-F5344CB8AC3E}">
        <p14:creationId xmlns:p14="http://schemas.microsoft.com/office/powerpoint/2010/main" val="4081062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Scenario</a:t>
            </a:r>
            <a:endParaRPr lang="en-US"/>
          </a:p>
        </p:txBody>
      </p:sp>
      <p:sp>
        <p:nvSpPr>
          <p:cNvPr id="3" name="Text Placeholder 2"/>
          <p:cNvSpPr>
            <a:spLocks noGrp="1"/>
          </p:cNvSpPr>
          <p:nvPr>
            <p:ph type="body" idx="1"/>
          </p:nvPr>
        </p:nvSpPr>
        <p:spPr/>
        <p:txBody>
          <a:bodyPr/>
          <a:lstStyle/>
          <a:p>
            <a:pPr marL="0" indent="0">
              <a:buNone/>
            </a:pPr>
            <a:r>
              <a:rPr lang="en-US" dirty="0">
                <a:ea typeface="Times New Roman" panose="02020603050405020304" pitchFamily="18" charset="0"/>
              </a:rPr>
              <a:t>You need </a:t>
            </a:r>
            <a:r>
              <a:rPr lang="en-US" dirty="0" smtClean="0">
                <a:ea typeface="Times New Roman" panose="02020603050405020304" pitchFamily="18" charset="0"/>
              </a:rPr>
              <a:t>to</a:t>
            </a:r>
            <a:r>
              <a:rPr lang="en-US" dirty="0" smtClean="0">
                <a:ea typeface="Times New Roman" panose="02020603050405020304" pitchFamily="18" charset="0"/>
                <a:cs typeface="Times New Roman" panose="02020603050405020304" pitchFamily="18" charset="0"/>
              </a:rPr>
              <a:t> </a:t>
            </a:r>
            <a:r>
              <a:rPr lang="en-US" kern="1200" dirty="0" smtClean="0">
                <a:solidFill>
                  <a:srgbClr val="000000"/>
                </a:solidFill>
                <a:ea typeface="Times New Roman" panose="02020603050405020304" pitchFamily="18" charset="0"/>
              </a:rPr>
              <a:t>deploy </a:t>
            </a:r>
            <a:r>
              <a:rPr lang="en-US" kern="1200" dirty="0">
                <a:solidFill>
                  <a:srgbClr val="000000"/>
                </a:solidFill>
                <a:ea typeface="Times New Roman" panose="02020603050405020304" pitchFamily="18" charset="0"/>
              </a:rPr>
              <a:t>a domain controller for this office. In addition, you have been asked to extend the capabilities of Active Directory Recycle Bin to the entire organization. As part of an overall virtualization strategy, IT management also wants you to perform a proof of concept deployment of a domain controller using domain controller cloning.</a:t>
            </a:r>
            <a:endParaRPr lang="en-US" dirty="0"/>
          </a:p>
        </p:txBody>
      </p:sp>
    </p:spTree>
    <p:extLst>
      <p:ext uri="{BB962C8B-B14F-4D97-AF65-F5344CB8AC3E}">
        <p14:creationId xmlns:p14="http://schemas.microsoft.com/office/powerpoint/2010/main" val="3618797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dirty="0" smtClean="0"/>
              <a:t>Review Question(s)
Tools
Best Practices</a:t>
            </a:r>
            <a:endParaRPr lang="en-US" dirty="0"/>
          </a:p>
        </p:txBody>
      </p:sp>
    </p:spTree>
    <p:extLst>
      <p:ext uri="{BB962C8B-B14F-4D97-AF65-F5344CB8AC3E}">
        <p14:creationId xmlns:p14="http://schemas.microsoft.com/office/powerpoint/2010/main" val="4233702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02419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35e6813c-1b3d-4778-83e7-fdcc339802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AD DS Domain Structure</a:t>
            </a:r>
            <a:endParaRPr lang="en-US"/>
          </a:p>
        </p:txBody>
      </p:sp>
      <p:sp>
        <p:nvSpPr>
          <p:cNvPr id="4" name="AutoShape 8"/>
          <p:cNvSpPr>
            <a:spLocks noChangeArrowheads="1"/>
          </p:cNvSpPr>
          <p:nvPr/>
        </p:nvSpPr>
        <p:spPr bwMode="auto">
          <a:xfrm>
            <a:off x="421473" y="1020974"/>
            <a:ext cx="8465352" cy="5265526"/>
          </a:xfrm>
          <a:prstGeom prst="roundRect">
            <a:avLst>
              <a:gd name="adj" fmla="val 5798"/>
            </a:avLst>
          </a:prstGeom>
          <a:noFill/>
          <a:ln w="9525" algn="ctr">
            <a:noFill/>
            <a:round/>
            <a:headEnd/>
            <a:tailEnd/>
          </a:ln>
          <a:effectLst/>
          <a:extLst/>
        </p:spPr>
        <p:txBody>
          <a:bodyPr/>
          <a:lstStyle/>
          <a:p>
            <a:pPr marL="285750" lvl="0" indent="-285750" fontAlgn="base">
              <a:spcBef>
                <a:spcPct val="0"/>
              </a:spcBef>
              <a:spcAft>
                <a:spcPts val="1200"/>
              </a:spcAft>
              <a:buClr>
                <a:srgbClr val="0070C0"/>
              </a:buClr>
              <a:buSzPct val="120000"/>
              <a:buFont typeface="Arial" pitchFamily="34" charset="0"/>
              <a:buChar char="•"/>
            </a:pPr>
            <a:r>
              <a:rPr lang="en-US" sz="2000" dirty="0">
                <a:solidFill>
                  <a:srgbClr val="000000"/>
                </a:solidFill>
                <a:latin typeface="Segoe UI" pitchFamily="34" charset="0"/>
                <a:ea typeface="Segoe UI" pitchFamily="34" charset="0"/>
                <a:cs typeface="Segoe UI" pitchFamily="34" charset="0"/>
              </a:rPr>
              <a:t>AD DS requires one or more domain controllers</a:t>
            </a:r>
          </a:p>
          <a:p>
            <a:pPr marL="285750" lvl="0" indent="-285750" fontAlgn="base">
              <a:spcBef>
                <a:spcPct val="0"/>
              </a:spcBef>
              <a:spcAft>
                <a:spcPts val="1200"/>
              </a:spcAft>
              <a:buClr>
                <a:srgbClr val="0070C0"/>
              </a:buClr>
              <a:buSzPct val="120000"/>
              <a:buFont typeface="Arial" pitchFamily="34" charset="0"/>
              <a:buChar char="•"/>
            </a:pPr>
            <a:r>
              <a:rPr lang="en-US" sz="2000" dirty="0">
                <a:solidFill>
                  <a:srgbClr val="000000"/>
                </a:solidFill>
                <a:latin typeface="Segoe UI" pitchFamily="34" charset="0"/>
                <a:ea typeface="Segoe UI" pitchFamily="34" charset="0"/>
                <a:cs typeface="Segoe UI" pitchFamily="34" charset="0"/>
              </a:rPr>
              <a:t>All domain controllers hold a copy of the domain </a:t>
            </a:r>
            <a:br>
              <a:rPr lang="en-US" sz="2000" dirty="0">
                <a:solidFill>
                  <a:srgbClr val="000000"/>
                </a:solidFill>
                <a:latin typeface="Segoe UI" pitchFamily="34" charset="0"/>
                <a:ea typeface="Segoe UI" pitchFamily="34" charset="0"/>
                <a:cs typeface="Segoe UI" pitchFamily="34" charset="0"/>
              </a:rPr>
            </a:br>
            <a:r>
              <a:rPr lang="en-US" sz="2000" dirty="0">
                <a:solidFill>
                  <a:srgbClr val="000000"/>
                </a:solidFill>
                <a:latin typeface="Segoe UI" pitchFamily="34" charset="0"/>
                <a:ea typeface="Segoe UI" pitchFamily="34" charset="0"/>
                <a:cs typeface="Segoe UI" pitchFamily="34" charset="0"/>
              </a:rPr>
              <a:t>database which is continually synchronized</a:t>
            </a:r>
          </a:p>
          <a:p>
            <a:pPr lvl="0" fontAlgn="base">
              <a:spcBef>
                <a:spcPct val="0"/>
              </a:spcBef>
              <a:spcAft>
                <a:spcPct val="0"/>
              </a:spcAft>
            </a:pPr>
            <a:r>
              <a:rPr lang="en-US" sz="2000" dirty="0">
                <a:solidFill>
                  <a:srgbClr val="000000"/>
                </a:solidFill>
                <a:latin typeface="Segoe UI" pitchFamily="34" charset="0"/>
                <a:ea typeface="Segoe UI" pitchFamily="34" charset="0"/>
                <a:cs typeface="Segoe UI" pitchFamily="34" charset="0"/>
              </a:rPr>
              <a:t> </a:t>
            </a:r>
          </a:p>
          <a:p>
            <a:pPr lvl="0" fontAlgn="base">
              <a:spcBef>
                <a:spcPct val="0"/>
              </a:spcBef>
              <a:spcAft>
                <a:spcPct val="0"/>
              </a:spcAft>
            </a:pPr>
            <a:endParaRPr lang="en-US" sz="2000"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endParaRPr lang="en-US" sz="2000" dirty="0">
              <a:solidFill>
                <a:srgbClr val="000000"/>
              </a:solidFill>
              <a:latin typeface="Segoe UI" pitchFamily="34" charset="0"/>
              <a:ea typeface="Segoe UI" pitchFamily="34" charset="0"/>
              <a:cs typeface="Segoe UI" pitchFamily="34" charset="0"/>
            </a:endParaRPr>
          </a:p>
        </p:txBody>
      </p:sp>
      <p:sp>
        <p:nvSpPr>
          <p:cNvPr id="5" name="Rounded Rectangle 844806"/>
          <p:cNvSpPr>
            <a:spLocks noChangeArrowheads="1"/>
          </p:cNvSpPr>
          <p:nvPr/>
        </p:nvSpPr>
        <p:spPr bwMode="auto">
          <a:xfrm>
            <a:off x="817688" y="2414588"/>
            <a:ext cx="3836461" cy="4000960"/>
          </a:xfrm>
          <a:prstGeom prst="roundRect">
            <a:avLst>
              <a:gd name="adj" fmla="val 8866"/>
            </a:avLst>
          </a:prstGeom>
          <a:noFill/>
          <a:ln w="9525" algn="ctr">
            <a:noFill/>
            <a:round/>
            <a:headEnd/>
            <a:tailEnd/>
          </a:ln>
          <a:effectLst/>
        </p:spPr>
        <p:txBody>
          <a:bodyPr numCol="1" spcCol="274320" anchor="t" anchorCtr="0"/>
          <a:lstStyle/>
          <a:p>
            <a:pPr marL="342900" lvl="0" indent="-342900" fontAlgn="base">
              <a:lnSpc>
                <a:spcPct val="90000"/>
              </a:lnSpc>
              <a:spcBef>
                <a:spcPct val="40000"/>
              </a:spcBef>
              <a:spcAft>
                <a:spcPct val="0"/>
              </a:spcAft>
              <a:buClr>
                <a:srgbClr val="006699"/>
              </a:buClr>
              <a:buFont typeface="Arial" pitchFamily="34" charset="0"/>
              <a:buChar char="•"/>
            </a:pPr>
            <a:r>
              <a:rPr lang="en-US" sz="2000">
                <a:solidFill>
                  <a:srgbClr val="000000"/>
                </a:solidFill>
                <a:latin typeface="Segoe UI" pitchFamily="34" charset="0"/>
                <a:ea typeface="Segoe UI" pitchFamily="34" charset="0"/>
                <a:cs typeface="Segoe UI" pitchFamily="34" charset="0"/>
              </a:rPr>
              <a:t>The domain is the context within which users, groups, and computers are created</a:t>
            </a:r>
          </a:p>
          <a:p>
            <a:pPr marL="342900" lvl="0" indent="-342900" fontAlgn="base">
              <a:lnSpc>
                <a:spcPct val="90000"/>
              </a:lnSpc>
              <a:spcBef>
                <a:spcPct val="40000"/>
              </a:spcBef>
              <a:spcAft>
                <a:spcPct val="0"/>
              </a:spcAft>
              <a:buClr>
                <a:srgbClr val="006699"/>
              </a:buClr>
              <a:buFont typeface="Arial" pitchFamily="34" charset="0"/>
              <a:buChar char="•"/>
            </a:pPr>
            <a:r>
              <a:rPr lang="en-US" sz="2000">
                <a:solidFill>
                  <a:srgbClr val="000000"/>
                </a:solidFill>
                <a:latin typeface="Segoe UI" pitchFamily="34" charset="0"/>
                <a:ea typeface="Segoe UI" pitchFamily="34" charset="0"/>
                <a:cs typeface="Segoe UI" pitchFamily="34" charset="0"/>
              </a:rPr>
              <a:t>The domain is a replication boundary</a:t>
            </a:r>
          </a:p>
          <a:p>
            <a:pPr marL="342900" lvl="0" indent="-342900" fontAlgn="base">
              <a:lnSpc>
                <a:spcPct val="90000"/>
              </a:lnSpc>
              <a:spcBef>
                <a:spcPct val="40000"/>
              </a:spcBef>
              <a:spcAft>
                <a:spcPct val="0"/>
              </a:spcAft>
              <a:buClr>
                <a:srgbClr val="006699"/>
              </a:buClr>
              <a:buFont typeface="Arial" pitchFamily="34" charset="0"/>
              <a:buChar char="•"/>
            </a:pPr>
            <a:r>
              <a:rPr lang="en-US" sz="2000">
                <a:solidFill>
                  <a:srgbClr val="000000"/>
                </a:solidFill>
                <a:latin typeface="Segoe UI" pitchFamily="34" charset="0"/>
                <a:ea typeface="Segoe UI" pitchFamily="34" charset="0"/>
                <a:cs typeface="Segoe UI" pitchFamily="34" charset="0"/>
              </a:rPr>
              <a:t>The domain is an administrative center for configuring and managing objects</a:t>
            </a:r>
          </a:p>
          <a:p>
            <a:pPr marL="342900" lvl="0" indent="-342900" fontAlgn="base">
              <a:lnSpc>
                <a:spcPct val="90000"/>
              </a:lnSpc>
              <a:spcBef>
                <a:spcPct val="40000"/>
              </a:spcBef>
              <a:spcAft>
                <a:spcPct val="0"/>
              </a:spcAft>
              <a:buClr>
                <a:srgbClr val="006699"/>
              </a:buClr>
              <a:buFont typeface="Arial" pitchFamily="34" charset="0"/>
              <a:buChar char="•"/>
            </a:pPr>
            <a:r>
              <a:rPr lang="en-US" sz="2000">
                <a:solidFill>
                  <a:srgbClr val="000000"/>
                </a:solidFill>
                <a:latin typeface="Segoe UI" pitchFamily="34" charset="0"/>
                <a:ea typeface="Segoe UI" pitchFamily="34" charset="0"/>
                <a:cs typeface="Segoe UI" pitchFamily="34" charset="0"/>
              </a:rPr>
              <a:t>Any domain controller can authenticate any logon in the domain</a:t>
            </a:r>
            <a:endParaRPr lang="en-US" sz="2000" dirty="0">
              <a:solidFill>
                <a:srgbClr val="000000"/>
              </a:solidFill>
              <a:latin typeface="Segoe UI" pitchFamily="34" charset="0"/>
              <a:ea typeface="Segoe UI" pitchFamily="34" charset="0"/>
              <a:cs typeface="Segoe UI" pitchFamily="34" charset="0"/>
            </a:endParaRPr>
          </a:p>
        </p:txBody>
      </p:sp>
      <p:grpSp>
        <p:nvGrpSpPr>
          <p:cNvPr id="6" name="Group 5" descr="Slide shows an AD DS domain triangle with a domain controller, users and folder structure within it."/>
          <p:cNvGrpSpPr/>
          <p:nvPr/>
        </p:nvGrpSpPr>
        <p:grpSpPr>
          <a:xfrm>
            <a:off x="4654149" y="2746769"/>
            <a:ext cx="4002956" cy="3089357"/>
            <a:chOff x="6257575" y="1126516"/>
            <a:chExt cx="4002956" cy="3089357"/>
          </a:xfrm>
        </p:grpSpPr>
        <p:sp>
          <p:nvSpPr>
            <p:cNvPr id="7" name="Isosceles Triangle 6"/>
            <p:cNvSpPr/>
            <p:nvPr/>
          </p:nvSpPr>
          <p:spPr bwMode="auto">
            <a:xfrm>
              <a:off x="6257575" y="1126516"/>
              <a:ext cx="4002956" cy="3089357"/>
            </a:xfrm>
            <a:prstGeom prst="triangle">
              <a:avLst/>
            </a:prstGeom>
            <a:solidFill>
              <a:schemeClr val="accent5">
                <a:lumMod val="85000"/>
              </a:schemeClr>
            </a:solidFill>
            <a:ln w="6350">
              <a:solidFill>
                <a:schemeClr val="bg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CA" b="1">
                <a:solidFill>
                  <a:srgbClr val="000000"/>
                </a:solidFill>
                <a:latin typeface="Verdana"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8662" y="1711641"/>
              <a:ext cx="612564" cy="108632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7760" y="2330357"/>
              <a:ext cx="471392" cy="310232"/>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6032" y="3062192"/>
              <a:ext cx="748932" cy="993429"/>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51226" y="3152460"/>
              <a:ext cx="917185" cy="903161"/>
            </a:xfrm>
            <a:prstGeom prst="rect">
              <a:avLst/>
            </a:prstGeom>
          </p:spPr>
        </p:pic>
      </p:grpSp>
    </p:spTree>
    <p:extLst>
      <p:ext uri="{BB962C8B-B14F-4D97-AF65-F5344CB8AC3E}">
        <p14:creationId xmlns:p14="http://schemas.microsoft.com/office/powerpoint/2010/main" val="345280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name="a6e7162d-a61b-43cb-8dcf-987e0f7c4d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Extending the AD DS Deployment with Windows Azure Virtual Machines</a:t>
            </a:r>
            <a:endParaRPr lang="en-US"/>
          </a:p>
        </p:txBody>
      </p:sp>
      <p:sp>
        <p:nvSpPr>
          <p:cNvPr id="4" name="Text Placeholder 3"/>
          <p:cNvSpPr txBox="1">
            <a:spLocks/>
          </p:cNvSpPr>
          <p:nvPr/>
        </p:nvSpPr>
        <p:spPr>
          <a:xfrm>
            <a:off x="458787" y="1021215"/>
            <a:ext cx="8291075"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ts val="800"/>
              </a:spcBef>
              <a:buNone/>
            </a:pPr>
            <a:r>
              <a:rPr lang="en-US" kern="0" dirty="0">
                <a:solidFill>
                  <a:srgbClr val="000000"/>
                </a:solidFill>
              </a:rPr>
              <a:t>Extending AD DS to the Windows Azure Virtual Machine clouds enables new scenarios, including:</a:t>
            </a:r>
          </a:p>
          <a:p>
            <a:pPr lvl="0">
              <a:spcBef>
                <a:spcPts val="800"/>
              </a:spcBef>
            </a:pPr>
            <a:r>
              <a:rPr lang="en-US" sz="2400" kern="0" dirty="0">
                <a:solidFill>
                  <a:srgbClr val="000000"/>
                </a:solidFill>
              </a:rPr>
              <a:t>Cloud-only deployments, to enable a new forest in the cloud to:</a:t>
            </a:r>
          </a:p>
          <a:p>
            <a:pPr lvl="1">
              <a:spcBef>
                <a:spcPts val="800"/>
              </a:spcBef>
            </a:pPr>
            <a:r>
              <a:rPr lang="en-US" sz="1800" kern="0" dirty="0">
                <a:solidFill>
                  <a:srgbClr val="000000"/>
                </a:solidFill>
              </a:rPr>
              <a:t>Support applications in the cloud that are accessible from the intranet and Internet</a:t>
            </a:r>
          </a:p>
          <a:p>
            <a:pPr lvl="1">
              <a:spcBef>
                <a:spcPts val="800"/>
              </a:spcBef>
            </a:pPr>
            <a:r>
              <a:rPr lang="en-US" sz="1800" kern="0" dirty="0">
                <a:solidFill>
                  <a:srgbClr val="000000"/>
                </a:solidFill>
              </a:rPr>
              <a:t>Run applications and AD DS isolated from the corporate directory</a:t>
            </a:r>
          </a:p>
          <a:p>
            <a:pPr lvl="1">
              <a:spcBef>
                <a:spcPts val="800"/>
              </a:spcBef>
            </a:pPr>
            <a:r>
              <a:rPr lang="en-US" sz="1800" kern="0" dirty="0">
                <a:solidFill>
                  <a:srgbClr val="000000"/>
                </a:solidFill>
              </a:rPr>
              <a:t>Support extranet applications</a:t>
            </a:r>
          </a:p>
          <a:p>
            <a:pPr lvl="0">
              <a:spcBef>
                <a:spcPts val="800"/>
              </a:spcBef>
            </a:pPr>
            <a:r>
              <a:rPr lang="en-US" sz="2400" kern="0" dirty="0">
                <a:solidFill>
                  <a:srgbClr val="000000"/>
                </a:solidFill>
              </a:rPr>
              <a:t>Hybrid deployments, to extend an existing domain to the cloud to:</a:t>
            </a:r>
          </a:p>
          <a:p>
            <a:pPr lvl="1">
              <a:spcBef>
                <a:spcPts val="800"/>
              </a:spcBef>
            </a:pPr>
            <a:r>
              <a:rPr lang="en-US" sz="1800" kern="0" dirty="0">
                <a:solidFill>
                  <a:srgbClr val="000000"/>
                </a:solidFill>
              </a:rPr>
              <a:t>Support corporate applications in the cloud</a:t>
            </a:r>
          </a:p>
          <a:p>
            <a:pPr lvl="1">
              <a:spcBef>
                <a:spcPts val="800"/>
              </a:spcBef>
            </a:pPr>
            <a:r>
              <a:rPr lang="en-US" sz="1800" kern="0" dirty="0">
                <a:solidFill>
                  <a:srgbClr val="000000"/>
                </a:solidFill>
              </a:rPr>
              <a:t>Support business-to-business authentication  by using  AD FS</a:t>
            </a:r>
          </a:p>
          <a:p>
            <a:pPr lvl="1">
              <a:spcBef>
                <a:spcPts val="800"/>
              </a:spcBef>
            </a:pPr>
            <a:r>
              <a:rPr lang="en-US" sz="1800" kern="0" dirty="0">
                <a:solidFill>
                  <a:srgbClr val="000000"/>
                </a:solidFill>
              </a:rPr>
              <a:t>Support high availability and disaster recovery scenarios</a:t>
            </a:r>
          </a:p>
        </p:txBody>
      </p:sp>
    </p:spTree>
    <p:extLst>
      <p:ext uri="{BB962C8B-B14F-4D97-AF65-F5344CB8AC3E}">
        <p14:creationId xmlns:p14="http://schemas.microsoft.com/office/powerpoint/2010/main" val="174358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2: Implementing Virtualized Domain Controllers</a:t>
            </a:r>
            <a:endParaRPr lang="en-US"/>
          </a:p>
        </p:txBody>
      </p:sp>
      <p:sp>
        <p:nvSpPr>
          <p:cNvPr id="3" name="Text Placeholder 2"/>
          <p:cNvSpPr>
            <a:spLocks noGrp="1"/>
          </p:cNvSpPr>
          <p:nvPr>
            <p:ph type="body" idx="1"/>
          </p:nvPr>
        </p:nvSpPr>
        <p:spPr/>
        <p:txBody>
          <a:bodyPr/>
          <a:lstStyle/>
          <a:p>
            <a:r>
              <a:rPr lang="en-US" smtClean="0"/>
              <a:t>Considerations for Virtual Domain Controller Deployment
How Checkpoints Affect Domain Controllers
Domain Controller Virtualization in Windows Server 2012
Domain Controller Cloning
Demonstration: Cloning Domain Controllers
Domain Controller Virtualization Best Practices</a:t>
            </a:r>
            <a:endParaRPr lang="en-US"/>
          </a:p>
        </p:txBody>
      </p:sp>
    </p:spTree>
    <p:extLst>
      <p:ext uri="{BB962C8B-B14F-4D97-AF65-F5344CB8AC3E}">
        <p14:creationId xmlns:p14="http://schemas.microsoft.com/office/powerpoint/2010/main" val="327697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a041ca1-0ea4-4c32-8e54-b95bce5110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Considerations for Virtual Domain Controller Deployment</a:t>
            </a:r>
            <a:endParaRPr lang="en-US"/>
          </a:p>
        </p:txBody>
      </p:sp>
      <p:sp>
        <p:nvSpPr>
          <p:cNvPr id="4" name="Text Placeholder 1"/>
          <p:cNvSpPr txBox="1">
            <a:spLocks/>
          </p:cNvSpPr>
          <p:nvPr/>
        </p:nvSpPr>
        <p:spPr>
          <a:xfrm>
            <a:off x="458788" y="1021215"/>
            <a:ext cx="820813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spcBef>
                <a:spcPts val="800"/>
              </a:spcBef>
            </a:pPr>
            <a:r>
              <a:rPr lang="en-US" kern="0">
                <a:solidFill>
                  <a:srgbClr val="000000"/>
                </a:solidFill>
              </a:rPr>
              <a:t>Virtualization benefits of domain controllers:</a:t>
            </a:r>
          </a:p>
          <a:p>
            <a:pPr lvl="1">
              <a:spcBef>
                <a:spcPts val="800"/>
              </a:spcBef>
            </a:pPr>
            <a:r>
              <a:rPr lang="en-US" kern="0">
                <a:solidFill>
                  <a:srgbClr val="000000"/>
                </a:solidFill>
              </a:rPr>
              <a:t>Scalability</a:t>
            </a:r>
          </a:p>
          <a:p>
            <a:pPr lvl="1">
              <a:spcBef>
                <a:spcPts val="800"/>
              </a:spcBef>
            </a:pPr>
            <a:r>
              <a:rPr lang="en-US" kern="0">
                <a:solidFill>
                  <a:srgbClr val="000000"/>
                </a:solidFill>
              </a:rPr>
              <a:t>Independence from hardware</a:t>
            </a:r>
          </a:p>
          <a:p>
            <a:pPr lvl="1">
              <a:spcBef>
                <a:spcPts val="800"/>
              </a:spcBef>
            </a:pPr>
            <a:r>
              <a:rPr lang="en-US" kern="0">
                <a:solidFill>
                  <a:srgbClr val="000000"/>
                </a:solidFill>
              </a:rPr>
              <a:t>Quicker recovery</a:t>
            </a:r>
          </a:p>
          <a:p>
            <a:pPr lvl="0">
              <a:spcBef>
                <a:spcPts val="800"/>
              </a:spcBef>
            </a:pPr>
            <a:r>
              <a:rPr lang="en-US" kern="0">
                <a:solidFill>
                  <a:srgbClr val="000000"/>
                </a:solidFill>
              </a:rPr>
              <a:t>Windows Server 2012 is cloud-ready and virtualization aware</a:t>
            </a:r>
          </a:p>
          <a:p>
            <a:pPr lvl="0">
              <a:spcBef>
                <a:spcPts val="800"/>
              </a:spcBef>
            </a:pPr>
            <a:r>
              <a:rPr lang="en-US" kern="0">
                <a:solidFill>
                  <a:srgbClr val="000000"/>
                </a:solidFill>
              </a:rPr>
              <a:t>Considerations for virtualization include:</a:t>
            </a:r>
          </a:p>
          <a:p>
            <a:pPr lvl="1">
              <a:spcBef>
                <a:spcPts val="800"/>
              </a:spcBef>
            </a:pPr>
            <a:r>
              <a:rPr lang="en-US" kern="0">
                <a:solidFill>
                  <a:srgbClr val="000000"/>
                </a:solidFill>
              </a:rPr>
              <a:t>Time synchronization</a:t>
            </a:r>
          </a:p>
          <a:p>
            <a:pPr lvl="1">
              <a:spcBef>
                <a:spcPts val="800"/>
              </a:spcBef>
            </a:pPr>
            <a:r>
              <a:rPr lang="en-US" kern="0">
                <a:solidFill>
                  <a:srgbClr val="000000"/>
                </a:solidFill>
              </a:rPr>
              <a:t>Domain membership of the virtualization host</a:t>
            </a:r>
          </a:p>
          <a:p>
            <a:pPr lvl="1">
              <a:spcBef>
                <a:spcPts val="800"/>
              </a:spcBef>
            </a:pPr>
            <a:r>
              <a:rPr lang="en-US" kern="0">
                <a:solidFill>
                  <a:srgbClr val="000000"/>
                </a:solidFill>
              </a:rPr>
              <a:t>Single point of failure</a:t>
            </a:r>
          </a:p>
          <a:p>
            <a:pPr lvl="1">
              <a:spcBef>
                <a:spcPts val="800"/>
              </a:spcBef>
            </a:pPr>
            <a:r>
              <a:rPr lang="en-US" kern="0">
                <a:solidFill>
                  <a:srgbClr val="000000"/>
                </a:solidFill>
              </a:rPr>
              <a:t>Moving AD DS to the cloud</a:t>
            </a:r>
          </a:p>
          <a:p>
            <a:pPr lvl="1"/>
            <a:endParaRPr lang="en-US" kern="0" dirty="0">
              <a:solidFill>
                <a:srgbClr val="000000"/>
              </a:solidFill>
            </a:endParaRPr>
          </a:p>
        </p:txBody>
      </p:sp>
    </p:spTree>
    <p:extLst>
      <p:ext uri="{BB962C8B-B14F-4D97-AF65-F5344CB8AC3E}">
        <p14:creationId xmlns:p14="http://schemas.microsoft.com/office/powerpoint/2010/main" val="78924918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49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50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51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33</TotalTime>
  <Words>7213</Words>
  <Application>Microsoft Office PowerPoint</Application>
  <PresentationFormat>On-screen Show (4:3)</PresentationFormat>
  <Paragraphs>813</Paragraphs>
  <Slides>52</Slides>
  <Notes>52</Notes>
  <HiddenSlides>13</HiddenSlides>
  <MMClips>0</MMClips>
  <ScaleCrop>false</ScaleCrop>
  <HeadingPairs>
    <vt:vector size="6" baseType="variant">
      <vt:variant>
        <vt:lpstr>Fonts Used</vt:lpstr>
      </vt:variant>
      <vt:variant>
        <vt:i4>9</vt:i4>
      </vt:variant>
      <vt:variant>
        <vt:lpstr>Theme</vt:lpstr>
      </vt:variant>
      <vt:variant>
        <vt:i4>52</vt:i4>
      </vt:variant>
      <vt:variant>
        <vt:lpstr>Slide Titles</vt:lpstr>
      </vt:variant>
      <vt:variant>
        <vt:i4>52</vt:i4>
      </vt:variant>
    </vt:vector>
  </HeadingPairs>
  <TitlesOfParts>
    <vt:vector size="113" baseType="lpstr">
      <vt:lpstr>Wingdings</vt:lpstr>
      <vt:lpstr>Symbol</vt:lpstr>
      <vt:lpstr>Calibri</vt:lpstr>
      <vt:lpstr>Arial</vt:lpstr>
      <vt:lpstr>Segoe UI</vt:lpstr>
      <vt:lpstr>Segoe UI Light</vt:lpstr>
      <vt:lpstr>Times New Roman</vt:lpstr>
      <vt:lpstr>Verdana</vt:lpstr>
      <vt:lpstr>Segoe Light</vt:lpstr>
      <vt:lpstr>Presentation1</vt:lpstr>
      <vt:lpstr>1_Presentation1</vt:lpstr>
      <vt:lpstr>2_Presentation1</vt:lpstr>
      <vt:lpstr>3_Presentation1</vt:lpstr>
      <vt:lpstr>4_Presentation1</vt:lpstr>
      <vt:lpstr>5_Presentation1</vt:lpstr>
      <vt:lpstr>6_Presentation1</vt:lpstr>
      <vt:lpstr>7_Presentation1</vt:lpstr>
      <vt:lpstr>8_Presentation1</vt:lpstr>
      <vt:lpstr>9_Presentation1</vt:lpstr>
      <vt:lpstr>10_Presentation1</vt:lpstr>
      <vt:lpstr>11_Presentation1</vt:lpstr>
      <vt:lpstr>12_Presentation1</vt:lpstr>
      <vt:lpstr>13_Presentation1</vt:lpstr>
      <vt:lpstr>14_Presentation1</vt:lpstr>
      <vt:lpstr>15_Presentation1</vt:lpstr>
      <vt:lpstr>16_Presentation1</vt:lpstr>
      <vt:lpstr>17_Presentation1</vt:lpstr>
      <vt:lpstr>18_Presentation1</vt:lpstr>
      <vt:lpstr>19_Presentation1</vt:lpstr>
      <vt:lpstr>20_Presentation1</vt:lpstr>
      <vt:lpstr>21_Presentation1</vt:lpstr>
      <vt:lpstr>22_Presentation1</vt:lpstr>
      <vt:lpstr>23_Presentation1</vt:lpstr>
      <vt:lpstr>24_Presentation1</vt:lpstr>
      <vt:lpstr>25_Presentation1</vt:lpstr>
      <vt:lpstr>26_Presentation1</vt:lpstr>
      <vt:lpstr>27_Presentation1</vt:lpstr>
      <vt:lpstr>28_Presentation1</vt:lpstr>
      <vt:lpstr>29_Presentation1</vt:lpstr>
      <vt:lpstr>30_Presentation1</vt:lpstr>
      <vt:lpstr>31_Presentation1</vt:lpstr>
      <vt:lpstr>32_Presentation1</vt:lpstr>
      <vt:lpstr>33_Presentation1</vt:lpstr>
      <vt:lpstr>34_Presentation1</vt:lpstr>
      <vt:lpstr>35_Presentation1</vt:lpstr>
      <vt:lpstr>36_Presentation1</vt:lpstr>
      <vt:lpstr>37_Presentation1</vt:lpstr>
      <vt:lpstr>38_Presentation1</vt:lpstr>
      <vt:lpstr>39_Presentation1</vt:lpstr>
      <vt:lpstr>40_Presentation1</vt:lpstr>
      <vt:lpstr>41_Presentation1</vt:lpstr>
      <vt:lpstr>42_Presentation1</vt:lpstr>
      <vt:lpstr>43_Presentation1</vt:lpstr>
      <vt:lpstr>44_Presentation1</vt:lpstr>
      <vt:lpstr>45_Presentation1</vt:lpstr>
      <vt:lpstr>46_Presentation1</vt:lpstr>
      <vt:lpstr>47_Presentation1</vt:lpstr>
      <vt:lpstr>48_Presentation1</vt:lpstr>
      <vt:lpstr>49_Presentation1</vt:lpstr>
      <vt:lpstr>50_Presentation1</vt:lpstr>
      <vt:lpstr>51_Presentation1</vt:lpstr>
      <vt:lpstr>Module 2</vt:lpstr>
      <vt:lpstr>Module Overview</vt:lpstr>
      <vt:lpstr>Lesson 1: Overview of AD DS</vt:lpstr>
      <vt:lpstr>Overview of AD DS Components</vt:lpstr>
      <vt:lpstr>Understanding AD DS Forest and Schema Structure</vt:lpstr>
      <vt:lpstr>Understanding AD DS Domain Structure</vt:lpstr>
      <vt:lpstr>Extending the AD DS Deployment with Windows Azure Virtual Machines</vt:lpstr>
      <vt:lpstr>Lesson 2: Implementing Virtualized Domain Controllers</vt:lpstr>
      <vt:lpstr>Considerations for Virtual Domain Controller Deployment</vt:lpstr>
      <vt:lpstr>How Checkpoints Affect Domain Controllers</vt:lpstr>
      <vt:lpstr>Domain Controller Virtualization in Windows Server 2012</vt:lpstr>
      <vt:lpstr>Domain Controller Cloning</vt:lpstr>
      <vt:lpstr>Demonstration: Cloning Domain Controllers</vt:lpstr>
      <vt:lpstr>PowerPoint Presentation</vt:lpstr>
      <vt:lpstr>PowerPoint Presentation</vt:lpstr>
      <vt:lpstr>PowerPoint Presentation</vt:lpstr>
      <vt:lpstr>Domain Controller Virtualization Best Practices</vt:lpstr>
      <vt:lpstr>Lesson 3: Implementing RODCs</vt:lpstr>
      <vt:lpstr>Considerations for Implementing RODCs</vt:lpstr>
      <vt:lpstr>Managing Credential Caching on an RODC</vt:lpstr>
      <vt:lpstr>Managing Local Administration for RODCs</vt:lpstr>
      <vt:lpstr>Demonstration: Configuring RODC Credential Caching</vt:lpstr>
      <vt:lpstr>PowerPoint Presentation</vt:lpstr>
      <vt:lpstr>PowerPoint Presentation</vt:lpstr>
      <vt:lpstr>PowerPoint Presentation</vt:lpstr>
      <vt:lpstr>PowerPoint Presentation</vt:lpstr>
      <vt:lpstr>PowerPoint Presentation</vt:lpstr>
      <vt:lpstr>Lesson 4: Administering AD DS</vt:lpstr>
      <vt:lpstr>Overview of Active Directory Administration Snap-ins</vt:lpstr>
      <vt:lpstr>Overview of the Active Directory Administrative Center</vt:lpstr>
      <vt:lpstr>What Is Ntdsutil?</vt:lpstr>
      <vt:lpstr>Overview of the Active Directory Module for Windows PowerShell</vt:lpstr>
      <vt:lpstr>Demonstration: Managing AD DS by Using Management Tools</vt:lpstr>
      <vt:lpstr>PowerPoint Presentation</vt:lpstr>
      <vt:lpstr>PowerPoint Presentation</vt:lpstr>
      <vt:lpstr>Managing Operations Master Roles</vt:lpstr>
      <vt:lpstr>Managing AD DS Backup and Recovery</vt:lpstr>
      <vt:lpstr>Lesson 5: Managing the AD DS Database</vt:lpstr>
      <vt:lpstr>Understanding the AD DS Database</vt:lpstr>
      <vt:lpstr>Understanding Restartable AD DS</vt:lpstr>
      <vt:lpstr>Demonstration: Performing AD DS Database Maintenance</vt:lpstr>
      <vt:lpstr>PowerPoint Presentation</vt:lpstr>
      <vt:lpstr>Creating AD DS Snapshots</vt:lpstr>
      <vt:lpstr>Understanding How to Restore Deleted Objects</vt:lpstr>
      <vt:lpstr>Configuring the Active Directory Recycle Bin</vt:lpstr>
      <vt:lpstr>Demonstration: Using the Active Directory Recycle Bin</vt:lpstr>
      <vt:lpstr>PowerPoint Presentation</vt:lpstr>
      <vt:lpstr>Lab: Maintaining AD DS</vt:lpstr>
      <vt:lpstr>Lab Scenario</vt:lpstr>
      <vt:lpstr>Lab Scenario</vt:lpstr>
      <vt:lpstr>Module Review and Takeaways</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Anindya Pattanayak</dc:creator>
  <cp:lastModifiedBy>Anindya Pattanayak</cp:lastModifiedBy>
  <cp:revision>11</cp:revision>
  <dcterms:created xsi:type="dcterms:W3CDTF">2014-04-01T06:53:25Z</dcterms:created>
  <dcterms:modified xsi:type="dcterms:W3CDTF">2014-04-16T09:31:28Z</dcterms:modified>
</cp:coreProperties>
</file>