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77" r:id="rId3"/>
    <p:sldId id="257" r:id="rId4"/>
    <p:sldId id="258" r:id="rId5"/>
    <p:sldId id="259" r:id="rId6"/>
    <p:sldId id="260" r:id="rId7"/>
    <p:sldId id="261" r:id="rId8"/>
    <p:sldId id="262" r:id="rId9"/>
    <p:sldId id="263" r:id="rId10"/>
    <p:sldId id="264" r:id="rId11"/>
    <p:sldId id="278" r:id="rId12"/>
    <p:sldId id="265" r:id="rId13"/>
    <p:sldId id="279" r:id="rId14"/>
    <p:sldId id="280" r:id="rId15"/>
    <p:sldId id="266" r:id="rId16"/>
    <p:sldId id="267" r:id="rId17"/>
    <p:sldId id="268" r:id="rId18"/>
    <p:sldId id="269" r:id="rId19"/>
    <p:sldId id="270" r:id="rId20"/>
    <p:sldId id="271" r:id="rId21"/>
    <p:sldId id="281" r:id="rId22"/>
    <p:sldId id="272" r:id="rId23"/>
    <p:sldId id="273" r:id="rId24"/>
    <p:sldId id="282" r:id="rId25"/>
    <p:sldId id="274" r:id="rId26"/>
    <p:sldId id="275" r:id="rId27"/>
    <p:sldId id="276" r:id="rId28"/>
    <p:sldId id="283" r:id="rId29"/>
  </p:sldIdLst>
  <p:sldSz cx="9144000" cy="6858000" type="screen4x3"/>
  <p:notesSz cx="6858000" cy="9144000"/>
  <p:embeddedFontLst>
    <p:embeddedFont>
      <p:font typeface="Tahoma" panose="020B0604030504040204" pitchFamily="34" charset="0"/>
      <p:regular r:id="rId31"/>
      <p:bold r:id="rId32"/>
    </p:embeddedFont>
    <p:embeddedFont>
      <p:font typeface="Calibri" panose="020F0502020204030204" pitchFamily="34" charset="0"/>
      <p:regular r:id="rId33"/>
      <p:bold r:id="rId34"/>
      <p:italic r:id="rId35"/>
      <p:boldItalic r:id="rId36"/>
    </p:embeddedFont>
    <p:embeddedFont>
      <p:font typeface="Arial Unicode MS" panose="020B0604020202020204" pitchFamily="34" charset="-128"/>
      <p:regular r:id="rId37"/>
    </p:embeddedFont>
    <p:embeddedFont>
      <p:font typeface="Segoe Light" panose="020B0302040504020203" pitchFamily="34" charset="0"/>
      <p:regular r:id="rId38"/>
      <p:italic r:id="rId39"/>
    </p:embeddedFont>
    <p:embeddedFont>
      <p:font typeface="Segoe UI Light" panose="020B0502040204020203" pitchFamily="34" charset="0"/>
      <p:regular r:id="rId40"/>
      <p:italic r:id="rId41"/>
    </p:embeddedFont>
    <p:embeddedFont>
      <p:font typeface="Segoe UI" panose="020B0502040204020203" pitchFamily="34" charset="0"/>
      <p:regular r:id="rId42"/>
      <p:bold r:id="rId43"/>
      <p:italic r:id="rId44"/>
      <p:boldItalic r:id="rId45"/>
    </p:embeddedFont>
    <p:embeddedFont>
      <p:font typeface="Segoe" panose="020B0502040504020203"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DC80-C62E-450D-90B8-1C759A15A519}"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8A809-59AE-46AB-AF14-72B8894242CA}" type="slidenum">
              <a:rPr lang="en-US" smtClean="0"/>
              <a:t>‹#›</a:t>
            </a:fld>
            <a:endParaRPr lang="en-US"/>
          </a:p>
        </p:txBody>
      </p:sp>
    </p:spTree>
    <p:extLst>
      <p:ext uri="{BB962C8B-B14F-4D97-AF65-F5344CB8AC3E}">
        <p14:creationId xmlns:p14="http://schemas.microsoft.com/office/powerpoint/2010/main" val="234202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Presentation: </a:t>
            </a:r>
            <a:r>
              <a:rPr lang="en-US" sz="1000" dirty="0">
                <a:latin typeface="Arial"/>
                <a:ea typeface="Calibri"/>
                <a:cs typeface="Times New Roman"/>
              </a:rPr>
              <a:t>60 minutes</a:t>
            </a:r>
          </a:p>
          <a:p>
            <a:pPr>
              <a:lnSpc>
                <a:spcPct val="115000"/>
              </a:lnSpc>
              <a:spcAft>
                <a:spcPts val="1000"/>
              </a:spcAft>
            </a:pPr>
            <a:r>
              <a:rPr lang="en-US" sz="1000" b="1" dirty="0">
                <a:latin typeface="Arial"/>
                <a:ea typeface="Calibri"/>
                <a:cs typeface="Times New Roman"/>
              </a:rPr>
              <a:t>Lab: </a:t>
            </a:r>
            <a:r>
              <a:rPr lang="en-US" sz="1000" dirty="0">
                <a:latin typeface="Arial"/>
                <a:ea typeface="Calibri"/>
                <a:cs typeface="Times New Roman"/>
              </a:rPr>
              <a:t>45 minutes</a:t>
            </a: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Configure password policy and user account lockout settings.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Configure managed service accounts.</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a:t>
            </a:r>
            <a:r>
              <a:rPr lang="en-US" sz="1000" baseline="30000" dirty="0">
                <a:solidFill>
                  <a:srgbClr val="000000"/>
                </a:solidFill>
                <a:latin typeface="Arial"/>
                <a:ea typeface="Calibri"/>
                <a:cs typeface="Tahoma"/>
              </a:rPr>
              <a:t>®</a:t>
            </a:r>
            <a:r>
              <a:rPr lang="en-US" sz="1000" dirty="0">
                <a:latin typeface="Arial"/>
                <a:ea typeface="Calibri"/>
                <a:cs typeface="Segoe UI"/>
              </a:rPr>
              <a:t> Office PowerPoint</a:t>
            </a:r>
            <a:r>
              <a:rPr lang="en-US" sz="1000" baseline="30000" dirty="0">
                <a:solidFill>
                  <a:srgbClr val="000000"/>
                </a:solidFill>
                <a:latin typeface="Arial"/>
                <a:ea typeface="Calibri"/>
                <a:cs typeface="Tahoma"/>
              </a:rPr>
              <a:t>®</a:t>
            </a:r>
            <a:r>
              <a:rPr lang="en-US" sz="1000" dirty="0">
                <a:latin typeface="Arial"/>
                <a:ea typeface="Calibri"/>
                <a:cs typeface="Segoe UI"/>
              </a:rPr>
              <a:t> file 20411D_03.pptx.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Segoe UI"/>
              </a:rPr>
              <a:t>: We recommend that you use Office PowerPoint 2007 or a newer version to display the slides for this course. If you use PowerPoint Viewer or an older version of Office PowerPoint, all the features of the slides might not display correctly.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115000"/>
              </a:lnSpc>
              <a:spcAft>
                <a:spcPts val="1000"/>
              </a:spcAft>
            </a:pPr>
            <a:r>
              <a:rPr lang="en-US" sz="1000" dirty="0" smtClean="0">
                <a:effectLst/>
                <a:latin typeface="Arial"/>
                <a:ea typeface="Times New Roman"/>
                <a:cs typeface="Segoe UI"/>
              </a:rPr>
              <a:t>To prepare for this module:</a:t>
            </a:r>
            <a:endParaRPr lang="en-US" sz="1000" dirty="0" smtClean="0">
              <a:effectLst/>
              <a:latin typeface="Arial"/>
              <a:ea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Read all of the materials for this module.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Practice performing the demonstrations.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Practice performing the labs.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solidFill>
                  <a:srgbClr val="000000"/>
                </a:solidFill>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US"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As you prepare for this class, it is imperative that you complete the labs yourself so that you understand how they work and the concepts that are covered in each. This will allow you to provide meaningful hints to students who have trouble completing a lab, and it also will help guide your lecture to ensure that you cover the concepts that the labs cover.</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Preparation for Demonstrations</a:t>
            </a:r>
          </a:p>
          <a:p>
            <a:pPr>
              <a:lnSpc>
                <a:spcPct val="115000"/>
              </a:lnSpc>
              <a:spcAft>
                <a:spcPts val="1000"/>
              </a:spcAft>
            </a:pPr>
            <a:r>
              <a:rPr lang="en-US" sz="1000" dirty="0">
                <a:latin typeface="Arial"/>
                <a:ea typeface="Calibri"/>
                <a:cs typeface="Segoe UI"/>
              </a:rPr>
              <a:t>There are two demonstrations in this module, and they require the virtual machines 20411D-LON-DC1 </a:t>
            </a:r>
            <a:r>
              <a:rPr lang="en-US" sz="1000" dirty="0" smtClean="0">
                <a:latin typeface="Arial"/>
                <a:ea typeface="Calibri"/>
                <a:cs typeface="Segoe UI"/>
              </a:rPr>
              <a:t>and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74825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Ask the students if they notice that they need to accomplish one more task before the PSO will become effective. They need to assign the group that contained users or user accounts to the ITAdmins group. Until that task is complete, there is no one to whom to assign the password settings.</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Start 20411D-LON-DC1 and sign on as </a:t>
            </a:r>
            <a:r>
              <a:rPr lang="en-US" sz="1000" b="1">
                <a:latin typeface="Arial"/>
                <a:ea typeface="Calibri"/>
                <a:cs typeface="Times New Roman"/>
              </a:rPr>
              <a:t>adatum\administrator</a:t>
            </a:r>
            <a:r>
              <a:rPr lang="en-US" sz="1000">
                <a:latin typeface="Arial"/>
                <a:ea typeface="Calibri"/>
                <a:cs typeface="Times New Roman"/>
              </a:rPr>
              <a:t> with a password of </a:t>
            </a:r>
            <a:r>
              <a:rPr lang="en-US" sz="1000" b="1">
                <a:latin typeface="Arial"/>
                <a:ea typeface="Calibri"/>
                <a:cs typeface="Times New Roman"/>
              </a:rPr>
              <a:t>Pa$$w0rd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20411D-LON-DC1, in Server Manager, from the </a:t>
            </a:r>
            <a:r>
              <a:rPr lang="en-US" sz="1000" b="1" smtClean="0">
                <a:effectLst/>
                <a:latin typeface="Arial"/>
                <a:ea typeface="Times New Roman"/>
                <a:cs typeface="Times New Roman"/>
              </a:rPr>
              <a:t>Tools</a:t>
            </a:r>
            <a:r>
              <a:rPr lang="en-US" sz="1000" smtClean="0">
                <a:effectLst/>
                <a:latin typeface="Arial"/>
                <a:ea typeface="Times New Roman"/>
                <a:cs typeface="Times New Roman"/>
              </a:rPr>
              <a:t> drop-down list, select </a:t>
            </a:r>
            <a:r>
              <a:rPr lang="en-US" sz="1000" b="1" smtClean="0">
                <a:effectLst/>
                <a:latin typeface="Arial"/>
                <a:ea typeface="Times New Roman"/>
                <a:cs typeface="Times New Roman"/>
              </a:rPr>
              <a:t>Active Directory Users and Computers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Active Directory Users and Computers console, expand the </a:t>
            </a:r>
            <a:r>
              <a:rPr lang="en-US" sz="1000" b="1" smtClean="0">
                <a:effectLst/>
                <a:latin typeface="Arial"/>
                <a:ea typeface="Times New Roman"/>
                <a:cs typeface="Times New Roman"/>
              </a:rPr>
              <a:t>adatum.com</a:t>
            </a:r>
            <a:r>
              <a:rPr lang="en-US" sz="1000" smtClean="0">
                <a:effectLst/>
                <a:latin typeface="Arial"/>
                <a:ea typeface="Times New Roman"/>
                <a:cs typeface="Times New Roman"/>
              </a:rPr>
              <a:t> node in the console tree. Highlight the following folders and organizational units (OUs), pointing out the various items in each: </a:t>
            </a:r>
            <a:r>
              <a:rPr lang="en-US" sz="1000" b="1" smtClean="0">
                <a:effectLst/>
                <a:latin typeface="Arial"/>
                <a:ea typeface="Times New Roman"/>
                <a:cs typeface="Times New Roman"/>
              </a:rPr>
              <a:t>Computers</a:t>
            </a:r>
            <a:r>
              <a:rPr lang="en-US" sz="1000" smtClean="0">
                <a:effectLst/>
                <a:latin typeface="Arial"/>
                <a:ea typeface="Times New Roman"/>
                <a:cs typeface="Times New Roman"/>
              </a:rPr>
              <a:t>, </a:t>
            </a:r>
            <a:r>
              <a:rPr lang="en-US" sz="1000" b="1" smtClean="0">
                <a:effectLst/>
                <a:latin typeface="Arial"/>
                <a:ea typeface="Times New Roman"/>
                <a:cs typeface="Times New Roman"/>
              </a:rPr>
              <a:t>Development</a:t>
            </a:r>
            <a:r>
              <a:rPr lang="en-US" sz="1000" smtClean="0">
                <a:effectLst/>
                <a:latin typeface="Arial"/>
                <a:ea typeface="Times New Roman"/>
                <a:cs typeface="Times New Roman"/>
              </a:rPr>
              <a:t>, </a:t>
            </a:r>
            <a:r>
              <a:rPr lang="en-US" sz="1000" b="1" smtClean="0">
                <a:effectLst/>
                <a:latin typeface="Arial"/>
                <a:ea typeface="Times New Roman"/>
                <a:cs typeface="Times New Roman"/>
              </a:rPr>
              <a:t>IT</a:t>
            </a:r>
            <a:r>
              <a:rPr lang="en-US" sz="1000" smtClean="0">
                <a:effectLst/>
                <a:latin typeface="Arial"/>
                <a:ea typeface="Times New Roman"/>
                <a:cs typeface="Times New Roman"/>
              </a:rPr>
              <a:t>, </a:t>
            </a:r>
            <a:r>
              <a:rPr lang="en-US" sz="1000" b="1" smtClean="0">
                <a:effectLst/>
                <a:latin typeface="Arial"/>
                <a:ea typeface="Times New Roman"/>
                <a:cs typeface="Times New Roman"/>
              </a:rPr>
              <a:t>Managers</a:t>
            </a:r>
            <a:r>
              <a:rPr lang="en-US" sz="1000" smtClean="0">
                <a:effectLst/>
                <a:latin typeface="Arial"/>
                <a:ea typeface="Times New Roman"/>
                <a:cs typeface="Times New Roman"/>
              </a:rPr>
              <a:t>, </a:t>
            </a:r>
            <a:r>
              <a:rPr lang="en-US" sz="1000" b="1" smtClean="0">
                <a:effectLst/>
                <a:latin typeface="Arial"/>
                <a:ea typeface="Times New Roman"/>
                <a:cs typeface="Times New Roman"/>
              </a:rPr>
              <a:t>Marketing</a:t>
            </a:r>
            <a:r>
              <a:rPr lang="en-US" sz="1000" smtClean="0">
                <a:effectLst/>
                <a:latin typeface="Arial"/>
                <a:ea typeface="Times New Roman"/>
                <a:cs typeface="Times New Roman"/>
              </a:rPr>
              <a:t>, </a:t>
            </a:r>
            <a:r>
              <a:rPr lang="en-US" sz="1000" b="1" smtClean="0">
                <a:effectLst/>
                <a:latin typeface="Arial"/>
                <a:ea typeface="Times New Roman"/>
                <a:cs typeface="Times New Roman"/>
              </a:rPr>
              <a:t>Research</a:t>
            </a:r>
            <a:r>
              <a:rPr lang="en-US" sz="1000" smtClean="0">
                <a:effectLst/>
                <a:latin typeface="Arial"/>
                <a:ea typeface="Times New Roman"/>
                <a:cs typeface="Times New Roman"/>
              </a:rPr>
              <a:t>, </a:t>
            </a:r>
            <a:r>
              <a:rPr lang="en-US" sz="1000" b="1" smtClean="0">
                <a:effectLst/>
                <a:latin typeface="Arial"/>
                <a:ea typeface="Times New Roman"/>
                <a:cs typeface="Times New Roman"/>
              </a:rPr>
              <a:t>Sales</a:t>
            </a:r>
            <a:r>
              <a:rPr lang="en-US" sz="1000" smtClean="0">
                <a:effectLst/>
                <a:latin typeface="Arial"/>
                <a:ea typeface="Times New Roman"/>
                <a:cs typeface="Times New Roman"/>
              </a:rPr>
              <a:t>, and </a:t>
            </a:r>
            <a:r>
              <a:rPr lang="en-US" sz="1000" b="1" smtClean="0">
                <a:effectLst/>
                <a:latin typeface="Arial"/>
                <a:ea typeface="Times New Roman"/>
                <a:cs typeface="Times New Roman"/>
              </a:rPr>
              <a:t>Users</a:t>
            </a:r>
            <a:r>
              <a:rPr lang="en-US" sz="1000" smtClean="0">
                <a:effectLst/>
                <a:latin typeface="Arial"/>
                <a:ea typeface="Times New Roman"/>
                <a:cs typeface="Times New Roman"/>
              </a:rPr>
              <a:t>. Make note of any groups in each OU, but do not examine the groups in the Users container.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Return to the Information Technology (IT) OU. Right-click </a:t>
            </a:r>
            <a:r>
              <a:rPr lang="en-US" sz="1000" b="1" smtClean="0">
                <a:effectLst/>
                <a:latin typeface="Arial"/>
                <a:ea typeface="Times New Roman"/>
                <a:cs typeface="Times New Roman"/>
              </a:rPr>
              <a:t>IT</a:t>
            </a:r>
            <a:r>
              <a:rPr lang="en-US" sz="1000" smtClean="0">
                <a:effectLst/>
                <a:latin typeface="Arial"/>
                <a:ea typeface="Times New Roman"/>
                <a:cs typeface="Times New Roman"/>
              </a:rPr>
              <a:t> and select </a:t>
            </a:r>
            <a:r>
              <a:rPr lang="en-US" sz="1000" b="1" smtClean="0">
                <a:effectLst/>
                <a:latin typeface="Arial"/>
                <a:ea typeface="Times New Roman"/>
                <a:cs typeface="Times New Roman"/>
              </a:rPr>
              <a:t>New</a:t>
            </a:r>
            <a:r>
              <a:rPr lang="en-US" sz="1000" smtClean="0">
                <a:effectLst/>
                <a:latin typeface="Arial"/>
                <a:ea typeface="Times New Roman"/>
                <a:cs typeface="Times New Roman"/>
              </a:rPr>
              <a:t>, and then select </a:t>
            </a:r>
            <a:r>
              <a:rPr lang="en-US" sz="1000" b="1" smtClean="0">
                <a:effectLst/>
                <a:latin typeface="Arial"/>
                <a:ea typeface="Times New Roman"/>
                <a:cs typeface="Times New Roman"/>
              </a:rPr>
              <a:t>Group</a:t>
            </a:r>
            <a:r>
              <a:rPr lang="en-US" sz="1000" smtClean="0">
                <a:effectLst/>
                <a:latin typeface="Arial"/>
                <a:ea typeface="Times New Roman"/>
                <a:cs typeface="Times New Roman"/>
              </a:rPr>
              <a:t>. In the New Object -Group console, type </a:t>
            </a:r>
            <a:r>
              <a:rPr lang="en-US" sz="1000" b="1" smtClean="0">
                <a:effectLst/>
                <a:latin typeface="Arial"/>
                <a:ea typeface="Times New Roman"/>
                <a:cs typeface="Times New Roman"/>
              </a:rPr>
              <a:t>ITAdmins</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OK</a:t>
            </a:r>
            <a:r>
              <a:rPr lang="en-US" sz="1000" smtClean="0">
                <a:effectLst/>
                <a:latin typeface="Arial"/>
                <a:ea typeface="Times New Roman"/>
                <a:cs typeface="Times New Roman"/>
              </a:rPr>
              <a:t>. Close </a:t>
            </a:r>
            <a:r>
              <a:rPr lang="en-US" sz="1000" b="1" smtClean="0">
                <a:effectLst/>
                <a:latin typeface="Arial"/>
                <a:ea typeface="Times New Roman"/>
                <a:cs typeface="Times New Roman"/>
              </a:rPr>
              <a:t>Active Directory Users and Computers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Server Manager, from the </a:t>
            </a:r>
            <a:r>
              <a:rPr lang="en-US" sz="1000" b="1" smtClean="0">
                <a:effectLst/>
                <a:latin typeface="Arial"/>
                <a:ea typeface="Times New Roman"/>
                <a:cs typeface="Times New Roman"/>
              </a:rPr>
              <a:t>Tools</a:t>
            </a:r>
            <a:r>
              <a:rPr lang="en-US" sz="1000" smtClean="0">
                <a:effectLst/>
                <a:latin typeface="Arial"/>
                <a:ea typeface="Times New Roman"/>
                <a:cs typeface="Times New Roman"/>
              </a:rPr>
              <a:t> drop-down list, select </a:t>
            </a:r>
            <a:r>
              <a:rPr lang="en-US" sz="1000" b="1" smtClean="0">
                <a:effectLst/>
                <a:latin typeface="Arial"/>
                <a:ea typeface="Times New Roman"/>
                <a:cs typeface="Times New Roman"/>
              </a:rPr>
              <a:t>Group Policy Management</a:t>
            </a:r>
            <a:r>
              <a:rPr lang="en-US" sz="1000" smtClean="0">
                <a:effectLst/>
                <a:latin typeface="Arial"/>
                <a:ea typeface="Times New Roman"/>
                <a:cs typeface="Times New Roman"/>
              </a:rPr>
              <a:t>. In the Group Policy Management console, expand </a:t>
            </a:r>
            <a:r>
              <a:rPr lang="en-US" sz="1000" b="1" smtClean="0">
                <a:effectLst/>
                <a:latin typeface="Arial"/>
                <a:ea typeface="Times New Roman"/>
                <a:cs typeface="Times New Roman"/>
              </a:rPr>
              <a:t>Forest: Adatum.com</a:t>
            </a:r>
            <a:r>
              <a:rPr lang="en-US" sz="1000" smtClean="0">
                <a:effectLst/>
                <a:latin typeface="Arial"/>
                <a:ea typeface="Times New Roman"/>
                <a:cs typeface="Times New Roman"/>
              </a:rPr>
              <a:t>, and then expand </a:t>
            </a:r>
            <a:r>
              <a:rPr lang="en-US" sz="1000" b="1" smtClean="0">
                <a:effectLst/>
                <a:latin typeface="Arial"/>
                <a:ea typeface="Times New Roman"/>
                <a:cs typeface="Times New Roman"/>
              </a:rPr>
              <a:t>Domains</a:t>
            </a:r>
            <a:r>
              <a:rPr lang="en-US" sz="1000" smtClean="0">
                <a:effectLst/>
                <a:latin typeface="Arial"/>
                <a:ea typeface="Times New Roman"/>
                <a:cs typeface="Times New Roman"/>
              </a:rPr>
              <a:t>, </a:t>
            </a:r>
            <a:r>
              <a:rPr lang="en-US" sz="1000" b="1" smtClean="0">
                <a:effectLst/>
                <a:latin typeface="Arial"/>
                <a:ea typeface="Times New Roman"/>
                <a:cs typeface="Times New Roman"/>
              </a:rPr>
              <a:t>Adatum.com</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Right-click </a:t>
            </a:r>
            <a:r>
              <a:rPr lang="en-US" sz="1000" b="1" smtClean="0">
                <a:effectLst/>
                <a:latin typeface="Arial"/>
                <a:ea typeface="Times New Roman"/>
                <a:cs typeface="Times New Roman"/>
              </a:rPr>
              <a:t>Default Domain Policy</a:t>
            </a:r>
            <a:r>
              <a:rPr lang="en-US" sz="1000" smtClean="0">
                <a:effectLst/>
                <a:latin typeface="Arial"/>
                <a:ea typeface="Times New Roman"/>
                <a:cs typeface="Times New Roman"/>
              </a:rPr>
              <a:t>, and then select </a:t>
            </a:r>
            <a:r>
              <a:rPr lang="en-US" sz="1000" b="1" smtClean="0">
                <a:effectLst/>
                <a:latin typeface="Arial"/>
                <a:ea typeface="Times New Roman"/>
                <a:cs typeface="Times New Roman"/>
              </a:rPr>
              <a:t>Edit</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Maximize the </a:t>
            </a:r>
            <a:r>
              <a:rPr lang="en-US" sz="1000" b="1" smtClean="0">
                <a:effectLst/>
                <a:latin typeface="Arial"/>
                <a:ea typeface="Times New Roman"/>
                <a:cs typeface="Times New Roman"/>
              </a:rPr>
              <a:t>Group Policy Management Editor</a:t>
            </a:r>
            <a:r>
              <a:rPr lang="en-US" sz="1000" smtClean="0">
                <a:effectLst/>
                <a:latin typeface="Arial"/>
                <a:ea typeface="Times New Roman"/>
                <a:cs typeface="Times New Roman"/>
              </a:rPr>
              <a:t> window, and then expand the following: </a:t>
            </a:r>
            <a:r>
              <a:rPr lang="en-US" sz="1000" b="1" smtClean="0">
                <a:effectLst/>
                <a:latin typeface="Arial"/>
                <a:ea typeface="Times New Roman"/>
                <a:cs typeface="Times New Roman"/>
              </a:rPr>
              <a:t>Computer Configuration</a:t>
            </a:r>
            <a:r>
              <a:rPr lang="en-US" sz="1000" smtClean="0">
                <a:effectLst/>
                <a:latin typeface="Arial"/>
                <a:ea typeface="Times New Roman"/>
                <a:cs typeface="Times New Roman"/>
              </a:rPr>
              <a:t>, </a:t>
            </a:r>
            <a:r>
              <a:rPr lang="en-US" sz="1000" b="1" smtClean="0">
                <a:effectLst/>
                <a:latin typeface="Arial"/>
                <a:ea typeface="Times New Roman"/>
                <a:cs typeface="Times New Roman"/>
              </a:rPr>
              <a:t>Policies</a:t>
            </a:r>
            <a:r>
              <a:rPr lang="en-US" sz="1000" smtClean="0">
                <a:effectLst/>
                <a:latin typeface="Arial"/>
                <a:ea typeface="Times New Roman"/>
                <a:cs typeface="Times New Roman"/>
              </a:rPr>
              <a:t>, </a:t>
            </a:r>
            <a:r>
              <a:rPr lang="en-US" sz="1000" b="1" smtClean="0">
                <a:effectLst/>
                <a:latin typeface="Arial"/>
                <a:ea typeface="Times New Roman"/>
                <a:cs typeface="Times New Roman"/>
              </a:rPr>
              <a:t>Windows Settings</a:t>
            </a:r>
            <a:r>
              <a:rPr lang="en-US" sz="1000" smtClean="0">
                <a:effectLst/>
                <a:latin typeface="Arial"/>
                <a:ea typeface="Times New Roman"/>
                <a:cs typeface="Times New Roman"/>
              </a:rPr>
              <a:t>, </a:t>
            </a:r>
            <a:r>
              <a:rPr lang="en-US" sz="1000" b="1" smtClean="0">
                <a:effectLst/>
                <a:latin typeface="Arial"/>
                <a:ea typeface="Times New Roman"/>
                <a:cs typeface="Times New Roman"/>
              </a:rPr>
              <a:t>Security Settings</a:t>
            </a:r>
            <a:r>
              <a:rPr lang="en-US" sz="1000" smtClean="0">
                <a:effectLst/>
                <a:latin typeface="Arial"/>
                <a:ea typeface="Times New Roman"/>
                <a:cs typeface="Times New Roman"/>
              </a:rPr>
              <a:t>, </a:t>
            </a:r>
            <a:r>
              <a:rPr lang="en-US" sz="1000" b="1" smtClean="0">
                <a:effectLst/>
                <a:latin typeface="Arial"/>
                <a:ea typeface="Times New Roman"/>
                <a:cs typeface="Times New Roman"/>
              </a:rPr>
              <a:t>Account Policies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Select </a:t>
            </a:r>
            <a:r>
              <a:rPr lang="en-US" sz="1000" b="1" smtClean="0">
                <a:effectLst/>
                <a:latin typeface="Arial"/>
                <a:ea typeface="Times New Roman"/>
                <a:cs typeface="Times New Roman"/>
              </a:rPr>
              <a:t>Account Policies</a:t>
            </a:r>
            <a:r>
              <a:rPr lang="en-US" sz="1000" smtClean="0">
                <a:effectLst/>
                <a:latin typeface="Arial"/>
                <a:ea typeface="Times New Roman"/>
                <a:cs typeface="Times New Roman"/>
              </a:rPr>
              <a:t>, and then note the three nodes in the details pane: </a:t>
            </a:r>
            <a:r>
              <a:rPr lang="en-US" sz="1000" b="1" smtClean="0">
                <a:effectLst/>
                <a:latin typeface="Arial"/>
                <a:ea typeface="Times New Roman"/>
                <a:cs typeface="Times New Roman"/>
              </a:rPr>
              <a:t>Password Policy</a:t>
            </a:r>
            <a:r>
              <a:rPr lang="en-US" sz="1000" smtClean="0">
                <a:effectLst/>
                <a:latin typeface="Arial"/>
                <a:ea typeface="Times New Roman"/>
                <a:cs typeface="Times New Roman"/>
              </a:rPr>
              <a:t>, </a:t>
            </a:r>
            <a:r>
              <a:rPr lang="en-US" sz="1000" b="1" smtClean="0">
                <a:effectLst/>
                <a:latin typeface="Arial"/>
                <a:ea typeface="Times New Roman"/>
                <a:cs typeface="Times New Roman"/>
              </a:rPr>
              <a:t>Account Lockout Policy</a:t>
            </a:r>
            <a:r>
              <a:rPr lang="en-US" sz="1000" smtClean="0">
                <a:effectLst/>
                <a:latin typeface="Arial"/>
                <a:ea typeface="Times New Roman"/>
                <a:cs typeface="Times New Roman"/>
              </a:rPr>
              <a:t>, and </a:t>
            </a:r>
            <a:r>
              <a:rPr lang="en-US" sz="1000" b="1" smtClean="0">
                <a:effectLst/>
                <a:latin typeface="Arial"/>
                <a:ea typeface="Times New Roman"/>
                <a:cs typeface="Times New Roman"/>
              </a:rPr>
              <a:t>Kerberos Policy</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Open each of these policies and go over the settings discussed in the topics pages on them, but do</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933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not make any changes. When done, close the Group Policy Management Editor and Group Policy Management consoles.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a:t>
            </a:r>
            <a:r>
              <a:rPr lang="en-US" sz="1000" b="1">
                <a:solidFill>
                  <a:prstClr val="black"/>
                </a:solidFill>
                <a:latin typeface="Arial"/>
                <a:ea typeface="Times New Roman"/>
                <a:cs typeface="Times New Roman"/>
              </a:rPr>
              <a:t>Server Manager</a:t>
            </a:r>
            <a:r>
              <a:rPr lang="en-US" sz="1000">
                <a:solidFill>
                  <a:prstClr val="black"/>
                </a:solidFill>
                <a:latin typeface="Arial"/>
                <a:ea typeface="Times New Roman"/>
                <a:cs typeface="Times New Roman"/>
              </a:rPr>
              <a:t>, from the </a:t>
            </a:r>
            <a:r>
              <a:rPr lang="en-US" sz="1000" b="1">
                <a:solidFill>
                  <a:prstClr val="black"/>
                </a:solidFill>
                <a:latin typeface="Arial"/>
                <a:ea typeface="Times New Roman"/>
                <a:cs typeface="Times New Roman"/>
              </a:rPr>
              <a:t>Tools</a:t>
            </a:r>
            <a:r>
              <a:rPr lang="en-US" sz="1000">
                <a:solidFill>
                  <a:prstClr val="black"/>
                </a:solidFill>
                <a:latin typeface="Arial"/>
                <a:ea typeface="Times New Roman"/>
                <a:cs typeface="Times New Roman"/>
              </a:rPr>
              <a:t> drop-down list select </a:t>
            </a:r>
            <a:r>
              <a:rPr lang="en-US" sz="1000" b="1">
                <a:solidFill>
                  <a:prstClr val="black"/>
                </a:solidFill>
                <a:latin typeface="Arial"/>
                <a:ea typeface="Times New Roman"/>
                <a:cs typeface="Times New Roman"/>
              </a:rPr>
              <a:t>Active Directory Administrative Center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console tree on the left, click </a:t>
            </a:r>
            <a:r>
              <a:rPr lang="en-US" sz="1000" b="1">
                <a:solidFill>
                  <a:prstClr val="black"/>
                </a:solidFill>
                <a:latin typeface="Arial"/>
                <a:ea typeface="Times New Roman"/>
                <a:cs typeface="Times New Roman"/>
              </a:rPr>
              <a:t>Adatum (local)</a:t>
            </a:r>
            <a:r>
              <a:rPr lang="en-US" sz="1000">
                <a:solidFill>
                  <a:prstClr val="black"/>
                </a:solidFill>
                <a:latin typeface="Arial"/>
                <a:ea typeface="Times New Roman"/>
                <a:cs typeface="Segoe UI"/>
              </a:rPr>
              <a:t>. The top-level containers appear in the details pane.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details pane, scroll down and double-click the </a:t>
            </a:r>
            <a:r>
              <a:rPr lang="en-US" sz="1000" b="1">
                <a:solidFill>
                  <a:prstClr val="black"/>
                </a:solidFill>
                <a:latin typeface="Arial"/>
                <a:ea typeface="Times New Roman"/>
                <a:cs typeface="Times New Roman"/>
              </a:rPr>
              <a:t>System </a:t>
            </a:r>
            <a:r>
              <a:rPr lang="en-US" sz="1000">
                <a:solidFill>
                  <a:srgbClr val="000000"/>
                </a:solidFill>
                <a:latin typeface="Arial"/>
                <a:ea typeface="Times New Roman"/>
                <a:cs typeface="Times New Roman"/>
              </a:rPr>
              <a:t>container.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details pane, scroll down and double-click </a:t>
            </a:r>
            <a:r>
              <a:rPr lang="en-US" sz="1000" b="1">
                <a:solidFill>
                  <a:prstClr val="black"/>
                </a:solidFill>
                <a:latin typeface="Arial"/>
                <a:ea typeface="Times New Roman"/>
                <a:cs typeface="Times New Roman"/>
              </a:rPr>
              <a:t>Password Settings Container</a:t>
            </a:r>
            <a:r>
              <a:rPr lang="en-US" sz="1000">
                <a:solidFill>
                  <a:srgbClr val="000000"/>
                </a:solidFill>
                <a:latin typeface="Arial"/>
                <a:ea typeface="Times New Roman"/>
                <a:cs typeface="Times New Roman"/>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Tasks</a:t>
            </a:r>
            <a:r>
              <a:rPr lang="en-US" sz="1000">
                <a:solidFill>
                  <a:srgbClr val="000000"/>
                </a:solidFill>
                <a:latin typeface="Arial"/>
                <a:ea typeface="Times New Roman"/>
                <a:cs typeface="Times New Roman"/>
              </a:rPr>
              <a:t> area, on the right, click </a:t>
            </a:r>
            <a:r>
              <a:rPr lang="en-US" sz="1000" b="1">
                <a:solidFill>
                  <a:prstClr val="black"/>
                </a:solidFill>
                <a:latin typeface="Arial"/>
                <a:ea typeface="Times New Roman"/>
                <a:cs typeface="Times New Roman"/>
              </a:rPr>
              <a:t>New</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Password Settings</a:t>
            </a:r>
            <a:r>
              <a:rPr lang="en-US" sz="1000">
                <a:solidFill>
                  <a:srgbClr val="000000"/>
                </a:solidFill>
                <a:latin typeface="Arial"/>
                <a:ea typeface="Times New Roman"/>
                <a:cs typeface="Times New Roman"/>
              </a:rPr>
              <a:t>. Explore and explain the various components.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Password Settings</a:t>
            </a:r>
            <a:r>
              <a:rPr lang="en-US" sz="1000">
                <a:solidFill>
                  <a:srgbClr val="000000"/>
                </a:solidFill>
                <a:latin typeface="Arial"/>
                <a:ea typeface="Times New Roman"/>
                <a:cs typeface="Times New Roman"/>
              </a:rPr>
              <a:t> area, in the top of the console, explain the purpose of the various elements while you fill out the following:</a:t>
            </a:r>
            <a:endParaRPr lang="en-US" sz="1000">
              <a:solidFill>
                <a:prstClr val="black"/>
              </a:solidFill>
              <a:latin typeface="Arial"/>
              <a:ea typeface="Times New Roman"/>
              <a:cs typeface="Times New Roman"/>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Name: </a:t>
            </a:r>
            <a:r>
              <a:rPr lang="en-US" sz="1000" b="1">
                <a:solidFill>
                  <a:prstClr val="black"/>
                </a:solidFill>
                <a:latin typeface="Arial"/>
                <a:ea typeface="Times New Roman"/>
                <a:cs typeface="Segoe UI"/>
              </a:rPr>
              <a:t>IT Administrators PSO</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Precedence:</a:t>
            </a:r>
            <a:r>
              <a:rPr lang="en-US" sz="1000" b="1">
                <a:solidFill>
                  <a:prstClr val="black"/>
                </a:solidFill>
                <a:latin typeface="Arial"/>
                <a:ea typeface="Times New Roman"/>
                <a:cs typeface="Segoe UI"/>
              </a:rPr>
              <a:t> 1</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Enforce minimum password length (characters):</a:t>
            </a:r>
            <a:r>
              <a:rPr lang="en-US" sz="1000" b="1">
                <a:solidFill>
                  <a:prstClr val="black"/>
                </a:solidFill>
                <a:latin typeface="Arial"/>
                <a:ea typeface="Times New Roman"/>
                <a:cs typeface="Segoe UI"/>
              </a:rPr>
              <a:t> 10</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Enforce maximum password age User must change the password after (days):</a:t>
            </a:r>
            <a:r>
              <a:rPr lang="en-US" sz="1000" b="1">
                <a:solidFill>
                  <a:prstClr val="black"/>
                </a:solidFill>
                <a:latin typeface="Arial"/>
                <a:ea typeface="Times New Roman"/>
                <a:cs typeface="Segoe UI"/>
              </a:rPr>
              <a:t> 30</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Check the </a:t>
            </a:r>
            <a:r>
              <a:rPr lang="en-US" sz="1000" b="1">
                <a:solidFill>
                  <a:prstClr val="black"/>
                </a:solidFill>
                <a:latin typeface="Arial"/>
                <a:ea typeface="Times New Roman"/>
                <a:cs typeface="Segoe UI"/>
              </a:rPr>
              <a:t>Enforce account lockout policy </a:t>
            </a:r>
            <a:r>
              <a:rPr lang="en-US" sz="1000">
                <a:solidFill>
                  <a:srgbClr val="000000"/>
                </a:solidFill>
                <a:latin typeface="Arial"/>
                <a:ea typeface="Times New Roman"/>
                <a:cs typeface="Segoe UI"/>
              </a:rPr>
              <a:t>check box</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Number of failed logon attempts allowed:</a:t>
            </a:r>
            <a:r>
              <a:rPr lang="en-US" sz="1000" b="1">
                <a:solidFill>
                  <a:prstClr val="black"/>
                </a:solidFill>
                <a:latin typeface="Arial"/>
                <a:ea typeface="Times New Roman"/>
                <a:cs typeface="Segoe UI"/>
              </a:rPr>
              <a:t> 5</a:t>
            </a:r>
            <a:endParaRPr lang="en-US" sz="1000">
              <a:solidFill>
                <a:prstClr val="black"/>
              </a:solidFill>
              <a:latin typeface="Arial"/>
              <a:ea typeface="Times New Roman"/>
              <a:cs typeface="Segoe UI"/>
            </a:endParaRPr>
          </a:p>
          <a:p>
            <a:pPr marL="742950" lvl="1" indent="-285750">
              <a:lnSpc>
                <a:spcPct val="115000"/>
              </a:lnSpc>
              <a:spcAft>
                <a:spcPts val="995"/>
              </a:spcAft>
              <a:buFont typeface="Segoe"/>
              <a:buChar char="•"/>
            </a:pPr>
            <a:r>
              <a:rPr lang="en-US" sz="1000">
                <a:solidFill>
                  <a:srgbClr val="000000"/>
                </a:solidFill>
                <a:latin typeface="Arial"/>
                <a:ea typeface="Times New Roman"/>
                <a:cs typeface="Segoe UI"/>
              </a:rPr>
              <a:t>Accept the defaults for all other values</a:t>
            </a:r>
            <a:endParaRPr lang="en-US" sz="100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b="1">
                <a:solidFill>
                  <a:prstClr val="black"/>
                </a:solidFill>
                <a:latin typeface="Arial"/>
                <a:ea typeface="Times New Roman"/>
                <a:cs typeface="Times New Roman"/>
              </a:rPr>
              <a:t>Directly Applies To</a:t>
            </a:r>
            <a:r>
              <a:rPr lang="en-US" sz="1000">
                <a:solidFill>
                  <a:srgbClr val="000000"/>
                </a:solidFill>
                <a:latin typeface="Arial"/>
                <a:ea typeface="Times New Roman"/>
                <a:cs typeface="Times New Roman"/>
              </a:rPr>
              <a:t> section, click </a:t>
            </a:r>
            <a:r>
              <a:rPr lang="en-US" sz="1000" b="1">
                <a:solidFill>
                  <a:prstClr val="black"/>
                </a:solidFill>
                <a:latin typeface="Arial"/>
                <a:ea typeface="Times New Roman"/>
                <a:cs typeface="Times New Roman"/>
              </a:rPr>
              <a:t>Add</a:t>
            </a:r>
            <a:r>
              <a:rPr lang="en-US" sz="100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In the </a:t>
            </a:r>
            <a:r>
              <a:rPr lang="en-US" sz="1000">
                <a:solidFill>
                  <a:prstClr val="black"/>
                </a:solidFill>
                <a:latin typeface="Arial"/>
                <a:ea typeface="Times New Roman"/>
                <a:cs typeface="Times New Roman"/>
              </a:rPr>
              <a:t>Select Users or Groups</a:t>
            </a:r>
            <a:r>
              <a:rPr lang="en-US" sz="1000">
                <a:solidFill>
                  <a:srgbClr val="000000"/>
                </a:solidFill>
                <a:latin typeface="Arial"/>
                <a:ea typeface="Times New Roman"/>
                <a:cs typeface="Times New Roman"/>
              </a:rPr>
              <a:t> popup window, in the </a:t>
            </a:r>
            <a:r>
              <a:rPr lang="en-US" sz="1000" b="1">
                <a:solidFill>
                  <a:prstClr val="black"/>
                </a:solidFill>
                <a:latin typeface="Arial"/>
                <a:ea typeface="Times New Roman"/>
                <a:cs typeface="Times New Roman"/>
              </a:rPr>
              <a:t>Enter the object names to select</a:t>
            </a:r>
            <a:r>
              <a:rPr lang="en-US" sz="1000">
                <a:solidFill>
                  <a:srgbClr val="000000"/>
                </a:solidFill>
                <a:latin typeface="Arial"/>
                <a:ea typeface="Times New Roman"/>
                <a:cs typeface="Times New Roman"/>
              </a:rPr>
              <a:t> text box, type </a:t>
            </a:r>
            <a:r>
              <a:rPr lang="en-US" sz="1000" b="1">
                <a:solidFill>
                  <a:prstClr val="black"/>
                </a:solidFill>
                <a:latin typeface="Arial"/>
                <a:ea typeface="Times New Roman"/>
                <a:cs typeface="Times New Roman"/>
              </a:rPr>
              <a:t>ITadmins</a:t>
            </a:r>
            <a:r>
              <a:rPr lang="en-US" sz="1000">
                <a:solidFill>
                  <a:srgbClr val="000000"/>
                </a:solidFill>
                <a:latin typeface="Arial"/>
                <a:ea typeface="Times New Roman"/>
                <a:cs typeface="Times New Roman"/>
              </a:rPr>
              <a:t>, and then click </a:t>
            </a:r>
            <a:r>
              <a:rPr lang="en-US" sz="1000" b="1">
                <a:solidFill>
                  <a:prstClr val="black"/>
                </a:solidFill>
                <a:latin typeface="Arial"/>
                <a:ea typeface="Times New Roman"/>
                <a:cs typeface="Times New Roman"/>
              </a:rPr>
              <a:t>Check Names</a:t>
            </a:r>
            <a:r>
              <a:rPr lang="en-US" sz="1000">
                <a:solidFill>
                  <a:srgbClr val="000000"/>
                </a:solidFill>
                <a:latin typeface="Arial"/>
                <a:ea typeface="Times New Roman"/>
                <a:cs typeface="Times New Roman"/>
              </a:rPr>
              <a:t>. The name should appear in all caps in the text box.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Times New Roman"/>
              </a:rPr>
              <a:t> twice.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Times New Roman"/>
              </a:rPr>
              <a:t>Close all open windows.</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11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9195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smtClean="0">
                <a:effectLst/>
                <a:latin typeface="Arial"/>
                <a:ea typeface="Calibri"/>
                <a:cs typeface="Times New Roman"/>
              </a:rPr>
              <a:t>Use the questions in the Student Handbook to discuss the various real world aspects of password policy decisions with students. </a:t>
            </a:r>
            <a:r>
              <a:rPr lang="en-US" sz="1000" smtClean="0">
                <a:effectLst/>
                <a:latin typeface="Arial"/>
                <a:ea typeface="Arial Unicode MS"/>
                <a:cs typeface="Times New Roman"/>
              </a:rPr>
              <a:t>In the discussion, go over the questions and ask students how they currently have configured their password policies and whether they will change anything. Provide some best practices for configuring password policies, and ask students for their opinions on best practices. </a:t>
            </a:r>
            <a:endParaRPr lang="en-US" sz="1000">
              <a:latin typeface="Arial"/>
              <a:ea typeface="Calibri"/>
              <a:cs typeface="Times New Roman"/>
            </a:endParaRPr>
          </a:p>
          <a:p>
            <a:pPr>
              <a:lnSpc>
                <a:spcPct val="115000"/>
              </a:lnSpc>
              <a:spcAft>
                <a:spcPts val="1000"/>
              </a:spcAft>
            </a:pPr>
            <a:r>
              <a:rPr lang="en-US" sz="1000" smtClean="0">
                <a:effectLst/>
                <a:latin typeface="Arial"/>
                <a:ea typeface="Arial Unicode MS"/>
                <a:cs typeface="Times New Roman"/>
              </a:rPr>
              <a:t>Be open-minded and flexible when it comes to interpreting the correctness of the </a:t>
            </a:r>
            <a:r>
              <a:rPr lang="en-US" sz="1000">
                <a:latin typeface="Arial"/>
                <a:ea typeface="Calibri"/>
                <a:cs typeface="Times New Roman"/>
              </a:rPr>
              <a:t>answers</a:t>
            </a:r>
            <a:r>
              <a:rPr lang="en-US" sz="1000" smtClean="0">
                <a:effectLst/>
                <a:latin typeface="Arial"/>
                <a:ea typeface="Arial Unicode MS"/>
                <a:cs typeface="Times New Roman"/>
              </a:rPr>
              <a:t> given to each scenario. It is very important to explain to students that security and risk are defined uniquely according to the needs and policies in each specific environment. As long as their logic is plausible, a range of implementations is possible for the different solutions. Students should leave with an understanding of how and when to use these settings and when their values might be of practical use.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Woodgrove Bank, a trusted lending institution for over 100 years, is concerned that customers might perceive their security practices to be outdated. The bank president told managers that they should review the policies, and update them to reflect industry standards. The Director of IS asks you to draw up a plan to enhance the password policy settings. What would you recommend?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default settings found in the Default Domain Policy are: </a:t>
            </a:r>
          </a:p>
          <a:p>
            <a:pPr>
              <a:lnSpc>
                <a:spcPct val="115000"/>
              </a:lnSpc>
            </a:pPr>
            <a:r>
              <a:rPr lang="en-US" sz="1000" b="1">
                <a:latin typeface="Arial"/>
                <a:ea typeface="Times New Roman"/>
                <a:cs typeface="Times New Roman"/>
              </a:rPr>
              <a:t>Policy</a:t>
            </a:r>
            <a:endParaRPr lang="en-US" sz="1000">
              <a:latin typeface="Arial"/>
              <a:ea typeface="Calibri"/>
              <a:cs typeface="Times New Roman"/>
            </a:endParaRPr>
          </a:p>
          <a:p>
            <a:pPr>
              <a:lnSpc>
                <a:spcPct val="115000"/>
              </a:lnSpc>
            </a:pPr>
            <a:r>
              <a:rPr lang="en-US" sz="1000" b="1">
                <a:latin typeface="Arial"/>
                <a:ea typeface="Times New Roman"/>
                <a:cs typeface="Times New Roman"/>
              </a:rPr>
              <a:t>Setting</a:t>
            </a:r>
            <a:endParaRPr lang="en-US" sz="1000">
              <a:latin typeface="Arial"/>
              <a:ea typeface="Calibri"/>
              <a:cs typeface="Times New Roman"/>
            </a:endParaRPr>
          </a:p>
          <a:p>
            <a:pPr>
              <a:lnSpc>
                <a:spcPct val="115000"/>
              </a:lnSpc>
            </a:pPr>
            <a:r>
              <a:rPr lang="en-US" sz="1000">
                <a:latin typeface="Arial"/>
                <a:ea typeface="Times New Roman"/>
                <a:cs typeface="Times New Roman"/>
              </a:rPr>
              <a:t>Enforce password history</a:t>
            </a:r>
            <a:endParaRPr lang="en-US" sz="1000">
              <a:latin typeface="Arial"/>
              <a:ea typeface="Calibri"/>
              <a:cs typeface="Times New Roman"/>
            </a:endParaRPr>
          </a:p>
          <a:p>
            <a:pPr>
              <a:lnSpc>
                <a:spcPct val="115000"/>
              </a:lnSpc>
            </a:pPr>
            <a:r>
              <a:rPr lang="en-US" sz="1000">
                <a:latin typeface="Arial"/>
                <a:ea typeface="Times New Roman"/>
                <a:cs typeface="Times New Roman"/>
              </a:rPr>
              <a:t>24 passwords remembered</a:t>
            </a:r>
            <a:endParaRPr lang="en-US" sz="1000">
              <a:latin typeface="Arial"/>
              <a:ea typeface="Calibri"/>
              <a:cs typeface="Times New Roman"/>
            </a:endParaRPr>
          </a:p>
          <a:p>
            <a:pPr>
              <a:lnSpc>
                <a:spcPct val="115000"/>
              </a:lnSpc>
            </a:pPr>
            <a:r>
              <a:rPr lang="en-US" sz="1000">
                <a:latin typeface="Arial"/>
                <a:ea typeface="Times New Roman"/>
                <a:cs typeface="Times New Roman"/>
              </a:rPr>
              <a:t>Maximum password age</a:t>
            </a:r>
            <a:endParaRPr lang="en-US" sz="1000">
              <a:latin typeface="Arial"/>
              <a:ea typeface="Calibri"/>
              <a:cs typeface="Times New Roman"/>
            </a:endParaRPr>
          </a:p>
          <a:p>
            <a:pPr>
              <a:lnSpc>
                <a:spcPct val="115000"/>
              </a:lnSpc>
            </a:pPr>
            <a:r>
              <a:rPr lang="en-US" sz="1000">
                <a:latin typeface="Arial"/>
                <a:ea typeface="Times New Roman"/>
                <a:cs typeface="Times New Roman"/>
              </a:rPr>
              <a:t>42 days</a:t>
            </a:r>
            <a:endParaRPr lang="en-US" sz="1000">
              <a:latin typeface="Arial"/>
              <a:ea typeface="Calibri"/>
              <a:cs typeface="Times New Roman"/>
            </a:endParaRPr>
          </a:p>
          <a:p>
            <a:pPr>
              <a:lnSpc>
                <a:spcPct val="115000"/>
              </a:lnSpc>
            </a:pPr>
            <a:r>
              <a:rPr lang="en-US" sz="1000">
                <a:latin typeface="Arial"/>
                <a:ea typeface="Times New Roman"/>
                <a:cs typeface="Times New Roman"/>
              </a:rPr>
              <a:t>Minimum password age</a:t>
            </a:r>
            <a:endParaRPr lang="en-US" sz="1000">
              <a:latin typeface="Arial"/>
              <a:ea typeface="Calibri"/>
              <a:cs typeface="Times New Roman"/>
            </a:endParaRPr>
          </a:p>
          <a:p>
            <a:pPr>
              <a:lnSpc>
                <a:spcPct val="115000"/>
              </a:lnSpc>
            </a:pPr>
            <a:r>
              <a:rPr lang="en-US" sz="1000">
                <a:latin typeface="Arial"/>
                <a:ea typeface="Times New Roman"/>
                <a:cs typeface="Times New Roman"/>
              </a:rPr>
              <a:t>1 day</a:t>
            </a:r>
            <a:endParaRPr lang="en-US" sz="1000">
              <a:latin typeface="Arial"/>
              <a:ea typeface="Calibri"/>
              <a:cs typeface="Times New Roman"/>
            </a:endParaRPr>
          </a:p>
          <a:p>
            <a:pPr>
              <a:lnSpc>
                <a:spcPct val="115000"/>
              </a:lnSpc>
            </a:pPr>
            <a:r>
              <a:rPr lang="en-US" sz="1000">
                <a:latin typeface="Arial"/>
                <a:ea typeface="Times New Roman"/>
                <a:cs typeface="Times New Roman"/>
              </a:rPr>
              <a:t>Minimum password length</a:t>
            </a:r>
            <a:endParaRPr lang="en-US" sz="1000">
              <a:latin typeface="Arial"/>
              <a:ea typeface="Calibri"/>
              <a:cs typeface="Times New Roman"/>
            </a:endParaRPr>
          </a:p>
          <a:p>
            <a:pPr>
              <a:lnSpc>
                <a:spcPct val="115000"/>
              </a:lnSpc>
            </a:pPr>
            <a:r>
              <a:rPr lang="en-US" sz="1000">
                <a:latin typeface="Arial"/>
                <a:ea typeface="Times New Roman"/>
                <a:cs typeface="Times New Roman"/>
              </a:rPr>
              <a:t>7 characters</a:t>
            </a:r>
            <a:endParaRPr lang="en-US" sz="1000">
              <a:latin typeface="Arial"/>
              <a:ea typeface="Calibri"/>
              <a:cs typeface="Times New Roman"/>
            </a:endParaRPr>
          </a:p>
          <a:p>
            <a:pPr>
              <a:lnSpc>
                <a:spcPct val="115000"/>
              </a:lnSpc>
            </a:pPr>
            <a:r>
              <a:rPr lang="en-US" sz="1000">
                <a:latin typeface="Arial"/>
                <a:ea typeface="Times New Roman"/>
                <a:cs typeface="Times New Roman"/>
              </a:rPr>
              <a:t>Password must meet complexity requirements</a:t>
            </a:r>
            <a:endParaRPr lang="en-US" sz="1000">
              <a:latin typeface="Arial"/>
              <a:ea typeface="Calibri"/>
              <a:cs typeface="Times New Roman"/>
            </a:endParaRPr>
          </a:p>
          <a:p>
            <a:pPr>
              <a:lnSpc>
                <a:spcPct val="115000"/>
              </a:lnSpc>
            </a:pPr>
            <a:r>
              <a:rPr lang="en-US" sz="1000">
                <a:latin typeface="Arial"/>
                <a:ea typeface="Times New Roman"/>
                <a:cs typeface="Times New Roman"/>
              </a:rPr>
              <a:t>Enabled</a:t>
            </a:r>
            <a:endParaRPr lang="en-US" sz="1000">
              <a:latin typeface="Arial"/>
              <a:ea typeface="Calibri"/>
              <a:cs typeface="Times New Roman"/>
            </a:endParaRPr>
          </a:p>
          <a:p>
            <a:pPr>
              <a:lnSpc>
                <a:spcPct val="115000"/>
              </a:lnSpc>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65124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a:solidFill>
                  <a:prstClr val="black"/>
                </a:solidFill>
                <a:latin typeface="Arial"/>
                <a:ea typeface="Times New Roman"/>
                <a:cs typeface="Times New Roman"/>
              </a:rPr>
              <a:t>Store passwords using reversible encryption</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Disabled</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In this case, Woodgrove Bank needs to ensure these settings at a minimum. You could also decrease the maximum password age, which would force the users to change their passwords sooner than once every six weeks. If you set the maximum password age at 14 days, users will have to reset their passwords every two weeks, but it will provide much less time for an unauthorized user to guess the password before it is changed. You could also increase the minimum password length, which makes password guessing or brute force attacks exponentially harder to execute with each additional character required.</a:t>
            </a:r>
          </a:p>
          <a:p>
            <a:pPr lvl="0">
              <a:lnSpc>
                <a:spcPct val="115000"/>
              </a:lnSpc>
              <a:spcAft>
                <a:spcPts val="1000"/>
              </a:spcAft>
            </a:pPr>
            <a:r>
              <a:rPr lang="en-US" sz="1000" b="1">
                <a:solidFill>
                  <a:prstClr val="black"/>
                </a:solidFill>
                <a:latin typeface="Arial"/>
                <a:ea typeface="Calibri"/>
                <a:cs typeface="Times New Roman"/>
              </a:rPr>
              <a:t>Question</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Pleased with your answers on the password policy, the information systems (IS) Director asked you to come up with a new account lockout policy that will ensure security while also ensuring that the productivity of bank tellers will not be negatively impacted by being locked out frequently.</a:t>
            </a:r>
          </a:p>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Because this policy is not enabled by default, you will need to turn it on. You need to consider the account lockout threshold carefully, because a number set too low could cause an unnecessary disruption of service. However, a threshold set too high might allow a good password-cracking program to guess a password correctly before the unauthorized user is locked out. You should not arbitrarily choose a threshold of three. A threshold of five would be more reasonable because fewer careless users will be locked out, even though the increased number would not significantly cause a password cracker program to have a better advantage than a threshold of three or four. The next decision that you need to make is the account lockout duration. Because most password-cracking programs can go through thousands of passwords a second, any individual trying to guess a password manually would need several minutes to do this. 30 minutes will usually suffice without compromising the protection that an account lockout provides. The last consideration would be the reset account lockout after setting the threshold. Allowing this to go back to zero too soon could give a manual attacker time to try again. 30 minutes should be sufficient to verify that a similar attempt is not successful. </a:t>
            </a:r>
          </a:p>
          <a:p>
            <a:pPr lvl="0">
              <a:lnSpc>
                <a:spcPct val="115000"/>
              </a:lnSpc>
              <a:spcAft>
                <a:spcPts val="1000"/>
              </a:spcAft>
            </a:pPr>
            <a:r>
              <a:rPr lang="en-US" sz="1000" b="1">
                <a:solidFill>
                  <a:prstClr val="black"/>
                </a:solidFill>
                <a:latin typeface="Arial"/>
                <a:ea typeface="Calibri"/>
                <a:cs typeface="Times New Roman"/>
              </a:rPr>
              <a:t>Question</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Tailspin Toys is creating a new research department that will work with a global technology partner on </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13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36241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a:solidFill>
                  <a:prstClr val="black"/>
                </a:solidFill>
                <a:latin typeface="Arial"/>
                <a:ea typeface="Calibri"/>
                <a:cs typeface="Times New Roman"/>
              </a:rPr>
              <a:t>video games. They want to ensure that they apply the strictest password policies to the researchers in the department. What do you suggest they do?</a:t>
            </a:r>
          </a:p>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PSOs are the best solution here. We can create a shadow group, add the researchers to it, and then apply the stricter setting to the group.</a:t>
            </a:r>
          </a:p>
          <a:p>
            <a:pPr lvl="0">
              <a:lnSpc>
                <a:spcPct val="115000"/>
              </a:lnSpc>
              <a:spcAft>
                <a:spcPts val="1000"/>
              </a:spcAft>
            </a:pPr>
            <a:r>
              <a:rPr lang="en-US" sz="1000" b="1">
                <a:solidFill>
                  <a:prstClr val="black"/>
                </a:solidFill>
                <a:latin typeface="Arial"/>
                <a:ea typeface="Calibri"/>
                <a:cs typeface="Times New Roman"/>
              </a:rPr>
              <a:t>Question</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The IS Director wants to know what Microsoft technology experts consider to be the best practices for configuring password policies. He asks you to make a list. What best practices would your list include?</a:t>
            </a:r>
          </a:p>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The best practices you should include when configuring password policies are:</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Create an extensive defense model.</a:t>
            </a:r>
          </a:p>
          <a:p>
            <a:pPr marL="342900" lvl="0" indent="-342900">
              <a:lnSpc>
                <a:spcPct val="115000"/>
              </a:lnSpc>
              <a:spcAft>
                <a:spcPts val="995"/>
              </a:spcAft>
              <a:buFont typeface="Symbol"/>
              <a:buChar char=""/>
            </a:pPr>
            <a:r>
              <a:rPr lang="en-US" sz="1000">
                <a:solidFill>
                  <a:srgbClr val="000000"/>
                </a:solidFill>
                <a:latin typeface="Arial"/>
                <a:ea typeface="Times New Roman"/>
                <a:cs typeface="Times New Roman"/>
              </a:rPr>
              <a:t>Encourage</a:t>
            </a:r>
            <a:r>
              <a:rPr lang="en-US" sz="1000">
                <a:solidFill>
                  <a:prstClr val="black"/>
                </a:solidFill>
                <a:latin typeface="Arial"/>
                <a:ea typeface="Times New Roman"/>
                <a:cs typeface="Times New Roman"/>
              </a:rPr>
              <a:t> your users to follow best practices for password protection.</a:t>
            </a:r>
          </a:p>
          <a:p>
            <a:pPr marL="342900" lvl="0" indent="-342900">
              <a:lnSpc>
                <a:spcPct val="115000"/>
              </a:lnSpc>
              <a:spcAft>
                <a:spcPts val="995"/>
              </a:spcAft>
              <a:buFont typeface="Symbol"/>
              <a:buChar char=""/>
            </a:pPr>
            <a:r>
              <a:rPr lang="en-US" sz="1000">
                <a:solidFill>
                  <a:srgbClr val="000000"/>
                </a:solidFill>
                <a:latin typeface="Arial"/>
                <a:ea typeface="Times New Roman"/>
                <a:cs typeface="Times New Roman"/>
              </a:rPr>
              <a:t>Define</a:t>
            </a:r>
            <a:r>
              <a:rPr lang="en-US" sz="1000">
                <a:solidFill>
                  <a:prstClr val="black"/>
                </a:solidFill>
                <a:latin typeface="Arial"/>
                <a:ea typeface="Times New Roman"/>
                <a:cs typeface="Times New Roman"/>
              </a:rPr>
              <a:t> the password policy so that you protect all user accounts with strong passwords.</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Be </a:t>
            </a:r>
            <a:r>
              <a:rPr lang="en-US" sz="1000">
                <a:solidFill>
                  <a:srgbClr val="000000"/>
                </a:solidFill>
                <a:latin typeface="Arial"/>
                <a:ea typeface="Times New Roman"/>
                <a:cs typeface="Times New Roman"/>
              </a:rPr>
              <a:t>cautious</a:t>
            </a:r>
            <a:r>
              <a:rPr lang="en-US" sz="1000">
                <a:solidFill>
                  <a:prstClr val="black"/>
                </a:solidFill>
                <a:latin typeface="Arial"/>
                <a:ea typeface="Times New Roman"/>
                <a:cs typeface="Times New Roman"/>
              </a:rPr>
              <a:t> when defining an account lockout policy.</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14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4751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58A809-59AE-46AB-AF14-72B8894242C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59109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that using domain or local user accounts with elevated privileges for service accounts requires extensive management to ensure security, such as resetting the password periodically on all computers where you are using the service. Explain the three built-in service accounts and their abilities and limitations with respect to managing program services.</a:t>
            </a:r>
          </a:p>
        </p:txBody>
      </p:sp>
      <p:sp>
        <p:nvSpPr>
          <p:cNvPr id="4" name="Slide Number Placeholder 3"/>
          <p:cNvSpPr>
            <a:spLocks noGrp="1"/>
          </p:cNvSpPr>
          <p:nvPr>
            <p:ph type="sldNum" sz="quarter" idx="10"/>
          </p:nvPr>
        </p:nvSpPr>
        <p:spPr/>
        <p:txBody>
          <a:bodyPr/>
          <a:lstStyle/>
          <a:p>
            <a:fld id="{1558A809-59AE-46AB-AF14-72B8894242C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37221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with the following with students:</a:t>
            </a:r>
            <a:endParaRPr lang="en-US" sz="1000">
              <a:latin typeface="Arial"/>
              <a:ea typeface="Calibri"/>
              <a:cs typeface="Times New Roman"/>
            </a:endParaRPr>
          </a:p>
          <a:p>
            <a:pPr marL="342900" marR="0" lvl="0" indent="-342900">
              <a:lnSpc>
                <a:spcPct val="115000"/>
              </a:lnSpc>
              <a:spcBef>
                <a:spcPts val="0"/>
              </a:spcBef>
              <a:spcAft>
                <a:spcPts val="995"/>
              </a:spcAft>
              <a:buFont typeface="Segoe"/>
              <a:buChar char="•"/>
            </a:pPr>
            <a:r>
              <a:rPr lang="en-US" sz="1000" smtClean="0">
                <a:effectLst/>
                <a:latin typeface="Arial"/>
                <a:ea typeface="Times New Roman"/>
                <a:cs typeface="Segoe UI"/>
              </a:rPr>
              <a:t>What types of programs do they use that have service accounts?</a:t>
            </a:r>
          </a:p>
          <a:p>
            <a:pPr marL="342900" marR="0" lvl="0" indent="-342900">
              <a:lnSpc>
                <a:spcPct val="115000"/>
              </a:lnSpc>
              <a:spcBef>
                <a:spcPts val="0"/>
              </a:spcBef>
              <a:spcAft>
                <a:spcPts val="995"/>
              </a:spcAft>
              <a:buFont typeface="Segoe"/>
              <a:buChar char="•"/>
            </a:pPr>
            <a:r>
              <a:rPr lang="en-US" sz="1000" smtClean="0">
                <a:effectLst/>
                <a:latin typeface="Arial"/>
                <a:ea typeface="Times New Roman"/>
                <a:cs typeface="Segoe UI"/>
              </a:rPr>
              <a:t>How do they manage service accounts?</a:t>
            </a:r>
          </a:p>
          <a:p>
            <a:pPr marL="342900" marR="0" lvl="0" indent="-342900">
              <a:lnSpc>
                <a:spcPct val="115000"/>
              </a:lnSpc>
              <a:spcBef>
                <a:spcPts val="0"/>
              </a:spcBef>
              <a:spcAft>
                <a:spcPts val="995"/>
              </a:spcAft>
              <a:buFont typeface="Segoe"/>
              <a:buChar char="•"/>
            </a:pPr>
            <a:r>
              <a:rPr lang="en-US" sz="1000" smtClean="0">
                <a:effectLst/>
                <a:latin typeface="Arial"/>
                <a:ea typeface="Times New Roman"/>
                <a:cs typeface="Segoe UI"/>
              </a:rPr>
              <a:t>What challenges have they encountered with service accounts?</a:t>
            </a:r>
          </a:p>
          <a:p>
            <a:pPr>
              <a:lnSpc>
                <a:spcPct val="115000"/>
              </a:lnSpc>
              <a:spcAft>
                <a:spcPts val="1000"/>
              </a:spcAft>
            </a:pPr>
            <a:r>
              <a:rPr lang="en-US" sz="1000">
                <a:latin typeface="Arial"/>
                <a:ea typeface="Calibri"/>
                <a:cs typeface="Times New Roman"/>
              </a:rPr>
              <a:t>Ensure that students understand that they manage service accounts with password management, changes to the server and account names, and similar tasks.</a:t>
            </a:r>
          </a:p>
        </p:txBody>
      </p:sp>
      <p:sp>
        <p:nvSpPr>
          <p:cNvPr id="4" name="Slide Number Placeholder 3"/>
          <p:cNvSpPr>
            <a:spLocks noGrp="1"/>
          </p:cNvSpPr>
          <p:nvPr>
            <p:ph type="sldNum" sz="quarter" idx="10"/>
          </p:nvPr>
        </p:nvSpPr>
        <p:spPr/>
        <p:txBody>
          <a:bodyPr/>
          <a:lstStyle/>
          <a:p>
            <a:fld id="{1558A809-59AE-46AB-AF14-72B8894242C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937167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the concept of managed service accounts.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21205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what group managed service accounts are, and how they overcome the one-server limitation of standard managed service accounts by storing computer authentication and membership information on domain controllers. Explain that, by default, all managed service accounts you create on Windows Server 2012 domain controllers are created as group managed service accounts.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785923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a:solidFill>
                  <a:prstClr val="black"/>
                </a:solidFill>
                <a:latin typeface="Arial"/>
                <a:ea typeface="Calibri"/>
                <a:cs typeface="Segoe UI"/>
              </a:rPr>
              <a:t>20411D-LON-SVR1. You should launch these virtual machines before each class begins, and sign in to them so that you can prepare for the demonstrations.</a:t>
            </a:r>
            <a:endParaRPr lang="en-US" sz="1000">
              <a:solidFill>
                <a:prstClr val="black"/>
              </a:solidFill>
              <a:latin typeface="Arial"/>
              <a:ea typeface="Calibri"/>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Preparation for Labs</a:t>
            </a:r>
          </a:p>
          <a:p>
            <a:pPr lvl="0">
              <a:lnSpc>
                <a:spcPct val="115000"/>
              </a:lnSpc>
              <a:spcAft>
                <a:spcPts val="1000"/>
              </a:spcAft>
            </a:pPr>
            <a:r>
              <a:rPr lang="en-US" sz="1000">
                <a:solidFill>
                  <a:prstClr val="black"/>
                </a:solidFill>
                <a:latin typeface="Arial"/>
                <a:ea typeface="Calibri"/>
                <a:cs typeface="Segoe UI"/>
              </a:rPr>
              <a:t>There is one lab at the end of this module. It requires only the 20411D-LON-DC1 virtual machine. Ask students to launch these virtual machines immediately, and to sign in by using the credentials on the lab slide. This will prepare them for this lab.</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546948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Start the 20411D-LON-SVR1 virtual machine, and then log on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 20411D-LON-DC1 should be running from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Create the Key Distribution Services (KDS root key for the domain</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LON-DC1, from Server Manager, open the Active Directory Module for Windows PowerShell</a:t>
            </a:r>
            <a:r>
              <a:rPr lang="en-US" sz="1000" baseline="30000" smtClean="0">
                <a:effectLst/>
                <a:latin typeface="Arial"/>
                <a:ea typeface="Times New Roman"/>
                <a:cs typeface="Segoe UI"/>
              </a:rPr>
              <a:t>®</a:t>
            </a:r>
            <a:r>
              <a:rPr lang="en-US" sz="1000" smtClean="0">
                <a:effectLst/>
                <a:latin typeface="Arial"/>
                <a:ea typeface="Times New Roman"/>
                <a:cs typeface="Segoe UI"/>
              </a:rPr>
              <a:t> console.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prompt, type the following command, and then press Enter:</a:t>
            </a:r>
            <a:endParaRPr lang="en-US" sz="1000" smtClean="0">
              <a:effectLst/>
              <a:latin typeface="Arial"/>
              <a:ea typeface="Times New Roman"/>
              <a:cs typeface="Times New Roman"/>
            </a:endParaRPr>
          </a:p>
          <a:p>
            <a:pPr>
              <a:lnSpc>
                <a:spcPts val="1000"/>
              </a:lnSpc>
              <a:spcBef>
                <a:spcPts val="600"/>
              </a:spcBef>
              <a:spcAft>
                <a:spcPts val="600"/>
              </a:spcAft>
            </a:pPr>
            <a:r>
              <a:rPr lang="en-US" sz="1000" smtClean="0">
                <a:effectLst/>
                <a:latin typeface="Arial"/>
                <a:ea typeface="Times New Roman"/>
                <a:cs typeface="Times New Roman"/>
              </a:rPr>
              <a:t>Add-KDSRootKey -EffectiveImmediately</a:t>
            </a:r>
          </a:p>
          <a:p>
            <a:pPr>
              <a:lnSpc>
                <a:spcPct val="115000"/>
              </a:lnSpc>
              <a:spcAft>
                <a:spcPts val="1000"/>
              </a:spcAft>
            </a:pPr>
            <a:r>
              <a:rPr lang="en-US" sz="1000" b="1">
                <a:latin typeface="Arial"/>
                <a:ea typeface="Calibri"/>
                <a:cs typeface="Times New Roman"/>
              </a:rPr>
              <a:t>Create and associate a managed service account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prompt, type the following command, and then press Enter:</a:t>
            </a:r>
            <a:endParaRPr lang="en-US" sz="1000" smtClean="0">
              <a:effectLst/>
              <a:latin typeface="Arial"/>
              <a:ea typeface="Times New Roman"/>
              <a:cs typeface="Times New Roman"/>
            </a:endParaRPr>
          </a:p>
          <a:p>
            <a:pPr>
              <a:lnSpc>
                <a:spcPct val="115000"/>
              </a:lnSpc>
              <a:spcBef>
                <a:spcPts val="600"/>
              </a:spcBef>
              <a:spcAft>
                <a:spcPts val="995"/>
              </a:spcAft>
            </a:pPr>
            <a:r>
              <a:rPr lang="en-US" sz="1000" smtClean="0">
                <a:effectLst/>
                <a:latin typeface="Arial"/>
                <a:ea typeface="Times New Roman"/>
                <a:cs typeface="Times New Roman"/>
              </a:rPr>
              <a:t>New-ADServiceAccount –Name SampleApp_SVR1 –DNSHostname LON-DC1.Adatum.com -PrincipalsAllowedToRetrieveManagedPassword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prompt</a:t>
            </a:r>
            <a:r>
              <a:rPr lang="en-US" sz="1000" smtClean="0">
                <a:solidFill>
                  <a:srgbClr val="000000"/>
                </a:solidFill>
                <a:effectLst/>
                <a:latin typeface="Arial"/>
                <a:ea typeface="Times New Roman"/>
                <a:cs typeface="Segoe UI"/>
              </a:rPr>
              <a:t>,</a:t>
            </a:r>
            <a:r>
              <a:rPr lang="en-US" sz="1000" smtClean="0">
                <a:effectLst/>
                <a:latin typeface="Arial"/>
                <a:ea typeface="Times New Roman"/>
                <a:cs typeface="Segoe UI"/>
              </a:rPr>
              <a:t> type the following command</a:t>
            </a:r>
            <a:r>
              <a:rPr lang="en-US" sz="1000" smtClean="0">
                <a:solidFill>
                  <a:srgbClr val="000000"/>
                </a:solidFill>
                <a:effectLst/>
                <a:latin typeface="Arial"/>
                <a:ea typeface="Times New Roman"/>
                <a:cs typeface="Segoe UI"/>
              </a:rPr>
              <a:t>,</a:t>
            </a:r>
            <a:r>
              <a:rPr lang="en-US" sz="1000" smtClean="0">
                <a:effectLst/>
                <a:latin typeface="Arial"/>
                <a:ea typeface="Times New Roman"/>
                <a:cs typeface="Segoe UI"/>
              </a:rPr>
              <a:t> and then press Enter:</a:t>
            </a:r>
            <a:endParaRPr lang="en-US" sz="1000" smtClean="0">
              <a:effectLst/>
              <a:latin typeface="Arial"/>
              <a:ea typeface="Times New Roman"/>
              <a:cs typeface="Times New Roman"/>
            </a:endParaRPr>
          </a:p>
          <a:p>
            <a:pPr>
              <a:lnSpc>
                <a:spcPct val="115000"/>
              </a:lnSpc>
              <a:spcBef>
                <a:spcPts val="600"/>
              </a:spcBef>
              <a:spcAft>
                <a:spcPts val="995"/>
              </a:spcAft>
            </a:pPr>
            <a:r>
              <a:rPr lang="en-US" sz="1000" smtClean="0">
                <a:effectLst/>
                <a:latin typeface="Arial"/>
                <a:ea typeface="Times New Roman"/>
                <a:cs typeface="Times New Roman"/>
              </a:rPr>
              <a:t>Add-ADComputerServiceAccount –identity LON-SVR1 –ServiceAccount SampleApp_SVR1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prompt</a:t>
            </a:r>
            <a:r>
              <a:rPr lang="en-US" sz="1000" smtClean="0">
                <a:solidFill>
                  <a:srgbClr val="000000"/>
                </a:solidFill>
                <a:effectLst/>
                <a:latin typeface="Arial"/>
                <a:ea typeface="Times New Roman"/>
                <a:cs typeface="Segoe UI"/>
              </a:rPr>
              <a:t>,</a:t>
            </a:r>
            <a:r>
              <a:rPr lang="en-US" sz="1000" smtClean="0">
                <a:effectLst/>
                <a:latin typeface="Arial"/>
                <a:ea typeface="Times New Roman"/>
                <a:cs typeface="Segoe UI"/>
              </a:rPr>
              <a:t> type the following command</a:t>
            </a:r>
            <a:r>
              <a:rPr lang="en-US" sz="1000" smtClean="0">
                <a:solidFill>
                  <a:srgbClr val="000000"/>
                </a:solidFill>
                <a:effectLst/>
                <a:latin typeface="Arial"/>
                <a:ea typeface="Times New Roman"/>
                <a:cs typeface="Segoe UI"/>
              </a:rPr>
              <a:t>,</a:t>
            </a:r>
            <a:r>
              <a:rPr lang="en-US" sz="1000" smtClean="0">
                <a:effectLst/>
                <a:latin typeface="Arial"/>
                <a:ea typeface="Times New Roman"/>
                <a:cs typeface="Segoe UI"/>
              </a:rPr>
              <a:t> and then press Enter:</a:t>
            </a:r>
            <a:endParaRPr lang="en-US" sz="1000" smtClean="0">
              <a:effectLst/>
              <a:latin typeface="Arial"/>
              <a:ea typeface="Times New Roman"/>
              <a:cs typeface="Times New Roman"/>
            </a:endParaRPr>
          </a:p>
          <a:p>
            <a:pPr>
              <a:lnSpc>
                <a:spcPct val="115000"/>
              </a:lnSpc>
              <a:spcBef>
                <a:spcPts val="600"/>
              </a:spcBef>
              <a:spcAft>
                <a:spcPts val="995"/>
              </a:spcAft>
            </a:pPr>
            <a:r>
              <a:rPr lang="en-US" sz="1000" smtClean="0">
                <a:effectLst/>
                <a:latin typeface="Arial"/>
                <a:ea typeface="Times New Roman"/>
                <a:cs typeface="Times New Roman"/>
              </a:rPr>
              <a:t>Get-ADServiceAccount -Filter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Verify that the </a:t>
            </a:r>
            <a:r>
              <a:rPr lang="en-US" sz="1000" b="1" smtClean="0">
                <a:effectLst/>
                <a:latin typeface="Arial"/>
                <a:ea typeface="Times New Roman"/>
                <a:cs typeface="Times New Roman"/>
              </a:rPr>
              <a:t>SampleApp_SVR1</a:t>
            </a:r>
            <a:r>
              <a:rPr lang="en-US" sz="1000" smtClean="0">
                <a:effectLst/>
                <a:latin typeface="Arial"/>
                <a:ea typeface="Times New Roman"/>
                <a:cs typeface="Segoe UI"/>
              </a:rPr>
              <a:t> service account is listed.</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Install a managed service account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LON-SVR1, from Server Manager, open the Active Directory Module for Windows PowerShell console.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49242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At the prompt, type the following command</a:t>
            </a:r>
            <a:r>
              <a:rPr lang="en-US" sz="1000">
                <a:solidFill>
                  <a:srgbClr val="000000"/>
                </a:solidFill>
                <a:latin typeface="Arial"/>
                <a:ea typeface="Times New Roman"/>
                <a:cs typeface="Segoe UI"/>
              </a:rPr>
              <a:t>,</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Install-ADServiceAccount -Identity SampleApp_SVR1</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the </a:t>
            </a:r>
            <a:r>
              <a:rPr lang="en-US" sz="1000" b="1">
                <a:solidFill>
                  <a:prstClr val="black"/>
                </a:solidFill>
                <a:latin typeface="Arial"/>
                <a:ea typeface="Times New Roman"/>
                <a:cs typeface="Times New Roman"/>
              </a:rPr>
              <a:t>Server Manager</a:t>
            </a:r>
            <a:r>
              <a:rPr lang="en-US" sz="1000">
                <a:solidFill>
                  <a:prstClr val="black"/>
                </a:solidFill>
                <a:latin typeface="Arial"/>
                <a:ea typeface="Times New Roman"/>
                <a:cs typeface="Segoe UI"/>
              </a:rPr>
              <a:t> shortcut on the </a:t>
            </a:r>
            <a:r>
              <a:rPr lang="en-US" sz="1000" b="1">
                <a:solidFill>
                  <a:prstClr val="black"/>
                </a:solidFill>
                <a:latin typeface="Arial"/>
                <a:ea typeface="Times New Roman"/>
                <a:cs typeface="Times New Roman"/>
              </a:rPr>
              <a:t>Windows Taskbar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a:t>
            </a:r>
            <a:r>
              <a:rPr lang="en-US" sz="1000">
                <a:solidFill>
                  <a:prstClr val="black"/>
                </a:solidFill>
                <a:latin typeface="Arial"/>
                <a:ea typeface="Times New Roman"/>
                <a:cs typeface="Times New Roman"/>
              </a:rPr>
              <a:t>Server Manager</a:t>
            </a:r>
            <a:r>
              <a:rPr lang="en-US" sz="1000">
                <a:solidFill>
                  <a:prstClr val="black"/>
                </a:solidFill>
                <a:latin typeface="Arial"/>
                <a:ea typeface="Times New Roman"/>
                <a:cs typeface="Segoe UI"/>
              </a:rPr>
              <a:t>, on the </a:t>
            </a:r>
            <a:r>
              <a:rPr lang="en-US" sz="1000" b="1">
                <a:solidFill>
                  <a:prstClr val="black"/>
                </a:solidFill>
                <a:latin typeface="Arial"/>
                <a:ea typeface="Times New Roman"/>
                <a:cs typeface="Times New Roman"/>
              </a:rPr>
              <a:t>Menu</a:t>
            </a:r>
            <a:r>
              <a:rPr lang="en-US" sz="1000">
                <a:solidFill>
                  <a:prstClr val="black"/>
                </a:solidFill>
                <a:latin typeface="Arial"/>
                <a:ea typeface="Times New Roman"/>
                <a:cs typeface="Segoe UI"/>
              </a:rPr>
              <a:t> toolbar, click </a:t>
            </a:r>
            <a:r>
              <a:rPr lang="en-US" sz="1000" b="1">
                <a:solidFill>
                  <a:prstClr val="black"/>
                </a:solidFill>
                <a:latin typeface="Arial"/>
                <a:ea typeface="Times New Roman"/>
                <a:cs typeface="Times New Roman"/>
              </a:rPr>
              <a:t>Tools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Services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Services console, right-click </a:t>
            </a:r>
            <a:r>
              <a:rPr lang="en-US" sz="1000" b="1">
                <a:solidFill>
                  <a:prstClr val="black"/>
                </a:solidFill>
                <a:latin typeface="Arial"/>
                <a:ea typeface="Times New Roman"/>
                <a:cs typeface="Times New Roman"/>
              </a:rPr>
              <a:t>Application Identity</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Properties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lvl="0">
              <a:lnSpc>
                <a:spcPct val="115000"/>
              </a:lnSpc>
              <a:spcAft>
                <a:spcPts val="995"/>
              </a:spcAft>
            </a:pPr>
            <a:r>
              <a:rPr lang="en-US" sz="1000" b="1">
                <a:solidFill>
                  <a:prstClr val="black"/>
                </a:solidFill>
                <a:latin typeface="Arial"/>
                <a:ea typeface="Calibri"/>
                <a:cs typeface="Times New Roman"/>
              </a:rPr>
              <a:t>Note: </a:t>
            </a:r>
            <a:r>
              <a:rPr lang="en-US" sz="1000">
                <a:solidFill>
                  <a:prstClr val="black"/>
                </a:solidFill>
                <a:latin typeface="Arial"/>
                <a:ea typeface="Calibri"/>
                <a:cs typeface="Segoe UI"/>
              </a:rPr>
              <a:t>The Application Identity service is used as an example. In a production environment, you would use the actual service that should be assigned the managed service account.</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Application Identity Properties (Local Computer)</a:t>
            </a:r>
            <a:r>
              <a:rPr lang="en-US" sz="1000">
                <a:solidFill>
                  <a:prstClr val="black"/>
                </a:solidFill>
                <a:latin typeface="Arial"/>
                <a:ea typeface="Times New Roman"/>
                <a:cs typeface="Segoe UI"/>
              </a:rPr>
              <a:t> dialog box, click the </a:t>
            </a:r>
            <a:r>
              <a:rPr lang="en-US" sz="1000" b="1">
                <a:solidFill>
                  <a:prstClr val="black"/>
                </a:solidFill>
                <a:latin typeface="Arial"/>
                <a:ea typeface="Times New Roman"/>
                <a:cs typeface="Times New Roman"/>
              </a:rPr>
              <a:t>Log On</a:t>
            </a:r>
            <a:r>
              <a:rPr lang="en-US" sz="1000">
                <a:solidFill>
                  <a:prstClr val="black"/>
                </a:solidFill>
                <a:latin typeface="Arial"/>
                <a:ea typeface="Times New Roman"/>
                <a:cs typeface="Segoe UI"/>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Log On</a:t>
            </a:r>
            <a:r>
              <a:rPr lang="en-US" sz="1000">
                <a:solidFill>
                  <a:prstClr val="black"/>
                </a:solidFill>
                <a:latin typeface="Arial"/>
                <a:ea typeface="Times New Roman"/>
                <a:cs typeface="Segoe UI"/>
              </a:rPr>
              <a:t> tab, click </a:t>
            </a:r>
            <a:r>
              <a:rPr lang="en-US" sz="1000" b="1">
                <a:solidFill>
                  <a:prstClr val="black"/>
                </a:solidFill>
                <a:latin typeface="Arial"/>
                <a:ea typeface="Times New Roman"/>
                <a:cs typeface="Times New Roman"/>
              </a:rPr>
              <a:t>This account</a:t>
            </a:r>
            <a:r>
              <a:rPr lang="en-US" sz="1000">
                <a:solidFill>
                  <a:prstClr val="black"/>
                </a:solidFill>
                <a:latin typeface="Arial"/>
                <a:ea typeface="Times New Roman"/>
                <a:cs typeface="Segoe UI"/>
              </a:rPr>
              <a:t>, and then type </a:t>
            </a:r>
            <a:r>
              <a:rPr lang="en-US" sz="1000" b="1">
                <a:solidFill>
                  <a:prstClr val="black"/>
                </a:solidFill>
                <a:latin typeface="Arial"/>
                <a:ea typeface="Times New Roman"/>
                <a:cs typeface="Times New Roman"/>
              </a:rPr>
              <a:t>Adatum\SampleApp_SVR1$</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Clear the password for both the </a:t>
            </a:r>
            <a:r>
              <a:rPr lang="en-US" sz="1000" b="1">
                <a:solidFill>
                  <a:prstClr val="black"/>
                </a:solidFill>
                <a:latin typeface="Arial"/>
                <a:ea typeface="Times New Roman"/>
                <a:cs typeface="Times New Roman"/>
              </a:rPr>
              <a:t>Password </a:t>
            </a:r>
            <a:r>
              <a:rPr lang="en-US" sz="1000">
                <a:solidFill>
                  <a:prstClr val="black"/>
                </a:solidFill>
                <a:latin typeface="Arial"/>
                <a:ea typeface="Times New Roman"/>
                <a:cs typeface="Segoe UI"/>
              </a:rPr>
              <a:t>and</a:t>
            </a:r>
            <a:r>
              <a:rPr lang="en-US" sz="1000" b="1">
                <a:solidFill>
                  <a:prstClr val="black"/>
                </a:solidFill>
                <a:latin typeface="Arial"/>
                <a:ea typeface="Times New Roman"/>
                <a:cs typeface="Times New Roman"/>
              </a:rPr>
              <a:t> Confirm</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password</a:t>
            </a:r>
            <a:r>
              <a:rPr lang="en-US" sz="1000">
                <a:solidFill>
                  <a:prstClr val="black"/>
                </a:solidFill>
                <a:latin typeface="Arial"/>
                <a:ea typeface="Times New Roman"/>
                <a:cs typeface="Segoe UI"/>
              </a:rPr>
              <a:t> boxes,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at all prompts.</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Revert the Virtual Machines</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On the host computer, start Hyper-V Manager.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Virtual Machines</a:t>
            </a:r>
            <a:r>
              <a:rPr lang="en-US" sz="1000">
                <a:solidFill>
                  <a:prstClr val="black"/>
                </a:solidFill>
                <a:latin typeface="Arial"/>
                <a:ea typeface="Times New Roman"/>
                <a:cs typeface="Times New Roman"/>
              </a:rPr>
              <a:t> list, right-click </a:t>
            </a:r>
            <a:r>
              <a:rPr lang="en-US" sz="1000" b="1">
                <a:solidFill>
                  <a:prstClr val="black"/>
                </a:solidFill>
                <a:latin typeface="Arial"/>
                <a:ea typeface="Times New Roman"/>
                <a:cs typeface="Times New Roman"/>
              </a:rPr>
              <a:t>20411D-LON-DC1</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Revert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Revert Virtual Machine</a:t>
            </a:r>
            <a:r>
              <a:rPr lang="en-US" sz="1000">
                <a:solidFill>
                  <a:prstClr val="black"/>
                </a:solidFill>
                <a:latin typeface="Arial"/>
                <a:ea typeface="Times New Roman"/>
                <a:cs typeface="Times New Roman"/>
              </a:rPr>
              <a:t> dialog box, click </a:t>
            </a:r>
            <a:r>
              <a:rPr lang="en-US" sz="1000" b="1">
                <a:solidFill>
                  <a:prstClr val="black"/>
                </a:solidFill>
                <a:latin typeface="Arial"/>
                <a:ea typeface="Times New Roman"/>
                <a:cs typeface="Times New Roman"/>
              </a:rPr>
              <a:t>Revert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Repeat steps 2 and 3 for </a:t>
            </a:r>
            <a:r>
              <a:rPr lang="en-US" sz="1000" b="1">
                <a:solidFill>
                  <a:prstClr val="black"/>
                </a:solidFill>
                <a:latin typeface="Arial"/>
                <a:ea typeface="Times New Roman"/>
                <a:cs typeface="Times New Roman"/>
              </a:rPr>
              <a:t>20411D-LON-SVR1</a:t>
            </a:r>
            <a:r>
              <a:rPr lang="en-US" sz="1000">
                <a:solidFill>
                  <a:prstClr val="black"/>
                </a:solidFill>
                <a:latin typeface="Arial"/>
                <a:ea typeface="Times New Roman"/>
                <a:cs typeface="Times New Roman"/>
              </a:rPr>
              <a:t>.</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185856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that Kerberos allows for delegation of authentication, but the chain of authentication from one service to another requires careful oversight. Constrained delegation is created to allow more granular control of service delegation. Service principal names (SPNs) uniquely identify services so they can receive the delegation specific to their needs. In Windows Server 2012, both service level administrators and domain administrators can create constrained delegations even across domain boundaries. This ability was previously only available to domain administrators. Discuss the Protected Users security group. </a:t>
            </a:r>
          </a:p>
          <a:p>
            <a:pPr>
              <a:lnSpc>
                <a:spcPct val="115000"/>
              </a:lnSpc>
              <a:spcAft>
                <a:spcPts val="1000"/>
              </a:spcAft>
            </a:pPr>
            <a:r>
              <a:rPr lang="en-US" sz="1000" b="1">
                <a:latin typeface="Arial"/>
                <a:ea typeface="Calibri"/>
                <a:cs typeface="Times New Roman"/>
              </a:rPr>
              <a:t>Additional Reading: </a:t>
            </a:r>
            <a:r>
              <a:rPr lang="en-US" sz="1000">
                <a:latin typeface="Arial"/>
                <a:ea typeface="Calibri"/>
                <a:cs typeface="Times New Roman"/>
              </a:rPr>
              <a:t>For more information, see the topic Protected Users Security Group http://go.microsoft.com/fwlink/?LinkId=389614</a:t>
            </a:r>
          </a:p>
        </p:txBody>
      </p:sp>
      <p:sp>
        <p:nvSpPr>
          <p:cNvPr id="4" name="Slide Number Placeholder 3"/>
          <p:cNvSpPr>
            <a:spLocks noGrp="1"/>
          </p:cNvSpPr>
          <p:nvPr>
            <p:ph type="sldNum" sz="quarter" idx="10"/>
          </p:nvPr>
        </p:nvSpPr>
        <p:spPr/>
        <p:txBody>
          <a:bodyPr/>
          <a:lstStyle/>
          <a:p>
            <a:fld id="{1558A809-59AE-46AB-AF14-72B8894242C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424786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Exercise 1: Configuring Password Policy and Account Lockout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 Datum has recently completed a security review for passwords and account lockout policies. You need to implement the recommendations contained in the report to control password complexity and length. You also need to configure appropriate account lockout settings. Part of your password policy configuration will include a specific password policy to be assigned to the Managers security group. This group requires a different password policy than the policy that has been applied at the domain level.</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The report has recommended that you apply the following password settings to all accounts in the domain:</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Password history:</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20 passwords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Maximum password age: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45 days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Minimum password age: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1 day</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Password length:</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10 characters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Complexity enabled:</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Yes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Account Lockout duration:</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30 minutes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Account lockout threshold:</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5 attempts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Reset account lockout counter after:</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15 minutes</a:t>
            </a:r>
            <a:endParaRPr lang="en-US" sz="1000" smtClean="0">
              <a:effectLst/>
              <a:latin typeface="Arial"/>
              <a:ea typeface="Times New Roman"/>
              <a:cs typeface="Times New Roman"/>
            </a:endParaRPr>
          </a:p>
          <a:p>
            <a:pPr>
              <a:lnSpc>
                <a:spcPct val="115000"/>
              </a:lnSpc>
              <a:spcAft>
                <a:spcPts val="995"/>
              </a:spcAft>
            </a:pPr>
            <a:r>
              <a:rPr lang="en-US" sz="1000">
                <a:solidFill>
                  <a:srgbClr val="000000"/>
                </a:solidFill>
                <a:latin typeface="Arial"/>
                <a:ea typeface="Calibri"/>
                <a:cs typeface="Segoe UI"/>
              </a:rPr>
              <a:t>The report has also recommended that you apply a separate policy to users in the Managers group, due to the elevated privileges assigned to those user accounts. The policy applied to the Managers groups should contain the following settings: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Password history: </a:t>
            </a:r>
            <a:r>
              <a:rPr lang="en-US" sz="1000" b="1" smtClean="0">
                <a:effectLst/>
                <a:latin typeface="Arial"/>
                <a:ea typeface="Times New Roman"/>
                <a:cs typeface="Times New Roman"/>
              </a:rPr>
              <a:t>20 passwords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Maximum password age: </a:t>
            </a:r>
            <a:r>
              <a:rPr lang="en-US" sz="1000" b="1" smtClean="0">
                <a:effectLst/>
                <a:latin typeface="Arial"/>
                <a:ea typeface="Times New Roman"/>
                <a:cs typeface="Times New Roman"/>
              </a:rPr>
              <a:t>20 days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Minimum password age: </a:t>
            </a:r>
            <a:r>
              <a:rPr lang="en-US" sz="1000" b="1" smtClean="0">
                <a:effectLst/>
                <a:latin typeface="Arial"/>
                <a:ea typeface="Times New Roman"/>
                <a:cs typeface="Times New Roman"/>
              </a:rPr>
              <a:t>1 day</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Password length: </a:t>
            </a:r>
            <a:r>
              <a:rPr lang="en-US" sz="1000" b="1" smtClean="0">
                <a:effectLst/>
                <a:latin typeface="Arial"/>
                <a:ea typeface="Times New Roman"/>
                <a:cs typeface="Times New Roman"/>
              </a:rPr>
              <a:t>15 characters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Complexity enabled: </a:t>
            </a:r>
            <a:r>
              <a:rPr lang="en-US" sz="1000" b="1" smtClean="0">
                <a:effectLst/>
                <a:latin typeface="Arial"/>
                <a:ea typeface="Times New Roman"/>
                <a:cs typeface="Times New Roman"/>
              </a:rPr>
              <a:t>Yes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768158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srgbClr val="000000"/>
                </a:solidFill>
                <a:latin typeface="Arial"/>
                <a:ea typeface="Times New Roman"/>
                <a:cs typeface="Segoe UI"/>
              </a:rPr>
              <a:t>	Account </a:t>
            </a:r>
            <a:r>
              <a:rPr lang="en-US" sz="1000">
                <a:solidFill>
                  <a:srgbClr val="000000"/>
                </a:solidFill>
                <a:latin typeface="Arial"/>
                <a:ea typeface="Times New Roman"/>
                <a:cs typeface="Segoe UI"/>
              </a:rPr>
              <a:t>Lockout duration: </a:t>
            </a:r>
            <a:r>
              <a:rPr lang="en-US" sz="1000" b="1">
                <a:solidFill>
                  <a:prstClr val="black"/>
                </a:solidFill>
                <a:latin typeface="Arial"/>
                <a:ea typeface="Times New Roman"/>
                <a:cs typeface="Times New Roman"/>
              </a:rPr>
              <a:t>0 minutes (An administrator will have to unlock the account)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AutoNum type="arabicPeriod" startAt="2"/>
            </a:pPr>
            <a:r>
              <a:rPr lang="en-US" sz="1000">
                <a:solidFill>
                  <a:srgbClr val="000000"/>
                </a:solidFill>
                <a:latin typeface="Arial"/>
                <a:ea typeface="Times New Roman"/>
                <a:cs typeface="Segoe UI"/>
              </a:rPr>
              <a:t>Account lockout threshold: </a:t>
            </a:r>
            <a:r>
              <a:rPr lang="en-US" sz="1000" b="1">
                <a:solidFill>
                  <a:prstClr val="black"/>
                </a:solidFill>
                <a:latin typeface="Arial"/>
                <a:ea typeface="Times New Roman"/>
                <a:cs typeface="Times New Roman"/>
              </a:rPr>
              <a:t>3 attempts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AutoNum type="arabicPeriod" startAt="2"/>
            </a:pPr>
            <a:r>
              <a:rPr lang="en-US" sz="1000">
                <a:solidFill>
                  <a:srgbClr val="000000"/>
                </a:solidFill>
                <a:latin typeface="Arial"/>
                <a:ea typeface="Times New Roman"/>
                <a:cs typeface="Segoe UI"/>
              </a:rPr>
              <a:t>Reset account lockout counter after: </a:t>
            </a:r>
            <a:r>
              <a:rPr lang="en-US" sz="1000" b="1">
                <a:solidFill>
                  <a:prstClr val="black"/>
                </a:solidFill>
                <a:latin typeface="Arial"/>
                <a:ea typeface="Times New Roman"/>
                <a:cs typeface="Times New Roman"/>
              </a:rPr>
              <a:t>30 minutes</a:t>
            </a:r>
            <a:endParaRPr lang="en-US" sz="1000">
              <a:solidFill>
                <a:prstClr val="black"/>
              </a:solidFill>
              <a:latin typeface="Arial"/>
              <a:ea typeface="Times New Roman"/>
              <a:cs typeface="Times New Roman"/>
            </a:endParaRPr>
          </a:p>
          <a:p>
            <a:pPr marL="228600" lvl="0" indent="-228600">
              <a:lnSpc>
                <a:spcPct val="115000"/>
              </a:lnSpc>
              <a:spcAft>
                <a:spcPts val="1000"/>
              </a:spcAft>
              <a:buAutoNum type="arabicPeriod" startAt="2"/>
            </a:pPr>
            <a:r>
              <a:rPr lang="en-US" sz="1000">
                <a:solidFill>
                  <a:prstClr val="black"/>
                </a:solidFill>
                <a:latin typeface="Arial"/>
                <a:ea typeface="Calibri"/>
                <a:cs typeface="Segoe UI"/>
              </a:rPr>
              <a:t>Exercise 2: Creating and Associating a Managed Service Account </a:t>
            </a:r>
            <a:endParaRPr lang="en-US" sz="1000">
              <a:solidFill>
                <a:prstClr val="black"/>
              </a:solidFill>
              <a:latin typeface="Arial"/>
              <a:ea typeface="Calibri"/>
              <a:cs typeface="Times New Roman"/>
            </a:endParaRPr>
          </a:p>
          <a:p>
            <a:pPr marL="228600" lvl="0" indent="-228600">
              <a:lnSpc>
                <a:spcPct val="115000"/>
              </a:lnSpc>
              <a:spcAft>
                <a:spcPts val="1000"/>
              </a:spcAft>
              <a:buAutoNum type="arabicPeriod" startAt="2"/>
            </a:pPr>
            <a:r>
              <a:rPr lang="en-US" sz="1000">
                <a:solidFill>
                  <a:prstClr val="black"/>
                </a:solidFill>
                <a:latin typeface="Arial"/>
                <a:ea typeface="Calibri"/>
                <a:cs typeface="Segoe UI"/>
              </a:rPr>
              <a:t>You need to configure a managed service account to support a new Web-based program that you will deploy to the DefaultAppPool Web service on LON-DC1. Using a managed service account will help maintain the password security requirements for the account.</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833641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971868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255913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In what scenario could users have multiple </a:t>
            </a:r>
            <a:r>
              <a:rPr lang="en-US" sz="1000">
                <a:latin typeface="Arial"/>
                <a:ea typeface="Calibri"/>
                <a:cs typeface="Times New Roman"/>
              </a:rPr>
              <a:t>PSOs</a:t>
            </a:r>
            <a:r>
              <a:rPr lang="en-US" sz="1000">
                <a:latin typeface="Arial"/>
                <a:ea typeface="Calibri"/>
                <a:cs typeface="Segoe UI"/>
              </a:rPr>
              <a:t> applied to their accounts without actually having </a:t>
            </a:r>
            <a:r>
              <a:rPr lang="en-US" sz="1000">
                <a:latin typeface="Arial"/>
                <a:ea typeface="Calibri"/>
                <a:cs typeface="Times New Roman"/>
              </a:rPr>
              <a:t>PSOs</a:t>
            </a:r>
            <a:r>
              <a:rPr lang="en-US" sz="1000">
                <a:latin typeface="Arial"/>
                <a:ea typeface="Calibri"/>
                <a:cs typeface="Segoe UI"/>
              </a:rPr>
              <a:t> linked to their user accounts?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PSOs</a:t>
            </a:r>
            <a:r>
              <a:rPr lang="en-US" sz="1000">
                <a:latin typeface="Arial"/>
                <a:ea typeface="Calibri"/>
                <a:cs typeface="Segoe UI"/>
              </a:rPr>
              <a:t> can be linked to groups. If a user is a member of one or more groups to which </a:t>
            </a:r>
            <a:r>
              <a:rPr lang="en-US" sz="1000">
                <a:latin typeface="Arial"/>
                <a:ea typeface="Calibri"/>
                <a:cs typeface="Times New Roman"/>
              </a:rPr>
              <a:t>PSOs</a:t>
            </a:r>
            <a:r>
              <a:rPr lang="en-US" sz="1000">
                <a:latin typeface="Arial"/>
                <a:ea typeface="Calibri"/>
                <a:cs typeface="Segoe UI"/>
              </a:rPr>
              <a:t> are linked, any </a:t>
            </a:r>
            <a:r>
              <a:rPr lang="en-US" sz="1000">
                <a:latin typeface="Arial"/>
                <a:ea typeface="Calibri"/>
                <a:cs typeface="Times New Roman"/>
              </a:rPr>
              <a:t>PSOs</a:t>
            </a:r>
            <a:r>
              <a:rPr lang="en-US" sz="1000">
                <a:latin typeface="Arial"/>
                <a:ea typeface="Calibri"/>
                <a:cs typeface="Segoe UI"/>
              </a:rPr>
              <a:t> applied to those groups will be linked to the user account. However, only the </a:t>
            </a:r>
            <a:r>
              <a:rPr lang="en-US" sz="1000">
                <a:latin typeface="Arial"/>
                <a:ea typeface="Calibri"/>
                <a:cs typeface="Times New Roman"/>
              </a:rPr>
              <a:t>PSOs</a:t>
            </a:r>
            <a:r>
              <a:rPr lang="en-US" sz="1000">
                <a:latin typeface="Arial"/>
                <a:ea typeface="Calibri"/>
                <a:cs typeface="Segoe UI"/>
              </a:rPr>
              <a:t> with the lowest precedence value will apply its settings to a user’s account.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benefit do managed service accounts provide compared to standard user accounts when used for services?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Managed service accounts provide managed password changes that do not require administrator intervention.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Tools</a:t>
            </a:r>
            <a:endParaRPr lang="en-US" sz="1000">
              <a:latin typeface="Arial"/>
              <a:ea typeface="Calibri"/>
              <a:cs typeface="Times New Roman"/>
            </a:endParaRPr>
          </a:p>
          <a:p>
            <a:pPr>
              <a:lnSpc>
                <a:spcPct val="115000"/>
              </a:lnSpc>
              <a:spcAft>
                <a:spcPts val="1000"/>
              </a:spcAft>
            </a:pPr>
            <a:r>
              <a:rPr lang="en-US" sz="1000" b="1">
                <a:latin typeface="Arial"/>
                <a:ea typeface="Times New Roman"/>
                <a:cs typeface="Times New Roman"/>
              </a:rPr>
              <a:t>Tool</a:t>
            </a:r>
            <a:endParaRPr lang="en-US" sz="1000">
              <a:latin typeface="Arial"/>
              <a:ea typeface="Calibri"/>
              <a:cs typeface="Times New Roman"/>
            </a:endParaRPr>
          </a:p>
          <a:p>
            <a:pPr>
              <a:lnSpc>
                <a:spcPct val="115000"/>
              </a:lnSpc>
              <a:spcAft>
                <a:spcPts val="1000"/>
              </a:spcAft>
            </a:pPr>
            <a:r>
              <a:rPr lang="en-US" sz="1000" b="1">
                <a:latin typeface="Arial"/>
                <a:ea typeface="Times New Roman"/>
                <a:cs typeface="Times New Roman"/>
              </a:rPr>
              <a:t>What it is used for</a:t>
            </a:r>
            <a:endParaRPr lang="en-US" sz="1000">
              <a:latin typeface="Arial"/>
              <a:ea typeface="Calibri"/>
              <a:cs typeface="Times New Roman"/>
            </a:endParaRPr>
          </a:p>
          <a:p>
            <a:pPr>
              <a:lnSpc>
                <a:spcPct val="115000"/>
              </a:lnSpc>
              <a:spcAft>
                <a:spcPts val="1000"/>
              </a:spcAft>
            </a:pPr>
            <a:r>
              <a:rPr lang="en-US" sz="1000" b="1">
                <a:latin typeface="Arial"/>
                <a:ea typeface="Times New Roman"/>
                <a:cs typeface="Times New Roman"/>
              </a:rPr>
              <a:t>Where to find it</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Comma-Separated Values Data Exchange tool</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Importing and exporting users by using .csv files</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Command prompt: csvde.exe</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LDIFDE utility</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Importing, exporting, and modifying users by using .ldf files</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Command prompt: ldifde.exe</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Local Security Policy</a:t>
            </a:r>
            <a:endParaRPr lang="en-US" sz="1000">
              <a:latin typeface="Arial"/>
              <a:ea typeface="Calibri"/>
              <a:cs typeface="Times New Roman"/>
            </a:endParaRPr>
          </a:p>
          <a:p>
            <a:pPr>
              <a:lnSpc>
                <a:spcPct val="115000"/>
              </a:lnSpc>
            </a:pPr>
            <a:r>
              <a:rPr lang="en-US" sz="1000">
                <a:solidFill>
                  <a:srgbClr val="000000"/>
                </a:solidFill>
                <a:latin typeface="Arial"/>
                <a:ea typeface="Times New Roman"/>
                <a:cs typeface="Segoe UI"/>
              </a:rPr>
              <a:t>Configuring local account policy settings</a:t>
            </a:r>
            <a:endParaRPr lang="en-US" sz="1000">
              <a:latin typeface="Arial"/>
              <a:ea typeface="Calibri"/>
              <a:cs typeface="Times New Roman"/>
            </a:endParaRPr>
          </a:p>
          <a:p>
            <a:pPr>
              <a:lnSpc>
                <a:spcPct val="115000"/>
              </a:lnSpc>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897494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a:solidFill>
                  <a:srgbClr val="000000"/>
                </a:solidFill>
                <a:latin typeface="Arial"/>
                <a:ea typeface="Times New Roman"/>
                <a:cs typeface="Segoe UI"/>
              </a:rPr>
              <a:t>Secpol.msc</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Group Policy Management Console</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Configuring domain Group Policy account policy settings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Server Manager – Tools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Active Directory Administrative Center</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Creating and managing </a:t>
            </a:r>
            <a:r>
              <a:rPr lang="en-US" sz="1000">
                <a:solidFill>
                  <a:prstClr val="black"/>
                </a:solidFill>
                <a:latin typeface="Arial"/>
                <a:ea typeface="Times New Roman"/>
                <a:cs typeface="Times New Roman"/>
              </a:rPr>
              <a:t>PSOs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Server Manager – Tools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Active Directory module for Windows PowerShell</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Creating and managing m</a:t>
            </a:r>
            <a:r>
              <a:rPr lang="en-US" sz="1000">
                <a:solidFill>
                  <a:prstClr val="black"/>
                </a:solidFill>
                <a:latin typeface="Arial"/>
                <a:ea typeface="Times New Roman"/>
                <a:cs typeface="Segoe UI"/>
              </a:rPr>
              <a:t>anaged service account</a:t>
            </a:r>
            <a:r>
              <a:rPr lang="en-US" sz="1000">
                <a:solidFill>
                  <a:srgbClr val="000000"/>
                </a:solidFill>
                <a:latin typeface="Arial"/>
                <a:ea typeface="Times New Roman"/>
                <a:cs typeface="Segoe UI"/>
              </a:rPr>
              <a:t>s</a:t>
            </a:r>
            <a:endParaRPr lang="en-US" sz="1000">
              <a:solidFill>
                <a:prstClr val="black"/>
              </a:solidFill>
              <a:latin typeface="Arial"/>
              <a:ea typeface="Calibri"/>
              <a:cs typeface="Times New Roman"/>
            </a:endParaRPr>
          </a:p>
          <a:p>
            <a:pPr lvl="0">
              <a:lnSpc>
                <a:spcPct val="115000"/>
              </a:lnSpc>
            </a:pPr>
            <a:r>
              <a:rPr lang="en-US" sz="1000">
                <a:solidFill>
                  <a:srgbClr val="000000"/>
                </a:solidFill>
                <a:latin typeface="Arial"/>
                <a:ea typeface="Times New Roman"/>
                <a:cs typeface="Segoe UI"/>
              </a:rPr>
              <a:t>Server Manager - Tools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Common Issues and Troubleshooting Tips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Common Issue: </a:t>
            </a:r>
            <a:r>
              <a:rPr lang="en-US" sz="1000">
                <a:solidFill>
                  <a:prstClr val="black"/>
                </a:solidFill>
                <a:latin typeface="Arial"/>
                <a:ea typeface="Calibri"/>
                <a:cs typeface="Times New Roman"/>
              </a:rPr>
              <a:t>User accounts contained in a .csv file fail to import when using the </a:t>
            </a:r>
            <a:r>
              <a:rPr lang="en-US" sz="1000">
                <a:solidFill>
                  <a:srgbClr val="000000"/>
                </a:solidFill>
                <a:latin typeface="Arial"/>
                <a:ea typeface="Calibri"/>
                <a:cs typeface="Segoe UI"/>
              </a:rPr>
              <a:t>Comma-Separated Values Data Exchange tool</a:t>
            </a:r>
            <a:r>
              <a:rPr lang="en-US" sz="1000">
                <a:solidFill>
                  <a:prstClr val="black"/>
                </a:solidFill>
                <a:latin typeface="Arial"/>
                <a:ea typeface="Calibri"/>
                <a:cs typeface="Times New Roman"/>
              </a:rPr>
              <a:t>.</a:t>
            </a:r>
          </a:p>
          <a:p>
            <a:pPr lvl="0">
              <a:lnSpc>
                <a:spcPct val="115000"/>
              </a:lnSpc>
              <a:spcAft>
                <a:spcPts val="1000"/>
              </a:spcAft>
            </a:pPr>
            <a:r>
              <a:rPr lang="en-US" sz="1000" b="1">
                <a:solidFill>
                  <a:prstClr val="black"/>
                </a:solidFill>
                <a:latin typeface="Arial"/>
                <a:ea typeface="Calibri"/>
                <a:cs typeface="Times New Roman"/>
              </a:rPr>
              <a:t>Troubleshooting Tip: </a:t>
            </a:r>
            <a:r>
              <a:rPr lang="en-US" sz="1000">
                <a:solidFill>
                  <a:prstClr val="black"/>
                </a:solidFill>
                <a:latin typeface="Arial"/>
                <a:ea typeface="Calibri"/>
                <a:cs typeface="Times New Roman"/>
              </a:rPr>
              <a:t>Ensure the structure of the .csv file matches the syntax of your </a:t>
            </a:r>
            <a:r>
              <a:rPr lang="en-US" sz="1000">
                <a:solidFill>
                  <a:srgbClr val="000000"/>
                </a:solidFill>
                <a:latin typeface="Arial"/>
                <a:ea typeface="Calibri"/>
                <a:cs typeface="Segoe UI"/>
              </a:rPr>
              <a:t>Comma-Separated Values Data Exchange tool</a:t>
            </a:r>
            <a:r>
              <a:rPr lang="en-US" sz="1000">
                <a:solidFill>
                  <a:prstClr val="black"/>
                </a:solidFill>
                <a:latin typeface="Arial"/>
                <a:ea typeface="Calibri"/>
                <a:cs typeface="Times New Roman"/>
              </a:rPr>
              <a:t> command, especially if the .csv file is exported from a non-AD DS source.</a:t>
            </a:r>
          </a:p>
          <a:p>
            <a:pPr lvl="0">
              <a:lnSpc>
                <a:spcPct val="115000"/>
              </a:lnSpc>
              <a:spcAft>
                <a:spcPts val="1000"/>
              </a:spcAft>
            </a:pPr>
            <a:r>
              <a:rPr lang="en-US" sz="1000" b="1">
                <a:solidFill>
                  <a:prstClr val="black"/>
                </a:solidFill>
                <a:latin typeface="Arial"/>
                <a:ea typeface="Calibri"/>
                <a:cs typeface="Times New Roman"/>
              </a:rPr>
              <a:t>Common Issue: </a:t>
            </a:r>
            <a:r>
              <a:rPr lang="en-US" sz="1000">
                <a:solidFill>
                  <a:prstClr val="black"/>
                </a:solidFill>
                <a:latin typeface="Arial"/>
                <a:ea typeface="Calibri"/>
                <a:cs typeface="Times New Roman"/>
              </a:rPr>
              <a:t>User password settings are not applying as expected.</a:t>
            </a:r>
          </a:p>
          <a:p>
            <a:pPr lvl="0">
              <a:lnSpc>
                <a:spcPct val="115000"/>
              </a:lnSpc>
              <a:spcAft>
                <a:spcPts val="1000"/>
              </a:spcAft>
            </a:pPr>
            <a:r>
              <a:rPr lang="en-US" sz="1000" b="1">
                <a:solidFill>
                  <a:prstClr val="black"/>
                </a:solidFill>
                <a:latin typeface="Arial"/>
                <a:ea typeface="Calibri"/>
                <a:cs typeface="Times New Roman"/>
              </a:rPr>
              <a:t>Troubleshooting Tip: </a:t>
            </a:r>
            <a:r>
              <a:rPr lang="en-US" sz="1000">
                <a:solidFill>
                  <a:prstClr val="black"/>
                </a:solidFill>
                <a:latin typeface="Arial"/>
                <a:ea typeface="Calibri"/>
                <a:cs typeface="Times New Roman"/>
              </a:rPr>
              <a:t>Check for the program of PSOs. In the case of multiple PSOs, ensure that precedence is configured properly and that PSOs have been applied to the appropriate users and groups.</a:t>
            </a:r>
          </a:p>
          <a:p>
            <a:pPr lvl="0">
              <a:lnSpc>
                <a:spcPct val="115000"/>
              </a:lnSpc>
              <a:spcAft>
                <a:spcPts val="1000"/>
              </a:spcAft>
            </a:pPr>
            <a:r>
              <a:rPr lang="en-US" sz="1000" b="1">
                <a:solidFill>
                  <a:prstClr val="black"/>
                </a:solidFill>
                <a:latin typeface="Arial"/>
                <a:ea typeface="Calibri"/>
                <a:cs typeface="Times New Roman"/>
              </a:rPr>
              <a:t>Common Issue: </a:t>
            </a:r>
            <a:r>
              <a:rPr lang="en-US" sz="1000">
                <a:solidFill>
                  <a:prstClr val="black"/>
                </a:solidFill>
                <a:latin typeface="Arial"/>
                <a:ea typeface="Calibri"/>
                <a:cs typeface="Times New Roman"/>
              </a:rPr>
              <a:t>The </a:t>
            </a:r>
            <a:r>
              <a:rPr lang="en-US" sz="1000" b="1">
                <a:solidFill>
                  <a:prstClr val="black"/>
                </a:solidFill>
                <a:latin typeface="Arial"/>
                <a:ea typeface="Calibri"/>
                <a:cs typeface="Times New Roman"/>
              </a:rPr>
              <a:t>New-ADServiceAccount </a:t>
            </a:r>
            <a:r>
              <a:rPr lang="en-US" sz="1000">
                <a:solidFill>
                  <a:prstClr val="black"/>
                </a:solidFill>
                <a:latin typeface="Arial"/>
                <a:ea typeface="Calibri"/>
                <a:cs typeface="Times New Roman"/>
              </a:rPr>
              <a:t>cmdlet fails with key-related messages.</a:t>
            </a:r>
          </a:p>
          <a:p>
            <a:pPr lvl="0">
              <a:lnSpc>
                <a:spcPct val="115000"/>
              </a:lnSpc>
              <a:spcAft>
                <a:spcPts val="1000"/>
              </a:spcAft>
            </a:pPr>
            <a:r>
              <a:rPr lang="en-US" sz="1000" b="1">
                <a:solidFill>
                  <a:prstClr val="black"/>
                </a:solidFill>
                <a:latin typeface="Arial"/>
                <a:ea typeface="Calibri"/>
                <a:cs typeface="Times New Roman"/>
              </a:rPr>
              <a:t>Troubleshooting Tip: </a:t>
            </a:r>
            <a:r>
              <a:rPr lang="en-US" sz="1000">
                <a:solidFill>
                  <a:prstClr val="black"/>
                </a:solidFill>
                <a:latin typeface="Arial"/>
                <a:ea typeface="Calibri"/>
                <a:cs typeface="Times New Roman"/>
              </a:rPr>
              <a:t>Ensure that the KDS root key has been created by using the </a:t>
            </a:r>
            <a:r>
              <a:rPr lang="en-US" sz="1000" b="1">
                <a:solidFill>
                  <a:prstClr val="black"/>
                </a:solidFill>
                <a:latin typeface="Arial"/>
                <a:ea typeface="Calibri"/>
                <a:cs typeface="Times New Roman"/>
              </a:rPr>
              <a:t>Add-KDSRootKey</a:t>
            </a:r>
            <a:r>
              <a:rPr lang="en-US" sz="1000">
                <a:solidFill>
                  <a:prstClr val="black"/>
                </a:solidFill>
                <a:latin typeface="Arial"/>
                <a:ea typeface="Calibri"/>
                <a:cs typeface="Times New Roman"/>
              </a:rPr>
              <a:t> cmdlet, and the </a:t>
            </a:r>
            <a:r>
              <a:rPr lang="en-US" sz="1000" i="1">
                <a:solidFill>
                  <a:prstClr val="black"/>
                </a:solidFill>
                <a:latin typeface="Arial"/>
                <a:ea typeface="Calibri"/>
                <a:cs typeface="Times New Roman"/>
              </a:rPr>
              <a:t>–EffectiveTime</a:t>
            </a:r>
            <a:r>
              <a:rPr lang="en-US" sz="1000">
                <a:solidFill>
                  <a:prstClr val="black"/>
                </a:solidFill>
                <a:latin typeface="Arial"/>
                <a:ea typeface="Calibri"/>
                <a:cs typeface="Times New Roman"/>
              </a:rPr>
              <a:t> parameter for the key is at least 10 hours earlier than the current time.</a:t>
            </a:r>
            <a:endParaRPr lang="en-US"/>
          </a:p>
        </p:txBody>
      </p:sp>
      <p:sp>
        <p:nvSpPr>
          <p:cNvPr id="4" name="Slide Number Placeholder 3"/>
          <p:cNvSpPr>
            <a:spLocks noGrp="1"/>
          </p:cNvSpPr>
          <p:nvPr>
            <p:ph type="sldNum" sz="quarter" idx="10"/>
          </p:nvPr>
        </p:nvSpPr>
        <p:spPr/>
        <p:txBody>
          <a:bodyPr/>
          <a:lstStyle/>
          <a:p>
            <a:fld id="{1558A809-59AE-46AB-AF14-72B8894242CA}" type="slidenum">
              <a:rPr lang="en-US" smtClean="0"/>
              <a:t>28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78915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58A809-59AE-46AB-AF14-72B8894242C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08407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58A809-59AE-46AB-AF14-72B8894242C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228308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Introduce user account policies. Ensure that students are aware of both local policy and domain-based Group Policy settings. Explain each setting and how it affects user account behavior.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69468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Ensure that students understand that the Kerberos V5 authentication protocol is the foundation of domain security. Proper settings are vital to continuing this security. In most cases, you will never have to make any changes to the defaults in the Kerberos policy in the Default Domain Policy Group Policy Object (GPO). Carefully consider any changes you make, because increasing the times can increase domain vulnerability, while shortening the time can cause an increased service load on the computers, especially the KDC role on the domain controllers. </a:t>
            </a:r>
          </a:p>
          <a:p>
            <a:pPr>
              <a:lnSpc>
                <a:spcPct val="115000"/>
              </a:lnSpc>
              <a:spcAft>
                <a:spcPts val="1000"/>
              </a:spcAft>
            </a:pPr>
            <a:r>
              <a:rPr lang="en-US" sz="1000">
                <a:latin typeface="Arial"/>
                <a:ea typeface="Calibri"/>
                <a:cs typeface="Times New Roman"/>
              </a:rPr>
              <a:t>Discuss the new Dynamic Access Control requirements for Kerberos with students. </a:t>
            </a:r>
          </a:p>
          <a:p>
            <a:pPr>
              <a:lnSpc>
                <a:spcPct val="115000"/>
              </a:lnSpc>
              <a:spcAft>
                <a:spcPts val="1000"/>
              </a:spcAft>
            </a:pPr>
            <a:r>
              <a:rPr lang="en-US" sz="1000" b="1">
                <a:latin typeface="Arial"/>
                <a:ea typeface="Calibri"/>
                <a:cs typeface="Times New Roman"/>
              </a:rPr>
              <a:t>Additional Reading: </a:t>
            </a:r>
            <a:r>
              <a:rPr lang="en-US" sz="1000">
                <a:latin typeface="Arial"/>
                <a:ea typeface="Calibri"/>
                <a:cs typeface="Times New Roman"/>
              </a:rPr>
              <a:t>For more information, see What’s New in Kerberos Authentication at http://go.microsoft.com/fwlink/?LinkID=331163</a:t>
            </a:r>
          </a:p>
        </p:txBody>
      </p:sp>
      <p:sp>
        <p:nvSpPr>
          <p:cNvPr id="4" name="Slide Number Placeholder 3"/>
          <p:cNvSpPr>
            <a:spLocks noGrp="1"/>
          </p:cNvSpPr>
          <p:nvPr>
            <p:ph type="sldNum" sz="quarter" idx="10"/>
          </p:nvPr>
        </p:nvSpPr>
        <p:spPr/>
        <p:txBody>
          <a:bodyPr/>
          <a:lstStyle/>
          <a:p>
            <a:fld id="{1558A809-59AE-46AB-AF14-72B8894242C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326852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how both local and Group Policy settings are configured. Ensure that students are aware that domain-based Group Policy settings take precedence over Local Security Policy settings. Consider opening secpol.msc and the Group Policy Management Editor on 20411D-LON-DC1 to show the students the two locations in which they can configure these settings.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Why would you use secpol.msc to configure local account policy settings for a computer running the Windows Server</a:t>
            </a:r>
            <a:r>
              <a:rPr lang="en-US" sz="1000" baseline="30000">
                <a:latin typeface="Arial"/>
                <a:ea typeface="Calibri"/>
                <a:cs typeface="Segoe UI"/>
              </a:rPr>
              <a:t>®</a:t>
            </a:r>
            <a:r>
              <a:rPr lang="en-US" sz="1000">
                <a:latin typeface="Arial"/>
                <a:ea typeface="Calibri"/>
                <a:cs typeface="Segoe UI"/>
              </a:rPr>
              <a:t> 2012 operating system instead of using domain- based Group Policy account policy settings?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Local security policy settings provide enhanced account security if a Windows Server 2012 computer is not joined to a domain, and is therefore unable to apply Group Policy-based domain account policy settings. This may be a permanent solution, or you can use it to protect a computer between the time when you install Windows Server 2012, and when it joins the domain and the domain-based account policy settings are applied.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32664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Introduce and explain Password Settings objects (PSOs). Ensure students understand that PSOs provide multiple sets of account policy settings in a single domain. Ask students if they know what the inetOrgPerson class is. Many people do not use this object class or know about its purpose. The InetOrgPerson object class is a general-purpose object class that defines attributes about users in Lightweight Directory Access Protocol (LDAP) and X.500 directories. It is included with the Windows Server 2003 operating system and later operating systems. The user class is a security principal that is assigned a security identifier (SID) and is authenticated through the normal sign on process; whereas the inetOrgPerson object class is fully LDAP capable and you can also use it to share information about the objects in that class.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using the following example to illustrate their purpose.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Within your domain, you have three account types: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Standard. Standard user accounts that have limited access and require relatively infrequent password changes.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Finance. Finance department accounts often have access to sensitive corporate data.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Administrative. Administrative accounts have domain-wide privileges and you protect them by requiring more frequent password changes and longer passwords.</a:t>
            </a:r>
            <a:endParaRPr lang="en-US" sz="1000" smtClean="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Calibri"/>
                <a:cs typeface="Segoe UI"/>
              </a:rPr>
              <a:t>Without </a:t>
            </a:r>
            <a:r>
              <a:rPr lang="en-US" sz="1000">
                <a:latin typeface="Arial"/>
                <a:ea typeface="Calibri"/>
                <a:cs typeface="Segoe UI"/>
              </a:rPr>
              <a:t>PSOs</a:t>
            </a:r>
            <a:r>
              <a:rPr lang="en-US" sz="1000">
                <a:solidFill>
                  <a:srgbClr val="000000"/>
                </a:solidFill>
                <a:latin typeface="Arial"/>
                <a:ea typeface="Calibri"/>
                <a:cs typeface="Segoe UI"/>
              </a:rPr>
              <a:t>, you are forced to compromise and set only one policy for all accounts. With </a:t>
            </a:r>
            <a:r>
              <a:rPr lang="en-US" sz="1000">
                <a:latin typeface="Arial"/>
                <a:ea typeface="Calibri"/>
                <a:cs typeface="Segoe UI"/>
              </a:rPr>
              <a:t>PSOs</a:t>
            </a:r>
            <a:r>
              <a:rPr lang="en-US" sz="1000">
                <a:solidFill>
                  <a:srgbClr val="000000"/>
                </a:solidFill>
                <a:latin typeface="Arial"/>
                <a:ea typeface="Calibri"/>
                <a:cs typeface="Segoe UI"/>
              </a:rPr>
              <a:t>, you can create three </a:t>
            </a:r>
            <a:r>
              <a:rPr lang="en-US" sz="1000">
                <a:latin typeface="Arial"/>
                <a:ea typeface="Calibri"/>
                <a:cs typeface="Segoe UI"/>
              </a:rPr>
              <a:t>PSOs</a:t>
            </a:r>
            <a:r>
              <a:rPr lang="en-US" sz="1000">
                <a:solidFill>
                  <a:srgbClr val="000000"/>
                </a:solidFill>
                <a:latin typeface="Arial"/>
                <a:ea typeface="Calibri"/>
                <a:cs typeface="Segoe UI"/>
              </a:rPr>
              <a:t> that enable you to set the max password age for standard user accounts to 120 days, manager accounts to 90 days, and administrative accounts to 45 days, satisfying the password age requirements for all three accounts.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39993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Identify and explain the methods for managing PSOs in Windows Server 2012. Because this functionality is new in Windows Server 2012, consider demonstrating the steps in the student handbook for creating and administrating PSOs in the Active Directory</a:t>
            </a:r>
            <a:r>
              <a:rPr lang="en-US" sz="1000" baseline="30000">
                <a:latin typeface="Arial"/>
                <a:ea typeface="Calibri"/>
                <a:cs typeface="Segoe UI"/>
              </a:rPr>
              <a:t>®</a:t>
            </a:r>
            <a:r>
              <a:rPr lang="en-US" sz="1000">
                <a:latin typeface="Arial"/>
                <a:ea typeface="Calibri"/>
                <a:cs typeface="Segoe UI"/>
              </a:rPr>
              <a:t> Administrative Center.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58A809-59AE-46AB-AF14-72B8894242C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3: Managing User and Service Accounts</a:t>
            </a:r>
            <a:endParaRPr lang="en-US" sz="1200" b="1">
              <a:solidFill>
                <a:srgbClr val="336699"/>
              </a:solidFill>
              <a:latin typeface="Arial"/>
            </a:endParaRPr>
          </a:p>
        </p:txBody>
      </p:sp>
    </p:spTree>
    <p:extLst>
      <p:ext uri="{BB962C8B-B14F-4D97-AF65-F5344CB8AC3E}">
        <p14:creationId xmlns:p14="http://schemas.microsoft.com/office/powerpoint/2010/main" val="19152452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380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3</a:t>
            </a:r>
            <a:endParaRPr lang="en-US" sz="2600"/>
          </a:p>
        </p:txBody>
      </p:sp>
      <p:sp>
        <p:nvSpPr>
          <p:cNvPr id="3" name="Subtitle 2"/>
          <p:cNvSpPr>
            <a:spLocks noGrp="1"/>
          </p:cNvSpPr>
          <p:nvPr>
            <p:ph type="subTitle" sz="quarter" idx="1"/>
          </p:nvPr>
        </p:nvSpPr>
        <p:spPr/>
        <p:txBody>
          <a:bodyPr/>
          <a:lstStyle/>
          <a:p>
            <a:r>
              <a:rPr lang="en-US" smtClean="0"/>
              <a:t>Managing User and Service Accounts
</a:t>
            </a:r>
            <a:endParaRPr lang="en-US"/>
          </a:p>
        </p:txBody>
      </p:sp>
    </p:spTree>
    <p:extLst>
      <p:ext uri="{BB962C8B-B14F-4D97-AF65-F5344CB8AC3E}">
        <p14:creationId xmlns:p14="http://schemas.microsoft.com/office/powerpoint/2010/main" val="1088953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fefab7c-793f-4342-a56f-cd23251adf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PSOs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a:t>
            </a:r>
            <a:r>
              <a:rPr lang="en-US" dirty="0" smtClean="0"/>
              <a:t>how to create a Password Settings Object for the ITAdmins group</a:t>
            </a:r>
            <a:endParaRPr lang="en-US" dirty="0"/>
          </a:p>
          <a:p>
            <a:endParaRPr lang="en-US" dirty="0"/>
          </a:p>
        </p:txBody>
      </p:sp>
    </p:spTree>
    <p:extLst>
      <p:ext uri="{BB962C8B-B14F-4D97-AF65-F5344CB8AC3E}">
        <p14:creationId xmlns:p14="http://schemas.microsoft.com/office/powerpoint/2010/main" val="1015690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963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322603ac-af9d-42bb-8a64-82787abb7b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Planning Password Policies</a:t>
            </a:r>
            <a:endParaRPr lang="en-US"/>
          </a:p>
        </p:txBody>
      </p:sp>
      <p:sp>
        <p:nvSpPr>
          <p:cNvPr id="4" name="Content Placeholder 2" descr="Green user, Blue user, and orange user"/>
          <p:cNvSpPr>
            <a:spLocks noGrp="1"/>
          </p:cNvSpPr>
          <p:nvPr/>
        </p:nvSpPr>
        <p:spPr bwMode="auto">
          <a:xfrm>
            <a:off x="4932298" y="1630815"/>
            <a:ext cx="3971164" cy="44842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smtClean="0"/>
              <a:t>Woodgrove</a:t>
            </a:r>
            <a:r>
              <a:rPr lang="en-US" dirty="0" smtClean="0"/>
              <a:t> Bank</a:t>
            </a:r>
          </a:p>
          <a:p>
            <a:endParaRPr lang="en-US" dirty="0"/>
          </a:p>
          <a:p>
            <a:r>
              <a:rPr lang="en-US" dirty="0"/>
              <a:t>N</a:t>
            </a:r>
            <a:r>
              <a:rPr lang="en-US" dirty="0" smtClean="0"/>
              <a:t>ew </a:t>
            </a:r>
            <a:r>
              <a:rPr lang="en-US" dirty="0"/>
              <a:t>account lockout </a:t>
            </a:r>
            <a:r>
              <a:rPr lang="en-US" dirty="0" smtClean="0"/>
              <a:t>policy</a:t>
            </a:r>
          </a:p>
          <a:p>
            <a:endParaRPr lang="en-US" dirty="0"/>
          </a:p>
          <a:p>
            <a:r>
              <a:rPr lang="en-US" dirty="0"/>
              <a:t>Tailspin Toys </a:t>
            </a:r>
            <a:endParaRPr lang="en-US" dirty="0" smtClean="0"/>
          </a:p>
          <a:p>
            <a:endParaRPr lang="en-US" dirty="0"/>
          </a:p>
          <a:p>
            <a:r>
              <a:rPr lang="en-US" dirty="0" smtClean="0"/>
              <a:t>Best practices</a:t>
            </a:r>
          </a:p>
        </p:txBody>
      </p:sp>
      <p:sp>
        <p:nvSpPr>
          <p:cNvPr id="5" name="Rounded Rectangular Callout 4"/>
          <p:cNvSpPr/>
          <p:nvPr/>
        </p:nvSpPr>
        <p:spPr bwMode="auto">
          <a:xfrm>
            <a:off x="1341911" y="1142536"/>
            <a:ext cx="3011291" cy="1191161"/>
          </a:xfrm>
          <a:prstGeom prst="wedgeRoundRectCallou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TextBox 11"/>
          <p:cNvSpPr txBox="1"/>
          <p:nvPr/>
        </p:nvSpPr>
        <p:spPr>
          <a:xfrm>
            <a:off x="1615861" y="1306526"/>
            <a:ext cx="2608425"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What password policies would you recommend for…?</a:t>
            </a:r>
            <a:endParaRPr lang="en-US" dirty="0"/>
          </a:p>
        </p:txBody>
      </p:sp>
      <p:pic>
        <p:nvPicPr>
          <p:cNvPr id="7" name="Picture 6" descr="C:\Users\Administrator\SkyDrive\20409A\Lex Graphics\user_blue_hal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067" y="2789412"/>
            <a:ext cx="1188608" cy="1877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dministrator\SkyDrive\20409A\Lex Graphics\user_green_hal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12" y="2798821"/>
            <a:ext cx="1188608" cy="18773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dministrator\SkyDrive\20409A\Lex Graphics\user_orange_hal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749" y="2798821"/>
            <a:ext cx="1188608" cy="187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618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403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6241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b5646251-1cee-46b6-8b3c-9c0189586be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smtClean="0"/>
              <a:t>Lesson 2: Configuring Managed Service Accounts</a:t>
            </a:r>
            <a:endParaRPr lang="en-US" dirty="0"/>
          </a:p>
        </p:txBody>
      </p:sp>
      <p:sp>
        <p:nvSpPr>
          <p:cNvPr id="3" name="Text Placeholder 2"/>
          <p:cNvSpPr>
            <a:spLocks noGrp="1"/>
          </p:cNvSpPr>
          <p:nvPr>
            <p:ph type="body" idx="1"/>
          </p:nvPr>
        </p:nvSpPr>
        <p:spPr/>
        <p:txBody>
          <a:bodyPr/>
          <a:lstStyle/>
          <a:p>
            <a:r>
              <a:rPr lang="en-US" smtClean="0"/>
              <a:t>Service Account Overview
Challenges of Using Standard User Accounts for Services
Managed Service Account and Virtual Accounts
What Are Group Managed Service Accounts?
Demonstration: Configuring Group Managed Service Accounts
Kerberos Delegation and Service Principal Names</a:t>
            </a:r>
            <a:endParaRPr lang="en-US"/>
          </a:p>
        </p:txBody>
      </p:sp>
    </p:spTree>
    <p:extLst>
      <p:ext uri="{BB962C8B-B14F-4D97-AF65-F5344CB8AC3E}">
        <p14:creationId xmlns:p14="http://schemas.microsoft.com/office/powerpoint/2010/main" val="337506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74ab5ef-0644-482e-9766-d62cde7a1d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Account Overview</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Applications need resource access</a:t>
            </a:r>
          </a:p>
          <a:p>
            <a:pPr lvl="1"/>
            <a:r>
              <a:rPr lang="en-US" dirty="0" smtClean="0"/>
              <a:t>Can create domain or local accounts to manage such access, but can potentially compromise security</a:t>
            </a:r>
          </a:p>
          <a:p>
            <a:pPr lvl="1"/>
            <a:endParaRPr lang="en-US" dirty="0"/>
          </a:p>
          <a:p>
            <a:r>
              <a:rPr lang="en-US" dirty="0" smtClean="0"/>
              <a:t>Use Service Accounts Instead</a:t>
            </a:r>
          </a:p>
          <a:p>
            <a:pPr lvl="1"/>
            <a:r>
              <a:rPr lang="en-US" dirty="0" smtClean="0"/>
              <a:t>Local System</a:t>
            </a:r>
          </a:p>
          <a:p>
            <a:pPr lvl="2"/>
            <a:r>
              <a:rPr lang="en-US" dirty="0" smtClean="0"/>
              <a:t>Most privileged, still vulnerable if compromised</a:t>
            </a:r>
          </a:p>
          <a:p>
            <a:pPr lvl="1"/>
            <a:r>
              <a:rPr lang="en-US" dirty="0" smtClean="0"/>
              <a:t>Local Service</a:t>
            </a:r>
          </a:p>
          <a:p>
            <a:pPr lvl="2"/>
            <a:r>
              <a:rPr lang="en-US" dirty="0" smtClean="0"/>
              <a:t>Least privileged, may not have enough permissions to access all required resources </a:t>
            </a:r>
          </a:p>
          <a:p>
            <a:pPr lvl="1"/>
            <a:r>
              <a:rPr lang="en-US" dirty="0" smtClean="0"/>
              <a:t>Network Service</a:t>
            </a:r>
          </a:p>
          <a:p>
            <a:pPr lvl="2"/>
            <a:r>
              <a:rPr lang="en-US" dirty="0" smtClean="0"/>
              <a:t>Can access network resources with proper credentials</a:t>
            </a:r>
            <a:endParaRPr lang="en-US" dirty="0"/>
          </a:p>
        </p:txBody>
      </p:sp>
    </p:spTree>
    <p:extLst>
      <p:ext uri="{BB962C8B-B14F-4D97-AF65-F5344CB8AC3E}">
        <p14:creationId xmlns:p14="http://schemas.microsoft.com/office/powerpoint/2010/main" val="269097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ffa8e9df-4a28-4870-badc-5672d63caa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Using Standard User Accounts for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anose="020B0502040204020203" pitchFamily="34" charset="0"/>
                <a:cs typeface="Segoe UI" panose="020B0502040204020203" pitchFamily="34" charset="0"/>
              </a:rPr>
              <a:t>Challenges to using standard user accounts for services </a:t>
            </a:r>
            <a:r>
              <a:rPr lang="en-US" sz="2800" dirty="0" smtClean="0">
                <a:latin typeface="Segoe UI" panose="020B0502040204020203" pitchFamily="34" charset="0"/>
                <a:cs typeface="Segoe UI" panose="020B0502040204020203" pitchFamily="34" charset="0"/>
              </a:rPr>
              <a:t>include:</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Extra administration effort to manage the service account password</a:t>
            </a:r>
            <a:endParaRPr lang="en-US" sz="24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Difficulty in determining where a domain-based account is used as a service </a:t>
            </a:r>
            <a:r>
              <a:rPr lang="en-US" sz="2400" dirty="0" smtClean="0">
                <a:latin typeface="Segoe UI" panose="020B0502040204020203" pitchFamily="34" charset="0"/>
                <a:cs typeface="Segoe UI" panose="020B0502040204020203" pitchFamily="34" charset="0"/>
              </a:rPr>
              <a:t>account</a:t>
            </a: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Extra administration effort to mange the SPN</a:t>
            </a:r>
          </a:p>
        </p:txBody>
      </p:sp>
    </p:spTree>
    <p:extLst>
      <p:ext uri="{BB962C8B-B14F-4D97-AF65-F5344CB8AC3E}">
        <p14:creationId xmlns:p14="http://schemas.microsoft.com/office/powerpoint/2010/main" val="2106668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d11a7d92-3ac0-4e24-b748-72a036e11b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Service Account and Virtual Accounts</a:t>
            </a:r>
            <a:endParaRPr lang="en-US"/>
          </a:p>
        </p:txBody>
      </p:sp>
      <p:sp>
        <p:nvSpPr>
          <p:cNvPr id="4" name="Rectangle 3"/>
          <p:cNvSpPr/>
          <p:nvPr/>
        </p:nvSpPr>
        <p:spPr bwMode="auto">
          <a:xfrm>
            <a:off x="381000" y="914400"/>
            <a:ext cx="7924800" cy="990600"/>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5" name="Content Placeholder 2"/>
          <p:cNvSpPr>
            <a:spLocks noGrp="1"/>
          </p:cNvSpPr>
          <p:nvPr/>
        </p:nvSpPr>
        <p:spPr bwMode="auto">
          <a:xfrm>
            <a:off x="611188" y="8001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Use managed service accounts to automate password and SPN management for service accounts used by services and </a:t>
            </a:r>
            <a:r>
              <a:rPr lang="en-US" sz="2400" dirty="0" smtClean="0">
                <a:latin typeface="Segoe UI" panose="020B0502040204020203" pitchFamily="34" charset="0"/>
                <a:cs typeface="Segoe UI" panose="020B0502040204020203" pitchFamily="34" charset="0"/>
              </a:rPr>
              <a:t>applications</a:t>
            </a:r>
          </a:p>
          <a:p>
            <a:r>
              <a:rPr lang="en-US" sz="2400" dirty="0">
                <a:latin typeface="Segoe UI" panose="020B0502040204020203" pitchFamily="34" charset="0"/>
                <a:cs typeface="Segoe UI" panose="020B0502040204020203" pitchFamily="34" charset="0"/>
              </a:rPr>
              <a:t>Requires a Windows Server 2008 R2 or Windows Server 2012 server installed with:</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.NET Framework </a:t>
            </a:r>
            <a:r>
              <a:rPr lang="en-US" sz="2000" dirty="0" smtClean="0">
                <a:latin typeface="Segoe UI" panose="020B0502040204020203" pitchFamily="34" charset="0"/>
                <a:cs typeface="Segoe UI" panose="020B0502040204020203" pitchFamily="34" charset="0"/>
              </a:rPr>
              <a:t>3.5.x</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Active Directory module for Windows PowerShell</a:t>
            </a:r>
            <a:endParaRPr lang="en-US" sz="2000" dirty="0" smtClean="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Recommended </a:t>
            </a:r>
            <a:r>
              <a:rPr lang="en-US" sz="2400" dirty="0">
                <a:latin typeface="Segoe UI" panose="020B0502040204020203" pitchFamily="34" charset="0"/>
                <a:cs typeface="Segoe UI" panose="020B0502040204020203" pitchFamily="34" charset="0"/>
              </a:rPr>
              <a:t>to run with AD DS configured at the Windows Server 2008 R2 functional level or </a:t>
            </a:r>
            <a:r>
              <a:rPr lang="en-US" sz="2400" dirty="0" smtClean="0">
                <a:latin typeface="Segoe UI" panose="020B0502040204020203" pitchFamily="34" charset="0"/>
                <a:cs typeface="Segoe UI" panose="020B0502040204020203" pitchFamily="34" charset="0"/>
              </a:rPr>
              <a:t>higher</a:t>
            </a:r>
          </a:p>
          <a:p>
            <a:r>
              <a:rPr lang="en-US" sz="2400" dirty="0">
                <a:latin typeface="Segoe UI" panose="020B0502040204020203" pitchFamily="34" charset="0"/>
                <a:cs typeface="Segoe UI" panose="020B0502040204020203" pitchFamily="34" charset="0"/>
              </a:rPr>
              <a:t>Can be used in a Windows Server 2003 or 2008 AD DS environment:</a:t>
            </a:r>
            <a:endParaRPr lang="en-US" sz="24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With Windows Server 2008 R2 schema updates</a:t>
            </a:r>
            <a:endParaRPr lang="en-US" sz="20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With Active Directory Management Gateway Service </a:t>
            </a:r>
            <a:endParaRPr lang="en-US" sz="20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4196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3bf2a11c-5391-463e-ba30-4204154f67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Group Managed Service Accounts?</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smtClean="0">
                <a:latin typeface="Segoe UI" panose="020B0502040204020203" pitchFamily="34" charset="0"/>
                <a:cs typeface="Segoe UI" panose="020B0502040204020203" pitchFamily="34" charset="0"/>
              </a:rPr>
              <a:t>Group managed service accounts extend the capability of standard managed service accounts by</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Enabling </a:t>
            </a:r>
            <a:r>
              <a:rPr lang="en-US" sz="2400" dirty="0">
                <a:latin typeface="Segoe UI" panose="020B0502040204020203" pitchFamily="34" charset="0"/>
                <a:cs typeface="Segoe UI" panose="020B0502040204020203" pitchFamily="34" charset="0"/>
              </a:rPr>
              <a:t>m</a:t>
            </a:r>
            <a:r>
              <a:rPr lang="en-US" sz="2400" dirty="0" smtClean="0">
                <a:latin typeface="Segoe UI" panose="020B0502040204020203" pitchFamily="34" charset="0"/>
                <a:cs typeface="Segoe UI" panose="020B0502040204020203" pitchFamily="34" charset="0"/>
              </a:rPr>
              <a:t>anaged </a:t>
            </a:r>
            <a:r>
              <a:rPr lang="en-US" sz="2400" dirty="0">
                <a:latin typeface="Segoe UI" panose="020B0502040204020203" pitchFamily="34" charset="0"/>
                <a:cs typeface="Segoe UI" panose="020B0502040204020203" pitchFamily="34" charset="0"/>
              </a:rPr>
              <a:t>s</a:t>
            </a:r>
            <a:r>
              <a:rPr lang="en-US" sz="2400" dirty="0" smtClean="0">
                <a:latin typeface="Segoe UI" panose="020B0502040204020203" pitchFamily="34" charset="0"/>
                <a:cs typeface="Segoe UI" panose="020B0502040204020203" pitchFamily="34" charset="0"/>
              </a:rPr>
              <a:t>ervice </a:t>
            </a:r>
            <a:r>
              <a:rPr lang="en-US" sz="2400" dirty="0">
                <a:latin typeface="Segoe UI" panose="020B0502040204020203" pitchFamily="34" charset="0"/>
                <a:cs typeface="Segoe UI" panose="020B0502040204020203" pitchFamily="34" charset="0"/>
              </a:rPr>
              <a:t>a</a:t>
            </a:r>
            <a:r>
              <a:rPr lang="en-US" sz="2400" dirty="0" smtClean="0">
                <a:latin typeface="Segoe UI" panose="020B0502040204020203" pitchFamily="34" charset="0"/>
                <a:cs typeface="Segoe UI" panose="020B0502040204020203" pitchFamily="34" charset="0"/>
              </a:rPr>
              <a:t>ccounts to be used on more than one computer in the domain</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Storing </a:t>
            </a:r>
            <a:r>
              <a:rPr lang="en-US" sz="2400" dirty="0">
                <a:latin typeface="Segoe UI" panose="020B0502040204020203" pitchFamily="34" charset="0"/>
                <a:cs typeface="Segoe UI" panose="020B0502040204020203" pitchFamily="34" charset="0"/>
              </a:rPr>
              <a:t>m</a:t>
            </a:r>
            <a:r>
              <a:rPr lang="en-US" sz="2400" dirty="0" smtClean="0">
                <a:latin typeface="Segoe UI" panose="020B0502040204020203" pitchFamily="34" charset="0"/>
                <a:cs typeface="Segoe UI" panose="020B0502040204020203" pitchFamily="34" charset="0"/>
              </a:rPr>
              <a:t>anaged service </a:t>
            </a:r>
            <a:r>
              <a:rPr lang="en-US" sz="2400" dirty="0">
                <a:latin typeface="Segoe UI" panose="020B0502040204020203" pitchFamily="34" charset="0"/>
                <a:cs typeface="Segoe UI" panose="020B0502040204020203" pitchFamily="34" charset="0"/>
              </a:rPr>
              <a:t>a</a:t>
            </a:r>
            <a:r>
              <a:rPr lang="en-US" sz="2400" dirty="0" smtClean="0">
                <a:latin typeface="Segoe UI" panose="020B0502040204020203" pitchFamily="34" charset="0"/>
                <a:cs typeface="Segoe UI" panose="020B0502040204020203" pitchFamily="34" charset="0"/>
              </a:rPr>
              <a:t>ccounts authentication information on domain controllers</a:t>
            </a:r>
          </a:p>
          <a:p>
            <a:r>
              <a:rPr lang="en-US" sz="2800" dirty="0" smtClean="0">
                <a:latin typeface="Segoe UI" panose="020B0502040204020203" pitchFamily="34" charset="0"/>
                <a:cs typeface="Segoe UI" panose="020B0502040204020203" pitchFamily="34" charset="0"/>
              </a:rPr>
              <a:t>Group </a:t>
            </a:r>
            <a:r>
              <a:rPr lang="en-US" sz="2800" dirty="0">
                <a:latin typeface="Segoe UI" panose="020B0502040204020203" pitchFamily="34" charset="0"/>
                <a:cs typeface="Segoe UI" panose="020B0502040204020203" pitchFamily="34" charset="0"/>
              </a:rPr>
              <a:t>m</a:t>
            </a:r>
            <a:r>
              <a:rPr lang="en-US" sz="2800" dirty="0" smtClean="0">
                <a:latin typeface="Segoe UI" panose="020B0502040204020203" pitchFamily="34" charset="0"/>
                <a:cs typeface="Segoe UI" panose="020B0502040204020203" pitchFamily="34" charset="0"/>
              </a:rPr>
              <a:t>anaged </a:t>
            </a:r>
            <a:r>
              <a:rPr lang="en-US" sz="2800" dirty="0">
                <a:latin typeface="Segoe UI" panose="020B0502040204020203" pitchFamily="34" charset="0"/>
                <a:cs typeface="Segoe UI" panose="020B0502040204020203" pitchFamily="34" charset="0"/>
              </a:rPr>
              <a:t>s</a:t>
            </a:r>
            <a:r>
              <a:rPr lang="en-US" sz="2800" dirty="0" smtClean="0">
                <a:latin typeface="Segoe UI" panose="020B0502040204020203" pitchFamily="34" charset="0"/>
                <a:cs typeface="Segoe UI" panose="020B0502040204020203" pitchFamily="34" charset="0"/>
              </a:rPr>
              <a:t>ervice </a:t>
            </a:r>
            <a:r>
              <a:rPr lang="en-US" sz="2800" dirty="0" err="1">
                <a:latin typeface="Segoe UI" panose="020B0502040204020203" pitchFamily="34" charset="0"/>
                <a:cs typeface="Segoe UI" panose="020B0502040204020203" pitchFamily="34" charset="0"/>
              </a:rPr>
              <a:t>c</a:t>
            </a:r>
            <a:r>
              <a:rPr lang="en-US" sz="2800" dirty="0" err="1" smtClean="0">
                <a:latin typeface="Segoe UI" panose="020B0502040204020203" pitchFamily="34" charset="0"/>
                <a:cs typeface="Segoe UI" panose="020B0502040204020203" pitchFamily="34" charset="0"/>
              </a:rPr>
              <a:t>ccounts</a:t>
            </a:r>
            <a:r>
              <a:rPr lang="en-US" sz="2800" dirty="0" smtClean="0">
                <a:latin typeface="Segoe UI" panose="020B0502040204020203" pitchFamily="34" charset="0"/>
                <a:cs typeface="Segoe UI" panose="020B0502040204020203" pitchFamily="34" charset="0"/>
              </a:rPr>
              <a:t> requirements:</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Must have at least one Windows Server 2012 domain controller</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Must have a KDS root key created for the domain</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9937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39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6b845f4f-0182-42d8-96dc-ffb93dd3d8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Group Managed Service Accounts</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800" dirty="0" smtClean="0">
                <a:latin typeface="Segoe UI" panose="020B0502040204020203" pitchFamily="34" charset="0"/>
                <a:cs typeface="Segoe UI" panose="020B0502040204020203" pitchFamily="34" charset="0"/>
              </a:rPr>
              <a:t>In this demonstration, you will see how to:</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Create the KDS root key for the domain</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Create and associate a managed service account</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1701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91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6272ea3c-ae2b-44a0-88f0-e9d5e2cab43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smtClean="0"/>
              <a:t>Kerberos Delegation and Service Principal Names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Kerberos delegation of authentication</a:t>
            </a:r>
          </a:p>
          <a:p>
            <a:pPr lvl="1"/>
            <a:r>
              <a:rPr lang="en-US" dirty="0" smtClean="0"/>
              <a:t>Services can delegate service tickets issued to them by the KDC to another service</a:t>
            </a:r>
          </a:p>
          <a:p>
            <a:r>
              <a:rPr lang="en-US" dirty="0" smtClean="0"/>
              <a:t>Constrained delegation</a:t>
            </a:r>
          </a:p>
          <a:p>
            <a:pPr lvl="1"/>
            <a:r>
              <a:rPr lang="en-US" dirty="0" smtClean="0"/>
              <a:t>Allows administrators to define which services can use service tickets issued to other services</a:t>
            </a:r>
          </a:p>
          <a:p>
            <a:r>
              <a:rPr lang="en-US" dirty="0" smtClean="0"/>
              <a:t>SPNs help </a:t>
            </a:r>
            <a:r>
              <a:rPr lang="en-US" dirty="0"/>
              <a:t>identify </a:t>
            </a:r>
            <a:r>
              <a:rPr lang="en-US" dirty="0" smtClean="0"/>
              <a:t>services uniquely</a:t>
            </a:r>
          </a:p>
          <a:p>
            <a:r>
              <a:rPr lang="en-US" dirty="0" smtClean="0"/>
              <a:t>Windows 2012 allows </a:t>
            </a:r>
          </a:p>
          <a:p>
            <a:pPr lvl="1"/>
            <a:r>
              <a:rPr lang="en-US" dirty="0" smtClean="0"/>
              <a:t>Constrained delegation across domains</a:t>
            </a:r>
          </a:p>
          <a:p>
            <a:pPr lvl="1"/>
            <a:r>
              <a:rPr lang="en-US" dirty="0" smtClean="0"/>
              <a:t>Ability of service administrators to configure constrained delegation</a:t>
            </a:r>
          </a:p>
          <a:p>
            <a:endParaRPr lang="en-US" dirty="0"/>
          </a:p>
        </p:txBody>
      </p:sp>
    </p:spTree>
    <p:extLst>
      <p:ext uri="{BB962C8B-B14F-4D97-AF65-F5344CB8AC3E}">
        <p14:creationId xmlns:p14="http://schemas.microsoft.com/office/powerpoint/2010/main" val="133843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Managing User and Service Accounts</a:t>
            </a:r>
            <a:endParaRPr lang="en-US"/>
          </a:p>
        </p:txBody>
      </p:sp>
      <p:sp>
        <p:nvSpPr>
          <p:cNvPr id="3" name="Text Placeholder 2"/>
          <p:cNvSpPr>
            <a:spLocks noGrp="1"/>
          </p:cNvSpPr>
          <p:nvPr>
            <p:ph type="body" idx="1"/>
          </p:nvPr>
        </p:nvSpPr>
        <p:spPr/>
        <p:txBody>
          <a:bodyPr/>
          <a:lstStyle/>
          <a:p>
            <a:r>
              <a:rPr lang="en-US" smtClean="0"/>
              <a:t>Exercise 1: Configuring Password Policy and Account Lockout Settings
Exercise 2: Creating and Associating a Managed Service Account</a:t>
            </a:r>
            <a:endParaRPr lang="en-US"/>
          </a:p>
        </p:txBody>
      </p:sp>
      <p:sp>
        <p:nvSpPr>
          <p:cNvPr id="4" name="TextBox 3"/>
          <p:cNvSpPr txBox="1"/>
          <p:nvPr/>
        </p:nvSpPr>
        <p:spPr>
          <a:xfrm>
            <a:off x="458788" y="359158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6088205" cy="1815882"/>
          </a:xfrm>
          <a:prstGeom prst="rect">
            <a:avLst/>
          </a:prstGeom>
          <a:noFill/>
        </p:spPr>
        <p:txBody>
          <a:bodyPr vert="horz" wrap="none" rtlCol="0">
            <a:spAutoFit/>
          </a:bodyPr>
          <a:lstStyle/>
          <a:p>
            <a:r>
              <a:rPr lang="en-US" sz="2800" b="1" i="0" u="none" strike="noStrike" baseline="0" smtClean="0">
                <a:latin typeface="Segoe UI"/>
              </a:rPr>
              <a:t>Virtual machines:</a:t>
            </a:r>
            <a:r>
              <a:rPr lang="en-US" sz="2800" b="0" i="0" u="none" strike="noStrike" baseline="0" smtClean="0">
                <a:latin typeface="Segoe UI"/>
              </a:rPr>
              <a:t> 20411D-LON-DC1</a:t>
            </a:r>
          </a:p>
          <a:p>
            <a:r>
              <a:rPr lang="en-US" sz="2800" b="1" i="0" u="none" strike="noStrike" baseline="0" smtClean="0">
                <a:latin typeface="Segoe UI"/>
              </a:rPr>
              <a:t>User Name:</a:t>
            </a:r>
            <a:r>
              <a:rPr lang="en-US" sz="2800" b="0" i="0" u="none" strike="noStrike" baseline="0" smtClean="0">
                <a:latin typeface="Segoe UI"/>
              </a:rPr>
              <a:t> Adatum\Administrator</a:t>
            </a:r>
          </a:p>
          <a:p>
            <a:r>
              <a:rPr lang="en-US" sz="2800" b="1" i="0" u="none" strike="noStrike" baseline="0" smtClean="0">
                <a:latin typeface="Segoe UI"/>
              </a:rPr>
              <a:t>Password:</a:t>
            </a:r>
            <a:r>
              <a:rPr lang="en-US" sz="2800" b="0" i="0" u="none" strike="noStrike" baseline="0" smtClean="0">
                <a:latin typeface="Segoe UI"/>
              </a:rPr>
              <a:t> Pa$$w0rd</a:t>
            </a:r>
          </a:p>
          <a:p>
            <a:endParaRPr lang="en-US" sz="2800" b="0" i="0" u="none" strike="noStrike" baseline="0" smtClean="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1380202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7709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762000"/>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is a global engineering and manufacturing company with their head office based in London, United Kingdom. An IT office and data center are located in London to support the London location and other locations. A. Datum has recently deployed a Windows Server 2012 server and client infrastructure.</a:t>
            </a:r>
            <a:endParaRPr lang="en-US"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A. Datum has completed a security review for passwords and account lockout policies. You need to implement the recommendations contained in the report to control password complexity and length. You also need to configure appropriate account lockout settings. Part of your password</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2589771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a:xfrm>
            <a:off x="458788" y="914400"/>
            <a:ext cx="8119156" cy="5147356"/>
          </a:xfrm>
        </p:spPr>
        <p:txBody>
          <a:bodyPr/>
          <a:lstStyle/>
          <a:p>
            <a:pPr marL="0" lvl="0" indent="0" fontAlgn="auto">
              <a:spcAft>
                <a:spcPts val="1000"/>
              </a:spcAft>
              <a:buClrTx/>
              <a:buSzTx/>
              <a:buNone/>
            </a:pPr>
            <a:r>
              <a:rPr lang="en-US" kern="1200" dirty="0">
                <a:solidFill>
                  <a:srgbClr val="000000"/>
                </a:solidFill>
                <a:latin typeface="Segoe UI"/>
                <a:ea typeface="Times New Roman"/>
                <a:cs typeface="Segoe UI"/>
              </a:rPr>
              <a:t>policy configuration will include a specific password policy you need to assign to the Executive security group. This group requires a different password policy than the policy applied at the domain level.</a:t>
            </a:r>
            <a:endParaRPr lang="en-US" kern="1200" dirty="0">
              <a:solidFill>
                <a:srgbClr val="000000"/>
              </a:solidFill>
              <a:latin typeface="Segoe UI"/>
              <a:ea typeface="Times New Roman"/>
              <a:cs typeface="Times New Roman"/>
            </a:endParaRPr>
          </a:p>
          <a:p>
            <a:pPr marL="0" lvl="0" indent="0" fontAlgn="auto">
              <a:spcAft>
                <a:spcPts val="1000"/>
              </a:spcAft>
              <a:buClrTx/>
              <a:buSzTx/>
              <a:buNone/>
            </a:pPr>
            <a:r>
              <a:rPr lang="en-US" kern="1200" dirty="0">
                <a:solidFill>
                  <a:srgbClr val="000000"/>
                </a:solidFill>
                <a:latin typeface="Segoe UI"/>
                <a:ea typeface="Times New Roman"/>
                <a:cs typeface="Segoe UI"/>
              </a:rPr>
              <a:t>You need to configure a new group managed service account to support a new Web-based program. Using a group managed service account will help maintain the password security requirements for the account.</a:t>
            </a:r>
            <a:endParaRPr lang="en-US" dirty="0"/>
          </a:p>
        </p:txBody>
      </p:sp>
    </p:spTree>
    <p:extLst>
      <p:ext uri="{BB962C8B-B14F-4D97-AF65-F5344CB8AC3E}">
        <p14:creationId xmlns:p14="http://schemas.microsoft.com/office/powerpoint/2010/main" val="1012239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Common Issues and Troubleshooting Tips</a:t>
            </a:r>
            <a:endParaRPr lang="en-US"/>
          </a:p>
        </p:txBody>
      </p:sp>
    </p:spTree>
    <p:extLst>
      <p:ext uri="{BB962C8B-B14F-4D97-AF65-F5344CB8AC3E}">
        <p14:creationId xmlns:p14="http://schemas.microsoft.com/office/powerpoint/2010/main" val="694854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2676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Configuring Password Policy and User Account Lockout Settings
Configuring Managed Service Accounts</a:t>
            </a:r>
            <a:endParaRPr lang="en-US"/>
          </a:p>
        </p:txBody>
      </p:sp>
    </p:spTree>
    <p:extLst>
      <p:ext uri="{BB962C8B-B14F-4D97-AF65-F5344CB8AC3E}">
        <p14:creationId xmlns:p14="http://schemas.microsoft.com/office/powerpoint/2010/main" val="269847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Configuring Password Policy and User Account Lockout Settings</a:t>
            </a:r>
            <a:endParaRPr lang="en-US"/>
          </a:p>
        </p:txBody>
      </p:sp>
      <p:sp>
        <p:nvSpPr>
          <p:cNvPr id="3" name="Text Placeholder 2"/>
          <p:cNvSpPr>
            <a:spLocks noGrp="1"/>
          </p:cNvSpPr>
          <p:nvPr>
            <p:ph type="body" idx="1"/>
          </p:nvPr>
        </p:nvSpPr>
        <p:spPr/>
        <p:txBody>
          <a:bodyPr/>
          <a:lstStyle/>
          <a:p>
            <a:r>
              <a:rPr lang="en-US" smtClean="0"/>
              <a:t>User Account Policies
Kerberos Policies
Configuring User Account Policies
What Are Password Settings Objects?
Configuring PSOs
Demonstration: Configuring PSOs
Discussion: Planning Password Policies</a:t>
            </a:r>
            <a:endParaRPr lang="en-US"/>
          </a:p>
        </p:txBody>
      </p:sp>
    </p:spTree>
    <p:extLst>
      <p:ext uri="{BB962C8B-B14F-4D97-AF65-F5344CB8AC3E}">
        <p14:creationId xmlns:p14="http://schemas.microsoft.com/office/powerpoint/2010/main" val="300322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Account Policies</a:t>
            </a:r>
            <a:endParaRPr lang="en-US"/>
          </a:p>
        </p:txBody>
      </p:sp>
      <p:sp>
        <p:nvSpPr>
          <p:cNvPr id="4" name="Content Placeholder 2"/>
          <p:cNvSpPr>
            <a:spLocks noGrp="1"/>
          </p:cNvSpPr>
          <p:nvPr/>
        </p:nvSpPr>
        <p:spPr bwMode="auto">
          <a:xfrm>
            <a:off x="647974" y="1102546"/>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spcBef>
                <a:spcPct val="0"/>
              </a:spcBef>
              <a:buFontTx/>
              <a:buNone/>
            </a:pPr>
            <a:r>
              <a:rPr lang="en-US" sz="2800" dirty="0" smtClean="0">
                <a:latin typeface="Segoe UI" pitchFamily="34" charset="0"/>
                <a:ea typeface="Segoe UI" pitchFamily="34" charset="0"/>
                <a:cs typeface="Segoe UI" pitchFamily="34" charset="0"/>
              </a:rPr>
              <a:t>Use the following settings to set password requirements:</a:t>
            </a:r>
          </a:p>
          <a:p>
            <a:pPr>
              <a:spcBef>
                <a:spcPct val="40000"/>
              </a:spcBef>
              <a:buClr>
                <a:srgbClr val="006699"/>
              </a:buClr>
            </a:pPr>
            <a:r>
              <a:rPr lang="en-US" sz="2400" dirty="0" smtClean="0">
                <a:latin typeface="Segoe UI" pitchFamily="34" charset="0"/>
                <a:ea typeface="Segoe UI" pitchFamily="34" charset="0"/>
                <a:cs typeface="Segoe UI" pitchFamily="34" charset="0"/>
              </a:rPr>
              <a:t>Enforce password history</a:t>
            </a:r>
          </a:p>
          <a:p>
            <a:pPr>
              <a:spcBef>
                <a:spcPct val="40000"/>
              </a:spcBef>
              <a:buClr>
                <a:srgbClr val="006699"/>
              </a:buClr>
            </a:pPr>
            <a:r>
              <a:rPr lang="en-US" sz="2400" dirty="0" smtClean="0">
                <a:latin typeface="Segoe UI" pitchFamily="34" charset="0"/>
                <a:ea typeface="Segoe UI" pitchFamily="34" charset="0"/>
                <a:cs typeface="Segoe UI" pitchFamily="34" charset="0"/>
              </a:rPr>
              <a:t>Maximum password age </a:t>
            </a:r>
          </a:p>
          <a:p>
            <a:pPr>
              <a:spcBef>
                <a:spcPct val="40000"/>
              </a:spcBef>
              <a:buClr>
                <a:srgbClr val="006699"/>
              </a:buClr>
            </a:pPr>
            <a:r>
              <a:rPr lang="en-US" sz="2400" dirty="0" smtClean="0">
                <a:latin typeface="Segoe UI" pitchFamily="34" charset="0"/>
                <a:ea typeface="Segoe UI" pitchFamily="34" charset="0"/>
                <a:cs typeface="Segoe UI" pitchFamily="34" charset="0"/>
              </a:rPr>
              <a:t>Minimum password age</a:t>
            </a:r>
          </a:p>
          <a:p>
            <a:pPr>
              <a:spcBef>
                <a:spcPct val="40000"/>
              </a:spcBef>
              <a:buClr>
                <a:srgbClr val="006699"/>
              </a:buClr>
            </a:pPr>
            <a:r>
              <a:rPr lang="en-US" sz="2400" dirty="0" smtClean="0">
                <a:latin typeface="Segoe UI" pitchFamily="34" charset="0"/>
                <a:ea typeface="Segoe UI" pitchFamily="34" charset="0"/>
                <a:cs typeface="Segoe UI" pitchFamily="34" charset="0"/>
              </a:rPr>
              <a:t>Minimum password length</a:t>
            </a:r>
          </a:p>
          <a:p>
            <a:pPr>
              <a:spcBef>
                <a:spcPct val="40000"/>
              </a:spcBef>
              <a:buClr>
                <a:srgbClr val="006699"/>
              </a:buClr>
            </a:pPr>
            <a:r>
              <a:rPr lang="en-US" sz="2400" dirty="0" smtClean="0">
                <a:latin typeface="Segoe UI" pitchFamily="34" charset="0"/>
                <a:ea typeface="Segoe UI" pitchFamily="34" charset="0"/>
                <a:cs typeface="Segoe UI" pitchFamily="34" charset="0"/>
              </a:rPr>
              <a:t>Password complexity requirements</a:t>
            </a:r>
          </a:p>
          <a:p>
            <a:pPr>
              <a:spcBef>
                <a:spcPct val="40000"/>
              </a:spcBef>
              <a:buClr>
                <a:srgbClr val="006699"/>
              </a:buClr>
            </a:pPr>
            <a:r>
              <a:rPr lang="en-US" sz="2400" dirty="0" smtClean="0">
                <a:latin typeface="Segoe UI" pitchFamily="34" charset="0"/>
                <a:ea typeface="Segoe UI" pitchFamily="34" charset="0"/>
                <a:cs typeface="Segoe UI" pitchFamily="34" charset="0"/>
              </a:rPr>
              <a:t>Account lockout duration</a:t>
            </a:r>
          </a:p>
          <a:p>
            <a:pPr>
              <a:spcBef>
                <a:spcPct val="40000"/>
              </a:spcBef>
              <a:buClr>
                <a:srgbClr val="006699"/>
              </a:buClr>
            </a:pPr>
            <a:r>
              <a:rPr lang="en-US" sz="2400" dirty="0" smtClean="0">
                <a:latin typeface="Segoe UI" pitchFamily="34" charset="0"/>
                <a:ea typeface="Segoe UI" pitchFamily="34" charset="0"/>
                <a:cs typeface="Segoe UI" pitchFamily="34" charset="0"/>
              </a:rPr>
              <a:t>Account lockout threshold</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604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1fb636c2-9555-4b42-8d0e-3ca660078e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Kerberos Policies</a:t>
            </a:r>
            <a:endParaRPr lang="en-US"/>
          </a:p>
        </p:txBody>
      </p:sp>
      <p:sp>
        <p:nvSpPr>
          <p:cNvPr id="4" name="Content Placeholder 2"/>
          <p:cNvSpPr>
            <a:spLocks noGrp="1"/>
          </p:cNvSpPr>
          <p:nvPr/>
        </p:nvSpPr>
        <p:spPr bwMode="auto">
          <a:xfrm>
            <a:off x="502483" y="92163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Kerberos policy settings determine timing for Kerberos tickets and other events</a:t>
            </a:r>
          </a:p>
          <a:p>
            <a:pPr marL="288925"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80584120"/>
              </p:ext>
            </p:extLst>
          </p:nvPr>
        </p:nvGraphicFramePr>
        <p:xfrm>
          <a:off x="466928" y="1918490"/>
          <a:ext cx="8035046" cy="3845560"/>
        </p:xfrm>
        <a:graphic>
          <a:graphicData uri="http://schemas.openxmlformats.org/drawingml/2006/table">
            <a:tbl>
              <a:tblPr firstRow="1" bandRow="1">
                <a:tableStyleId>{5C22544A-7EE6-4342-B048-85BDC9FD1C3A}</a:tableStyleId>
              </a:tblPr>
              <a:tblGrid>
                <a:gridCol w="5564221"/>
                <a:gridCol w="2470825"/>
              </a:tblGrid>
              <a:tr h="370840">
                <a:tc>
                  <a:txBody>
                    <a:bodyPr/>
                    <a:lstStyle/>
                    <a:p>
                      <a:r>
                        <a:rPr lang="en-US" dirty="0" smtClean="0">
                          <a:solidFill>
                            <a:schemeClr val="tx1"/>
                          </a:solidFill>
                        </a:rPr>
                        <a:t>Setting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Default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Enforce user logon restrictions</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Enabled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Maximum lifetime for service ticket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600</a:t>
                      </a:r>
                      <a:r>
                        <a:rPr lang="en-US" baseline="0" dirty="0" smtClean="0">
                          <a:solidFill>
                            <a:schemeClr val="tx1"/>
                          </a:solidFill>
                        </a:rPr>
                        <a:t> minutes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Maximum lifetime for user ticket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10 hours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Maximum lifetime for user ticket renewal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7 days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Maximum tolerance for computer clock synchronization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5 minutes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417441" y="5949723"/>
            <a:ext cx="8647044"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chemeClr val="accent6">
                  <a:lumMod val="75000"/>
                </a:schemeClr>
              </a:buClr>
              <a:buFont typeface="Arial" pitchFamily="34" charset="0"/>
              <a:buChar char="•"/>
            </a:pPr>
            <a:r>
              <a:rPr lang="en-US" sz="2400" b="0" dirty="0">
                <a:latin typeface="Segoe UI" pitchFamily="34" charset="0"/>
                <a:ea typeface="Segoe UI" pitchFamily="34" charset="0"/>
                <a:cs typeface="Segoe UI" pitchFamily="34" charset="0"/>
              </a:rPr>
              <a:t>Kerberos claims and compound authentication for DAC requires Windows Server 2012 domain controllers</a:t>
            </a:r>
          </a:p>
        </p:txBody>
      </p:sp>
    </p:spTree>
    <p:extLst>
      <p:ext uri="{BB962C8B-B14F-4D97-AF65-F5344CB8AC3E}">
        <p14:creationId xmlns:p14="http://schemas.microsoft.com/office/powerpoint/2010/main" val="418426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User Account Policies</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smtClean="0">
                <a:latin typeface="Segoe UI" panose="020B0502040204020203" pitchFamily="34" charset="0"/>
                <a:cs typeface="Segoe UI" panose="020B0502040204020203" pitchFamily="34" charset="0"/>
              </a:rPr>
              <a:t>Local Security Policy account settings:</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Configured with </a:t>
            </a:r>
            <a:r>
              <a:rPr lang="en-US" sz="2400" dirty="0" err="1" smtClean="0">
                <a:latin typeface="Segoe UI" panose="020B0502040204020203" pitchFamily="34" charset="0"/>
                <a:cs typeface="Segoe UI" panose="020B0502040204020203" pitchFamily="34" charset="0"/>
              </a:rPr>
              <a:t>secpol.msc</a:t>
            </a:r>
            <a:endParaRPr lang="en-US" sz="24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Apply to local user accounts</a:t>
            </a:r>
            <a:endParaRPr lang="en-US" sz="2400" dirty="0">
              <a:latin typeface="Segoe UI" panose="020B0502040204020203" pitchFamily="34" charset="0"/>
              <a:cs typeface="Segoe UI" panose="020B0502040204020203" pitchFamily="34" charset="0"/>
            </a:endParaRPr>
          </a:p>
          <a:p>
            <a:r>
              <a:rPr lang="en-US" sz="2800" dirty="0" smtClean="0">
                <a:latin typeface="Segoe UI" panose="020B0502040204020203" pitchFamily="34" charset="0"/>
                <a:cs typeface="Segoe UI" panose="020B0502040204020203" pitchFamily="34" charset="0"/>
              </a:rPr>
              <a:t>Group Policy account settings</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Configured with the Group Policy Management console</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Apply to all accounts in AD DS and local accounts on computers joined to the domain</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Can only be applied once, in Default Domain Policy</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Take precedence over Local Security Policy settings</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809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Password Settings Objects?</a:t>
            </a:r>
            <a:endParaRPr lang="en-US"/>
          </a:p>
        </p:txBody>
      </p:sp>
      <p:sp>
        <p:nvSpPr>
          <p:cNvPr id="4" name="TextBox 9"/>
          <p:cNvSpPr txBox="1"/>
          <p:nvPr/>
        </p:nvSpPr>
        <p:spPr>
          <a:xfrm>
            <a:off x="614855" y="1545021"/>
            <a:ext cx="184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anose="020B0502040204020203" pitchFamily="34" charset="0"/>
                <a:cs typeface="Segoe UI" panose="020B0502040204020203" pitchFamily="34" charset="0"/>
              </a:rPr>
              <a:t>You can use fine-grained password policies to specify multiple password policies within a single </a:t>
            </a:r>
            <a:r>
              <a:rPr lang="en-US" sz="2800" dirty="0" smtClean="0">
                <a:latin typeface="Segoe UI" panose="020B0502040204020203" pitchFamily="34" charset="0"/>
                <a:cs typeface="Segoe UI" panose="020B0502040204020203" pitchFamily="34" charset="0"/>
              </a:rPr>
              <a:t>domain</a:t>
            </a:r>
          </a:p>
          <a:p>
            <a:r>
              <a:rPr lang="en-US" sz="2800" dirty="0">
                <a:latin typeface="Segoe UI" panose="020B0502040204020203" pitchFamily="34" charset="0"/>
                <a:cs typeface="Segoe UI" panose="020B0502040204020203" pitchFamily="34" charset="0"/>
              </a:rPr>
              <a:t>Fine-grained password policies:</a:t>
            </a:r>
            <a:endParaRPr lang="en-US" sz="28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Apply only to user objects (or </a:t>
            </a:r>
            <a:r>
              <a:rPr lang="en-US" sz="2400" dirty="0" err="1">
                <a:latin typeface="Segoe UI" panose="020B0502040204020203" pitchFamily="34" charset="0"/>
                <a:cs typeface="Segoe UI" panose="020B0502040204020203" pitchFamily="34" charset="0"/>
              </a:rPr>
              <a:t>inetOrgPerson</a:t>
            </a:r>
            <a:r>
              <a:rPr lang="en-US" sz="2400" dirty="0">
                <a:latin typeface="Segoe UI" panose="020B0502040204020203" pitchFamily="34" charset="0"/>
                <a:cs typeface="Segoe UI" panose="020B0502040204020203" pitchFamily="34" charset="0"/>
              </a:rPr>
              <a:t> objects) and global security groups</a:t>
            </a:r>
            <a:endParaRPr lang="en-US" sz="24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Cannot be applied to an OU directly</a:t>
            </a:r>
            <a:endParaRPr lang="en-US" sz="24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a:latin typeface="Segoe UI" panose="020B0502040204020203" pitchFamily="34" charset="0"/>
                <a:cs typeface="Segoe UI" panose="020B0502040204020203" pitchFamily="34" charset="0"/>
              </a:rPr>
              <a:t>Do not interfere with custom password filters that you might use in the same </a:t>
            </a:r>
            <a:r>
              <a:rPr lang="en-US" sz="2400" dirty="0" smtClean="0">
                <a:latin typeface="Segoe UI" panose="020B0502040204020203" pitchFamily="34" charset="0"/>
                <a:cs typeface="Segoe UI" panose="020B0502040204020203" pitchFamily="34" charset="0"/>
              </a:rPr>
              <a:t>domain</a:t>
            </a:r>
          </a:p>
        </p:txBody>
      </p:sp>
    </p:spTree>
    <p:extLst>
      <p:ext uri="{BB962C8B-B14F-4D97-AF65-F5344CB8AC3E}">
        <p14:creationId xmlns:p14="http://schemas.microsoft.com/office/powerpoint/2010/main" val="198644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47659cb2-6a5b-4f57-aab1-287d9863bc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PSOs</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smtClean="0">
                <a:latin typeface="Segoe UI" panose="020B0502040204020203" pitchFamily="34" charset="0"/>
                <a:cs typeface="Segoe UI" panose="020B0502040204020203" pitchFamily="34" charset="0"/>
              </a:rPr>
              <a:t>Windows Server 2012 provides two tools for configuring PSOs</a:t>
            </a: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Windows PowerShell </a:t>
            </a:r>
            <a:r>
              <a:rPr lang="en-US" sz="2400" dirty="0" err="1" smtClean="0">
                <a:latin typeface="Segoe UI" panose="020B0502040204020203" pitchFamily="34" charset="0"/>
                <a:cs typeface="Segoe UI" panose="020B0502040204020203" pitchFamily="34" charset="0"/>
              </a:rPr>
              <a:t>cmdlets</a:t>
            </a:r>
            <a:endParaRPr lang="en-US" sz="2400" dirty="0" smtClean="0">
              <a:latin typeface="Segoe UI" panose="020B0502040204020203" pitchFamily="34" charset="0"/>
              <a:cs typeface="Segoe UI" panose="020B0502040204020203" pitchFamily="34" charset="0"/>
            </a:endParaRPr>
          </a:p>
          <a:p>
            <a:pPr lvl="2">
              <a:buClr>
                <a:schemeClr val="accent2">
                  <a:lumMod val="50000"/>
                </a:schemeClr>
              </a:buClr>
            </a:pPr>
            <a:r>
              <a:rPr lang="en-US" sz="2000" dirty="0" smtClean="0">
                <a:latin typeface="Segoe UI" panose="020B0502040204020203" pitchFamily="34" charset="0"/>
                <a:cs typeface="Segoe UI" panose="020B0502040204020203" pitchFamily="34" charset="0"/>
              </a:rPr>
              <a:t>New-</a:t>
            </a:r>
            <a:r>
              <a:rPr lang="en-US" sz="2000" dirty="0" err="1" smtClean="0">
                <a:latin typeface="Segoe UI" panose="020B0502040204020203" pitchFamily="34" charset="0"/>
                <a:cs typeface="Segoe UI" panose="020B0502040204020203" pitchFamily="34" charset="0"/>
              </a:rPr>
              <a:t>ADFineGrainedPasswordPolicy</a:t>
            </a:r>
            <a:endParaRPr lang="en-US" sz="2000" dirty="0" smtClean="0">
              <a:solidFill>
                <a:schemeClr val="accent2">
                  <a:lumMod val="50000"/>
                </a:schemeClr>
              </a:solidFill>
              <a:latin typeface="Segoe UI" panose="020B0502040204020203" pitchFamily="34" charset="0"/>
              <a:cs typeface="Segoe UI" panose="020B0502040204020203" pitchFamily="34" charset="0"/>
            </a:endParaRPr>
          </a:p>
          <a:p>
            <a:pPr lvl="2">
              <a:buClr>
                <a:schemeClr val="accent2">
                  <a:lumMod val="50000"/>
                </a:schemeClr>
              </a:buClr>
            </a:pPr>
            <a:r>
              <a:rPr lang="en-US" sz="2000" dirty="0" smtClean="0">
                <a:latin typeface="Segoe UI" panose="020B0502040204020203" pitchFamily="34" charset="0"/>
                <a:cs typeface="Segoe UI" panose="020B0502040204020203" pitchFamily="34" charset="0"/>
              </a:rPr>
              <a:t>Add-</a:t>
            </a:r>
            <a:r>
              <a:rPr lang="en-US" sz="2000" dirty="0" err="1" smtClean="0">
                <a:latin typeface="Segoe UI" panose="020B0502040204020203" pitchFamily="34" charset="0"/>
                <a:cs typeface="Segoe UI" panose="020B0502040204020203" pitchFamily="34" charset="0"/>
              </a:rPr>
              <a:t>FineGrainedPasswordPolicySubject</a:t>
            </a:r>
            <a:endParaRPr lang="en-US" sz="2000" dirty="0" smtClean="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Active Directory Administrative Center</a:t>
            </a:r>
          </a:p>
          <a:p>
            <a:pPr lvl="2">
              <a:buClr>
                <a:schemeClr val="accent2">
                  <a:lumMod val="50000"/>
                </a:schemeClr>
              </a:buClr>
            </a:pPr>
            <a:r>
              <a:rPr lang="en-US" sz="2000" dirty="0" smtClean="0">
                <a:latin typeface="Segoe UI" panose="020B0502040204020203" pitchFamily="34" charset="0"/>
                <a:cs typeface="Segoe UI" panose="020B0502040204020203" pitchFamily="34" charset="0"/>
              </a:rPr>
              <a:t>Graphical user interface</a:t>
            </a:r>
          </a:p>
          <a:p>
            <a:pPr lvl="2">
              <a:buClr>
                <a:schemeClr val="accent2">
                  <a:lumMod val="50000"/>
                </a:schemeClr>
              </a:buClr>
            </a:pPr>
            <a:r>
              <a:rPr lang="en-US" sz="2000" dirty="0" smtClean="0">
                <a:latin typeface="Segoe UI" panose="020B0502040204020203" pitchFamily="34" charset="0"/>
                <a:cs typeface="Segoe UI" panose="020B0502040204020203" pitchFamily="34" charset="0"/>
              </a:rPr>
              <a:t>Uses Windows PowerShell </a:t>
            </a:r>
            <a:r>
              <a:rPr lang="en-US" sz="2000" dirty="0" err="1" smtClean="0">
                <a:latin typeface="Segoe UI" panose="020B0502040204020203" pitchFamily="34" charset="0"/>
                <a:cs typeface="Segoe UI" panose="020B0502040204020203" pitchFamily="34" charset="0"/>
              </a:rPr>
              <a:t>cmdlets</a:t>
            </a:r>
            <a:r>
              <a:rPr lang="en-US" sz="2000" dirty="0" smtClean="0">
                <a:latin typeface="Segoe UI" panose="020B0502040204020203" pitchFamily="34" charset="0"/>
                <a:cs typeface="Segoe UI" panose="020B0502040204020203" pitchFamily="34" charset="0"/>
              </a:rPr>
              <a:t> to create and manage PSOs</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33787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TotalTime>
  <Words>4360</Words>
  <Application>Microsoft Office PowerPoint</Application>
  <PresentationFormat>On-screen Show (4:3)</PresentationFormat>
  <Paragraphs>430</Paragraphs>
  <Slides>28</Slides>
  <Notes>28</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Tahoma</vt:lpstr>
      <vt:lpstr>Calibri</vt:lpstr>
      <vt:lpstr>Symbol</vt:lpstr>
      <vt:lpstr>Wingdings</vt:lpstr>
      <vt:lpstr>Arial Unicode MS</vt:lpstr>
      <vt:lpstr>Segoe Light</vt:lpstr>
      <vt:lpstr>Times New Roman</vt:lpstr>
      <vt:lpstr>Segoe UI Light</vt:lpstr>
      <vt:lpstr>Segoe UI</vt:lpstr>
      <vt:lpstr>Segoe</vt:lpstr>
      <vt:lpstr>Verdana</vt:lpstr>
      <vt:lpstr>Presentation1</vt:lpstr>
      <vt:lpstr>Module 3</vt:lpstr>
      <vt:lpstr>PowerPoint Presentation</vt:lpstr>
      <vt:lpstr>Module Overview</vt:lpstr>
      <vt:lpstr>Lesson 1: Configuring Password Policy and User Account Lockout Settings</vt:lpstr>
      <vt:lpstr>User Account Policies</vt:lpstr>
      <vt:lpstr>Kerberos Policies</vt:lpstr>
      <vt:lpstr>Configuring User Account Policies</vt:lpstr>
      <vt:lpstr>What Are Password Settings Objects?</vt:lpstr>
      <vt:lpstr>Configuring PSOs</vt:lpstr>
      <vt:lpstr>Demonstration: Configuring PSOs</vt:lpstr>
      <vt:lpstr>PowerPoint Presentation</vt:lpstr>
      <vt:lpstr>Discussion: Planning Password Policies</vt:lpstr>
      <vt:lpstr>PowerPoint Presentation</vt:lpstr>
      <vt:lpstr>PowerPoint Presentation</vt:lpstr>
      <vt:lpstr>Lesson 2: Configuring Managed Service Accounts</vt:lpstr>
      <vt:lpstr>Service Account Overview</vt:lpstr>
      <vt:lpstr>Challenges of Using Standard User Accounts for Services</vt:lpstr>
      <vt:lpstr>Managed Service Account and Virtual Accounts</vt:lpstr>
      <vt:lpstr>What Are Group Managed Service Accounts?</vt:lpstr>
      <vt:lpstr>Demonstration: Configuring Group Managed Service Accounts</vt:lpstr>
      <vt:lpstr>PowerPoint Presentation</vt:lpstr>
      <vt:lpstr>Kerberos Delegation and Service Principal Names</vt:lpstr>
      <vt:lpstr>Lab: Managing User and Service Accounts</vt:lpstr>
      <vt:lpstr>PowerPoint Presentation</vt:lpstr>
      <vt:lpstr>Lab Scenario</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Jamie Westover</dc:creator>
  <cp:lastModifiedBy>Jamie Westover</cp:lastModifiedBy>
  <cp:revision>2</cp:revision>
  <dcterms:created xsi:type="dcterms:W3CDTF">2014-04-02T15:58:59Z</dcterms:created>
  <dcterms:modified xsi:type="dcterms:W3CDTF">2014-04-02T16:05:02Z</dcterms:modified>
</cp:coreProperties>
</file>