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4.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theme/theme45.xml" ContentType="application/vnd.openxmlformats-officedocument.theme+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theme/theme46.xml" ContentType="application/vnd.openxmlformats-officedocument.theme+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theme/theme47.xml" ContentType="application/vnd.openxmlformats-officedocument.theme+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theme/theme48.xml" ContentType="application/vnd.openxmlformats-officedocument.theme+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theme/theme49.xml" ContentType="application/vnd.openxmlformats-officedocument.theme+xml"/>
  <Override PartName="/ppt/theme/theme5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Lst>
  <p:notesMasterIdLst>
    <p:notesMasterId r:id="rId99"/>
  </p:notesMasterIdLst>
  <p:sldIdLst>
    <p:sldId id="256" r:id="rId50"/>
    <p:sldId id="257" r:id="rId51"/>
    <p:sldId id="258" r:id="rId52"/>
    <p:sldId id="259" r:id="rId53"/>
    <p:sldId id="260" r:id="rId54"/>
    <p:sldId id="261" r:id="rId55"/>
    <p:sldId id="262" r:id="rId56"/>
    <p:sldId id="263" r:id="rId57"/>
    <p:sldId id="264" r:id="rId58"/>
    <p:sldId id="265" r:id="rId59"/>
    <p:sldId id="297" r:id="rId60"/>
    <p:sldId id="266" r:id="rId61"/>
    <p:sldId id="267" r:id="rId62"/>
    <p:sldId id="268" r:id="rId63"/>
    <p:sldId id="269" r:id="rId64"/>
    <p:sldId id="270" r:id="rId65"/>
    <p:sldId id="271" r:id="rId66"/>
    <p:sldId id="272" r:id="rId67"/>
    <p:sldId id="273" r:id="rId68"/>
    <p:sldId id="274" r:id="rId69"/>
    <p:sldId id="275" r:id="rId70"/>
    <p:sldId id="298" r:id="rId71"/>
    <p:sldId id="299" r:id="rId72"/>
    <p:sldId id="276" r:id="rId73"/>
    <p:sldId id="277" r:id="rId74"/>
    <p:sldId id="278" r:id="rId75"/>
    <p:sldId id="279" r:id="rId76"/>
    <p:sldId id="280" r:id="rId77"/>
    <p:sldId id="300" r:id="rId78"/>
    <p:sldId id="281" r:id="rId79"/>
    <p:sldId id="282" r:id="rId80"/>
    <p:sldId id="283" r:id="rId81"/>
    <p:sldId id="284" r:id="rId82"/>
    <p:sldId id="285" r:id="rId83"/>
    <p:sldId id="286" r:id="rId84"/>
    <p:sldId id="287" r:id="rId85"/>
    <p:sldId id="288" r:id="rId86"/>
    <p:sldId id="289" r:id="rId87"/>
    <p:sldId id="290" r:id="rId88"/>
    <p:sldId id="301" r:id="rId89"/>
    <p:sldId id="302" r:id="rId90"/>
    <p:sldId id="291" r:id="rId91"/>
    <p:sldId id="292" r:id="rId92"/>
    <p:sldId id="293" r:id="rId93"/>
    <p:sldId id="294" r:id="rId94"/>
    <p:sldId id="295" r:id="rId95"/>
    <p:sldId id="303" r:id="rId96"/>
    <p:sldId id="296" r:id="rId97"/>
    <p:sldId id="304" r:id="rId98"/>
  </p:sldIdLst>
  <p:sldSz cx="9144000" cy="6858000" type="screen4x3"/>
  <p:notesSz cx="6858000" cy="9144000"/>
  <p:embeddedFontLst>
    <p:embeddedFont>
      <p:font typeface="Calibri" panose="020F0502020204030204" pitchFamily="34" charset="0"/>
      <p:regular r:id="rId100"/>
      <p:bold r:id="rId101"/>
      <p:italic r:id="rId102"/>
      <p:boldItalic r:id="rId103"/>
    </p:embeddedFont>
    <p:embeddedFont>
      <p:font typeface="Segoe Light" panose="020B0302040504020203" pitchFamily="34" charset="0"/>
      <p:regular r:id="rId104"/>
      <p:italic r:id="rId105"/>
    </p:embeddedFont>
    <p:embeddedFont>
      <p:font typeface="Segoe UI" panose="020B0502040204020203" pitchFamily="34" charset="0"/>
      <p:regular r:id="rId106"/>
      <p:bold r:id="rId107"/>
      <p:italic r:id="rId108"/>
      <p:boldItalic r:id="rId109"/>
    </p:embeddedFont>
    <p:embeddedFont>
      <p:font typeface="Segoe UI Light" panose="020B0502040204020203" pitchFamily="34" charset="0"/>
      <p:regular r:id="rId110"/>
      <p:italic r:id="rId111"/>
    </p:embeddedFont>
    <p:embeddedFont>
      <p:font typeface="Mangal" panose="02040503050203030202" pitchFamily="18" charset="0"/>
      <p:regular r:id="rId112"/>
      <p:bold r:id="rId113"/>
    </p:embeddedFont>
    <p:embeddedFont>
      <p:font typeface="Verdana" panose="020B0604030504040204" pitchFamily="34" charset="0"/>
      <p:regular r:id="rId114"/>
      <p:bold r:id="rId115"/>
      <p:italic r:id="rId116"/>
      <p:boldItalic r:id="rId1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508" autoAdjust="0"/>
    <p:restoredTop sz="96412" autoAdjust="0"/>
  </p:normalViewPr>
  <p:slideViewPr>
    <p:cSldViewPr snapToGrid="0">
      <p:cViewPr varScale="1">
        <p:scale>
          <a:sx n="91" d="100"/>
          <a:sy n="91" d="100"/>
        </p:scale>
        <p:origin x="78" y="636"/>
      </p:cViewPr>
      <p:guideLst/>
    </p:cSldViewPr>
  </p:slideViewPr>
  <p:notesTextViewPr>
    <p:cViewPr>
      <p:scale>
        <a:sx n="1" d="1"/>
        <a:sy n="1" d="1"/>
      </p:scale>
      <p:origin x="0" y="-408"/>
    </p:cViewPr>
  </p:notesTextViewPr>
  <p:notesViewPr>
    <p:cSldViewPr snapToGrid="0">
      <p:cViewPr varScale="1">
        <p:scale>
          <a:sx n="88" d="100"/>
          <a:sy n="88" d="100"/>
        </p:scale>
        <p:origin x="93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font" Target="fonts/font18.fntdata"/><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4.xml"/><Relationship Id="rId68" Type="http://schemas.openxmlformats.org/officeDocument/2006/relationships/slide" Target="slides/slide19.xml"/><Relationship Id="rId84" Type="http://schemas.openxmlformats.org/officeDocument/2006/relationships/slide" Target="slides/slide35.xml"/><Relationship Id="rId89" Type="http://schemas.openxmlformats.org/officeDocument/2006/relationships/slide" Target="slides/slide40.xml"/><Relationship Id="rId112" Type="http://schemas.openxmlformats.org/officeDocument/2006/relationships/font" Target="fonts/font13.fntdata"/><Relationship Id="rId16" Type="http://schemas.openxmlformats.org/officeDocument/2006/relationships/slideMaster" Target="slideMasters/slideMaster16.xml"/><Relationship Id="rId107" Type="http://schemas.openxmlformats.org/officeDocument/2006/relationships/font" Target="fonts/font8.fntdata"/><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4.xml"/><Relationship Id="rId58" Type="http://schemas.openxmlformats.org/officeDocument/2006/relationships/slide" Target="slides/slide9.xml"/><Relationship Id="rId74" Type="http://schemas.openxmlformats.org/officeDocument/2006/relationships/slide" Target="slides/slide25.xml"/><Relationship Id="rId79" Type="http://schemas.openxmlformats.org/officeDocument/2006/relationships/slide" Target="slides/slide30.xml"/><Relationship Id="rId102" Type="http://schemas.openxmlformats.org/officeDocument/2006/relationships/font" Target="fonts/font3.fntdata"/><Relationship Id="rId5" Type="http://schemas.openxmlformats.org/officeDocument/2006/relationships/slideMaster" Target="slideMasters/slideMaster5.xml"/><Relationship Id="rId61" Type="http://schemas.openxmlformats.org/officeDocument/2006/relationships/slide" Target="slides/slide12.xml"/><Relationship Id="rId82" Type="http://schemas.openxmlformats.org/officeDocument/2006/relationships/slide" Target="slides/slide33.xml"/><Relationship Id="rId90" Type="http://schemas.openxmlformats.org/officeDocument/2006/relationships/slide" Target="slides/slide41.xml"/><Relationship Id="rId95" Type="http://schemas.openxmlformats.org/officeDocument/2006/relationships/slide" Target="slides/slide46.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7.xml"/><Relationship Id="rId64" Type="http://schemas.openxmlformats.org/officeDocument/2006/relationships/slide" Target="slides/slide15.xml"/><Relationship Id="rId69" Type="http://schemas.openxmlformats.org/officeDocument/2006/relationships/slide" Target="slides/slide20.xml"/><Relationship Id="rId77" Type="http://schemas.openxmlformats.org/officeDocument/2006/relationships/slide" Target="slides/slide28.xml"/><Relationship Id="rId100" Type="http://schemas.openxmlformats.org/officeDocument/2006/relationships/font" Target="fonts/font1.fntdata"/><Relationship Id="rId105" Type="http://schemas.openxmlformats.org/officeDocument/2006/relationships/font" Target="fonts/font6.fntdata"/><Relationship Id="rId113" Type="http://schemas.openxmlformats.org/officeDocument/2006/relationships/font" Target="fonts/font14.fntdata"/><Relationship Id="rId11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xml"/><Relationship Id="rId72" Type="http://schemas.openxmlformats.org/officeDocument/2006/relationships/slide" Target="slides/slide23.xml"/><Relationship Id="rId80" Type="http://schemas.openxmlformats.org/officeDocument/2006/relationships/slide" Target="slides/slide31.xml"/><Relationship Id="rId85" Type="http://schemas.openxmlformats.org/officeDocument/2006/relationships/slide" Target="slides/slide36.xml"/><Relationship Id="rId93" Type="http://schemas.openxmlformats.org/officeDocument/2006/relationships/slide" Target="slides/slide44.xml"/><Relationship Id="rId98" Type="http://schemas.openxmlformats.org/officeDocument/2006/relationships/slide" Target="slides/slide49.xml"/><Relationship Id="rId12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10.xml"/><Relationship Id="rId67" Type="http://schemas.openxmlformats.org/officeDocument/2006/relationships/slide" Target="slides/slide18.xml"/><Relationship Id="rId103" Type="http://schemas.openxmlformats.org/officeDocument/2006/relationships/font" Target="fonts/font4.fntdata"/><Relationship Id="rId108" Type="http://schemas.openxmlformats.org/officeDocument/2006/relationships/font" Target="fonts/font9.fntdata"/><Relationship Id="rId116" Type="http://schemas.openxmlformats.org/officeDocument/2006/relationships/font" Target="fonts/font17.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5.xml"/><Relationship Id="rId62" Type="http://schemas.openxmlformats.org/officeDocument/2006/relationships/slide" Target="slides/slide13.xml"/><Relationship Id="rId70" Type="http://schemas.openxmlformats.org/officeDocument/2006/relationships/slide" Target="slides/slide21.xml"/><Relationship Id="rId75" Type="http://schemas.openxmlformats.org/officeDocument/2006/relationships/slide" Target="slides/slide26.xml"/><Relationship Id="rId83" Type="http://schemas.openxmlformats.org/officeDocument/2006/relationships/slide" Target="slides/slide34.xml"/><Relationship Id="rId88" Type="http://schemas.openxmlformats.org/officeDocument/2006/relationships/slide" Target="slides/slide39.xml"/><Relationship Id="rId91" Type="http://schemas.openxmlformats.org/officeDocument/2006/relationships/slide" Target="slides/slide42.xml"/><Relationship Id="rId96" Type="http://schemas.openxmlformats.org/officeDocument/2006/relationships/slide" Target="slides/slide47.xml"/><Relationship Id="rId11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8.xml"/><Relationship Id="rId106" Type="http://schemas.openxmlformats.org/officeDocument/2006/relationships/font" Target="fonts/font7.fntdata"/><Relationship Id="rId114" Type="http://schemas.openxmlformats.org/officeDocument/2006/relationships/font" Target="fonts/font15.fntdata"/><Relationship Id="rId119"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3.xml"/><Relationship Id="rId60" Type="http://schemas.openxmlformats.org/officeDocument/2006/relationships/slide" Target="slides/slide11.xml"/><Relationship Id="rId65" Type="http://schemas.openxmlformats.org/officeDocument/2006/relationships/slide" Target="slides/slide16.xml"/><Relationship Id="rId73" Type="http://schemas.openxmlformats.org/officeDocument/2006/relationships/slide" Target="slides/slide24.xml"/><Relationship Id="rId78" Type="http://schemas.openxmlformats.org/officeDocument/2006/relationships/slide" Target="slides/slide29.xml"/><Relationship Id="rId81" Type="http://schemas.openxmlformats.org/officeDocument/2006/relationships/slide" Target="slides/slide32.xml"/><Relationship Id="rId86" Type="http://schemas.openxmlformats.org/officeDocument/2006/relationships/slide" Target="slides/slide37.xml"/><Relationship Id="rId94" Type="http://schemas.openxmlformats.org/officeDocument/2006/relationships/slide" Target="slides/slide45.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font" Target="fonts/font10.fntdata"/><Relationship Id="rId34" Type="http://schemas.openxmlformats.org/officeDocument/2006/relationships/slideMaster" Target="slideMasters/slideMaster34.xml"/><Relationship Id="rId50" Type="http://schemas.openxmlformats.org/officeDocument/2006/relationships/slide" Target="slides/slide1.xml"/><Relationship Id="rId55" Type="http://schemas.openxmlformats.org/officeDocument/2006/relationships/slide" Target="slides/slide6.xml"/><Relationship Id="rId76" Type="http://schemas.openxmlformats.org/officeDocument/2006/relationships/slide" Target="slides/slide27.xml"/><Relationship Id="rId97" Type="http://schemas.openxmlformats.org/officeDocument/2006/relationships/slide" Target="slides/slide48.xml"/><Relationship Id="rId104" Type="http://schemas.openxmlformats.org/officeDocument/2006/relationships/font" Target="fonts/font5.fntdata"/><Relationship Id="rId120"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22.xml"/><Relationship Id="rId92" Type="http://schemas.openxmlformats.org/officeDocument/2006/relationships/slide" Target="slides/slide4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7.xml"/><Relationship Id="rId87" Type="http://schemas.openxmlformats.org/officeDocument/2006/relationships/slide" Target="slides/slide38.xml"/><Relationship Id="rId110" Type="http://schemas.openxmlformats.org/officeDocument/2006/relationships/font" Target="fonts/font11.fntdata"/><Relationship Id="rId11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E5D27-289E-45BD-AA97-BFD429902071}" type="datetimeFigureOut">
              <a:rPr lang="en-US" smtClean="0"/>
              <a:t>4/2/2014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CAE9F-2978-42A3-A1FE-83A46EDA10CD}" type="slidenum">
              <a:rPr lang="en-US" smtClean="0"/>
              <a:t>‹#›</a:t>
            </a:fld>
            <a:endParaRPr lang="en-US"/>
          </a:p>
        </p:txBody>
      </p:sp>
    </p:spTree>
    <p:extLst>
      <p:ext uri="{BB962C8B-B14F-4D97-AF65-F5344CB8AC3E}">
        <p14:creationId xmlns:p14="http://schemas.microsoft.com/office/powerpoint/2010/main" val="307798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Presentation: 80 minutes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Lab: 90 minutes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Times New Roman" panose="02020603050405020304" pitchFamily="18" charset="0"/>
                <a:cs typeface="Calibri" panose="020F0502020204030204" pitchFamily="34" charset="0"/>
              </a:rPr>
              <a:t>After completing this module, students will be able to:</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what Group Policy is.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Implement and administer Group Policy Objects (GPOs).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Manage Group Policy scope and Group Policy processing.</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Troubleshoot the application of GPOs.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US" sz="1000" dirty="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US"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US" sz="1000" dirty="0" smtClean="0">
                <a:effectLst/>
                <a:latin typeface="Arial" panose="020B0604020202020204" pitchFamily="34" charset="0"/>
                <a:ea typeface="Calibri" panose="020F0502020204030204" pitchFamily="34" charset="0"/>
                <a:cs typeface="Segoe UI" panose="020B0502040204020203" pitchFamily="34" charset="0"/>
              </a:rPr>
              <a:t> file 20411D_04.pptx.</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935"/>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dirty="0" smtClean="0">
                <a:effectLst/>
                <a:latin typeface="Arial" panose="020B0604020202020204" pitchFamily="34" charset="0"/>
                <a:ea typeface="Times New Roman" panose="02020603050405020304" pitchFamily="18" charset="0"/>
                <a:cs typeface="Calibri" panose="020F0502020204030204" pitchFamily="34" charset="0"/>
              </a:rPr>
              <a:t> </a:t>
            </a:r>
            <a:r>
              <a:rPr lang="en-US" sz="1000" dirty="0" smtClean="0">
                <a:effectLst/>
                <a:latin typeface="Arial" panose="020B0604020202020204" pitchFamily="34" charset="0"/>
                <a:ea typeface="Calibri" panose="020F0502020204030204" pitchFamily="34" charset="0"/>
                <a:cs typeface="Segoe UI" panose="020B0502040204020203" pitchFamily="34" charset="0"/>
              </a:rPr>
              <a:t>We recommend that you use PowerPoint 2007 or a newer version to display the slides for this course. If you use PowerPoint Viewer or an older version of PowerPoint, all the features of the slides might not display correctly.</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fontAlgn="base">
              <a:lnSpc>
                <a:spcPct val="90000"/>
              </a:lnSpc>
              <a:spcAft>
                <a:spcPts val="720"/>
              </a:spcAft>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To prepare for this module:</a:t>
            </a:r>
            <a:endParaRPr lang="en-US" sz="1000" dirty="0" smtClean="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SzPts val="950"/>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dirty="0" smtClean="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SzPts val="950"/>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Practice performing the demonstrations.</a:t>
            </a:r>
            <a:endParaRPr lang="en-US" sz="1000" dirty="0" smtClean="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SzPts val="950"/>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Practice performing the labs.</a:t>
            </a:r>
            <a:endParaRPr lang="en-US" sz="1000" dirty="0" smtClean="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SzPts val="950"/>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US" sz="1000" dirty="0" smtClean="0">
              <a:effectLst/>
              <a:latin typeface="Arial" panose="020B0604020202020204" pitchFamily="34" charset="0"/>
              <a:ea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so that you understand how they work and the concepts that are covered in each. This will allow you to provide meaningful hints to students who </a:t>
            </a:r>
            <a:r>
              <a:rPr lang="en-US" sz="1000" dirty="0" smtClean="0">
                <a:effectLst/>
                <a:latin typeface="Arial" panose="020B0604020202020204" pitchFamily="34" charset="0"/>
                <a:ea typeface="Calibri" panose="020F0502020204030204" pitchFamily="34" charset="0"/>
                <a:cs typeface="Segoe UI" panose="020B0502040204020203" pitchFamily="34" charset="0"/>
              </a:rPr>
              <a:t>might </a:t>
            </a:r>
            <a:r>
              <a:rPr lang="en-CA" sz="1000" dirty="0" smtClean="0">
                <a:effectLst/>
                <a:latin typeface="Arial" panose="020B0604020202020204" pitchFamily="34" charset="0"/>
                <a:ea typeface="Calibri" panose="020F0502020204030204" pitchFamily="34" charset="0"/>
                <a:cs typeface="Segoe UI" panose="020B0502040204020203" pitchFamily="34" charset="0"/>
              </a:rPr>
              <a:t>get stuck in a lab, and it also will help guide your lecture to ensure that you cover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64460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Segoe UI" panose="020B0502040204020203" pitchFamily="34" charset="0"/>
              </a:rPr>
              <a:t>Leave the virtual machine running for subsequent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Start the 20411D-LON-DC1 virtual machine. 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Use the Group Policy Management Console (GPMC) to create a new GPO</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Switch to LON-DC1, and then sign in as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If necessary,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Select and then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folder,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 GPO</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field,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Desktop</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Configure Group Policy settings</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Group Policy Management, expand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folder,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Desktop</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policy,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Group Policy Management Editor,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 Configuration</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Security Settings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Local Policies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Security Options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details pane,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Interactive logon: Do not display last user name</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Interactive logon: Do not display last user name Properties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Define this policy setting</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check box,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Enabled</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Under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Security Settings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node,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System Services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details pane,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Installer</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Installer Properties</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Define this policy setting</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61060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Under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Policies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Administrative</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Templates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Menu</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Taskbar</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details pane, 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Search link from Start Menu</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Search link from Start Menu</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Administrative Templates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folder,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Panel</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Display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details pane, 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Hide Settings tab</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Hide Settings tab</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Close all open windows on LON-DC1.</a:t>
            </a:r>
            <a:endParaRPr lang="en-US"/>
          </a:p>
        </p:txBody>
      </p:sp>
      <p:sp>
        <p:nvSpPr>
          <p:cNvPr id="4" name="Slide Number Placeholder 3"/>
          <p:cNvSpPr>
            <a:spLocks noGrp="1"/>
          </p:cNvSpPr>
          <p:nvPr>
            <p:ph type="sldNum" sz="quarter" idx="10"/>
          </p:nvPr>
        </p:nvSpPr>
        <p:spPr/>
        <p:txBody>
          <a:bodyPr/>
          <a:lstStyle/>
          <a:p>
            <a:fld id="{5A2CAE9F-2978-42A3-A1FE-83A46EDA10CD}"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0819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 this lesson, you will teach students the fundamentals of implementing Group Policy. Focus on the fundamentals. The next module will build on these basic implementations.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442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the purpose of two default domain-based GPOs. Also, tell students that we do not recommend that they change settings in these GPOs. Rather, they should create new ones. Emphasize that Default Domain Controller Policy is used only on domain controllers.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mention local GPOs, but do not focus on these. Emphasize that domain-based GPOs take precedence because of the processing order.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8225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showing the students the Group Policy template and Group Policy container.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32232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starter GPOs allow you to store preconfigured Administrative Template settings in starter GPOs that act as templates for creating new GPOs. You can export these starter GPOs into .cab files that you easily can import into other areas of your enterprise. This can help provide consistency in large enterprises. You can store comments about the Starter GPO in the template itself.</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50759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Like critical data and AD DS–related resources, you must back up GPOs to protect the integrity of AD DS and GPOs. The GPMC not only provides the basic backup and restore options, but it also provides additional control over GPOs for administrative purposes, including that: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You can back up GPOs individually or as a whole with the GPMC or Windows PowerShell</a:t>
            </a:r>
            <a:r>
              <a:rPr lang="en-US" sz="1000" baseline="30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restore interface provides the ability for you to view the settings stored in the backup version before restoring it.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Importing a GPO allows you to transfer settings from a backup GPO to an existing GPO. It does not modify the existing security or links on the destination GPO.</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You can copy GPOs by using the GPMC or Windows PowerShell, both in the same domain and across domains.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Demonstration</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showing students how to perform these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87640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you can delegate different aspects of GPO management. Emphasize that the ability to create, link, and edit GPOs are separate events, and that having the right to perform one of those operations does not give you any rights to perform other operations. The administrator is the only user who has the right to perform all of these actions by default.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can use the Delegation of Control Wizard or the GPMC to delegate linking GPOs and to enable the use of reporting tools. Explain that you can use membership in the Group Policy Creator Owners group or delegation through the GPMC to delegate the right to create new Group Policy. You can configure each individual policy to allow users or groups to edit that policy.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Group Policy Creator Owners group allows its members to create new GPOs, and to edit or delete the GPOs that they create.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showing students how to perform these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68781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Walk students through the examples by using the LON-DC1 virtual machine.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81023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3077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Introduce the core components and functionality of the Group Policy infrastructure. Prepare students for managing GPOs, GPO links, and GPO processing.</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04369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key point of this topic is to explain what you can do with GPO links. It is very important to emphasize that a GPO link actually connects Group Policy settings to a container in AD DS. Also, you should explain the states the link can be in and the differences between those states.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demonstrating each of the activities described in the topic.</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5845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Leave the virtual machine running for subsequent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required virtual machine, 20411D-LON-DC1, should be running already after the preceding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and edit two GPOs</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if necessary, open Server Manager.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Server Manager,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Group Policy Management Console,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container,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New GPO window,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Run Command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field,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window,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container,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New GPO window,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 Not Remove Run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Command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field,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r</a:t>
            </a:r>
            <a:r>
              <a:rPr lang="en-US" sz="1000" smtClean="0">
                <a:effectLst/>
                <a:latin typeface="Arial" panose="020B0604020202020204" pitchFamily="34" charset="0"/>
                <a:ea typeface="Times New Roman" panose="02020603050405020304" pitchFamily="18" charset="0"/>
                <a:cs typeface="Segoe UI" panose="020B0502040204020203" pitchFamily="34" charset="0"/>
              </a:rPr>
              <a:t>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Run Command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GPO,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Group Policy Management Editor,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Administrative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Templates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Start Menu and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Taskbar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Run menu from Start 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Remove Run menu from Start Menu window,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Enabled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Close the Group Policy Management Editor.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 Not Remove Run Command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GPO,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Group Policy Management Editor,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Administrative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Templates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Start 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and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Taskbar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Run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574827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Start Menu</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Remove Run menu from Start Menu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Group Policy Management Editor.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Link the GPOs to different locations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Group Policy Management window, right-click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domain node in the left pane,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Link an Existing GPO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Select GPO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Run Command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The Remove Run Command GPO is now attached to the </a:t>
            </a:r>
            <a:r>
              <a:rPr lang="en-US" sz="1000"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Adatum.com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domain.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and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 Not Remove Run Command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GPO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OU.</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link the GPO.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OU in the left pane,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Inheritance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in the right pane.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Group Policy Inheritance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shows the order of precedence for the GPOs.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Disable a GPO link</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left pane,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Run Command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link that is listed under </a:t>
            </a:r>
            <a:r>
              <a:rPr lang="en-US" sz="1000"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Adatum.com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Link Enabled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clear the check mark. Refresh the Group Policy Inheritance window for the IT OU, and then notice the results in the right pane. The Remove Run Command GPO no longer is listed.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Delete a GPO link</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left pane,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OU,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 Not Remove Run Command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link,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in the pop-up window.</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OU in the left pane, and then click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Group Policy Inheritance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in the right pane. Verify the removal of the Do Not Remove Run Command and the absence of the Remove Run Command GPOs.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left pane,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Run Command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GPO that is listed under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a:t>
            </a:r>
            <a:endParaRPr lang="en-US" dirty="0"/>
          </a:p>
        </p:txBody>
      </p:sp>
      <p:sp>
        <p:nvSpPr>
          <p:cNvPr id="4" name="Slide Number Placeholder 3"/>
          <p:cNvSpPr>
            <a:spLocks noGrp="1"/>
          </p:cNvSpPr>
          <p:nvPr>
            <p:ph type="sldNum" sz="quarter" idx="10"/>
          </p:nvPr>
        </p:nvSpPr>
        <p:spPr/>
        <p:txBody>
          <a:bodyPr/>
          <a:lstStyle/>
          <a:p>
            <a:fld id="{5A2CAE9F-2978-42A3-A1FE-83A46EDA10CD}" type="slidenum">
              <a:rPr lang="en-US" smtClean="0"/>
              <a:t>22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14373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then </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Link Enabled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to re-enable the link. Refresh the Group Policy Inheritance window for the IT OU, and then notice the results in the right pane.</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the Group Policy Management Console.</a:t>
            </a:r>
            <a:endParaRPr lang="en-US"/>
          </a:p>
        </p:txBody>
      </p:sp>
      <p:sp>
        <p:nvSpPr>
          <p:cNvPr id="4" name="Slide Number Placeholder 3"/>
          <p:cNvSpPr>
            <a:spLocks noGrp="1"/>
          </p:cNvSpPr>
          <p:nvPr>
            <p:ph type="sldNum" sz="quarter" idx="10"/>
          </p:nvPr>
        </p:nvSpPr>
        <p:spPr/>
        <p:txBody>
          <a:bodyPr/>
          <a:lstStyle/>
          <a:p>
            <a:fld id="{5A2CAE9F-2978-42A3-A1FE-83A46EDA10CD}"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887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This slide illustrates the Group Policy application order. You can use it to enforce the L-S-D-OU mnemonic.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30818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As you discuss Group Policy inheritance and precedence, ensure that students understand that what is called </a:t>
            </a:r>
            <a:r>
              <a:rPr lang="en-US" sz="1000" i="1" smtClean="0">
                <a:effectLst/>
                <a:latin typeface="Arial" panose="020B0604020202020204" pitchFamily="34" charset="0"/>
                <a:ea typeface="Calibri" panose="020F0502020204030204" pitchFamily="34" charset="0"/>
                <a:cs typeface="Segoe UI" panose="020B0502040204020203" pitchFamily="34" charset="0"/>
              </a:rPr>
              <a:t>inheritance</a:t>
            </a:r>
            <a:r>
              <a:rPr lang="en-US" sz="1000" smtClean="0">
                <a:effectLst/>
                <a:latin typeface="Arial" panose="020B0604020202020204" pitchFamily="34" charset="0"/>
                <a:ea typeface="Calibri" panose="020F0502020204030204" pitchFamily="34" charset="0"/>
                <a:cs typeface="Segoe UI" panose="020B0502040204020203" pitchFamily="34" charset="0"/>
              </a:rPr>
              <a:t> is really just the effect of repeated, layered applications of settings in GPOs in a specific order.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demonstrating this topic’s points by creating GPOs and then enforcing them. It is not necessary to show the effect of the enforcement. Also, demonstrate the procedure for blocking inheritance. Again, merely show the procedure.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18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Many organizations struggle with how to maintain governance over Group Policy—specifically, how to test a GPO effectively before rolling it into production. Talk through a simple and effective best practice: use security group filtering to manage the scope of a GPO during testing. Instead of creating a sub-OU to manage the GPO’s scope for testing, link the GPO to the location to which it belongs in production. Instead of allowing the GPO to apply to Authenticated Users, or to the production security group, configure a security group specifically designed to limit the scope of the GPO to appropriate users and computers. The benefit of this practice is that it gives a much more realistic picture of how the GPO will perform in production, because you are not artificially limiting its scope or precedence by linking it to a separate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test</a:t>
            </a:r>
            <a:r>
              <a:rPr lang="en-US" sz="1000" smtClean="0">
                <a:effectLst/>
                <a:latin typeface="Arial" panose="020B0604020202020204" pitchFamily="34" charset="0"/>
                <a:ea typeface="Calibri" panose="020F0502020204030204" pitchFamily="34" charset="0"/>
                <a:cs typeface="Segoe UI" panose="020B0502040204020203" pitchFamily="34" charset="0"/>
              </a:rPr>
              <a:t> OU. In other words, you get a better understanding of how the GPO interacts with other GPOs that are already in production. Yet, you still maintain full control over the specific users and computers that are within the test’s scope.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Tip</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If you remove Authenticated Users and then scope a GPO to a specific group, support personnel will not be able to read the policy to perform Group Policy management tasks. Be sure to assign appropriate support personnel Read permission to the GPO, but do not assign them the Apply Group Policy permission.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Demonstration</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Consider demonstrating the points raised in this topic as you discuss them.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12926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This </a:t>
            </a:r>
            <a:r>
              <a:rPr lang="en-US" sz="1000" dirty="0" smtClean="0">
                <a:effectLst/>
                <a:latin typeface="Arial" panose="020B0604020202020204" pitchFamily="34" charset="0"/>
                <a:ea typeface="Calibri" panose="020F0502020204030204" pitchFamily="34" charset="0"/>
                <a:cs typeface="Segoe UI" panose="020B0502040204020203" pitchFamily="34" charset="0"/>
              </a:rPr>
              <a:t>section discusses the basic functionality of WMI queries, with which you should be familiar. Remember that WMI filters can query based on services and processes on a system, not just hardware.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Consider demonstrating the creation and application of a WMI filter. Use the example in the student handbook for this purpose.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55749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Leave the virtual machine running for subsequent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required virtual machine, 20411D-LON-DC1, should be running after the preceding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 new GPO, and link it to the IT OU</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from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Console,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if not expanded already, and then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OU.</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a GPO in this domain, and Link it here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 GPO</a:t>
            </a:r>
            <a:r>
              <a:rPr lang="en-US" sz="1000" smtClean="0">
                <a:effectLst/>
                <a:latin typeface="Arial" panose="020B0604020202020204" pitchFamily="34" charset="0"/>
                <a:ea typeface="Times New Roman" panose="02020603050405020304" pitchFamily="18" charset="0"/>
                <a:cs typeface="Segoe UI" panose="020B0502040204020203" pitchFamily="34" charset="0"/>
              </a:rPr>
              <a:t> window,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Help 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field,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window,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Help 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 GPO,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Editor,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Administrative Templates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Start Menu and Taskbar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Help 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from Start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Help menu from Start</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 window,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Enabled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Close the Group Policy Management Editor window.</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Filter Group Policy application by using security group filtering</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 Help menu</a:t>
            </a:r>
            <a:r>
              <a:rPr lang="en-US" sz="1000" smtClean="0">
                <a:effectLst/>
                <a:latin typeface="Arial" panose="020B0604020202020204" pitchFamily="34" charset="0"/>
                <a:ea typeface="Times New Roman" panose="02020603050405020304" pitchFamily="18" charset="0"/>
                <a:cs typeface="Segoe UI" panose="020B0502040204020203" pitchFamily="34" charset="0"/>
              </a:rPr>
              <a:t> GPO link.</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 Console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message box,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right pane,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Security Filtering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Authenticated Users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Remove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096658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confirmation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 Computer, or Group</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 Meadows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Filter the Group Policy application by using WMI filtering</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Group Policy Management window,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WMI Filters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WMI 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XP 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WMI Query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field, type the following,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Win32_OperatingSystem where Version = "6.3.9600"</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Warning pop-up window, click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WMI 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folder,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GPO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Software Updates for XP</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field,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folder,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Software Updates for XP</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GPO.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right-hand pane, under WMI Filtering,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GPO is linked to the following WMI 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XP 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confirmation dialog,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Close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the Group Policy Management Console.</a:t>
            </a:r>
            <a:endParaRPr lang="en-US" dirty="0"/>
          </a:p>
        </p:txBody>
      </p:sp>
      <p:sp>
        <p:nvSpPr>
          <p:cNvPr id="4" name="Slide Number Placeholder 3"/>
          <p:cNvSpPr>
            <a:spLocks noGrp="1"/>
          </p:cNvSpPr>
          <p:nvPr>
            <p:ph type="sldNum" sz="quarter" idx="10"/>
          </p:nvPr>
        </p:nvSpPr>
        <p:spPr/>
        <p:txBody>
          <a:bodyPr/>
          <a:lstStyle/>
          <a:p>
            <a:fld id="{5A2CAE9F-2978-42A3-A1FE-83A46EDA10CD}" type="slidenum">
              <a:rPr lang="en-US" smtClean="0"/>
              <a:t>29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6859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 this lesson, you will provide an overview of Group Policy. The goal of this lesson is to introduce the core concepts, terms, and components of Group Policy. Students must see the overview, and have a feeling for the pieces and how they fit together.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Do not go into too much detail about any one concept, term, or component. Remaining lessons in this module provide greater detail about each concept, term, and component. Some students might be familiar with some of this content, particularly those who have recently attended course 20410, “Installing and Configuring Windows Server 2012.” If this is the case, use the lesson as a review.</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We highly recommend that you read the text in the student handbook for this lesson, and use that text as a guide or even as a script for delivering this module. The text provides just enough detail to get students on the same page, regardless of their previous experience levels.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We also highly recommended that, rather than stepping through slides, you demonstrate as much as possible in the user interface as you discuss policy settings, GPOs, and GPO links. Again, the text in the student handbook provides a guide for this demonstration. You can use the policy setting that restricts access to the registry tools, and then follow that through a GPO, linking the GPO to an organizational unit (OU), and then perhaps even showing the results of the GPO on a client.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starting the lesson with the demonstration “How to Create a GPO and Configure GPO Settings” that appears at the end of this lesson. Use that as the basis for talking through the content on this lesson’s topics.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91800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 addition to explaining the settings in the GPO Status drop-down list, mention the slight performance benefits gained by specifically disabling nodes of GPOs that have no settings.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Discussion Prompt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Ask students to consider what scenarios might lead to disabling a GPO that has settings. Answers might include GPOs that configure disaster recovery settings or GPOs that configure strict lockdown in the case of a security incident. In other words, those GPOs that are disabled until needed.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18883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Both the user objects and computer objects can potentially have different applied Group Policy settings, depending on where each object resides in AD DS. Loopback processing ensures that the computer object’s policy takes precedence over the user object’s Group Policy settings.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Loopback processing operates by using the following two modes: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Merge</a:t>
            </a:r>
            <a:r>
              <a:rPr lang="en-US" sz="1000" i="1"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smtClean="0">
                <a:effectLst/>
                <a:latin typeface="Arial" panose="020B0604020202020204" pitchFamily="34" charset="0"/>
                <a:ea typeface="Times New Roman" panose="02020603050405020304" pitchFamily="18" charset="0"/>
                <a:cs typeface="Segoe UI" panose="020B0502040204020203" pitchFamily="34" charset="0"/>
              </a:rPr>
              <a:t>Merge</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smtClean="0">
                <a:effectLst/>
                <a:latin typeface="Arial" panose="020B0604020202020204" pitchFamily="34" charset="0"/>
                <a:ea typeface="Times New Roman" panose="02020603050405020304" pitchFamily="18" charset="0"/>
                <a:cs typeface="Segoe UI" panose="020B0502040204020203" pitchFamily="34" charset="0"/>
              </a:rPr>
              <a:t>mode applies the user’s normal Group Policy settings and the user settings that are associated with the location of the computer object. Both sets of policies will merge, but in the case of a conflict between settings, the computer loopback policy settings will apply.</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Replace</a:t>
            </a:r>
            <a:r>
              <a:rPr lang="en-US" sz="1000" i="1" smtClean="0">
                <a:effectLst/>
                <a:latin typeface="Arial" panose="020B0604020202020204" pitchFamily="34" charset="0"/>
                <a:ea typeface="Times New Roman" panose="02020603050405020304" pitchFamily="18" charset="0"/>
                <a:cs typeface="Segoe UI" panose="020B0502040204020203" pitchFamily="34" charset="0"/>
              </a:rPr>
              <a: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Replace mode ignores the user’s normal Group Policy settings, and instead applies the user settings that are associated with the policy that delivered the loopback settings.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For example, a public access computer in the lobby might have a user policy that locks down the desktop completely and allows access only to certain software. Loopback processing in Replace mode would ensure that whoever logged on to the computer would be subject to those restrictions.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Give examples of when you might implement loopback processing.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6220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Discuss the issues associated with slow links and disconnected systems. Make sure that students understand that, when a computer is disconnected, the settings that applied previously will continue to be in effect. There are several exceptions to this rule, notably that startup, logon, logoff, and shutdown scripts do not run when the system is disconnected.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21282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this slide to summarize the detail regarding when GPO settings actually take effect. Your students should be able to answer the question, “When I change a policy setting, when will that setting actually be applied to a user or computer?“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student handbook contains a lot of good information that will allow you to talk about the slide and to answer questions from students.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Do not provide too much detail about the replication technologies themselves. Instead, point out that both the Group Policy container and Group Policy template must replicate to the domain controller from which a client obtains its policies, and that the Group Policy container and Group Policy template used to different replication technologies that are not always in sync.</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Also emphasize the following to your students: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We highly recommend that organizations implement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Always Wait For Network At Startup And Logon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policy setting. Without that, a change to a policy setting might take several logoff and logon or restart cycles before it takes effect, and there is no good way to predict the exact timing.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To truly manage the application of new policy settings, enable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Always Wait For Network At Startup And Logon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Make sure that students understand that this does not slow down the startup or logon process significantly. Users will not complain that either is noticeably slower. Also, make sure that students understand that when a system is not connected to a network, it ignores this setting. This setting is not a problem for disconnected laptop users.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Users cannot change most policy settings, particularly managed policy settings. However, if users are administrators of their machines, it is possible for them to change some settings. Those changes will never be reverted to match the settings specified by the GPOs, because most client-side extensions will only reapply policy settings when a GPO has changed. The exceptions to this rule are security settings, which reapply every 16 hours, regardless of whether the GPO has changed. If an enterprise is concerned about enforcing its policy settings, and if it is possible for users to change those settings, then you should configure the client-side extensions to reapply policy settings even if the GPO has not changed. You can use Group Policy to configure the policy processing behavior of each CSE.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68169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Mention that Windows PowerShell has greatly simplified management of Group Policy in a multi-domain environment. An administrator can use a one-line Windows PowerShell command to copy all GPOs from one domain to another domain. If time allows, also discuss the ramifications of not using a migration table. What could administrators do instead – manually update Universal Naming Convention (UNC) paths and security principals for all GPOs?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78885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 this lesson, you help students to understand that, in large networked environments, Group Policy application can sometimes be problematic. It is important that they know how to use available tools to solve Group Policy application issues.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29682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Stress that changing the refresh interval might have performance effects on both the client computer and the network, and therefore should be tested before implementation.</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Ensure that students understand the idea of users logging on with cached credentials, and the effect this has on Group Policy settings.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Point out the new Remote Policy Refresh feature of Windows Server 2012.</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70757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this topic to introduce the term, concepts, and tools of RSoP. Remind students how complex it can become to evaluate an RSoP, with factors including inheritance, filters, loopback, the interaction between GPOs in client-side extensions, and the large number of possible policy settings. Help students understand that RSoP is both a descriptor, meaning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the end result</a:t>
            </a:r>
            <a:r>
              <a:rPr lang="en-US" sz="1000" smtClean="0">
                <a:effectLst/>
                <a:latin typeface="Arial" panose="020B0604020202020204" pitchFamily="34" charset="0"/>
                <a:ea typeface="Calibri" panose="020F0502020204030204" pitchFamily="34" charset="0"/>
                <a:cs typeface="Segoe UI" panose="020B0502040204020203" pitchFamily="34" charset="0"/>
              </a:rPr>
              <a:t> of policy application, and the name of a collection of tools and processes.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62710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Talk in detail about RSoP reports, preferably with demonstrations. Ensure that students understand how to generate, interpret, and save RSoP reports that are created by the Group Policy Results Wizard in the Group Policy Management Editor console or by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GPResult</a:t>
            </a:r>
            <a:r>
              <a:rPr lang="en-US" sz="1000" smtClean="0">
                <a:effectLst/>
                <a:latin typeface="Arial" panose="020B0604020202020204" pitchFamily="34" charset="0"/>
                <a:ea typeface="Calibri" panose="020F0502020204030204" pitchFamily="34" charset="0"/>
                <a:cs typeface="Segoe UI" panose="020B0502040204020203" pitchFamily="34" charset="0"/>
              </a:rPr>
              <a:t> command.</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Emphasize the critical importance of RSoP reports in analyzing and troubleshooting Group Policy application in an enterprise.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86149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Emphasize that the Group Policy Modeling Wizard is not reporting actual application of Group Policy, but rather, is analyzing and reporting anticipated Group Policy application.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Ask students what scenarios would lend themselves to using Group Policy Modeling. Among the answers should be scenarios in which users or computers will be moved, scenarios in which group memberships will be changed to evaluate the potential changes to their configuration from Group Policy. Also, you can use modeling to evaluate the impact of a new GPO prior to rolling it into production.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When you are finished with this demonstration, you can revert all virtual machines.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The required virtual machine, 20411D-LON-DC1 already should be running after the preceding </a:t>
            </a:r>
            <a:r>
              <a:rPr lang="en-US" sz="1000" dirty="0" err="1" smtClean="0">
                <a:effectLst/>
                <a:latin typeface="Arial" panose="020B0604020202020204" pitchFamily="34" charset="0"/>
                <a:ea typeface="Calibri" panose="020F0502020204030204" pitchFamily="34" charset="0"/>
                <a:cs typeface="Segoe UI" panose="020B0502040204020203" pitchFamily="34" charset="0"/>
              </a:rPr>
              <a:t>demonstration.Demonstration</a:t>
            </a:r>
            <a:r>
              <a:rPr lang="en-US" sz="1000" dirty="0" smtClean="0">
                <a:effectLst/>
                <a:latin typeface="Arial" panose="020B0604020202020204" pitchFamily="34" charset="0"/>
                <a:ea typeface="Calibri" panose="020F0502020204030204" pitchFamily="34" charset="0"/>
                <a:cs typeface="Segoe UI" panose="020B0502040204020203" pitchFamily="34" charset="0"/>
              </a:rPr>
              <a:t>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Use </a:t>
            </a:r>
            <a:r>
              <a:rPr lang="en-US" sz="1000" b="1" dirty="0" err="1" smtClean="0">
                <a:effectLst/>
                <a:latin typeface="Arial" panose="020B0604020202020204" pitchFamily="34" charset="0"/>
                <a:ea typeface="Times New Roman" panose="02020603050405020304" pitchFamily="18" charset="0"/>
                <a:cs typeface="Segoe UI" panose="020B0502040204020203" pitchFamily="34" charset="0"/>
              </a:rPr>
              <a:t>GPResult.exe</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 to create a report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LON-DC1, right-click the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Start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icon,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 (Admin)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PowerShell window,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desktop</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PowerShell</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window, type the following, and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GPResult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Review the output in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PowerShell window.</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4"/>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PowerShell window, type the following,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GPResult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/h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results.html</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Close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PowerShell window, and then double-click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results.html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file on the desktop.</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Internet Explorer</a:t>
            </a:r>
            <a:r>
              <a:rPr lang="en-US" sz="1000" baseline="30000" dirty="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window, view the results of the report.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Close Internet Explorer.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58017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Because there are so many components within Group Policy, it is helpful to start by taking a step back from the technology. Make sure that students understand the broad concept and business value of configuration management</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Present configuration management as three elements: setting, scope, and application. This creates a framework in students’ minds for the role of each Group Policy component.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configuration management in general, and Group Policy in particular, enable information technology (IT) administrators to automate the management of users and computers. This simplifies administrative tasks and reduces IT costs. Administrators can implement security settings, enforce IT policies, and distribute software consistently for local computers or across a given site, domain, or range of OUs. Configuration management is one of the Information Assurance topics that builds the case for GPO usage. This is an industry best practice that requires emphasis.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Segoe UI" panose="020B0502040204020203" pitchFamily="34" charset="0"/>
              </a:rPr>
              <a:t>Resultant Set of Policy (RSoP) also is good documentation for the standardization of computers and user accounts. Furthermore, this is a good place to mention how an organization’s security posture improves with the effective use of Group Policy. GPOs also are a method for mitigating the risks associated with specific security threats to organizations.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22100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Use the Group Policy Reporting Wizard to create a report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Open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Group Policy Management window, 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Results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Results Wizard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Results Wizard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Selection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 of Selections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Group Policy Results Wizard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Review the Group Policy results.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Under the Group Policy Results</a:t>
            </a: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folder, right-click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on LON-DC1</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report,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Report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GPO Report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Desktop</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Use the Group Policy Modeling Wizard to create a report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Modeling</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folder,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Modeling Wizard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Modeling Wizard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Controller Selection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and Computer Selection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under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information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Meadows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Under Computer information,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40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535923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Computer Container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and Computer Selection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Simulation Options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Alternate Active Directory</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Paths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Security Groups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Security Groups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WMI Filters for Users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WMI Filters for Computers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 of Selections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Group Policy Modeling Wizard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Review the report.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all open windows.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After the demonstration, revert all of the virtual machines used for the demonstrations.</a:t>
            </a:r>
            <a:endParaRPr lang="en-US"/>
          </a:p>
        </p:txBody>
      </p:sp>
      <p:sp>
        <p:nvSpPr>
          <p:cNvPr id="4" name="Slide Number Placeholder 3"/>
          <p:cNvSpPr>
            <a:spLocks noGrp="1"/>
          </p:cNvSpPr>
          <p:nvPr>
            <p:ph type="sldNum" sz="quarter" idx="10"/>
          </p:nvPr>
        </p:nvSpPr>
        <p:spPr/>
        <p:txBody>
          <a:bodyPr/>
          <a:lstStyle/>
          <a:p>
            <a:fld id="{5A2CAE9F-2978-42A3-A1FE-83A46EDA10CD}" type="slidenum">
              <a:rPr lang="en-US" smtClean="0"/>
              <a:t>41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82228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demonstrating the three major logs in which Group Policy events can be found.</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Also, point out that RSoP reports also expose Group Policy events, particularly in the Advanced view.</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Mention that the Group Policy Operational log is a great way to learn about exactly how Group Policy is applied in the Windows</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operating system. You can trace every step of the application of Group Policy that the previous lesson described.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041687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Creating and Configuring GPOs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have been asked to use Group Policy to implement standardized security settings to lock computer screens when users leave computers unattended for 10 minutes or more. You also have to configure a policy setting that will prevent users from running the Notepad application on local workstations.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Managing GPO Scope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After some time, you have been made aware that a critical application that the Research Engineering team uses is failing when the screen saver starts. You have been asked to prevent the GPO setting from applying to any member of the Engineering security group. You also have been asked to configure conference room computers to be exempt from corporate policy. However, they always must have a 45-minute screen saver timeout applied.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Verifying GPO Application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After creating the required policies, you need to evaluate the </a:t>
            </a:r>
            <a:r>
              <a:rPr lang="en-US" sz="1000" dirty="0" err="1" smtClean="0">
                <a:effectLst/>
                <a:latin typeface="Arial" panose="020B0604020202020204" pitchFamily="34" charset="0"/>
                <a:ea typeface="Calibri" panose="020F0502020204030204" pitchFamily="34" charset="0"/>
                <a:cs typeface="Segoe UI" panose="020B0502040204020203" pitchFamily="34" charset="0"/>
              </a:rPr>
              <a:t>RSoPs</a:t>
            </a:r>
            <a:r>
              <a:rPr lang="en-US" sz="1000" dirty="0" smtClean="0">
                <a:effectLst/>
                <a:latin typeface="Arial" panose="020B0604020202020204" pitchFamily="34" charset="0"/>
                <a:ea typeface="Calibri" panose="020F0502020204030204" pitchFamily="34" charset="0"/>
                <a:cs typeface="Segoe UI" panose="020B0502040204020203" pitchFamily="34" charset="0"/>
              </a:rPr>
              <a:t> for the users in your environment to ensure that the Group Policy infrastructure is healthy, and that all policies apply as intended.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4: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Managing GPOs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must back up all critical GPOs. You use the Group Policy Management backup feature to back up the ADATUM Standard GPO.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86068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A2CAE9F-2978-42A3-A1FE-83A46EDA10CD}"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5746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A2CAE9F-2978-42A3-A1FE-83A46EDA10CD}"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706278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Which policy settings are already being deployed by using Group Policy in your organization?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Answers will vary.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Many organizations rely heavily on security group filtering to scope GPOs, rather than linking GPOs to specific OUs. In these organizations, GPOs typically are linked very high in the Active Directory logical structure—to the domain itself or to a first-level OU. What advantages do you gain by using security group filtering rather than GPO links to manage a GPO’s scope?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The fundamental problems of relying on OUs to scope the application of GPOs is that an OU is a fixed, inflexible structure within AD DS, and a single user or computer can only exist within one OU. As organizations grow larger and more complex, configuration requirements are difficult to match in a one-to-one relationship with any container structure. With security groups, a user or computer can exist in as many groups as necessary, and you can add or remove them easily without affecting the security or management of the user or computer account.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Why might it be useful to create an exemption group—a group that is denied the Apply Group Policy permission—for every GPO that you create?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There are very few scenarios in which you can be guaranteed that all of the settings in a GPO will always need to apply to all users and computers within its scope. By having an exemption group, you will always be able to respond to situations in which a user or computer must be excluded. This can also help in troubleshooting compatibility and functionality problems. Sometimes, specific GPO settings can interfere with the functionality of an application. To test whether the application works on a </a:t>
            </a:r>
            <a:r>
              <a:rPr lang="en-US" sz="1000" smtClean="0">
                <a:effectLst/>
                <a:latin typeface="Arial" panose="020B0604020202020204" pitchFamily="34" charset="0"/>
                <a:ea typeface="Calibri" panose="020F0502020204030204" pitchFamily="34" charset="0"/>
                <a:cs typeface="Times New Roman" panose="02020603050405020304" pitchFamily="18" charset="0"/>
              </a:rPr>
              <a:t>clean installation</a:t>
            </a: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of the Windows operating system, you might need to exclude the user or computer from the scope of GPOs, at least temporarily for testing.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46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714754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Do you use loopback policy processing in your organization? In which scenarios and for which policy settings can loopback policy processing add value?</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Answers will vary. Scenarios could include in conference rooms and kiosks, in Virtual Desktop Infrastructures, and in other standard environments.</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In which situations have you used RSoP reports to troubleshoot Group Policy application in your organization?</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The correct answer will be based on your own experience and situation.</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In which situations have you used, or might you anticipate using, Group Policy Modeling?</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The correct answer will be based on your own experience and situation.</a:t>
            </a:r>
            <a:endParaRPr lang="en-US"/>
          </a:p>
        </p:txBody>
      </p:sp>
      <p:sp>
        <p:nvSpPr>
          <p:cNvPr id="4" name="Slide Number Placeholder 3"/>
          <p:cNvSpPr>
            <a:spLocks noGrp="1"/>
          </p:cNvSpPr>
          <p:nvPr>
            <p:ph type="sldNum" sz="quarter" idx="10"/>
          </p:nvPr>
        </p:nvSpPr>
        <p:spPr/>
        <p:txBody>
          <a:bodyPr/>
          <a:lstStyle/>
          <a:p>
            <a:fld id="{5A2CAE9F-2978-42A3-A1FE-83A46EDA10CD}" type="slidenum">
              <a:rPr lang="en-US" smtClean="0"/>
              <a:t>47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73595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have assigned a logon script to an OU via Group Policy. The script is in a shared network folder named Scripts. Some users in the OU receive the script, whereas others do not. What might be the possible causes?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Security permissions might be a problem. If some users do not have read access to the shared network folder where the scripts are stored, they will not be able to apply policy. Also, security filtering on GPOs might be the cause for this problem.</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What GPO settings apply across slow links by default?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Registry policy and Security policy apply even when a slow link is detected. You cannot change this setting.</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need to ensure that a domain-level policy is enforced, but the Managers global group needs to be exempt from the policy. How would you accomplish this?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Set the link to enforce at the domain level, and use security group filtering to deny Apply Group Policy permission to the Administrators group.</a:t>
            </a:r>
          </a:p>
          <a:p>
            <a:pPr>
              <a:lnSpc>
                <a:spcPct val="107000"/>
              </a:lnSpc>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48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6485627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Common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Issues and Troubleshooting Tips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Group Policy settings are not applied to all users or computers in an OU where a GPO is applied</a:t>
            </a:r>
          </a:p>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Troubleshooting Tip: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security filtering on the GPO</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WMI filters on the GPO</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Group Policy settings sometimes need two restarts to apply</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Enable the Always Wait For Network At Startup And Logon policy setting</a:t>
            </a:r>
            <a:endParaRPr lang="en-US" dirty="0"/>
          </a:p>
        </p:txBody>
      </p:sp>
      <p:sp>
        <p:nvSpPr>
          <p:cNvPr id="4" name="Slide Number Placeholder 3"/>
          <p:cNvSpPr>
            <a:spLocks noGrp="1"/>
          </p:cNvSpPr>
          <p:nvPr>
            <p:ph type="sldNum" sz="quarter" idx="10"/>
          </p:nvPr>
        </p:nvSpPr>
        <p:spPr/>
        <p:txBody>
          <a:bodyPr/>
          <a:lstStyle/>
          <a:p>
            <a:fld id="{5A2CAE9F-2978-42A3-A1FE-83A46EDA10CD}" type="slidenum">
              <a:rPr lang="en-US" smtClean="0"/>
              <a:t>49</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63128231"/>
              </p:ext>
            </p:extLst>
          </p:nvPr>
        </p:nvGraphicFramePr>
        <p:xfrm>
          <a:off x="429759" y="2436441"/>
          <a:ext cx="5934075" cy="3397758"/>
        </p:xfrm>
        <a:graphic>
          <a:graphicData uri="http://schemas.openxmlformats.org/drawingml/2006/table">
            <a:tbl>
              <a:tblPr firstRow="1" firstCol="1" bandRow="1"/>
              <a:tblGrid>
                <a:gridCol w="1978025"/>
                <a:gridCol w="1978025"/>
                <a:gridCol w="1978025"/>
              </a:tblGrid>
              <a:tr h="0">
                <a:tc>
                  <a:txBody>
                    <a:bodyPr/>
                    <a:lstStyle/>
                    <a:p>
                      <a:pPr marL="0" marR="0">
                        <a:lnSpc>
                          <a:spcPct val="115000"/>
                        </a:lnSpc>
                        <a:spcBef>
                          <a:spcPts val="0"/>
                        </a:spcBef>
                        <a:spcAft>
                          <a:spcPts val="0"/>
                        </a:spcAft>
                      </a:pPr>
                      <a:r>
                        <a:rPr lang="en-US" sz="950" b="1" dirty="0">
                          <a:effectLst/>
                          <a:latin typeface="Arial" panose="020B0604020202020204" pitchFamily="34" charset="0"/>
                          <a:ea typeface="Times New Roman" panose="02020603050405020304" pitchFamily="18" charset="0"/>
                          <a:cs typeface="Arial" panose="020B0604020202020204" pitchFamily="34" charset="0"/>
                        </a:rPr>
                        <a:t>Tool</a:t>
                      </a:r>
                      <a:endParaRPr lang="en-US" sz="9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effectLst/>
                          <a:latin typeface="Arial" panose="020B0604020202020204" pitchFamily="34" charset="0"/>
                          <a:ea typeface="Times New Roman" panose="02020603050405020304" pitchFamily="18" charset="0"/>
                          <a:cs typeface="Arial" panose="020B0604020202020204" pitchFamily="34" charset="0"/>
                        </a:rPr>
                        <a:t>Use for</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effectLst/>
                          <a:latin typeface="Arial" panose="020B0604020202020204" pitchFamily="34" charset="0"/>
                          <a:ea typeface="Times New Roman" panose="02020603050405020304" pitchFamily="18" charset="0"/>
                          <a:cs typeface="Arial" panose="020B0604020202020204" pitchFamily="34" charset="0"/>
                        </a:rPr>
                        <a:t>Where to find it</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Group Policy reporting RSoP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Reporting information about the current policies being delivered to clients.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Group Policy Management Console.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GPResult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A command-line utility that displays RSoP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Command-line utility built into the Windows operating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GPUpdate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Refreshing local and AD DS–based Group Policy settings.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Command-line utility built into the Windows operating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Dcgpofix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Restoring the default Group Policy Objects to their original state after initial installation.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Command-line utility that shipped with Windows Server</a:t>
                      </a:r>
                      <a:r>
                        <a:rPr lang="en-US" sz="950" baseline="30000">
                          <a:effectLst/>
                          <a:latin typeface="Arial" panose="020B0604020202020204" pitchFamily="34" charset="0"/>
                          <a:ea typeface="Times New Roman" panose="02020603050405020304" pitchFamily="18" charset="0"/>
                          <a:cs typeface="Arial" panose="020B0604020202020204" pitchFamily="34" charset="0"/>
                        </a:rPr>
                        <a:t>®</a:t>
                      </a:r>
                      <a:r>
                        <a:rPr lang="en-US" sz="950">
                          <a:effectLst/>
                          <a:latin typeface="Arial" panose="020B0604020202020204" pitchFamily="34" charset="0"/>
                          <a:ea typeface="Times New Roman" panose="02020603050405020304" pitchFamily="18" charset="0"/>
                          <a:cs typeface="Arial" panose="020B0604020202020204" pitchFamily="34" charset="0"/>
                        </a:rPr>
                        <a:t> 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GPOLogView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Exporting Group Policy–related events from the System and Operational logs into text, HTML, or XML files. For use with Windows Vista</a:t>
                      </a:r>
                      <a:r>
                        <a:rPr lang="en-US" sz="950" baseline="30000">
                          <a:effectLst/>
                          <a:latin typeface="Arial" panose="020B0604020202020204" pitchFamily="34" charset="0"/>
                          <a:ea typeface="Times New Roman" panose="02020603050405020304" pitchFamily="18" charset="0"/>
                          <a:cs typeface="Arial" panose="020B0604020202020204" pitchFamily="34" charset="0"/>
                        </a:rPr>
                        <a:t>®</a:t>
                      </a:r>
                      <a:r>
                        <a:rPr lang="en-US" sz="950">
                          <a:effectLst/>
                          <a:latin typeface="Arial" panose="020B0604020202020204" pitchFamily="34" charset="0"/>
                          <a:ea typeface="Times New Roman" panose="02020603050405020304" pitchFamily="18" charset="0"/>
                          <a:cs typeface="Arial" panose="020B0604020202020204" pitchFamily="34" charset="0"/>
                        </a:rPr>
                        <a:t>, Windows 7, and newer versions.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Command-line utility available as a free download from the Microsoft Download 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Group Policy Management scripts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Sample scripts that perform a number of different troubleshooting and maintenance tasks.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effectLst/>
                          <a:latin typeface="Arial" panose="020B0604020202020204" pitchFamily="34" charset="0"/>
                          <a:ea typeface="Times New Roman" panose="02020603050405020304" pitchFamily="18" charset="0"/>
                          <a:cs typeface="Arial" panose="020B0604020202020204" pitchFamily="34" charset="0"/>
                        </a:rPr>
                        <a:t>Available as a free download from the Microsoft Download 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30566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demonstrating the Group Policy Management Editor on LON-DC1 while you discuss this and subsequent topics.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83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demonstrating some of the settings that the slide lists.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7629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demonstrating each point in the slide to help reinforce student understanding.</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1769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Mention that a GPO, and all of the settings that it contains, does not take effect until you have defined its scope. The first step to scoping a GPO is linking it to a site, domain, or OU. Introduce students to the mnemonic, Site, Domain, or organizational unit.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Stress that GPOs apply to users and computers only, and not to groups, despite the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Group Policy </a:t>
            </a:r>
            <a:r>
              <a:rPr lang="en-US" sz="1000" smtClean="0">
                <a:effectLst/>
                <a:latin typeface="Arial" panose="020B0604020202020204" pitchFamily="34" charset="0"/>
                <a:ea typeface="Calibri" panose="020F0502020204030204" pitchFamily="34" charset="0"/>
                <a:cs typeface="Segoe UI" panose="020B0502040204020203" pitchFamily="34" charset="0"/>
              </a:rPr>
              <a:t>name.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If you choose to demonstrate the slide, create a new GPO, and then link it to the domain.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Emphasize the idea that the link or links define the maximum scope of a GPO.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Discussion Prompt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Pose a question: what if you do not want the GPO settings to apply to all objects within the scope?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the question to transition to the concept of security group filtering, emphasizing that such filtering creates a subset of objects within the broader scope of the GPO link.</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 Note: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Many experienced students rely too heavily on GPO links to manage the scope of GPOs. This often leads to less-than-ideal design of Active Directory</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Domain Services (AD DS) OUs, at the expense of efficiently applied and managed security, such as access control lists (ACLs) and delegation.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mention that there are additional options for targeting GPOs, such as Windows Management Instrumentation (WMI) filters. An upcoming topic discusses WMI filters. Wrap up with a mention of GPO Preferences targeting. The goal is simply to introduce the term, and to prepare students for the idea that it is possible to apply only part of a GPO to clients as long as that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part</a:t>
            </a:r>
            <a:r>
              <a:rPr lang="en-US" sz="1000" smtClean="0">
                <a:effectLst/>
                <a:latin typeface="Arial" panose="020B0604020202020204" pitchFamily="34" charset="0"/>
                <a:ea typeface="Calibri" panose="020F0502020204030204" pitchFamily="34" charset="0"/>
                <a:cs typeface="Segoe UI" panose="020B0502040204020203" pitchFamily="34" charset="0"/>
              </a:rPr>
              <a:t> is part of preferences.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7636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this topic to introduce the concept that Group Policy applies by using client-side, or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pull,</a:t>
            </a:r>
            <a:r>
              <a:rPr lang="en-US" sz="1000" smtClean="0">
                <a:effectLst/>
                <a:latin typeface="Arial" panose="020B0604020202020204" pitchFamily="34" charset="0"/>
                <a:ea typeface="Calibri" panose="020F0502020204030204" pitchFamily="34" charset="0"/>
                <a:cs typeface="Segoe UI" panose="020B0502040204020203" pitchFamily="34" charset="0"/>
              </a:rPr>
              <a:t> processes. Introduce students to the idea that there are two major phases to application. First, the Group Policy Client asks AD DS which GPOs to apply. Then, enhanced GPOs go to the client-side extensions (client-side extensions), which actually apply the settings.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Present the fact that most client-side extensions apply settings only if the GPO has changed, which improves performance by not needlessly reapplying the same settings repeatedly. You might choose to discuss the </a:t>
            </a:r>
            <a:r>
              <a:rPr lang="en-US" sz="1000" b="1" smtClean="0">
                <a:effectLst/>
                <a:latin typeface="Arial" panose="020B0604020202020204" pitchFamily="34" charset="0"/>
                <a:ea typeface="Calibri" panose="020F0502020204030204" pitchFamily="34" charset="0"/>
                <a:cs typeface="Segoe UI" panose="020B0502040204020203" pitchFamily="34" charset="0"/>
              </a:rPr>
              <a:t>Always Wait For Network At Startup And Logon</a:t>
            </a:r>
            <a:r>
              <a:rPr lang="en-US" sz="1000" smtClean="0">
                <a:effectLst/>
                <a:latin typeface="Arial" panose="020B0604020202020204" pitchFamily="34" charset="0"/>
                <a:ea typeface="Calibri" panose="020F0502020204030204" pitchFamily="34" charset="0"/>
                <a:cs typeface="Segoe UI" panose="020B0502040204020203" pitchFamily="34" charset="0"/>
              </a:rPr>
              <a:t> policy setting as you discuss Group Policy refresh and application. Information about this setting is available in the student handbook.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2CAE9F-2978-42A3-A1FE-83A46EDA10CD}"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4: Implementing a Group Policy Infrastructure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764006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2.xml"/><Relationship Id="rId4" Type="http://schemas.openxmlformats.org/officeDocument/2006/relationships/image" Target="../media/image2.jpeg"/></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3.xml"/><Relationship Id="rId4" Type="http://schemas.openxmlformats.org/officeDocument/2006/relationships/image" Target="../media/image2.jpeg"/></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4.xml"/><Relationship Id="rId4" Type="http://schemas.openxmlformats.org/officeDocument/2006/relationships/image" Target="../media/image2.jpeg"/></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5.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6.xml"/><Relationship Id="rId4" Type="http://schemas.openxmlformats.org/officeDocument/2006/relationships/image" Target="../media/image2.jpeg"/></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7.xml"/><Relationship Id="rId4" Type="http://schemas.openxmlformats.org/officeDocument/2006/relationships/image" Target="../media/image2.jpeg"/></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8.xml"/><Relationship Id="rId4" Type="http://schemas.openxmlformats.org/officeDocument/2006/relationships/image" Target="../media/image2.jpeg"/></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9.xml"/><Relationship Id="rId4" Type="http://schemas.openxmlformats.org/officeDocument/2006/relationships/image" Target="../media/image2.jpeg"/></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088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00606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55139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445126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960105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1243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00562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95386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5931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9971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40945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0094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4412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414905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6908783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8907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0353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142942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612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890710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205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51608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247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191737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99208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5336629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793455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4238188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484653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82130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55665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9760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46885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7214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1682343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752536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766683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243172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036388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09555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503192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441867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391038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04661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33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96911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77964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843157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10844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91384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992140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16237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08422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053011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13166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21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371576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880014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82510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125059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633327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441048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87389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56267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175441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040889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013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731130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870522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3837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044028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90966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958875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02837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354477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0694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740821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54386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822314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1166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13070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396114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364881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08260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73260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07597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211208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280208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2000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866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7668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712424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863813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991723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062598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35118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001864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888225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950021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5564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08715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256645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84333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499758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00850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63581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388802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893895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962324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85342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5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3366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26393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949585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006213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18998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386834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133663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4668750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394694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289901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861207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4559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451486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238944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86861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238309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384455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594358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883859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523774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068246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605682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3283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769319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763150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042562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099705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16341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392397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763313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073462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350669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77250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0241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307091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19966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425308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82478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42966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085012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34995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158157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02639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80529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5064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16941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2894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260492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09887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5427108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907829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29704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404728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82031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213540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0692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702722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425869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616410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355247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6412978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30071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562771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66150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16421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868444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332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549959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273840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036001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080145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31807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44755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8419902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4230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012842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84495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7734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387101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091519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57251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926214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069471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22304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778764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9509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2660488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918624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2746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51954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202068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970781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32596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26949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62268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676642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65034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475547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800289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2414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271942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36739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4395332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600061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982784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31605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98527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079686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481224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47251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695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970305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070729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203486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876626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975486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431055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0053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428955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65372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53125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709829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2751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64061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042148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980484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14346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021573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969764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4491784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519435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794832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117202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936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319523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857232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469797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34525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855521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75890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3291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796644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777481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5310703"/>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827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80664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840238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64997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461917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112701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38931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245434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244032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225852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37275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40062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70449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10221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34990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928802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95046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892231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63888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337357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87394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246402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28515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6794841"/>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95187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176567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301878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2111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005287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59582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26139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493991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79793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30321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295268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866750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7021851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685264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881991"/>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499620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0237747"/>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977156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09432"/>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324155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73370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5103306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068796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9653729"/>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8977959"/>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75155992"/>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3518249"/>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3918519"/>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855914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2729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261363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249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3699775"/>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2001420"/>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215909"/>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0171469"/>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2733799"/>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572531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7450190"/>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032989"/>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012828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132860"/>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08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5099297"/>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341550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37542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607087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9957884"/>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3138925"/>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168414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547660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804254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238167"/>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16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6821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050307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38956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370635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015080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720517"/>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1855622"/>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731643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760753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0241515"/>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5243515"/>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453318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872764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31966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090718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473056"/>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01770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471339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36283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005986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7929794"/>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314884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9314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15343"/>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2282972"/>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662365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264977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6520856"/>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2884151"/>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111923"/>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7738399"/>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8560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085887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37405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875199"/>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710746"/>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4007362"/>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0995730"/>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31560901"/>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138545"/>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3893847"/>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62088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8614732"/>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84113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8157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5472067"/>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5383424"/>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3890298"/>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7466180"/>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4030031"/>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3243484"/>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74114778"/>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3183492"/>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212455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2588472"/>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3447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7250997"/>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1079534"/>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44878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438725"/>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4422305"/>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4303770"/>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05806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1260836"/>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5746564"/>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7161418"/>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6310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202068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4353968"/>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523563"/>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782146"/>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17414"/>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7025478"/>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8832506"/>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1569052"/>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813671"/>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2063063"/>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10114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5525888"/>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044415"/>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9984737"/>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3565921"/>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592128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0186799"/>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988709"/>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7531601"/>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6769860"/>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4165358"/>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76136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4762729"/>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0356696"/>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0421518"/>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2671336"/>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58904996"/>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9315295"/>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525612"/>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3679974"/>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073993"/>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9632341"/>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48221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5014085"/>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1462198"/>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38709"/>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0547320"/>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2657182"/>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2294504"/>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0155359"/>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678114"/>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7159162"/>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5643574"/>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55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2729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5399334"/>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5487321"/>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011834"/>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640739"/>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6560317"/>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4929630"/>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4248987"/>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983253"/>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2680603"/>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338781"/>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2601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538839"/>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9585903"/>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50418"/>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946414"/>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8368374"/>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535221"/>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3223672"/>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4853336"/>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25595965"/>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6699954"/>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102140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9512775"/>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472316"/>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4045414"/>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5779457"/>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02526"/>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8890217"/>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5833828"/>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539974"/>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3451757"/>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3756500"/>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46120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815831"/>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7523689"/>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6424951"/>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969929"/>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669422"/>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885906"/>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991616"/>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0770844"/>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89132"/>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8407"/>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88005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1870601"/>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7494577"/>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28127596"/>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4706195"/>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8689723"/>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37054"/>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699909"/>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5257326"/>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318253"/>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9436038"/>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59512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603124"/>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1434684"/>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7390180"/>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6967214"/>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1362989"/>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297152"/>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9644514"/>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8673967"/>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75811"/>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0634153"/>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328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7751461"/>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45965"/>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0401317"/>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210915"/>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1152122"/>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038583"/>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3082924"/>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4190056"/>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2484693"/>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939467"/>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8061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3555362"/>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3268107"/>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74397"/>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5677100"/>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9307413"/>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26314"/>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9225445"/>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2804759"/>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3454972"/>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1368835"/>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97282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4626739"/>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2265679"/>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5124352"/>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9429351"/>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775781"/>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269624"/>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1023148"/>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3816350"/>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9223640"/>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85371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6534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15297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02880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57707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39223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2427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87218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34290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7558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74157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80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5811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94237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35743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8426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541249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3909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27613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13505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5453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49473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02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90035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18107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77313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78535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30478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68738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405221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6904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660145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76202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34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55308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28742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0167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22270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57378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30276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6827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204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4884154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34412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357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1131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3013025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713675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4877502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2691234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7800167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1170947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87555668"/>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1387031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2596725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08762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54211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372033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8517005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0495166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7611881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571319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146789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62758179"/>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3428803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6683161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9069445"/>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517074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953710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84750931"/>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8426147"/>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1011083"/>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7801467"/>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7594970"/>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093108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1114987"/>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607269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1711163"/>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40742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91814874"/>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3199943"/>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573333"/>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1732547"/>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1697607"/>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0254827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1101042"/>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18222841"/>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59337541"/>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4365837"/>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749802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1757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456774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3855602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8753105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0.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6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2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46.xml"/><Relationship Id="rId5" Type="http://schemas.openxmlformats.org/officeDocument/2006/relationships/image" Target="../media/image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0.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0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1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9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40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64.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4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6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8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7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9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8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4</a:t>
            </a:r>
            <a:endParaRPr lang="en-US" sz="2600"/>
          </a:p>
        </p:txBody>
      </p:sp>
      <p:sp>
        <p:nvSpPr>
          <p:cNvPr id="3" name="Subtitle 2"/>
          <p:cNvSpPr>
            <a:spLocks noGrp="1"/>
          </p:cNvSpPr>
          <p:nvPr>
            <p:ph type="subTitle" sz="quarter" idx="1"/>
          </p:nvPr>
        </p:nvSpPr>
        <p:spPr/>
        <p:txBody>
          <a:bodyPr/>
          <a:lstStyle/>
          <a:p>
            <a:r>
              <a:rPr lang="en-US" smtClean="0"/>
              <a:t>Implementing a Group Policy Infrastructure
</a:t>
            </a:r>
            <a:endParaRPr lang="en-US"/>
          </a:p>
        </p:txBody>
      </p:sp>
    </p:spTree>
    <p:extLst>
      <p:ext uri="{BB962C8B-B14F-4D97-AF65-F5344CB8AC3E}">
        <p14:creationId xmlns:p14="http://schemas.microsoft.com/office/powerpoint/2010/main" val="3747132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14c3b962-428f-4b01-b6b3-a34a73b9c2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GPO and Configure GPO Settings</a:t>
            </a:r>
            <a:endParaRPr lang="en-US"/>
          </a:p>
        </p:txBody>
      </p:sp>
      <p:sp>
        <p:nvSpPr>
          <p:cNvPr id="4" name="Rectangle 4"/>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lnSpc>
                <a:spcPct val="90000"/>
              </a:lnSpc>
              <a:spcBef>
                <a:spcPct val="70000"/>
              </a:spcBef>
              <a:buClr>
                <a:srgbClr val="006699"/>
              </a:buClr>
              <a:buNone/>
              <a:defRPr/>
            </a:pPr>
            <a:r>
              <a:rPr lang="en-US" kern="0" dirty="0">
                <a:solidFill>
                  <a:srgbClr val="000000"/>
                </a:solidFill>
              </a:rPr>
              <a:t>In this demonstration, you will see how to</a:t>
            </a:r>
            <a:r>
              <a:rPr lang="en-GB" kern="0" dirty="0">
                <a:solidFill>
                  <a:srgbClr val="000000"/>
                </a:solidFill>
              </a:rPr>
              <a:t>:</a:t>
            </a:r>
          </a:p>
          <a:p>
            <a:pPr marL="461963" lvl="1" indent="-234950" eaLnBrk="0" hangingPunct="0">
              <a:lnSpc>
                <a:spcPct val="90000"/>
              </a:lnSpc>
              <a:spcBef>
                <a:spcPct val="70000"/>
              </a:spcBef>
              <a:buClr>
                <a:srgbClr val="006699"/>
              </a:buClr>
              <a:buSzPct val="90000"/>
              <a:defRPr/>
            </a:pPr>
            <a:r>
              <a:rPr lang="en-GB" kern="0" dirty="0">
                <a:solidFill>
                  <a:srgbClr val="000000"/>
                </a:solidFill>
              </a:rPr>
              <a:t>Use the GPMC to create a new GPO</a:t>
            </a:r>
          </a:p>
          <a:p>
            <a:pPr marL="461963" lvl="1" indent="-234950" eaLnBrk="0" hangingPunct="0">
              <a:lnSpc>
                <a:spcPct val="90000"/>
              </a:lnSpc>
              <a:spcBef>
                <a:spcPct val="70000"/>
              </a:spcBef>
              <a:buClr>
                <a:srgbClr val="006699"/>
              </a:buClr>
              <a:buSzPct val="90000"/>
              <a:defRPr/>
            </a:pPr>
            <a:r>
              <a:rPr lang="en-GB" kern="0" dirty="0">
                <a:solidFill>
                  <a:srgbClr val="000000"/>
                </a:solidFill>
              </a:rPr>
              <a:t>Configure Group Policy settings</a:t>
            </a:r>
          </a:p>
          <a:p>
            <a:pPr marL="457200" lvl="0" indent="-457200" eaLnBrk="0" hangingPunct="0">
              <a:lnSpc>
                <a:spcPct val="90000"/>
              </a:lnSpc>
              <a:spcBef>
                <a:spcPct val="70000"/>
              </a:spcBef>
              <a:buClr>
                <a:srgbClr val="006699"/>
              </a:buClr>
              <a:buNone/>
              <a:defRPr/>
            </a:pPr>
            <a:endParaRPr lang="en-US" sz="2200" kern="0" dirty="0">
              <a:solidFill>
                <a:srgbClr val="000000"/>
              </a:solidFill>
            </a:endParaRPr>
          </a:p>
        </p:txBody>
      </p:sp>
    </p:spTree>
    <p:extLst>
      <p:ext uri="{BB962C8B-B14F-4D97-AF65-F5344CB8AC3E}">
        <p14:creationId xmlns:p14="http://schemas.microsoft.com/office/powerpoint/2010/main" val="352397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9753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and Administering GPOs</a:t>
            </a:r>
            <a:endParaRPr lang="en-US"/>
          </a:p>
        </p:txBody>
      </p:sp>
      <p:sp>
        <p:nvSpPr>
          <p:cNvPr id="3" name="Text Placeholder 2"/>
          <p:cNvSpPr>
            <a:spLocks noGrp="1"/>
          </p:cNvSpPr>
          <p:nvPr>
            <p:ph type="body" idx="1"/>
          </p:nvPr>
        </p:nvSpPr>
        <p:spPr/>
        <p:txBody>
          <a:bodyPr/>
          <a:lstStyle/>
          <a:p>
            <a:r>
              <a:rPr lang="en-US" smtClean="0"/>
              <a:t>Domain-Based GPOs
GPO Storage
Starter GPOs
Common GPO Management Tasks
Delegating Administration of Group Policies
Managing GPOs with Windows PowerShell</a:t>
            </a:r>
            <a:endParaRPr lang="en-US"/>
          </a:p>
        </p:txBody>
      </p:sp>
    </p:spTree>
    <p:extLst>
      <p:ext uri="{BB962C8B-B14F-4D97-AF65-F5344CB8AC3E}">
        <p14:creationId xmlns:p14="http://schemas.microsoft.com/office/powerpoint/2010/main" val="1793748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7339bc7e-4049-4070-9711-c16902e783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Domain-Based GPOs</a:t>
            </a:r>
            <a:endParaRPr lang="en-US"/>
          </a:p>
        </p:txBody>
      </p:sp>
      <p:pic>
        <p:nvPicPr>
          <p:cNvPr id="4" name="Picture 2" descr="A screenshot of the Group Policy Management console. The Details tab within the Default Domain Policy GPO is sel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90575"/>
            <a:ext cx="74676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99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09e22a35-317f-4c31-8509-340ad39792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GPO Storage</a:t>
            </a:r>
            <a:endParaRPr lang="en-US"/>
          </a:p>
        </p:txBody>
      </p:sp>
      <p:sp>
        <p:nvSpPr>
          <p:cNvPr id="4" name="TextBox 3"/>
          <p:cNvSpPr txBox="1"/>
          <p:nvPr/>
        </p:nvSpPr>
        <p:spPr>
          <a:xfrm>
            <a:off x="1600518" y="1890893"/>
            <a:ext cx="663964"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GPO</a:t>
            </a:r>
            <a:endParaRPr lang="en-US" b="1"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a:off x="476250" y="3924300"/>
            <a:ext cx="3959738" cy="923330"/>
          </a:xfrm>
          <a:prstGeom prst="rect">
            <a:avLst/>
          </a:prstGeom>
          <a:noFill/>
        </p:spPr>
        <p:txBody>
          <a:bodyPr wrap="square" rtlCol="0">
            <a:spAutoFit/>
          </a:bodyPr>
          <a:lstStyle/>
          <a:p>
            <a:pPr marL="177800" lvl="0" indent="-177800" fontAlgn="base">
              <a:spcBef>
                <a:spcPct val="0"/>
              </a:spcBef>
              <a:spcAft>
                <a:spcPct val="0"/>
              </a:spcAft>
              <a:buFontTx/>
              <a:buChar char="•"/>
            </a:pPr>
            <a:r>
              <a:rPr lang="en-US">
                <a:solidFill>
                  <a:srgbClr val="000000"/>
                </a:solidFill>
                <a:latin typeface="Segoe UI" pitchFamily="34" charset="0"/>
                <a:ea typeface="Segoe UI" pitchFamily="34" charset="0"/>
                <a:cs typeface="Segoe UI" pitchFamily="34" charset="0"/>
              </a:rPr>
              <a:t>Contains Group Policy settings</a:t>
            </a:r>
          </a:p>
          <a:p>
            <a:pPr marL="177800" lvl="0" indent="-177800" fontAlgn="base">
              <a:spcBef>
                <a:spcPct val="0"/>
              </a:spcBef>
              <a:spcAft>
                <a:spcPct val="0"/>
              </a:spcAft>
              <a:buFontTx/>
              <a:buChar char="•"/>
            </a:pPr>
            <a:r>
              <a:rPr lang="en-US">
                <a:solidFill>
                  <a:srgbClr val="000000"/>
                </a:solidFill>
                <a:latin typeface="Segoe UI" pitchFamily="34" charset="0"/>
                <a:ea typeface="Segoe UI" pitchFamily="34" charset="0"/>
                <a:cs typeface="Segoe UI" pitchFamily="34" charset="0"/>
              </a:rPr>
              <a:t>Stores content in two locations</a:t>
            </a:r>
          </a:p>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 name="TextBox 5"/>
          <p:cNvSpPr txBox="1"/>
          <p:nvPr/>
        </p:nvSpPr>
        <p:spPr>
          <a:xfrm>
            <a:off x="5105400" y="1200150"/>
            <a:ext cx="2724150" cy="369332"/>
          </a:xfrm>
          <a:prstGeom prst="rect">
            <a:avLst/>
          </a:prstGeom>
          <a:noFill/>
        </p:spPr>
        <p:txBody>
          <a:bodyPr wrap="square" rtlCol="0">
            <a:spAutoFit/>
          </a:bodyPr>
          <a:lstStyle/>
          <a:p>
            <a:pPr lvl="0" fontAlgn="base">
              <a:spcBef>
                <a:spcPct val="0"/>
              </a:spcBef>
              <a:spcAft>
                <a:spcPct val="0"/>
              </a:spcAft>
              <a:defRPr/>
            </a:pPr>
            <a:r>
              <a:rPr lang="en-US" b="1" dirty="0">
                <a:solidFill>
                  <a:srgbClr val="000000"/>
                </a:solidFill>
                <a:latin typeface="Segoe UI" pitchFamily="34" charset="0"/>
                <a:ea typeface="Segoe UI" pitchFamily="34" charset="0"/>
                <a:cs typeface="Segoe UI" pitchFamily="34" charset="0"/>
              </a:rPr>
              <a:t>Group Policy Container</a:t>
            </a:r>
          </a:p>
        </p:txBody>
      </p:sp>
      <p:sp>
        <p:nvSpPr>
          <p:cNvPr id="7" name="TextBox 6"/>
          <p:cNvSpPr txBox="1"/>
          <p:nvPr/>
        </p:nvSpPr>
        <p:spPr>
          <a:xfrm>
            <a:off x="4866381" y="2781400"/>
            <a:ext cx="3959738" cy="646331"/>
          </a:xfrm>
          <a:prstGeom prst="rect">
            <a:avLst/>
          </a:prstGeom>
          <a:noFill/>
        </p:spPr>
        <p:txBody>
          <a:bodyPr wrap="square" rtlCol="0">
            <a:spAutoFit/>
          </a:bodyPr>
          <a:lstStyle/>
          <a:p>
            <a:pPr marL="228600" lvl="0" indent="-228600" fontAlgn="base">
              <a:spcBef>
                <a:spcPct val="0"/>
              </a:spcBef>
              <a:spcAft>
                <a:spcPct val="0"/>
              </a:spcAft>
              <a:buFontTx/>
              <a:buChar char="•"/>
            </a:pPr>
            <a:r>
              <a:rPr lang="en-US">
                <a:solidFill>
                  <a:srgbClr val="000000"/>
                </a:solidFill>
                <a:latin typeface="Segoe UI" pitchFamily="34" charset="0"/>
                <a:ea typeface="Segoe UI" pitchFamily="34" charset="0"/>
                <a:cs typeface="Segoe UI" pitchFamily="34" charset="0"/>
              </a:rPr>
              <a:t>Stored in AD DS</a:t>
            </a:r>
          </a:p>
          <a:p>
            <a:pPr marL="228600" lvl="0" indent="-228600" fontAlgn="base">
              <a:spcBef>
                <a:spcPct val="0"/>
              </a:spcBef>
              <a:spcAft>
                <a:spcPct val="0"/>
              </a:spcAft>
              <a:buFontTx/>
              <a:buChar char="•"/>
            </a:pPr>
            <a:r>
              <a:rPr lang="en-US">
                <a:solidFill>
                  <a:srgbClr val="000000"/>
                </a:solidFill>
                <a:latin typeface="Segoe UI" pitchFamily="34" charset="0"/>
                <a:ea typeface="Segoe UI" pitchFamily="34" charset="0"/>
                <a:cs typeface="Segoe UI" pitchFamily="34" charset="0"/>
              </a:rPr>
              <a:t>Provides version information</a:t>
            </a:r>
            <a:endParaRPr lang="en-US" dirty="0">
              <a:solidFill>
                <a:srgbClr val="000000"/>
              </a:solidFill>
              <a:latin typeface="Segoe UI" pitchFamily="34" charset="0"/>
              <a:ea typeface="Segoe UI" pitchFamily="34" charset="0"/>
              <a:cs typeface="Segoe UI" pitchFamily="34" charset="0"/>
            </a:endParaRPr>
          </a:p>
        </p:txBody>
      </p:sp>
      <p:sp>
        <p:nvSpPr>
          <p:cNvPr id="8" name="TextBox 7"/>
          <p:cNvSpPr txBox="1"/>
          <p:nvPr/>
        </p:nvSpPr>
        <p:spPr>
          <a:xfrm>
            <a:off x="4972050" y="3562350"/>
            <a:ext cx="2724150" cy="369332"/>
          </a:xfrm>
          <a:prstGeom prst="rect">
            <a:avLst/>
          </a:prstGeom>
          <a:noFill/>
        </p:spPr>
        <p:txBody>
          <a:bodyPr wrap="square" rtlCol="0">
            <a:spAutoFit/>
          </a:bodyPr>
          <a:lstStyle/>
          <a:p>
            <a:pPr lvl="0" fontAlgn="base">
              <a:spcBef>
                <a:spcPct val="0"/>
              </a:spcBef>
              <a:spcAft>
                <a:spcPct val="0"/>
              </a:spcAft>
              <a:defRPr/>
            </a:pPr>
            <a:r>
              <a:rPr lang="en-US" b="1" dirty="0">
                <a:solidFill>
                  <a:srgbClr val="000000"/>
                </a:solidFill>
                <a:latin typeface="Segoe UI" pitchFamily="34" charset="0"/>
                <a:ea typeface="Segoe UI" pitchFamily="34" charset="0"/>
                <a:cs typeface="Segoe UI" pitchFamily="34" charset="0"/>
              </a:rPr>
              <a:t>Group Policy Template</a:t>
            </a:r>
          </a:p>
        </p:txBody>
      </p:sp>
      <p:sp>
        <p:nvSpPr>
          <p:cNvPr id="9" name="TextBox 8"/>
          <p:cNvSpPr txBox="1"/>
          <p:nvPr/>
        </p:nvSpPr>
        <p:spPr>
          <a:xfrm>
            <a:off x="4866381" y="5237232"/>
            <a:ext cx="3959738" cy="923330"/>
          </a:xfrm>
          <a:prstGeom prst="rect">
            <a:avLst/>
          </a:prstGeom>
          <a:noFill/>
        </p:spPr>
        <p:txBody>
          <a:bodyPr wrap="square" rtlCol="0">
            <a:spAutoFit/>
          </a:bodyPr>
          <a:lstStyle/>
          <a:p>
            <a:pPr marL="228600" lvl="0" indent="-228600" fontAlgn="base">
              <a:spcBef>
                <a:spcPct val="0"/>
              </a:spcBef>
              <a:spcAft>
                <a:spcPct val="0"/>
              </a:spcAft>
              <a:buFontTx/>
              <a:buChar char="•"/>
            </a:pPr>
            <a:r>
              <a:rPr lang="en-US">
                <a:solidFill>
                  <a:srgbClr val="000000"/>
                </a:solidFill>
                <a:latin typeface="Segoe UI" pitchFamily="34" charset="0"/>
                <a:ea typeface="Segoe UI" pitchFamily="34" charset="0"/>
                <a:cs typeface="Segoe UI" pitchFamily="34" charset="0"/>
              </a:rPr>
              <a:t>Stored in a shared SYSVOL folder </a:t>
            </a:r>
          </a:p>
          <a:p>
            <a:pPr marL="228600" lvl="0" indent="-228600" fontAlgn="base">
              <a:spcBef>
                <a:spcPct val="0"/>
              </a:spcBef>
              <a:spcAft>
                <a:spcPct val="0"/>
              </a:spcAft>
              <a:buFontTx/>
              <a:buChar char="•"/>
            </a:pPr>
            <a:r>
              <a:rPr lang="en-US">
                <a:solidFill>
                  <a:srgbClr val="000000"/>
                </a:solidFill>
                <a:latin typeface="Segoe UI" pitchFamily="34" charset="0"/>
                <a:ea typeface="Segoe UI" pitchFamily="34" charset="0"/>
                <a:cs typeface="Segoe UI" pitchFamily="34" charset="0"/>
              </a:rPr>
              <a:t>Provides Group Policy settings</a:t>
            </a:r>
          </a:p>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grpSp>
        <p:nvGrpSpPr>
          <p:cNvPr id="10" name="Group 9" descr="Illustration of a GPO, demonstrating that it is constructed from both the Group Policy Container and the Group Policy Template."/>
          <p:cNvGrpSpPr/>
          <p:nvPr/>
        </p:nvGrpSpPr>
        <p:grpSpPr>
          <a:xfrm>
            <a:off x="1216097" y="1658318"/>
            <a:ext cx="5886838" cy="3499848"/>
            <a:chOff x="1474706" y="3613788"/>
            <a:chExt cx="4998796" cy="2971888"/>
          </a:xfrm>
        </p:grpSpPr>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06" y="4194072"/>
              <a:ext cx="1595996" cy="1313951"/>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5185302" y="5657402"/>
              <a:ext cx="1171989" cy="928274"/>
              <a:chOff x="5185302" y="5657402"/>
              <a:chExt cx="1171989" cy="928274"/>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5302" y="5657402"/>
                <a:ext cx="523443" cy="928274"/>
              </a:xfrm>
              <a:prstGeom prst="rect">
                <a:avLst/>
              </a:prstGeom>
            </p:spPr>
          </p:pic>
          <p:grpSp>
            <p:nvGrpSpPr>
              <p:cNvPr id="19" name="Group 18"/>
              <p:cNvGrpSpPr/>
              <p:nvPr/>
            </p:nvGrpSpPr>
            <p:grpSpPr>
              <a:xfrm>
                <a:off x="5578263" y="5675114"/>
                <a:ext cx="779028" cy="829356"/>
                <a:chOff x="8245550" y="4494980"/>
                <a:chExt cx="827975" cy="881465"/>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5550" y="4692945"/>
                  <a:ext cx="694113" cy="683500"/>
                </a:xfrm>
                <a:prstGeom prst="rect">
                  <a:avLst/>
                </a:prstGeom>
              </p:spPr>
            </p:pic>
            <p:pic>
              <p:nvPicPr>
                <p:cNvPr id="21"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2606" y="4494980"/>
                  <a:ext cx="480919" cy="395930"/>
                </a:xfrm>
                <a:prstGeom prst="rect">
                  <a:avLst/>
                </a:prstGeom>
                <a:noFill/>
                <a:effectLst/>
                <a:extLst>
                  <a:ext uri="{909E8E84-426E-40DD-AFC4-6F175D3DCCD1}">
                    <a14:hiddenFill xmlns:a14="http://schemas.microsoft.com/office/drawing/2010/main">
                      <a:solidFill>
                        <a:srgbClr val="FFFFFF"/>
                      </a:solidFill>
                    </a14:hiddenFill>
                  </a:ext>
                </a:extLst>
              </p:spPr>
            </p:pic>
          </p:grpSp>
        </p:grpSp>
        <p:grpSp>
          <p:nvGrpSpPr>
            <p:cNvPr id="13" name="Group 12"/>
            <p:cNvGrpSpPr/>
            <p:nvPr/>
          </p:nvGrpSpPr>
          <p:grpSpPr>
            <a:xfrm>
              <a:off x="5185301" y="3613788"/>
              <a:ext cx="1288201" cy="928274"/>
              <a:chOff x="5185301" y="3613788"/>
              <a:chExt cx="1288201" cy="928274"/>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5301" y="3613788"/>
                <a:ext cx="523443" cy="928274"/>
              </a:xfrm>
              <a:prstGeom prst="rect">
                <a:avLst/>
              </a:prstGeom>
            </p:spPr>
          </p:pic>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123" y="3718819"/>
                <a:ext cx="872379" cy="718212"/>
              </a:xfrm>
              <a:prstGeom prst="rect">
                <a:avLst/>
              </a:prstGeom>
              <a:noFill/>
              <a:effectLst/>
              <a:extLst>
                <a:ext uri="{909E8E84-426E-40DD-AFC4-6F175D3DCCD1}">
                  <a14:hiddenFill xmlns:a14="http://schemas.microsoft.com/office/drawing/2010/main">
                    <a:solidFill>
                      <a:srgbClr val="FFFFFF"/>
                    </a:solidFill>
                  </a14:hiddenFill>
                </a:ext>
              </a:extLst>
            </p:spPr>
          </p:pic>
        </p:grpSp>
        <p:cxnSp>
          <p:nvCxnSpPr>
            <p:cNvPr id="14" name="Straight Arrow Connector 13"/>
            <p:cNvCxnSpPr/>
            <p:nvPr/>
          </p:nvCxnSpPr>
          <p:spPr>
            <a:xfrm flipV="1">
              <a:off x="3070703" y="4077925"/>
              <a:ext cx="1896596" cy="6312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73371" y="5043983"/>
              <a:ext cx="1915874" cy="11013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4162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208a7d51-decb-4aed-ba40-7c5462991f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Starter GPOs</a:t>
            </a:r>
            <a:endParaRPr lang="en-US"/>
          </a:p>
        </p:txBody>
      </p:sp>
      <p:sp>
        <p:nvSpPr>
          <p:cNvPr id="4" name="Line 6"/>
          <p:cNvSpPr>
            <a:spLocks noChangeShapeType="1"/>
          </p:cNvSpPr>
          <p:nvPr/>
        </p:nvSpPr>
        <p:spPr bwMode="auto">
          <a:xfrm>
            <a:off x="3244850" y="4835525"/>
            <a:ext cx="933450" cy="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p>
            <a:pPr lvl="0" fontAlgn="base">
              <a:spcBef>
                <a:spcPct val="0"/>
              </a:spcBef>
              <a:spcAft>
                <a:spcPct val="0"/>
              </a:spcAft>
              <a:defRPr/>
            </a:pPr>
            <a:endParaRPr lang="en-US" b="1">
              <a:solidFill>
                <a:srgbClr val="000000"/>
              </a:solidFill>
              <a:latin typeface="Verdana" pitchFamily="34" charset="0"/>
              <a:cs typeface="Arial" charset="0"/>
            </a:endParaRPr>
          </a:p>
        </p:txBody>
      </p:sp>
      <p:sp>
        <p:nvSpPr>
          <p:cNvPr id="5" name="AutoShape 17"/>
          <p:cNvSpPr>
            <a:spLocks noChangeArrowheads="1"/>
          </p:cNvSpPr>
          <p:nvPr/>
        </p:nvSpPr>
        <p:spPr bwMode="auto">
          <a:xfrm>
            <a:off x="1411288" y="3771900"/>
            <a:ext cx="2574925" cy="4079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r>
              <a:rPr lang="en-US" sz="1600" b="1" dirty="0">
                <a:solidFill>
                  <a:srgbClr val="000000"/>
                </a:solidFill>
                <a:latin typeface="Segoe UI" panose="020B0502040204020203" pitchFamily="34" charset="0"/>
                <a:cs typeface="Segoe UI" panose="020B0502040204020203" pitchFamily="34" charset="0"/>
              </a:rPr>
              <a:t>Exported to cab file</a:t>
            </a:r>
          </a:p>
        </p:txBody>
      </p:sp>
      <p:sp>
        <p:nvSpPr>
          <p:cNvPr id="6" name="AutoShape 18"/>
          <p:cNvSpPr>
            <a:spLocks noChangeArrowheads="1"/>
          </p:cNvSpPr>
          <p:nvPr/>
        </p:nvSpPr>
        <p:spPr bwMode="auto">
          <a:xfrm>
            <a:off x="1546225" y="5632450"/>
            <a:ext cx="1470025" cy="4206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r>
              <a:rPr lang="en-US" sz="1600" b="1">
                <a:solidFill>
                  <a:srgbClr val="000000"/>
                </a:solidFill>
                <a:latin typeface="Segoe UI" panose="020B0502040204020203" pitchFamily="34" charset="0"/>
                <a:cs typeface="Segoe UI" panose="020B0502040204020203" pitchFamily="34" charset="0"/>
              </a:rPr>
              <a:t>StarterGPO</a:t>
            </a:r>
            <a:endParaRPr lang="en-US" sz="1600" b="1" dirty="0">
              <a:solidFill>
                <a:srgbClr val="000000"/>
              </a:solidFill>
              <a:latin typeface="Segoe UI" panose="020B0502040204020203" pitchFamily="34" charset="0"/>
              <a:cs typeface="Segoe UI" panose="020B0502040204020203" pitchFamily="34" charset="0"/>
            </a:endParaRPr>
          </a:p>
        </p:txBody>
      </p:sp>
      <p:sp>
        <p:nvSpPr>
          <p:cNvPr id="7" name="AutoShape 21"/>
          <p:cNvSpPr>
            <a:spLocks noChangeArrowheads="1"/>
          </p:cNvSpPr>
          <p:nvPr/>
        </p:nvSpPr>
        <p:spPr bwMode="auto">
          <a:xfrm>
            <a:off x="4068081" y="5651132"/>
            <a:ext cx="1470025" cy="4206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r>
              <a:rPr lang="en-US" sz="1600" b="1">
                <a:solidFill>
                  <a:srgbClr val="000000"/>
                </a:solidFill>
                <a:latin typeface="Segoe UI" panose="020B0502040204020203" pitchFamily="34" charset="0"/>
                <a:cs typeface="Segoe UI" panose="020B0502040204020203" pitchFamily="34" charset="0"/>
              </a:rPr>
              <a:t>.cab File</a:t>
            </a:r>
            <a:endParaRPr lang="en-US" sz="1600" b="1" dirty="0">
              <a:solidFill>
                <a:srgbClr val="000000"/>
              </a:solidFill>
              <a:latin typeface="Segoe UI" panose="020B0502040204020203" pitchFamily="34" charset="0"/>
              <a:cs typeface="Segoe UI" panose="020B0502040204020203" pitchFamily="34" charset="0"/>
            </a:endParaRPr>
          </a:p>
        </p:txBody>
      </p:sp>
      <p:sp>
        <p:nvSpPr>
          <p:cNvPr id="8" name="AutoShape 24"/>
          <p:cNvSpPr>
            <a:spLocks noChangeArrowheads="1"/>
          </p:cNvSpPr>
          <p:nvPr/>
        </p:nvSpPr>
        <p:spPr bwMode="auto">
          <a:xfrm>
            <a:off x="5157788" y="3771900"/>
            <a:ext cx="2574925" cy="4079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r>
              <a:rPr lang="en-US" sz="1600" b="1">
                <a:solidFill>
                  <a:srgbClr val="000000"/>
                </a:solidFill>
                <a:latin typeface="Segoe UI" panose="020B0502040204020203" pitchFamily="34" charset="0"/>
                <a:cs typeface="Segoe UI" panose="020B0502040204020203" pitchFamily="34" charset="0"/>
              </a:rPr>
              <a:t>Imported to GPMC</a:t>
            </a:r>
            <a:endParaRPr lang="en-US" sz="1600" b="1" dirty="0">
              <a:solidFill>
                <a:srgbClr val="000000"/>
              </a:solidFill>
              <a:latin typeface="Segoe UI" panose="020B0502040204020203" pitchFamily="34" charset="0"/>
              <a:cs typeface="Segoe UI" panose="020B0502040204020203" pitchFamily="34" charset="0"/>
            </a:endParaRPr>
          </a:p>
        </p:txBody>
      </p:sp>
      <p:sp>
        <p:nvSpPr>
          <p:cNvPr id="9" name="AutoShape 25"/>
          <p:cNvSpPr>
            <a:spLocks noChangeArrowheads="1"/>
          </p:cNvSpPr>
          <p:nvPr/>
        </p:nvSpPr>
        <p:spPr bwMode="auto">
          <a:xfrm>
            <a:off x="5876490" y="5525637"/>
            <a:ext cx="1685925" cy="6365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r>
              <a:rPr lang="en-US" sz="1600" b="1">
                <a:solidFill>
                  <a:srgbClr val="000000"/>
                </a:solidFill>
                <a:latin typeface="Segoe UI" panose="020B0502040204020203" pitchFamily="34" charset="0"/>
                <a:cs typeface="Segoe UI" panose="020B0502040204020203" pitchFamily="34" charset="0"/>
              </a:rPr>
              <a:t>Load </a:t>
            </a:r>
            <a:br>
              <a:rPr lang="en-US" sz="1600" b="1">
                <a:solidFill>
                  <a:srgbClr val="000000"/>
                </a:solidFill>
                <a:latin typeface="Segoe UI" panose="020B0502040204020203" pitchFamily="34" charset="0"/>
                <a:cs typeface="Segoe UI" panose="020B0502040204020203" pitchFamily="34" charset="0"/>
              </a:rPr>
            </a:br>
            <a:r>
              <a:rPr lang="en-US" sz="1600" b="1">
                <a:solidFill>
                  <a:srgbClr val="000000"/>
                </a:solidFill>
                <a:latin typeface="Segoe UI" panose="020B0502040204020203" pitchFamily="34" charset="0"/>
                <a:cs typeface="Segoe UI" panose="020B0502040204020203" pitchFamily="34" charset="0"/>
              </a:rPr>
              <a:t>.cab file</a:t>
            </a:r>
            <a:endParaRPr lang="en-US" sz="1600" b="1" dirty="0">
              <a:solidFill>
                <a:srgbClr val="000000"/>
              </a:solidFill>
              <a:latin typeface="Segoe UI" panose="020B0502040204020203" pitchFamily="34" charset="0"/>
              <a:cs typeface="Segoe UI" panose="020B0502040204020203" pitchFamily="34" charset="0"/>
            </a:endParaRPr>
          </a:p>
        </p:txBody>
      </p:sp>
      <p:sp>
        <p:nvSpPr>
          <p:cNvPr id="10" name="Content Placeholder 2"/>
          <p:cNvSpPr txBox="1">
            <a:spLocks/>
          </p:cNvSpPr>
          <p:nvPr/>
        </p:nvSpPr>
        <p:spPr>
          <a:xfrm>
            <a:off x="458788" y="1021215"/>
            <a:ext cx="8119156" cy="246803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None/>
            </a:pPr>
            <a:r>
              <a:rPr lang="en-US" kern="0">
                <a:solidFill>
                  <a:srgbClr val="000000"/>
                </a:solidFill>
              </a:rPr>
              <a:t>A Starter GPO:</a:t>
            </a:r>
          </a:p>
          <a:p>
            <a:pPr lvl="1">
              <a:lnSpc>
                <a:spcPct val="90000"/>
              </a:lnSpc>
              <a:spcBef>
                <a:spcPct val="40000"/>
              </a:spcBef>
              <a:buClr>
                <a:srgbClr val="006699"/>
              </a:buClr>
              <a:buFontTx/>
              <a:buChar char="•"/>
            </a:pPr>
            <a:r>
              <a:rPr lang="en-US" kern="0">
                <a:solidFill>
                  <a:srgbClr val="000000"/>
                </a:solidFill>
              </a:rPr>
              <a:t> Stores Administrative Template settings on which the new GPOs will be based</a:t>
            </a:r>
          </a:p>
          <a:p>
            <a:pPr marL="512763" lvl="1" indent="-228600">
              <a:lnSpc>
                <a:spcPct val="90000"/>
              </a:lnSpc>
              <a:spcBef>
                <a:spcPct val="40000"/>
              </a:spcBef>
              <a:buClr>
                <a:srgbClr val="006699"/>
              </a:buClr>
              <a:buFontTx/>
              <a:buChar char="•"/>
            </a:pPr>
            <a:r>
              <a:rPr lang="en-US" kern="0">
                <a:solidFill>
                  <a:srgbClr val="000000"/>
                </a:solidFill>
              </a:rPr>
              <a:t>Can be exported to .cab files </a:t>
            </a:r>
          </a:p>
          <a:p>
            <a:pPr marL="512763" lvl="1" indent="-228600">
              <a:lnSpc>
                <a:spcPct val="90000"/>
              </a:lnSpc>
              <a:spcBef>
                <a:spcPct val="40000"/>
              </a:spcBef>
              <a:buClr>
                <a:srgbClr val="006699"/>
              </a:buClr>
              <a:buFontTx/>
              <a:buChar char="•"/>
            </a:pPr>
            <a:r>
              <a:rPr lang="en-US" kern="0">
                <a:solidFill>
                  <a:srgbClr val="000000"/>
                </a:solidFill>
              </a:rPr>
              <a:t>Can be imported into other areas of the enterprise </a:t>
            </a:r>
            <a:endParaRPr lang="en-US" kern="0" dirty="0">
              <a:solidFill>
                <a:srgbClr val="000000"/>
              </a:solidFill>
            </a:endParaRPr>
          </a:p>
        </p:txBody>
      </p:sp>
      <p:grpSp>
        <p:nvGrpSpPr>
          <p:cNvPr id="11" name="Group 10" descr="Illustration of three folders, connected in a straight line by two arrows. StarterGPO is exported from the first folder to a .cab file, represented by the second folder, and then imported into GPMC, represented by the third folder. "/>
          <p:cNvGrpSpPr/>
          <p:nvPr/>
        </p:nvGrpSpPr>
        <p:grpSpPr>
          <a:xfrm>
            <a:off x="1832611" y="4310424"/>
            <a:ext cx="5725318" cy="1530761"/>
            <a:chOff x="3051811" y="3878154"/>
            <a:chExt cx="5725318" cy="1530761"/>
          </a:xfrm>
        </p:grpSpPr>
        <p:grpSp>
          <p:nvGrpSpPr>
            <p:cNvPr id="12" name="Group 11"/>
            <p:cNvGrpSpPr/>
            <p:nvPr/>
          </p:nvGrpSpPr>
          <p:grpSpPr>
            <a:xfrm>
              <a:off x="3051811" y="3878154"/>
              <a:ext cx="1174750" cy="1343763"/>
              <a:chOff x="3398585" y="4274820"/>
              <a:chExt cx="827975" cy="947097"/>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8585" y="4538417"/>
                <a:ext cx="694113" cy="683500"/>
              </a:xfrm>
              <a:prstGeom prst="rect">
                <a:avLst/>
              </a:prstGeom>
            </p:spPr>
          </p:pic>
          <p:pic>
            <p:nvPicPr>
              <p:cNvPr id="2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5921" y="4274820"/>
                <a:ext cx="560639" cy="461562"/>
              </a:xfrm>
              <a:prstGeom prst="rect">
                <a:avLst/>
              </a:prstGeom>
              <a:noFill/>
              <a:effectLst/>
              <a:extLst>
                <a:ext uri="{909E8E84-426E-40DD-AFC4-6F175D3DCCD1}">
                  <a14:hiddenFill xmlns:a14="http://schemas.microsoft.com/office/drawing/2010/main">
                    <a:solidFill>
                      <a:srgbClr val="FFFFFF"/>
                    </a:solidFill>
                  </a14:hiddenFill>
                </a:ext>
              </a:extLst>
            </p:spPr>
          </p:pic>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8077" y="4255707"/>
              <a:ext cx="984824" cy="969766"/>
            </a:xfrm>
            <a:prstGeom prst="rect">
              <a:avLst/>
            </a:prstGeom>
          </p:spPr>
        </p:pic>
        <p:grpSp>
          <p:nvGrpSpPr>
            <p:cNvPr id="14" name="Group 13"/>
            <p:cNvGrpSpPr/>
            <p:nvPr/>
          </p:nvGrpSpPr>
          <p:grpSpPr>
            <a:xfrm>
              <a:off x="7602379" y="4065152"/>
              <a:ext cx="1174750" cy="1343763"/>
              <a:chOff x="3398585" y="4274820"/>
              <a:chExt cx="827975" cy="94709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8585" y="4538417"/>
                <a:ext cx="694113" cy="683500"/>
              </a:xfrm>
              <a:prstGeom prst="rect">
                <a:avLst/>
              </a:prstGeom>
            </p:spPr>
          </p:pic>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5921" y="4274820"/>
                <a:ext cx="560639" cy="461562"/>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5" name="Arc 14"/>
            <p:cNvSpPr/>
            <p:nvPr/>
          </p:nvSpPr>
          <p:spPr>
            <a:xfrm>
              <a:off x="4176730" y="3903264"/>
              <a:ext cx="1264884" cy="907457"/>
            </a:xfrm>
            <a:prstGeom prst="arc">
              <a:avLst>
                <a:gd name="adj1" fmla="val 11548347"/>
                <a:gd name="adj2" fmla="val 2112087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lvl="0" algn="ctr" fontAlgn="base">
                <a:spcBef>
                  <a:spcPct val="0"/>
                </a:spcBef>
                <a:spcAft>
                  <a:spcPct val="0"/>
                </a:spcAft>
              </a:pPr>
              <a:endParaRPr lang="en-US" b="1">
                <a:solidFill>
                  <a:srgbClr val="FF0000"/>
                </a:solidFill>
              </a:endParaRPr>
            </a:p>
          </p:txBody>
        </p:sp>
        <p:sp>
          <p:nvSpPr>
            <p:cNvPr id="16" name="Arc 15"/>
            <p:cNvSpPr/>
            <p:nvPr/>
          </p:nvSpPr>
          <p:spPr>
            <a:xfrm>
              <a:off x="6254168" y="3903264"/>
              <a:ext cx="1499817" cy="907457"/>
            </a:xfrm>
            <a:prstGeom prst="arc">
              <a:avLst>
                <a:gd name="adj1" fmla="val 11098865"/>
                <a:gd name="adj2" fmla="val 2145424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lvl="0" algn="ctr" fontAlgn="base">
                <a:spcBef>
                  <a:spcPct val="0"/>
                </a:spcBef>
                <a:spcAft>
                  <a:spcPct val="0"/>
                </a:spcAft>
              </a:pPr>
              <a:endParaRPr lang="en-US" b="1">
                <a:solidFill>
                  <a:srgbClr val="FF0000"/>
                </a:solidFill>
              </a:endParaRPr>
            </a:p>
          </p:txBody>
        </p:sp>
      </p:grpSp>
    </p:spTree>
    <p:extLst>
      <p:ext uri="{BB962C8B-B14F-4D97-AF65-F5344CB8AC3E}">
        <p14:creationId xmlns:p14="http://schemas.microsoft.com/office/powerpoint/2010/main" val="2050267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356b62ec-82c4-4bd0-8479-f665b9f8e5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GPO Management Tasks</a:t>
            </a:r>
            <a:endParaRPr lang="en-US"/>
          </a:p>
        </p:txBody>
      </p:sp>
      <p:sp>
        <p:nvSpPr>
          <p:cNvPr id="4" name="Content Placeholder 2"/>
          <p:cNvSpPr txBox="1">
            <a:spLocks/>
          </p:cNvSpPr>
          <p:nvPr/>
        </p:nvSpPr>
        <p:spPr>
          <a:xfrm>
            <a:off x="152400" y="1314464"/>
            <a:ext cx="9144000" cy="55245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ct val="70000"/>
              </a:spcBef>
              <a:buClr>
                <a:srgbClr val="006699"/>
              </a:buClr>
              <a:buNone/>
              <a:defRPr/>
            </a:pPr>
            <a:r>
              <a:rPr lang="en-US" sz="2400" kern="0">
                <a:solidFill>
                  <a:srgbClr val="000000"/>
                </a:solidFill>
              </a:rPr>
              <a:t>GPMC provides several options for managing the state of GPOs</a:t>
            </a:r>
          </a:p>
          <a:p>
            <a:pPr lvl="0">
              <a:lnSpc>
                <a:spcPct val="90000"/>
              </a:lnSpc>
              <a:spcBef>
                <a:spcPct val="70000"/>
              </a:spcBef>
              <a:buClr>
                <a:srgbClr val="006699"/>
              </a:buClr>
              <a:buFontTx/>
              <a:buChar char="•"/>
            </a:pPr>
            <a:endParaRPr lang="en-US" sz="2000" kern="0" dirty="0">
              <a:solidFill>
                <a:srgbClr val="000000"/>
              </a:solidFill>
            </a:endParaRPr>
          </a:p>
        </p:txBody>
      </p:sp>
      <p:sp>
        <p:nvSpPr>
          <p:cNvPr id="5" name="TextBox 4"/>
          <p:cNvSpPr txBox="1"/>
          <p:nvPr/>
        </p:nvSpPr>
        <p:spPr>
          <a:xfrm>
            <a:off x="1354170" y="2225692"/>
            <a:ext cx="1622560"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Backup GPOs</a:t>
            </a:r>
          </a:p>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6" name="TextBox 5"/>
          <p:cNvSpPr txBox="1"/>
          <p:nvPr/>
        </p:nvSpPr>
        <p:spPr>
          <a:xfrm>
            <a:off x="5830920" y="2225692"/>
            <a:ext cx="1645450"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Restore GPOs</a:t>
            </a:r>
          </a:p>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7" name="TextBox 6"/>
          <p:cNvSpPr txBox="1"/>
          <p:nvPr/>
        </p:nvSpPr>
        <p:spPr>
          <a:xfrm>
            <a:off x="5835483" y="4455694"/>
            <a:ext cx="1585947"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Import GPOs</a:t>
            </a:r>
          </a:p>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sp>
        <p:nvSpPr>
          <p:cNvPr id="8" name="TextBox 7"/>
          <p:cNvSpPr txBox="1"/>
          <p:nvPr/>
        </p:nvSpPr>
        <p:spPr>
          <a:xfrm>
            <a:off x="1811370" y="4455694"/>
            <a:ext cx="1380506"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Copy GPOs</a:t>
            </a:r>
          </a:p>
          <a:p>
            <a:pPr lvl="0" fontAlgn="base">
              <a:spcBef>
                <a:spcPct val="0"/>
              </a:spcBef>
              <a:spcAft>
                <a:spcPct val="0"/>
              </a:spcAft>
            </a:pPr>
            <a:endParaRPr lang="en-US" b="1" dirty="0">
              <a:solidFill>
                <a:srgbClr val="000000"/>
              </a:solidFill>
              <a:latin typeface="Segoe UI" pitchFamily="34" charset="0"/>
              <a:ea typeface="Segoe UI" pitchFamily="34" charset="0"/>
              <a:cs typeface="Segoe UI" pitchFamily="34" charset="0"/>
            </a:endParaRPr>
          </a:p>
        </p:txBody>
      </p:sp>
      <p:grpSp>
        <p:nvGrpSpPr>
          <p:cNvPr id="9" name="Group 8" descr="The first image shows the process of backing up GPOs. On the left is an icon representing an GPO, and an arrow is connecting to another icon of folder on the right."/>
          <p:cNvGrpSpPr/>
          <p:nvPr/>
        </p:nvGrpSpPr>
        <p:grpSpPr>
          <a:xfrm>
            <a:off x="687737" y="2774169"/>
            <a:ext cx="2872742" cy="1284166"/>
            <a:chOff x="1895614" y="840137"/>
            <a:chExt cx="2116152" cy="945957"/>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7653" y="1102594"/>
              <a:ext cx="694113" cy="683500"/>
            </a:xfrm>
            <a:prstGeom prst="rect">
              <a:avLst/>
            </a:prstGeom>
          </p:spPr>
        </p:pic>
        <p:sp>
          <p:nvSpPr>
            <p:cNvPr id="11" name="Arc 10"/>
            <p:cNvSpPr/>
            <p:nvPr/>
          </p:nvSpPr>
          <p:spPr>
            <a:xfrm>
              <a:off x="2488362" y="840137"/>
              <a:ext cx="1264884" cy="907457"/>
            </a:xfrm>
            <a:prstGeom prst="arc">
              <a:avLst>
                <a:gd name="adj1" fmla="val 11548347"/>
                <a:gd name="adj2" fmla="val 2112087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lvl="0" algn="ctr" fontAlgn="base">
                <a:spcBef>
                  <a:spcPct val="0"/>
                </a:spcBef>
                <a:spcAft>
                  <a:spcPct val="0"/>
                </a:spcAft>
              </a:pPr>
              <a:endParaRPr lang="en-US" b="1">
                <a:solidFill>
                  <a:srgbClr val="FF0000"/>
                </a:solidFill>
              </a:endParaRPr>
            </a:p>
          </p:txBody>
        </p:sp>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614" y="1103356"/>
              <a:ext cx="829291" cy="682738"/>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3" name="Group 12" descr="The second image shows the process of restoring GPOs. On the left is an icon of of folder, and an arrow is connecting to another icon representing GPO on the right."/>
          <p:cNvGrpSpPr/>
          <p:nvPr/>
        </p:nvGrpSpPr>
        <p:grpSpPr>
          <a:xfrm>
            <a:off x="5194333" y="2774169"/>
            <a:ext cx="3099785" cy="1269778"/>
            <a:chOff x="7596198" y="878637"/>
            <a:chExt cx="2215286" cy="907457"/>
          </a:xfrm>
        </p:grpSpPr>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193" y="1102594"/>
              <a:ext cx="829291" cy="68273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198" y="1102594"/>
              <a:ext cx="694113" cy="683500"/>
            </a:xfrm>
            <a:prstGeom prst="rect">
              <a:avLst/>
            </a:prstGeom>
          </p:spPr>
        </p:pic>
        <p:sp>
          <p:nvSpPr>
            <p:cNvPr id="16" name="Arc 15"/>
            <p:cNvSpPr/>
            <p:nvPr/>
          </p:nvSpPr>
          <p:spPr>
            <a:xfrm>
              <a:off x="7943254" y="878637"/>
              <a:ext cx="1264884" cy="907457"/>
            </a:xfrm>
            <a:prstGeom prst="arc">
              <a:avLst>
                <a:gd name="adj1" fmla="val 11548347"/>
                <a:gd name="adj2" fmla="val 2014510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lvl="0" algn="ctr" fontAlgn="base">
                <a:spcBef>
                  <a:spcPct val="0"/>
                </a:spcBef>
                <a:spcAft>
                  <a:spcPct val="0"/>
                </a:spcAft>
              </a:pPr>
              <a:endParaRPr lang="en-US" b="1">
                <a:solidFill>
                  <a:srgbClr val="FF0000"/>
                </a:solidFill>
              </a:endParaRPr>
            </a:p>
          </p:txBody>
        </p:sp>
      </p:grpSp>
      <p:grpSp>
        <p:nvGrpSpPr>
          <p:cNvPr id="17" name="Group 16" descr="The third image shows the process of copying GPOs. On the left is an icon representing GPO, and an arrow is connecting to another icon representing GPO on the right.&#10;"/>
          <p:cNvGrpSpPr/>
          <p:nvPr/>
        </p:nvGrpSpPr>
        <p:grpSpPr>
          <a:xfrm>
            <a:off x="628540" y="5085429"/>
            <a:ext cx="3282784" cy="1041838"/>
            <a:chOff x="1858089" y="4508940"/>
            <a:chExt cx="2153677" cy="683500"/>
          </a:xfrm>
        </p:grpSpPr>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089" y="4509702"/>
              <a:ext cx="829291" cy="68273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475" y="4508940"/>
              <a:ext cx="829291" cy="682738"/>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0" name="Straight Arrow Connector 19"/>
            <p:cNvCxnSpPr>
              <a:stCxn id="18" idx="3"/>
              <a:endCxn id="19" idx="1"/>
            </p:cNvCxnSpPr>
            <p:nvPr/>
          </p:nvCxnSpPr>
          <p:spPr>
            <a:xfrm flipV="1">
              <a:off x="2687380" y="4850309"/>
              <a:ext cx="495095" cy="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descr="The fourth image shows the process of Importing GPOs. On the left is an icon representing GPO inside a folder, and an arrow is connecting to another icon representing a group of GPO on the right. "/>
          <p:cNvGrpSpPr/>
          <p:nvPr/>
        </p:nvGrpSpPr>
        <p:grpSpPr>
          <a:xfrm>
            <a:off x="5194333" y="4845982"/>
            <a:ext cx="3315320" cy="1519569"/>
            <a:chOff x="7596198" y="4049837"/>
            <a:chExt cx="2282875" cy="1046350"/>
          </a:xfrm>
        </p:grpSpPr>
        <p:pic>
          <p:nvPicPr>
            <p:cNvPr id="22"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9782" y="4344142"/>
              <a:ext cx="829291" cy="68273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198" y="4412687"/>
              <a:ext cx="694113" cy="683500"/>
            </a:xfrm>
            <a:prstGeom prst="rect">
              <a:avLst/>
            </a:prstGeom>
          </p:spPr>
        </p:pic>
        <p:pic>
          <p:nvPicPr>
            <p:cNvPr id="24"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254" y="4214722"/>
              <a:ext cx="480919" cy="3959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5" name="Arc 24"/>
            <p:cNvSpPr/>
            <p:nvPr/>
          </p:nvSpPr>
          <p:spPr>
            <a:xfrm>
              <a:off x="8126856" y="4049837"/>
              <a:ext cx="1264884" cy="748033"/>
            </a:xfrm>
            <a:prstGeom prst="arc">
              <a:avLst>
                <a:gd name="adj1" fmla="val 11548347"/>
                <a:gd name="adj2" fmla="val 2117524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lvl="0" algn="ctr" fontAlgn="base">
                <a:spcBef>
                  <a:spcPct val="0"/>
                </a:spcBef>
                <a:spcAft>
                  <a:spcPct val="0"/>
                </a:spcAft>
              </a:pPr>
              <a:endParaRPr lang="en-US" b="1">
                <a:solidFill>
                  <a:srgbClr val="FF0000"/>
                </a:solidFill>
              </a:endParaRPr>
            </a:p>
          </p:txBody>
        </p:sp>
      </p:grpSp>
    </p:spTree>
    <p:extLst>
      <p:ext uri="{BB962C8B-B14F-4D97-AF65-F5344CB8AC3E}">
        <p14:creationId xmlns:p14="http://schemas.microsoft.com/office/powerpoint/2010/main" val="944535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3544f878-ebda-4f47-990f-e40aa85477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Delegating Administration of Group Policies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pPr>
            <a:r>
              <a:rPr lang="en-US" kern="0">
                <a:solidFill>
                  <a:srgbClr val="000000"/>
                </a:solidFill>
              </a:rPr>
              <a:t>Delegation of GPO-related tasks allows the administrative workload to be distributed across the enterprise</a:t>
            </a:r>
            <a:endParaRPr lang="en-US" sz="2400" kern="0">
              <a:solidFill>
                <a:srgbClr val="000000"/>
              </a:solidFill>
            </a:endParaRPr>
          </a:p>
          <a:p>
            <a:pPr lvl="0">
              <a:lnSpc>
                <a:spcPct val="90000"/>
              </a:lnSpc>
              <a:spcBef>
                <a:spcPct val="70000"/>
              </a:spcBef>
              <a:buClr>
                <a:srgbClr val="006699"/>
              </a:buClr>
              <a:buFontTx/>
              <a:buChar char="•"/>
            </a:pPr>
            <a:r>
              <a:rPr lang="en-US" kern="0">
                <a:solidFill>
                  <a:srgbClr val="000000"/>
                </a:solidFill>
              </a:rPr>
              <a:t>The following Group Policy tasks can be independently delegated:</a:t>
            </a:r>
          </a:p>
          <a:p>
            <a:pPr lvl="1">
              <a:lnSpc>
                <a:spcPct val="90000"/>
              </a:lnSpc>
              <a:spcBef>
                <a:spcPct val="40000"/>
              </a:spcBef>
              <a:buClr>
                <a:srgbClr val="006699"/>
              </a:buClr>
              <a:buFontTx/>
              <a:buChar char="•"/>
            </a:pPr>
            <a:r>
              <a:rPr lang="en-US" sz="2000" kern="0">
                <a:solidFill>
                  <a:srgbClr val="000000"/>
                </a:solidFill>
              </a:rPr>
              <a:t> </a:t>
            </a:r>
            <a:r>
              <a:rPr lang="en-US" kern="0">
                <a:solidFill>
                  <a:srgbClr val="000000"/>
                </a:solidFill>
              </a:rPr>
              <a:t>Creating GPOs</a:t>
            </a:r>
          </a:p>
          <a:p>
            <a:pPr marL="512763" lvl="1" indent="-228600">
              <a:lnSpc>
                <a:spcPct val="90000"/>
              </a:lnSpc>
              <a:spcBef>
                <a:spcPct val="40000"/>
              </a:spcBef>
              <a:buClr>
                <a:srgbClr val="006699"/>
              </a:buClr>
              <a:buFontTx/>
              <a:buChar char="•"/>
            </a:pPr>
            <a:r>
              <a:rPr lang="en-US" kern="0">
                <a:solidFill>
                  <a:srgbClr val="000000"/>
                </a:solidFill>
              </a:rPr>
              <a:t>Editing GPOs</a:t>
            </a:r>
          </a:p>
          <a:p>
            <a:pPr marL="512763" lvl="1" indent="-228600">
              <a:lnSpc>
                <a:spcPct val="90000"/>
              </a:lnSpc>
              <a:spcBef>
                <a:spcPct val="40000"/>
              </a:spcBef>
              <a:buClr>
                <a:srgbClr val="006699"/>
              </a:buClr>
              <a:buFontTx/>
              <a:buChar char="•"/>
            </a:pPr>
            <a:r>
              <a:rPr lang="en-US" kern="0">
                <a:solidFill>
                  <a:srgbClr val="000000"/>
                </a:solidFill>
              </a:rPr>
              <a:t>Managing Group Policy links for a site, domain, or OU</a:t>
            </a:r>
          </a:p>
          <a:p>
            <a:pPr marL="512763" lvl="1" indent="-228600">
              <a:lnSpc>
                <a:spcPct val="90000"/>
              </a:lnSpc>
              <a:spcBef>
                <a:spcPct val="40000"/>
              </a:spcBef>
              <a:buClr>
                <a:srgbClr val="006699"/>
              </a:buClr>
              <a:buFontTx/>
              <a:buChar char="•"/>
            </a:pPr>
            <a:r>
              <a:rPr lang="en-US" kern="0">
                <a:solidFill>
                  <a:srgbClr val="000000"/>
                </a:solidFill>
              </a:rPr>
              <a:t>Performing Group Policy Modeling analysis on a domain or OU</a:t>
            </a:r>
          </a:p>
          <a:p>
            <a:pPr marL="512763" lvl="1" indent="-228600">
              <a:lnSpc>
                <a:spcPct val="90000"/>
              </a:lnSpc>
              <a:spcBef>
                <a:spcPct val="40000"/>
              </a:spcBef>
              <a:buClr>
                <a:srgbClr val="006699"/>
              </a:buClr>
              <a:buFontTx/>
              <a:buChar char="•"/>
            </a:pPr>
            <a:r>
              <a:rPr lang="en-US" kern="0">
                <a:solidFill>
                  <a:srgbClr val="000000"/>
                </a:solidFill>
              </a:rPr>
              <a:t>Reading Group Policy Results data in a domain or OU</a:t>
            </a:r>
          </a:p>
          <a:p>
            <a:pPr marL="512763" lvl="1" indent="-228600">
              <a:lnSpc>
                <a:spcPct val="90000"/>
              </a:lnSpc>
              <a:spcBef>
                <a:spcPct val="40000"/>
              </a:spcBef>
              <a:buClr>
                <a:srgbClr val="006699"/>
              </a:buClr>
              <a:buFontTx/>
              <a:buChar char="•"/>
            </a:pPr>
            <a:r>
              <a:rPr lang="en-US" kern="0">
                <a:solidFill>
                  <a:srgbClr val="000000"/>
                </a:solidFill>
              </a:rPr>
              <a:t>Creating WMI filters in a domain </a:t>
            </a:r>
            <a:endParaRPr lang="en-US" kern="0" dirty="0">
              <a:solidFill>
                <a:srgbClr val="000000"/>
              </a:solidFill>
            </a:endParaRPr>
          </a:p>
        </p:txBody>
      </p:sp>
    </p:spTree>
    <p:extLst>
      <p:ext uri="{BB962C8B-B14F-4D97-AF65-F5344CB8AC3E}">
        <p14:creationId xmlns:p14="http://schemas.microsoft.com/office/powerpoint/2010/main" val="203206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d8323bf-6226-4e7c-8b23-19cad31aa6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GPOs with Windows PowerShell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addition to using GPMC and the Group Policy Managemnt Editor, you can also perform common GPO administrative tasks by using Windows PowerShell</a:t>
            </a:r>
            <a:br>
              <a:rPr lang="en-US" kern="0">
                <a:solidFill>
                  <a:srgbClr val="000000"/>
                </a:solidFill>
              </a:rPr>
            </a:br>
            <a:endParaRPr lang="en-US" kern="0">
              <a:solidFill>
                <a:srgbClr val="000000"/>
              </a:solidFill>
            </a:endParaRPr>
          </a:p>
          <a:p>
            <a:pPr marL="0" lvl="0" indent="0">
              <a:buNone/>
            </a:pPr>
            <a:r>
              <a:rPr lang="en-GB" b="1" kern="0">
                <a:solidFill>
                  <a:srgbClr val="000000"/>
                </a:solidFill>
              </a:rPr>
              <a:t>Examples:</a:t>
            </a:r>
          </a:p>
          <a:p>
            <a:pPr lvl="0"/>
            <a:r>
              <a:rPr lang="en-GB" sz="2400" kern="0">
                <a:solidFill>
                  <a:srgbClr val="000000"/>
                </a:solidFill>
              </a:rPr>
              <a:t>Create a new GPO called Sales:</a:t>
            </a:r>
          </a:p>
          <a:p>
            <a:pPr marL="288925" lvl="1" indent="0">
              <a:buNone/>
            </a:pPr>
            <a:r>
              <a:rPr lang="en-GB" sz="2000" b="1" i="1" kern="0">
                <a:solidFill>
                  <a:srgbClr val="000000"/>
                </a:solidFill>
              </a:rPr>
              <a:t>New-GPO -Name Sales -comment "This the sales GPO"</a:t>
            </a:r>
          </a:p>
          <a:p>
            <a:pPr lvl="0"/>
            <a:r>
              <a:rPr lang="en-GB" sz="2400" kern="0">
                <a:solidFill>
                  <a:srgbClr val="000000"/>
                </a:solidFill>
              </a:rPr>
              <a:t>Import the settings from the backup Sales GPO in the C:\Backups folder into the NewSales GPO:</a:t>
            </a:r>
          </a:p>
          <a:p>
            <a:pPr marL="288925" lvl="1" indent="0">
              <a:buNone/>
            </a:pPr>
            <a:r>
              <a:rPr lang="en-GB" sz="2000" b="1" i="1" kern="0">
                <a:solidFill>
                  <a:srgbClr val="000000"/>
                </a:solidFill>
              </a:rPr>
              <a:t>import-gpo -BackupGpoName Sales -TargetName NewSales -path c:\backups</a:t>
            </a:r>
          </a:p>
          <a:p>
            <a:pPr lvl="0"/>
            <a:endParaRPr lang="en-GB" sz="2400" kern="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389060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Group Policy Scope and Group Policy Processing</a:t>
            </a:r>
            <a:endParaRPr lang="en-US"/>
          </a:p>
        </p:txBody>
      </p:sp>
      <p:sp>
        <p:nvSpPr>
          <p:cNvPr id="3" name="Text Placeholder 2"/>
          <p:cNvSpPr>
            <a:spLocks noGrp="1"/>
          </p:cNvSpPr>
          <p:nvPr>
            <p:ph type="body" idx="1"/>
          </p:nvPr>
        </p:nvSpPr>
        <p:spPr>
          <a:xfrm>
            <a:off x="458788" y="1021215"/>
            <a:ext cx="8456612" cy="5147356"/>
          </a:xfrm>
        </p:spPr>
        <p:txBody>
          <a:bodyPr/>
          <a:lstStyle/>
          <a:p>
            <a:r>
              <a:rPr lang="en-US" sz="2400" dirty="0" smtClean="0"/>
              <a:t>GPO Links
Demonstration: Linking GPOs
Group Policy Processing Order
Configuring GPO Inheritance and Precedence
Using Security Filtering to Modify Group Scope
What Are WMI Filters?
Demonstration: Filtering Policies
Enable and Disable GPOs and GPO Nodes
Loopback Policy Processing
Strategies for Slow Links and Disconnected Systems
Identifying When Settings Become Effective
Considerations For Managing Group Policy In A Multi-Domain Environment</a:t>
            </a:r>
            <a:endParaRPr lang="en-US" sz="2400" dirty="0"/>
          </a:p>
        </p:txBody>
      </p:sp>
    </p:spTree>
    <p:extLst>
      <p:ext uri="{BB962C8B-B14F-4D97-AF65-F5344CB8AC3E}">
        <p14:creationId xmlns:p14="http://schemas.microsoft.com/office/powerpoint/2010/main" val="233262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Introducing Group Policy
Implementing and Administering GPOs
Group Policy Scope and Group Policy Processing
Troubleshooting the Application of GPOs</a:t>
            </a:r>
            <a:endParaRPr lang="en-US"/>
          </a:p>
        </p:txBody>
      </p:sp>
    </p:spTree>
    <p:extLst>
      <p:ext uri="{BB962C8B-B14F-4D97-AF65-F5344CB8AC3E}">
        <p14:creationId xmlns:p14="http://schemas.microsoft.com/office/powerpoint/2010/main" val="1932932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4a0586fc-c7ce-4710-a90e-463b971db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GPO Links</a:t>
            </a:r>
            <a:endParaRPr lang="en-US"/>
          </a:p>
        </p:txBody>
      </p:sp>
      <p:pic>
        <p:nvPicPr>
          <p:cNvPr id="4" name="Picture 2" descr="A screenshot showing the Group Policy Management console displaying the linked GPOs for the Adatum.com do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733425"/>
            <a:ext cx="798195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980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86c0a147-be80-4cab-a0f4-fbda9b1c5a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Linking GPOs</a:t>
            </a:r>
            <a:endParaRPr lang="en-US"/>
          </a:p>
        </p:txBody>
      </p:sp>
      <p:sp>
        <p:nvSpPr>
          <p:cNvPr id="4" name="Rectangle 4"/>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lnSpc>
                <a:spcPct val="90000"/>
              </a:lnSpc>
              <a:spcBef>
                <a:spcPct val="70000"/>
              </a:spcBef>
              <a:buClr>
                <a:srgbClr val="006699"/>
              </a:buClr>
              <a:buNone/>
              <a:defRPr/>
            </a:pPr>
            <a:r>
              <a:rPr lang="en-US" kern="0" dirty="0">
                <a:solidFill>
                  <a:srgbClr val="000000"/>
                </a:solidFill>
              </a:rPr>
              <a:t>In this demonstration, you will see how to</a:t>
            </a:r>
            <a:r>
              <a:rPr lang="en-GB" kern="0" dirty="0">
                <a:solidFill>
                  <a:srgbClr val="000000"/>
                </a:solidFill>
              </a:rPr>
              <a:t>:</a:t>
            </a:r>
          </a:p>
          <a:p>
            <a:pPr marL="461963" lvl="1" indent="-234950" eaLnBrk="0" hangingPunct="0">
              <a:lnSpc>
                <a:spcPct val="90000"/>
              </a:lnSpc>
              <a:spcBef>
                <a:spcPct val="70000"/>
              </a:spcBef>
              <a:buClr>
                <a:srgbClr val="006699"/>
              </a:buClr>
              <a:buSzPct val="90000"/>
              <a:defRPr/>
            </a:pPr>
            <a:r>
              <a:rPr lang="en-GB" kern="0" dirty="0">
                <a:solidFill>
                  <a:srgbClr val="000000"/>
                </a:solidFill>
              </a:rPr>
              <a:t>Create and link GPOs to different locations</a:t>
            </a:r>
          </a:p>
          <a:p>
            <a:pPr marL="461963" lvl="1" indent="-234950" eaLnBrk="0" hangingPunct="0">
              <a:lnSpc>
                <a:spcPct val="90000"/>
              </a:lnSpc>
              <a:spcBef>
                <a:spcPct val="70000"/>
              </a:spcBef>
              <a:buClr>
                <a:srgbClr val="006699"/>
              </a:buClr>
              <a:buSzPct val="90000"/>
              <a:defRPr/>
            </a:pPr>
            <a:r>
              <a:rPr lang="en-GB" kern="0" dirty="0">
                <a:solidFill>
                  <a:srgbClr val="000000"/>
                </a:solidFill>
              </a:rPr>
              <a:t>Disable a GPO link</a:t>
            </a:r>
          </a:p>
          <a:p>
            <a:pPr marL="461963" lvl="1" indent="-234950" eaLnBrk="0" hangingPunct="0">
              <a:lnSpc>
                <a:spcPct val="90000"/>
              </a:lnSpc>
              <a:spcBef>
                <a:spcPct val="70000"/>
              </a:spcBef>
              <a:buClr>
                <a:srgbClr val="006699"/>
              </a:buClr>
              <a:buSzPct val="90000"/>
              <a:defRPr/>
            </a:pPr>
            <a:r>
              <a:rPr lang="en-GB" kern="0" dirty="0">
                <a:solidFill>
                  <a:srgbClr val="000000"/>
                </a:solidFill>
              </a:rPr>
              <a:t>Delete a GPO link</a:t>
            </a:r>
          </a:p>
          <a:p>
            <a:pPr marL="461963" lvl="1" indent="-234950" eaLnBrk="0" hangingPunct="0">
              <a:lnSpc>
                <a:spcPct val="90000"/>
              </a:lnSpc>
              <a:spcBef>
                <a:spcPct val="70000"/>
              </a:spcBef>
              <a:buClr>
                <a:srgbClr val="006699"/>
              </a:buClr>
              <a:buSzPct val="90000"/>
              <a:defRPr/>
            </a:pPr>
            <a:endParaRPr lang="en-GB" kern="0" dirty="0">
              <a:solidFill>
                <a:srgbClr val="000000"/>
              </a:solidFill>
            </a:endParaRPr>
          </a:p>
          <a:p>
            <a:pPr marL="457200" lvl="0" indent="-457200" eaLnBrk="0" hangingPunct="0">
              <a:lnSpc>
                <a:spcPct val="90000"/>
              </a:lnSpc>
              <a:spcBef>
                <a:spcPct val="70000"/>
              </a:spcBef>
              <a:buClr>
                <a:srgbClr val="006699"/>
              </a:buClr>
              <a:buNone/>
              <a:defRPr/>
            </a:pPr>
            <a:endParaRPr lang="en-US" sz="2400" kern="0" dirty="0">
              <a:solidFill>
                <a:srgbClr val="000000"/>
              </a:solidFill>
            </a:endParaRPr>
          </a:p>
        </p:txBody>
      </p:sp>
    </p:spTree>
    <p:extLst>
      <p:ext uri="{BB962C8B-B14F-4D97-AF65-F5344CB8AC3E}">
        <p14:creationId xmlns:p14="http://schemas.microsoft.com/office/powerpoint/2010/main" val="1507723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718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315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35e24c0d-a98d-4881-9598-d396814807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Policy Processing Order</a:t>
            </a:r>
            <a:endParaRPr lang="en-US"/>
          </a:p>
        </p:txBody>
      </p:sp>
      <p:grpSp>
        <p:nvGrpSpPr>
          <p:cNvPr id="4" name="Group 3" descr="Illustration depicting the Group Policy processing order. It shows that the first policy being applied is the local Group Policy (GPO1), next a site-level GPO is applied (GPO2), and then there are two domain-level GPOs being applied (GPOs 3 and 4). Lastly, it shows a GPO being applied at the OU level (GPO5)."/>
          <p:cNvGrpSpPr/>
          <p:nvPr/>
        </p:nvGrpSpPr>
        <p:grpSpPr>
          <a:xfrm>
            <a:off x="1289057" y="879202"/>
            <a:ext cx="6067708" cy="5491482"/>
            <a:chOff x="1150285" y="505514"/>
            <a:chExt cx="6628536" cy="5961905"/>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285" y="505514"/>
              <a:ext cx="1418563" cy="1060874"/>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6" name="Elbow Connector 5"/>
            <p:cNvCxnSpPr>
              <a:endCxn id="44" idx="1"/>
            </p:cNvCxnSpPr>
            <p:nvPr/>
          </p:nvCxnSpPr>
          <p:spPr bwMode="auto">
            <a:xfrm>
              <a:off x="1417703" y="1774586"/>
              <a:ext cx="995251" cy="859003"/>
            </a:xfrm>
            <a:prstGeom prst="bentConnector3">
              <a:avLst>
                <a:gd name="adj1" fmla="val -82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7" name="Elbow Connector 6"/>
            <p:cNvCxnSpPr/>
            <p:nvPr/>
          </p:nvCxnSpPr>
          <p:spPr bwMode="auto">
            <a:xfrm>
              <a:off x="2862172" y="2857934"/>
              <a:ext cx="995251" cy="859003"/>
            </a:xfrm>
            <a:prstGeom prst="bentConnector3">
              <a:avLst>
                <a:gd name="adj1" fmla="val -82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8" name="Elbow Connector 7"/>
            <p:cNvCxnSpPr/>
            <p:nvPr/>
          </p:nvCxnSpPr>
          <p:spPr bwMode="auto">
            <a:xfrm>
              <a:off x="3857423" y="4243236"/>
              <a:ext cx="995251" cy="859003"/>
            </a:xfrm>
            <a:prstGeom prst="bentConnector3">
              <a:avLst>
                <a:gd name="adj1" fmla="val -82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9" name="Elbow Connector 8"/>
            <p:cNvCxnSpPr/>
            <p:nvPr/>
          </p:nvCxnSpPr>
          <p:spPr bwMode="auto">
            <a:xfrm rot="16200000" flipH="1">
              <a:off x="4775831" y="5407620"/>
              <a:ext cx="735120" cy="463046"/>
            </a:xfrm>
            <a:prstGeom prst="bentConnector3">
              <a:avLst>
                <a:gd name="adj1" fmla="val 10028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sp>
          <p:nvSpPr>
            <p:cNvPr id="10" name="Line 43"/>
            <p:cNvSpPr>
              <a:spLocks noChangeShapeType="1"/>
            </p:cNvSpPr>
            <p:nvPr/>
          </p:nvSpPr>
          <p:spPr bwMode="auto">
            <a:xfrm flipH="1" flipV="1">
              <a:off x="5089350" y="5109033"/>
              <a:ext cx="1174716" cy="820826"/>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1" name="Line 33"/>
            <p:cNvSpPr>
              <a:spLocks noChangeShapeType="1"/>
            </p:cNvSpPr>
            <p:nvPr/>
          </p:nvSpPr>
          <p:spPr bwMode="auto">
            <a:xfrm>
              <a:off x="4326880" y="3947423"/>
              <a:ext cx="2497466" cy="633705"/>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2" name="Line 33"/>
            <p:cNvSpPr>
              <a:spLocks noChangeShapeType="1"/>
            </p:cNvSpPr>
            <p:nvPr/>
          </p:nvSpPr>
          <p:spPr bwMode="auto">
            <a:xfrm flipV="1">
              <a:off x="4251825" y="3429000"/>
              <a:ext cx="2572521" cy="325008"/>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3" name="Line 34"/>
            <p:cNvSpPr>
              <a:spLocks noChangeShapeType="1"/>
            </p:cNvSpPr>
            <p:nvPr/>
          </p:nvSpPr>
          <p:spPr bwMode="auto">
            <a:xfrm>
              <a:off x="2329664" y="1774588"/>
              <a:ext cx="2684991" cy="3215802"/>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4" name="Line 35"/>
            <p:cNvSpPr>
              <a:spLocks noChangeShapeType="1"/>
            </p:cNvSpPr>
            <p:nvPr/>
          </p:nvSpPr>
          <p:spPr bwMode="auto">
            <a:xfrm>
              <a:off x="3743845" y="2420710"/>
              <a:ext cx="3108851" cy="157"/>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grpSp>
          <p:nvGrpSpPr>
            <p:cNvPr id="15" name="Group 36"/>
            <p:cNvGrpSpPr>
              <a:grpSpLocks/>
            </p:cNvGrpSpPr>
            <p:nvPr/>
          </p:nvGrpSpPr>
          <p:grpSpPr bwMode="auto">
            <a:xfrm>
              <a:off x="2412954" y="2275608"/>
              <a:ext cx="1498601" cy="715961"/>
              <a:chOff x="2006" y="983"/>
              <a:chExt cx="1050" cy="511"/>
            </a:xfrm>
            <a:effectLst/>
          </p:grpSpPr>
          <p:pic>
            <p:nvPicPr>
              <p:cNvPr id="44" name="Picture 38" descr="Collection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6" y="983"/>
                <a:ext cx="1050"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Oval 37"/>
              <p:cNvSpPr>
                <a:spLocks noChangeArrowheads="1"/>
              </p:cNvSpPr>
              <p:nvPr/>
            </p:nvSpPr>
            <p:spPr bwMode="auto">
              <a:xfrm>
                <a:off x="2006" y="983"/>
                <a:ext cx="1050" cy="510"/>
              </a:xfrm>
              <a:prstGeom prst="ellipse">
                <a:avLst/>
              </a:prstGeom>
              <a:solidFill>
                <a:srgbClr val="FFFFFF"/>
              </a:solidFill>
              <a:ln w="9525" algn="ctr">
                <a:solidFill>
                  <a:srgbClr val="000000"/>
                </a:solidFill>
                <a:round/>
                <a:headEnd/>
                <a:tailEnd/>
              </a:ln>
              <a:extLst/>
            </p:spPr>
            <p:txBody>
              <a:bodyPr wrap="none" anchor="ctr"/>
              <a:lstStyle/>
              <a:p>
                <a:pPr lvl="0">
                  <a:defRPr/>
                </a:pPr>
                <a:endParaRPr lang="en-CA" sz="1600" kern="0">
                  <a:solidFill>
                    <a:srgbClr val="000000"/>
                  </a:solidFill>
                  <a:latin typeface="Segoe UI" pitchFamily="34" charset="0"/>
                  <a:ea typeface="Segoe UI" pitchFamily="34" charset="0"/>
                  <a:cs typeface="Segoe UI" pitchFamily="34" charset="0"/>
                </a:endParaRPr>
              </a:p>
            </p:txBody>
          </p:sp>
          <p:sp>
            <p:nvSpPr>
              <p:cNvPr id="46" name="Rectangle 39"/>
              <p:cNvSpPr>
                <a:spLocks noChangeArrowheads="1"/>
              </p:cNvSpPr>
              <p:nvPr/>
            </p:nvSpPr>
            <p:spPr bwMode="auto">
              <a:xfrm>
                <a:off x="2327" y="1107"/>
                <a:ext cx="40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0">
                  <a:defRPr/>
                </a:pPr>
                <a:r>
                  <a:rPr lang="en-US" sz="1600" kern="0">
                    <a:solidFill>
                      <a:srgbClr val="000000"/>
                    </a:solidFill>
                    <a:latin typeface="Segoe UI" pitchFamily="34" charset="0"/>
                    <a:ea typeface="Segoe UI" pitchFamily="34" charset="0"/>
                    <a:cs typeface="Segoe UI" pitchFamily="34" charset="0"/>
                  </a:rPr>
                  <a:t>Site</a:t>
                </a:r>
                <a:endParaRPr lang="en-US" sz="1600" kern="0" dirty="0">
                  <a:solidFill>
                    <a:srgbClr val="000000"/>
                  </a:solidFill>
                  <a:latin typeface="Segoe UI" pitchFamily="34" charset="0"/>
                  <a:ea typeface="Segoe UI" pitchFamily="34" charset="0"/>
                  <a:cs typeface="Segoe UI" pitchFamily="34" charset="0"/>
                </a:endParaRPr>
              </a:p>
            </p:txBody>
          </p:sp>
        </p:grpSp>
        <p:sp>
          <p:nvSpPr>
            <p:cNvPr id="16" name="AutoShape 51"/>
            <p:cNvSpPr>
              <a:spLocks noChangeArrowheads="1"/>
            </p:cNvSpPr>
            <p:nvPr/>
          </p:nvSpPr>
          <p:spPr bwMode="auto">
            <a:xfrm>
              <a:off x="6835563" y="1702526"/>
              <a:ext cx="669925" cy="242888"/>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GPO2</a:t>
              </a:r>
              <a:endParaRPr lang="en-US" sz="1600" kern="0" dirty="0">
                <a:solidFill>
                  <a:srgbClr val="000000"/>
                </a:solidFill>
                <a:latin typeface="Segoe UI" pitchFamily="34" charset="0"/>
                <a:ea typeface="Segoe UI" pitchFamily="34" charset="0"/>
                <a:cs typeface="Segoe UI" pitchFamily="34" charset="0"/>
              </a:endParaRPr>
            </a:p>
          </p:txBody>
        </p:sp>
        <p:grpSp>
          <p:nvGrpSpPr>
            <p:cNvPr id="17" name="Group 70"/>
            <p:cNvGrpSpPr>
              <a:grpSpLocks/>
            </p:cNvGrpSpPr>
            <p:nvPr/>
          </p:nvGrpSpPr>
          <p:grpSpPr bwMode="auto">
            <a:xfrm>
              <a:off x="6836278" y="2844377"/>
              <a:ext cx="701675" cy="1401764"/>
              <a:chOff x="5281" y="2007"/>
              <a:chExt cx="442" cy="883"/>
            </a:xfrm>
            <a:effectLst/>
          </p:grpSpPr>
          <p:sp>
            <p:nvSpPr>
              <p:cNvPr id="42" name="AutoShape 53"/>
              <p:cNvSpPr>
                <a:spLocks noChangeArrowheads="1"/>
              </p:cNvSpPr>
              <p:nvPr/>
            </p:nvSpPr>
            <p:spPr bwMode="auto">
              <a:xfrm>
                <a:off x="5301" y="2007"/>
                <a:ext cx="422" cy="153"/>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GPO3</a:t>
                </a:r>
                <a:endParaRPr lang="en-US" sz="1600" kern="0" dirty="0">
                  <a:solidFill>
                    <a:srgbClr val="000000"/>
                  </a:solidFill>
                  <a:latin typeface="Segoe UI" pitchFamily="34" charset="0"/>
                  <a:ea typeface="Segoe UI" pitchFamily="34" charset="0"/>
                  <a:cs typeface="Segoe UI" pitchFamily="34" charset="0"/>
                </a:endParaRPr>
              </a:p>
            </p:txBody>
          </p:sp>
          <p:sp>
            <p:nvSpPr>
              <p:cNvPr id="43" name="AutoShape 55"/>
              <p:cNvSpPr>
                <a:spLocks noChangeArrowheads="1"/>
              </p:cNvSpPr>
              <p:nvPr/>
            </p:nvSpPr>
            <p:spPr bwMode="auto">
              <a:xfrm>
                <a:off x="5281" y="2736"/>
                <a:ext cx="422" cy="154"/>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GPO4</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18" name="Group 17"/>
            <p:cNvGrpSpPr/>
            <p:nvPr/>
          </p:nvGrpSpPr>
          <p:grpSpPr>
            <a:xfrm>
              <a:off x="5067262" y="5081614"/>
              <a:ext cx="2471354" cy="873125"/>
              <a:chOff x="5394516" y="5449263"/>
              <a:chExt cx="2471354" cy="873125"/>
            </a:xfrm>
            <a:effectLst/>
          </p:grpSpPr>
          <p:sp>
            <p:nvSpPr>
              <p:cNvPr id="39" name="Line 32"/>
              <p:cNvSpPr>
                <a:spLocks noChangeShapeType="1"/>
              </p:cNvSpPr>
              <p:nvPr/>
            </p:nvSpPr>
            <p:spPr bwMode="auto">
              <a:xfrm>
                <a:off x="5486613" y="5518669"/>
                <a:ext cx="1680955" cy="530108"/>
              </a:xfrm>
              <a:prstGeom prst="line">
                <a:avLst/>
              </a:prstGeom>
              <a:noFill/>
              <a:ln w="1905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40" name="Line 44"/>
              <p:cNvSpPr>
                <a:spLocks noChangeShapeType="1"/>
              </p:cNvSpPr>
              <p:nvPr/>
            </p:nvSpPr>
            <p:spPr bwMode="auto">
              <a:xfrm flipH="1" flipV="1">
                <a:off x="5394516" y="5449263"/>
                <a:ext cx="499181" cy="873125"/>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41" name="AutoShape 57"/>
              <p:cNvSpPr>
                <a:spLocks noChangeArrowheads="1"/>
              </p:cNvSpPr>
              <p:nvPr/>
            </p:nvSpPr>
            <p:spPr bwMode="auto">
              <a:xfrm>
                <a:off x="7195945" y="5644207"/>
                <a:ext cx="669925" cy="242888"/>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GPO5</a:t>
                </a:r>
                <a:endParaRPr lang="en-US" sz="1600" kern="0" dirty="0">
                  <a:solidFill>
                    <a:srgbClr val="000000"/>
                  </a:solidFill>
                  <a:latin typeface="Segoe UI" pitchFamily="34" charset="0"/>
                  <a:ea typeface="Segoe UI" pitchFamily="34" charset="0"/>
                  <a:cs typeface="Segoe UI" pitchFamily="34" charset="0"/>
                </a:endParaRPr>
              </a:p>
            </p:txBody>
          </p:sp>
        </p:grpSp>
        <p:sp>
          <p:nvSpPr>
            <p:cNvPr id="19" name="AutoShape 62"/>
            <p:cNvSpPr>
              <a:spLocks noChangeArrowheads="1"/>
            </p:cNvSpPr>
            <p:nvPr/>
          </p:nvSpPr>
          <p:spPr bwMode="auto">
            <a:xfrm>
              <a:off x="6824346" y="582032"/>
              <a:ext cx="669925" cy="242888"/>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GPO1</a:t>
              </a:r>
              <a:endParaRPr lang="en-US" sz="1600" kern="0" dirty="0">
                <a:solidFill>
                  <a:srgbClr val="000000"/>
                </a:solidFill>
                <a:latin typeface="Segoe UI" pitchFamily="34" charset="0"/>
                <a:ea typeface="Segoe UI" pitchFamily="34" charset="0"/>
                <a:cs typeface="Segoe UI" pitchFamily="34" charset="0"/>
              </a:endParaRPr>
            </a:p>
          </p:txBody>
        </p:sp>
        <p:sp>
          <p:nvSpPr>
            <p:cNvPr id="20" name="Line 65"/>
            <p:cNvSpPr>
              <a:spLocks noChangeShapeType="1"/>
            </p:cNvSpPr>
            <p:nvPr/>
          </p:nvSpPr>
          <p:spPr bwMode="auto">
            <a:xfrm flipV="1">
              <a:off x="2579157" y="1201887"/>
              <a:ext cx="4215752" cy="0"/>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21" name="AutoShape 61"/>
            <p:cNvSpPr>
              <a:spLocks noChangeArrowheads="1"/>
            </p:cNvSpPr>
            <p:nvPr/>
          </p:nvSpPr>
          <p:spPr bwMode="auto">
            <a:xfrm>
              <a:off x="1150285" y="1438037"/>
              <a:ext cx="1501775" cy="336550"/>
            </a:xfrm>
            <a:prstGeom prst="roundRect">
              <a:avLst>
                <a:gd name="adj" fmla="val 10921"/>
              </a:avLst>
            </a:prstGeom>
            <a:solidFill>
              <a:srgbClr val="FFFFFF"/>
            </a:solidFill>
            <a:ln w="9525">
              <a:solidFill>
                <a:srgbClr val="4D4D4D"/>
              </a:solidFill>
              <a:round/>
              <a:headEnd/>
              <a:tailEnd/>
            </a:ln>
            <a:effectLst/>
          </p:spPr>
          <p:txBody>
            <a:bodyPr wrap="none" anchor="ctr"/>
            <a:lstStyle/>
            <a:p>
              <a:pPr lvl="0" algn="ctr">
                <a:defRPr/>
              </a:pPr>
              <a:r>
                <a:rPr lang="en-US" sz="1400" kern="0">
                  <a:solidFill>
                    <a:srgbClr val="000000"/>
                  </a:solidFill>
                  <a:latin typeface="Segoe UI" pitchFamily="34" charset="0"/>
                  <a:ea typeface="Segoe UI" pitchFamily="34" charset="0"/>
                  <a:cs typeface="Segoe UI" pitchFamily="34" charset="0"/>
                </a:rPr>
                <a:t>Local Policy</a:t>
              </a:r>
              <a:endParaRPr lang="en-US" sz="1400" kern="0" dirty="0">
                <a:solidFill>
                  <a:srgbClr val="000000"/>
                </a:solidFill>
                <a:latin typeface="Segoe UI" pitchFamily="34" charset="0"/>
                <a:ea typeface="Segoe UI" pitchFamily="34" charset="0"/>
                <a:cs typeface="Segoe UI" pitchFamily="34" charset="0"/>
              </a:endParaRPr>
            </a:p>
          </p:txBody>
        </p:sp>
        <p:grpSp>
          <p:nvGrpSpPr>
            <p:cNvPr id="22" name="Group 21"/>
            <p:cNvGrpSpPr/>
            <p:nvPr/>
          </p:nvGrpSpPr>
          <p:grpSpPr>
            <a:xfrm>
              <a:off x="3492624" y="3047132"/>
              <a:ext cx="1596726" cy="1254308"/>
              <a:chOff x="1859566" y="3976264"/>
              <a:chExt cx="1596726" cy="1254308"/>
            </a:xfrm>
            <a:effectLst/>
          </p:grpSpPr>
          <p:sp>
            <p:nvSpPr>
              <p:cNvPr id="37" name="Isosceles Triangle 36"/>
              <p:cNvSpPr/>
              <p:nvPr/>
            </p:nvSpPr>
            <p:spPr>
              <a:xfrm>
                <a:off x="1859566" y="3976264"/>
                <a:ext cx="1596726" cy="1254308"/>
              </a:xfrm>
              <a:prstGeom prst="triangle">
                <a:avLst/>
              </a:prstGeom>
              <a:solidFill>
                <a:srgbClr val="9BBB59">
                  <a:lumMod val="60000"/>
                  <a:lumOff val="40000"/>
                </a:srgb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38" name="Rectangle 42"/>
              <p:cNvSpPr>
                <a:spLocks noChangeArrowheads="1"/>
              </p:cNvSpPr>
              <p:nvPr/>
            </p:nvSpPr>
            <p:spPr bwMode="auto">
              <a:xfrm>
                <a:off x="2110787" y="4671430"/>
                <a:ext cx="1155436" cy="36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lvl="0">
                  <a:defRPr/>
                </a:pPr>
                <a:r>
                  <a:rPr lang="en-US" sz="1600" kern="0">
                    <a:solidFill>
                      <a:srgbClr val="000000"/>
                    </a:solidFill>
                    <a:latin typeface="Segoe UI" pitchFamily="34" charset="0"/>
                    <a:ea typeface="Segoe UI" pitchFamily="34" charset="0"/>
                    <a:cs typeface="Segoe UI" pitchFamily="34" charset="0"/>
                  </a:rPr>
                  <a:t>Domain</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23" name="Group 22"/>
            <p:cNvGrpSpPr/>
            <p:nvPr/>
          </p:nvGrpSpPr>
          <p:grpSpPr>
            <a:xfrm>
              <a:off x="6019561" y="5877372"/>
              <a:ext cx="714045" cy="590047"/>
              <a:chOff x="539552" y="4672736"/>
              <a:chExt cx="714045" cy="590047"/>
            </a:xfrm>
            <a:effectLst/>
          </p:grpSpPr>
          <p:sp>
            <p:nvSpPr>
              <p:cNvPr id="35" name="Oval 34"/>
              <p:cNvSpPr/>
              <p:nvPr/>
            </p:nvSpPr>
            <p:spPr>
              <a:xfrm>
                <a:off x="539552" y="4672736"/>
                <a:ext cx="610733" cy="590047"/>
              </a:xfrm>
              <a:prstGeom prst="ellipse">
                <a:avLst/>
              </a:prstGeom>
              <a:solidFill>
                <a:sysClr val="window" lastClr="FFFFFF">
                  <a:lumMod val="50000"/>
                </a:sys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36" name="Rectangle 50"/>
              <p:cNvSpPr>
                <a:spLocks noChangeArrowheads="1"/>
              </p:cNvSpPr>
              <p:nvPr/>
            </p:nvSpPr>
            <p:spPr bwMode="auto">
              <a:xfrm>
                <a:off x="609182" y="4783980"/>
                <a:ext cx="644415" cy="36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lvl="0">
                  <a:defRPr/>
                </a:pPr>
                <a:r>
                  <a:rPr lang="en-US" sz="1600" kern="0">
                    <a:solidFill>
                      <a:srgbClr val="000000"/>
                    </a:solidFill>
                    <a:latin typeface="Segoe UI" pitchFamily="34" charset="0"/>
                    <a:ea typeface="Segoe UI" pitchFamily="34" charset="0"/>
                    <a:cs typeface="Segoe UI" pitchFamily="34" charset="0"/>
                  </a:rPr>
                  <a:t>OU</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24" name="Group 23"/>
            <p:cNvGrpSpPr/>
            <p:nvPr/>
          </p:nvGrpSpPr>
          <p:grpSpPr>
            <a:xfrm>
              <a:off x="4829651" y="4807215"/>
              <a:ext cx="714045" cy="590047"/>
              <a:chOff x="539552" y="4672736"/>
              <a:chExt cx="714045" cy="590047"/>
            </a:xfrm>
            <a:effectLst/>
          </p:grpSpPr>
          <p:sp>
            <p:nvSpPr>
              <p:cNvPr id="33" name="Oval 32"/>
              <p:cNvSpPr/>
              <p:nvPr/>
            </p:nvSpPr>
            <p:spPr>
              <a:xfrm>
                <a:off x="539552" y="4672736"/>
                <a:ext cx="610733" cy="590047"/>
              </a:xfrm>
              <a:prstGeom prst="ellipse">
                <a:avLst/>
              </a:prstGeom>
              <a:solidFill>
                <a:sysClr val="window" lastClr="FFFFFF">
                  <a:lumMod val="50000"/>
                </a:sys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34" name="Rectangle 50"/>
              <p:cNvSpPr>
                <a:spLocks noChangeArrowheads="1"/>
              </p:cNvSpPr>
              <p:nvPr/>
            </p:nvSpPr>
            <p:spPr bwMode="auto">
              <a:xfrm>
                <a:off x="609182" y="4783980"/>
                <a:ext cx="644415" cy="36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lvl="0">
                  <a:defRPr/>
                </a:pPr>
                <a:r>
                  <a:rPr lang="en-US" sz="1600" kern="0">
                    <a:solidFill>
                      <a:srgbClr val="000000"/>
                    </a:solidFill>
                    <a:latin typeface="Segoe UI" pitchFamily="34" charset="0"/>
                    <a:ea typeface="Segoe UI" pitchFamily="34" charset="0"/>
                    <a:cs typeface="Segoe UI" pitchFamily="34" charset="0"/>
                  </a:rPr>
                  <a:t>OU</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25" name="Group 24"/>
            <p:cNvGrpSpPr/>
            <p:nvPr/>
          </p:nvGrpSpPr>
          <p:grpSpPr>
            <a:xfrm>
              <a:off x="5305516" y="5874618"/>
              <a:ext cx="714045" cy="590047"/>
              <a:chOff x="539552" y="4672736"/>
              <a:chExt cx="714045" cy="590047"/>
            </a:xfrm>
            <a:effectLst/>
          </p:grpSpPr>
          <p:sp>
            <p:nvSpPr>
              <p:cNvPr id="31" name="Oval 30"/>
              <p:cNvSpPr/>
              <p:nvPr/>
            </p:nvSpPr>
            <p:spPr>
              <a:xfrm>
                <a:off x="539552" y="4672736"/>
                <a:ext cx="610733" cy="590047"/>
              </a:xfrm>
              <a:prstGeom prst="ellipse">
                <a:avLst/>
              </a:prstGeom>
              <a:solidFill>
                <a:sysClr val="window" lastClr="FFFFFF">
                  <a:lumMod val="50000"/>
                </a:sys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32" name="Rectangle 50"/>
              <p:cNvSpPr>
                <a:spLocks noChangeArrowheads="1"/>
              </p:cNvSpPr>
              <p:nvPr/>
            </p:nvSpPr>
            <p:spPr bwMode="auto">
              <a:xfrm>
                <a:off x="609182" y="4783980"/>
                <a:ext cx="644415" cy="36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lvl="0">
                  <a:defRPr/>
                </a:pPr>
                <a:r>
                  <a:rPr lang="en-US" sz="1600" kern="0">
                    <a:solidFill>
                      <a:srgbClr val="000000"/>
                    </a:solidFill>
                    <a:latin typeface="Segoe UI" pitchFamily="34" charset="0"/>
                    <a:ea typeface="Segoe UI" pitchFamily="34" charset="0"/>
                    <a:cs typeface="Segoe UI" pitchFamily="34" charset="0"/>
                  </a:rPr>
                  <a:t>OU</a:t>
                </a:r>
                <a:endParaRPr lang="en-US" sz="1600" kern="0" dirty="0">
                  <a:solidFill>
                    <a:srgbClr val="000000"/>
                  </a:solidFill>
                  <a:latin typeface="Segoe UI" pitchFamily="34" charset="0"/>
                  <a:ea typeface="Segoe UI" pitchFamily="34" charset="0"/>
                  <a:cs typeface="Segoe UI" pitchFamily="34" charset="0"/>
                </a:endParaRPr>
              </a:p>
            </p:txBody>
          </p:sp>
        </p:grpSp>
        <p:pic>
          <p:nvPicPr>
            <p:cNvPr id="2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83" y="5586156"/>
              <a:ext cx="1012338" cy="82827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83" y="851020"/>
              <a:ext cx="874339" cy="7153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83" y="2049576"/>
              <a:ext cx="907216" cy="7422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83" y="3157483"/>
              <a:ext cx="940093" cy="76916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83" y="4332067"/>
              <a:ext cx="1000942" cy="818953"/>
            </a:xfrm>
            <a:prstGeom prst="rect">
              <a:avLst/>
            </a:prstGeom>
            <a:noFill/>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64450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4a1e5dfa-35fd-4491-94d1-b5a9f6f787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GPO Inheritance and Precedence</a:t>
            </a:r>
            <a:endParaRPr lang="en-US"/>
          </a:p>
        </p:txBody>
      </p:sp>
      <p:sp>
        <p:nvSpPr>
          <p:cNvPr id="4" name="Content Placeholder 2"/>
          <p:cNvSpPr txBox="1">
            <a:spLocks/>
          </p:cNvSpPr>
          <p:nvPr/>
        </p:nvSpPr>
        <p:spPr>
          <a:xfrm>
            <a:off x="458787" y="992188"/>
            <a:ext cx="8421443"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lnSpc>
                <a:spcPct val="90000"/>
              </a:lnSpc>
              <a:spcBef>
                <a:spcPct val="70000"/>
              </a:spcBef>
              <a:buClr>
                <a:srgbClr val="006699"/>
              </a:buClr>
              <a:buFont typeface="+mj-lt"/>
              <a:buAutoNum type="arabicPeriod"/>
            </a:pPr>
            <a:r>
              <a:rPr lang="en-US" sz="2400" kern="0" dirty="0">
                <a:solidFill>
                  <a:srgbClr val="000000"/>
                </a:solidFill>
              </a:rPr>
              <a:t>The application of GPOs that are linked to each container results in a cumulative effect called </a:t>
            </a:r>
            <a:r>
              <a:rPr lang="en-US" sz="2400" i="1" kern="0" dirty="0">
                <a:solidFill>
                  <a:srgbClr val="000000"/>
                </a:solidFill>
              </a:rPr>
              <a:t>inheritance</a:t>
            </a:r>
          </a:p>
          <a:p>
            <a:pPr lvl="2">
              <a:lnSpc>
                <a:spcPct val="90000"/>
              </a:lnSpc>
              <a:spcBef>
                <a:spcPct val="70000"/>
              </a:spcBef>
              <a:buClr>
                <a:srgbClr val="C0C0C0"/>
              </a:buClr>
              <a:buFontTx/>
              <a:buChar char="•"/>
            </a:pPr>
            <a:r>
              <a:rPr lang="en-US" kern="0" dirty="0">
                <a:solidFill>
                  <a:srgbClr val="000000"/>
                </a:solidFill>
              </a:rPr>
              <a:t>Default Precedence: Local </a:t>
            </a:r>
            <a:r>
              <a:rPr lang="en-US" kern="0" dirty="0">
                <a:solidFill>
                  <a:srgbClr val="000000"/>
                </a:solidFill>
                <a:sym typeface="Wingdings" pitchFamily="2" charset="2"/>
              </a:rPr>
              <a:t> Site  Domain  OU  OU… (LSDOU)</a:t>
            </a:r>
          </a:p>
          <a:p>
            <a:pPr lvl="2">
              <a:lnSpc>
                <a:spcPct val="90000"/>
              </a:lnSpc>
              <a:spcBef>
                <a:spcPct val="70000"/>
              </a:spcBef>
              <a:buClr>
                <a:srgbClr val="C0C0C0"/>
              </a:buClr>
              <a:buFontTx/>
              <a:buChar char="•"/>
            </a:pPr>
            <a:r>
              <a:rPr lang="en-US" kern="0" dirty="0">
                <a:solidFill>
                  <a:srgbClr val="000000"/>
                </a:solidFill>
              </a:rPr>
              <a:t>Seen on the Group Policy Inheritance</a:t>
            </a:r>
            <a:r>
              <a:rPr lang="en-US" b="1" kern="0" dirty="0">
                <a:solidFill>
                  <a:srgbClr val="000000"/>
                </a:solidFill>
              </a:rPr>
              <a:t> </a:t>
            </a:r>
            <a:r>
              <a:rPr lang="en-US" kern="0" dirty="0">
                <a:solidFill>
                  <a:srgbClr val="000000"/>
                </a:solidFill>
              </a:rPr>
              <a:t>tab</a:t>
            </a:r>
          </a:p>
          <a:p>
            <a:pPr marL="457200" lvl="0" indent="-457200">
              <a:lnSpc>
                <a:spcPct val="90000"/>
              </a:lnSpc>
              <a:spcBef>
                <a:spcPct val="70000"/>
              </a:spcBef>
              <a:buClr>
                <a:srgbClr val="006699"/>
              </a:buClr>
              <a:buFont typeface="+mj-lt"/>
              <a:buAutoNum type="arabicPeriod"/>
            </a:pPr>
            <a:r>
              <a:rPr lang="en-US" sz="2400" kern="0" dirty="0">
                <a:solidFill>
                  <a:srgbClr val="000000"/>
                </a:solidFill>
              </a:rPr>
              <a:t>Link order (attribute of GPO Link)</a:t>
            </a:r>
          </a:p>
          <a:p>
            <a:pPr lvl="2">
              <a:lnSpc>
                <a:spcPct val="90000"/>
              </a:lnSpc>
              <a:spcBef>
                <a:spcPct val="70000"/>
              </a:spcBef>
              <a:buClr>
                <a:srgbClr val="C0C0C0"/>
              </a:buClr>
              <a:buFontTx/>
              <a:buChar char="•"/>
            </a:pPr>
            <a:r>
              <a:rPr lang="en-US" kern="0" dirty="0">
                <a:solidFill>
                  <a:srgbClr val="000000"/>
                </a:solidFill>
              </a:rPr>
              <a:t>Lower number </a:t>
            </a:r>
            <a:r>
              <a:rPr lang="en-US" kern="0" dirty="0">
                <a:solidFill>
                  <a:srgbClr val="000000"/>
                </a:solidFill>
                <a:sym typeface="Wingdings" pitchFamily="2" charset="2"/>
              </a:rPr>
              <a:t> </a:t>
            </a:r>
            <a:r>
              <a:rPr lang="en-US" kern="0" dirty="0">
                <a:solidFill>
                  <a:srgbClr val="000000"/>
                </a:solidFill>
              </a:rPr>
              <a:t>Higher on list </a:t>
            </a:r>
            <a:r>
              <a:rPr lang="en-US" kern="0" dirty="0">
                <a:solidFill>
                  <a:srgbClr val="000000"/>
                </a:solidFill>
                <a:sym typeface="Wingdings" pitchFamily="2" charset="2"/>
              </a:rPr>
              <a:t> Precedent</a:t>
            </a:r>
            <a:endParaRPr lang="en-US" kern="0" dirty="0">
              <a:solidFill>
                <a:srgbClr val="000000"/>
              </a:solidFill>
            </a:endParaRPr>
          </a:p>
          <a:p>
            <a:pPr marL="457200" lvl="0" indent="-457200">
              <a:lnSpc>
                <a:spcPct val="90000"/>
              </a:lnSpc>
              <a:spcBef>
                <a:spcPct val="70000"/>
              </a:spcBef>
              <a:buClr>
                <a:srgbClr val="006699"/>
              </a:buClr>
              <a:buFont typeface="+mj-lt"/>
              <a:buAutoNum type="arabicPeriod"/>
            </a:pPr>
            <a:r>
              <a:rPr lang="en-US" sz="2400" kern="0" dirty="0">
                <a:solidFill>
                  <a:srgbClr val="000000"/>
                </a:solidFill>
              </a:rPr>
              <a:t>Block Inheritance (attribute of OU)</a:t>
            </a:r>
          </a:p>
          <a:p>
            <a:pPr lvl="2">
              <a:lnSpc>
                <a:spcPct val="90000"/>
              </a:lnSpc>
              <a:spcBef>
                <a:spcPct val="70000"/>
              </a:spcBef>
              <a:buClr>
                <a:srgbClr val="C0C0C0"/>
              </a:buClr>
              <a:buFontTx/>
              <a:buChar char="•"/>
            </a:pPr>
            <a:r>
              <a:rPr lang="en-US" kern="0" dirty="0">
                <a:solidFill>
                  <a:srgbClr val="000000"/>
                </a:solidFill>
              </a:rPr>
              <a:t>Blocks the processing of GPOs from above</a:t>
            </a:r>
          </a:p>
          <a:p>
            <a:pPr marL="457200" lvl="0" indent="-457200">
              <a:lnSpc>
                <a:spcPct val="90000"/>
              </a:lnSpc>
              <a:spcBef>
                <a:spcPct val="70000"/>
              </a:spcBef>
              <a:buClr>
                <a:srgbClr val="006699"/>
              </a:buClr>
              <a:buFont typeface="+mj-lt"/>
              <a:buAutoNum type="arabicPeriod"/>
            </a:pPr>
            <a:r>
              <a:rPr lang="en-US" sz="2400" kern="0" dirty="0">
                <a:solidFill>
                  <a:srgbClr val="000000"/>
                </a:solidFill>
              </a:rPr>
              <a:t>Enforced (attribute of GPO link)</a:t>
            </a:r>
          </a:p>
          <a:p>
            <a:pPr lvl="2">
              <a:lnSpc>
                <a:spcPct val="90000"/>
              </a:lnSpc>
              <a:spcBef>
                <a:spcPct val="70000"/>
              </a:spcBef>
              <a:buClr>
                <a:srgbClr val="C0C0C0"/>
              </a:buClr>
              <a:buFontTx/>
              <a:buChar char="•"/>
            </a:pPr>
            <a:r>
              <a:rPr lang="en-US" kern="0" dirty="0">
                <a:solidFill>
                  <a:srgbClr val="000000"/>
                </a:solidFill>
              </a:rPr>
              <a:t>Enforced GPOs “blast through” Block Inheritance</a:t>
            </a:r>
          </a:p>
          <a:p>
            <a:pPr lvl="2">
              <a:lnSpc>
                <a:spcPct val="90000"/>
              </a:lnSpc>
              <a:spcBef>
                <a:spcPct val="70000"/>
              </a:spcBef>
              <a:buClr>
                <a:srgbClr val="C0C0C0"/>
              </a:buClr>
              <a:buFontTx/>
              <a:buChar char="•"/>
            </a:pPr>
            <a:r>
              <a:rPr lang="en-US" kern="0" dirty="0">
                <a:solidFill>
                  <a:srgbClr val="000000"/>
                </a:solidFill>
              </a:rPr>
              <a:t>Enforced GPO settings win over conflicting settings in lower GPOs</a:t>
            </a:r>
          </a:p>
          <a:p>
            <a:pPr lvl="0">
              <a:lnSpc>
                <a:spcPct val="90000"/>
              </a:lnSpc>
              <a:spcBef>
                <a:spcPct val="70000"/>
              </a:spcBef>
              <a:buClr>
                <a:srgbClr val="006699"/>
              </a:buClr>
              <a:buFontTx/>
              <a:buChar char="•"/>
            </a:pPr>
            <a:endParaRPr lang="en-US" sz="2400" kern="0" dirty="0">
              <a:solidFill>
                <a:srgbClr val="000000"/>
              </a:solidFill>
              <a:latin typeface="Verdana"/>
            </a:endParaRPr>
          </a:p>
        </p:txBody>
      </p:sp>
    </p:spTree>
    <p:extLst>
      <p:ext uri="{BB962C8B-B14F-4D97-AF65-F5344CB8AC3E}">
        <p14:creationId xmlns:p14="http://schemas.microsoft.com/office/powerpoint/2010/main" val="3199973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804f9f78-d598-4f10-af92-a7cb60eea4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Security Filtering to Modify Group Scope</a:t>
            </a:r>
            <a:endParaRPr lang="en-US"/>
          </a:p>
        </p:txBody>
      </p:sp>
      <p:sp>
        <p:nvSpPr>
          <p:cNvPr id="4" name="Content Placeholder 2"/>
          <p:cNvSpPr txBox="1">
            <a:spLocks/>
          </p:cNvSpPr>
          <p:nvPr/>
        </p:nvSpPr>
        <p:spPr>
          <a:xfrm>
            <a:off x="458787" y="992188"/>
            <a:ext cx="8439027"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pPr>
            <a:r>
              <a:rPr lang="en-US" sz="2000" kern="0" dirty="0">
                <a:solidFill>
                  <a:srgbClr val="000000"/>
                </a:solidFill>
              </a:rPr>
              <a:t>Apply Group Policy permission</a:t>
            </a:r>
          </a:p>
          <a:p>
            <a:pPr lvl="1">
              <a:lnSpc>
                <a:spcPct val="90000"/>
              </a:lnSpc>
              <a:spcBef>
                <a:spcPct val="70000"/>
              </a:spcBef>
              <a:buClr>
                <a:srgbClr val="006699"/>
              </a:buClr>
            </a:pPr>
            <a:r>
              <a:rPr lang="en-US" sz="1800" kern="0" dirty="0">
                <a:solidFill>
                  <a:srgbClr val="000000"/>
                </a:solidFill>
              </a:rPr>
              <a:t>GPO has an ACL (Delegation tab </a:t>
            </a:r>
            <a:r>
              <a:rPr lang="en-US" sz="1800" kern="0" dirty="0">
                <a:solidFill>
                  <a:srgbClr val="000000"/>
                </a:solidFill>
                <a:sym typeface="Wingdings" pitchFamily="2" charset="2"/>
              </a:rPr>
              <a:t> Advanced)</a:t>
            </a:r>
            <a:endParaRPr lang="en-US" sz="1800" kern="0" dirty="0">
              <a:solidFill>
                <a:srgbClr val="000000"/>
              </a:solidFill>
            </a:endParaRPr>
          </a:p>
          <a:p>
            <a:pPr lvl="1">
              <a:lnSpc>
                <a:spcPct val="90000"/>
              </a:lnSpc>
              <a:spcBef>
                <a:spcPct val="70000"/>
              </a:spcBef>
              <a:buClr>
                <a:srgbClr val="006699"/>
              </a:buClr>
            </a:pPr>
            <a:r>
              <a:rPr lang="en-US" sz="1800" kern="0" dirty="0">
                <a:solidFill>
                  <a:srgbClr val="000000"/>
                </a:solidFill>
              </a:rPr>
              <a:t>Default: Authenticated Users have Allow Read and Allow Apply Group Policy</a:t>
            </a:r>
          </a:p>
          <a:p>
            <a:pPr lvl="0">
              <a:lnSpc>
                <a:spcPct val="90000"/>
              </a:lnSpc>
              <a:spcBef>
                <a:spcPct val="70000"/>
              </a:spcBef>
              <a:buClr>
                <a:srgbClr val="006699"/>
              </a:buClr>
              <a:buFontTx/>
              <a:buChar char="•"/>
            </a:pPr>
            <a:r>
              <a:rPr lang="en-US" sz="2000" kern="0" dirty="0">
                <a:solidFill>
                  <a:srgbClr val="000000"/>
                </a:solidFill>
              </a:rPr>
              <a:t>Scope only to users in selected global groups</a:t>
            </a:r>
          </a:p>
          <a:p>
            <a:pPr lvl="1">
              <a:lnSpc>
                <a:spcPct val="90000"/>
              </a:lnSpc>
              <a:spcBef>
                <a:spcPct val="70000"/>
              </a:spcBef>
              <a:buClr>
                <a:srgbClr val="006699"/>
              </a:buClr>
            </a:pPr>
            <a:r>
              <a:rPr lang="en-US" sz="1800" kern="0" dirty="0">
                <a:solidFill>
                  <a:srgbClr val="000000"/>
                </a:solidFill>
              </a:rPr>
              <a:t>Remove Authenticated Users</a:t>
            </a:r>
          </a:p>
          <a:p>
            <a:pPr lvl="1">
              <a:lnSpc>
                <a:spcPct val="90000"/>
              </a:lnSpc>
              <a:spcBef>
                <a:spcPct val="70000"/>
              </a:spcBef>
              <a:buClr>
                <a:srgbClr val="006699"/>
              </a:buClr>
            </a:pPr>
            <a:r>
              <a:rPr lang="en-US" sz="1800" kern="0" dirty="0">
                <a:solidFill>
                  <a:srgbClr val="000000"/>
                </a:solidFill>
              </a:rPr>
              <a:t>Add appropriate global groups</a:t>
            </a:r>
          </a:p>
          <a:p>
            <a:pPr lvl="2">
              <a:lnSpc>
                <a:spcPct val="90000"/>
              </a:lnSpc>
              <a:spcBef>
                <a:spcPct val="70000"/>
              </a:spcBef>
              <a:buClr>
                <a:srgbClr val="C0C0C0"/>
              </a:buClr>
              <a:buFontTx/>
              <a:buChar char="•"/>
            </a:pPr>
            <a:r>
              <a:rPr lang="en-US" sz="1800" kern="0" dirty="0">
                <a:solidFill>
                  <a:srgbClr val="000000"/>
                </a:solidFill>
              </a:rPr>
              <a:t>Must be global groups (GPOs do not scope to domain local)</a:t>
            </a:r>
          </a:p>
          <a:p>
            <a:pPr lvl="0">
              <a:lnSpc>
                <a:spcPct val="90000"/>
              </a:lnSpc>
              <a:spcBef>
                <a:spcPct val="70000"/>
              </a:spcBef>
              <a:buClr>
                <a:srgbClr val="006699"/>
              </a:buClr>
              <a:buFontTx/>
              <a:buChar char="•"/>
            </a:pPr>
            <a:r>
              <a:rPr lang="en-US" sz="2000" kern="0" dirty="0">
                <a:solidFill>
                  <a:srgbClr val="000000"/>
                </a:solidFill>
              </a:rPr>
              <a:t>Scope to users except for those in selected groups</a:t>
            </a:r>
          </a:p>
          <a:p>
            <a:pPr lvl="1">
              <a:lnSpc>
                <a:spcPct val="90000"/>
              </a:lnSpc>
              <a:spcBef>
                <a:spcPct val="70000"/>
              </a:spcBef>
              <a:buClr>
                <a:srgbClr val="006699"/>
              </a:buClr>
            </a:pPr>
            <a:r>
              <a:rPr lang="en-US" sz="1800" kern="0" dirty="0">
                <a:solidFill>
                  <a:srgbClr val="000000"/>
                </a:solidFill>
              </a:rPr>
              <a:t>On the Delegation tab, click Advanced</a:t>
            </a:r>
          </a:p>
          <a:p>
            <a:pPr lvl="1">
              <a:lnSpc>
                <a:spcPct val="90000"/>
              </a:lnSpc>
              <a:spcBef>
                <a:spcPct val="70000"/>
              </a:spcBef>
              <a:buClr>
                <a:srgbClr val="006699"/>
              </a:buClr>
            </a:pPr>
            <a:r>
              <a:rPr lang="en-US" sz="1800" kern="0" dirty="0">
                <a:solidFill>
                  <a:srgbClr val="000000"/>
                </a:solidFill>
              </a:rPr>
              <a:t>Add appropriate global groups</a:t>
            </a:r>
          </a:p>
          <a:p>
            <a:pPr lvl="1">
              <a:lnSpc>
                <a:spcPct val="90000"/>
              </a:lnSpc>
              <a:spcBef>
                <a:spcPct val="70000"/>
              </a:spcBef>
              <a:buClr>
                <a:srgbClr val="006699"/>
              </a:buClr>
            </a:pPr>
            <a:r>
              <a:rPr lang="en-US" sz="1800" kern="0" dirty="0">
                <a:solidFill>
                  <a:srgbClr val="000000"/>
                </a:solidFill>
              </a:rPr>
              <a:t>Deny Apply Group Policy permission</a:t>
            </a:r>
          </a:p>
          <a:p>
            <a:pPr lvl="1">
              <a:lnSpc>
                <a:spcPct val="90000"/>
              </a:lnSpc>
              <a:spcBef>
                <a:spcPct val="70000"/>
              </a:spcBef>
              <a:buClr>
                <a:srgbClr val="006699"/>
              </a:buClr>
            </a:pPr>
            <a:r>
              <a:rPr lang="en-US" sz="1800" kern="0" dirty="0">
                <a:solidFill>
                  <a:srgbClr val="000000"/>
                </a:solidFill>
              </a:rPr>
              <a:t>Does not appear on the Delegation tab or in filtering section </a:t>
            </a:r>
            <a:endParaRPr lang="en-US" sz="1800" kern="0" dirty="0">
              <a:solidFill>
                <a:srgbClr val="000000"/>
              </a:solidFill>
              <a:sym typeface="Wingdings" pitchFamily="2" charset="2"/>
            </a:endParaRPr>
          </a:p>
          <a:p>
            <a:pPr lvl="1">
              <a:lnSpc>
                <a:spcPct val="90000"/>
              </a:lnSpc>
              <a:spcBef>
                <a:spcPct val="70000"/>
              </a:spcBef>
              <a:buClr>
                <a:srgbClr val="006699"/>
              </a:buClr>
              <a:buFont typeface="Wingdings" pitchFamily="2" charset="2"/>
              <a:buChar char="§"/>
            </a:pPr>
            <a:endParaRPr lang="en-US" sz="1800" kern="0" dirty="0">
              <a:solidFill>
                <a:srgbClr val="000000"/>
              </a:solidFill>
              <a:latin typeface="Verdana"/>
            </a:endParaRPr>
          </a:p>
          <a:p>
            <a:pPr lvl="0">
              <a:lnSpc>
                <a:spcPct val="90000"/>
              </a:lnSpc>
              <a:spcBef>
                <a:spcPct val="70000"/>
              </a:spcBef>
              <a:buClr>
                <a:srgbClr val="006699"/>
              </a:buClr>
              <a:buFontTx/>
              <a:buChar char="•"/>
            </a:pPr>
            <a:endParaRPr lang="en-US" sz="2000" kern="0" dirty="0">
              <a:solidFill>
                <a:srgbClr val="000000"/>
              </a:solidFill>
              <a:latin typeface="Verdana"/>
            </a:endParaRPr>
          </a:p>
        </p:txBody>
      </p:sp>
    </p:spTree>
    <p:extLst>
      <p:ext uri="{BB962C8B-B14F-4D97-AF65-F5344CB8AC3E}">
        <p14:creationId xmlns:p14="http://schemas.microsoft.com/office/powerpoint/2010/main" val="3764047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0970a716-40bd-4832-9687-5e596e9b45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WMI Filters?</a:t>
            </a:r>
            <a:endParaRPr lang="en-US"/>
          </a:p>
        </p:txBody>
      </p:sp>
      <p:pic>
        <p:nvPicPr>
          <p:cNvPr id="4" name="Picture 2" descr="The slide shows a screenshot of the WMI Filter dialog box in which a query has been crea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771525"/>
            <a:ext cx="78486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688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910261f1-ae6e-4169-93c8-d7d80e6f24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Filtering Policies</a:t>
            </a:r>
            <a:endParaRPr lang="en-US"/>
          </a:p>
        </p:txBody>
      </p:sp>
      <p:sp>
        <p:nvSpPr>
          <p:cNvPr id="4" name="Content Placeholder 2"/>
          <p:cNvSpPr txBox="1">
            <a:spLocks/>
          </p:cNvSpPr>
          <p:nvPr/>
        </p:nvSpPr>
        <p:spPr bwMode="auto">
          <a:xfrm>
            <a:off x="458788" y="992188"/>
            <a:ext cx="7751762" cy="4386262"/>
          </a:xfrm>
          <a:prstGeom prst="rect">
            <a:avLst/>
          </a:prstGeom>
          <a:noFill/>
          <a:ln>
            <a:noFill/>
          </a:ln>
          <a:extLst/>
        </p:spPr>
        <p:txBody>
          <a:bodyPr lIns="0" tIns="0" rIns="0" bIns="0"/>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lnSpc>
                <a:spcPct val="90000"/>
              </a:lnSpc>
              <a:spcBef>
                <a:spcPct val="70000"/>
              </a:spcBef>
              <a:buClr>
                <a:srgbClr val="006699"/>
              </a:buClr>
              <a:buNone/>
              <a:defRPr/>
            </a:pPr>
            <a:r>
              <a:rPr lang="en-US" kern="0">
                <a:solidFill>
                  <a:srgbClr val="000000"/>
                </a:solidFill>
              </a:rPr>
              <a:t>In this demonstration, you will see how to:</a:t>
            </a:r>
          </a:p>
          <a:p>
            <a:pPr marL="342900" lvl="0" indent="-342900" eaLnBrk="0" hangingPunct="0">
              <a:lnSpc>
                <a:spcPct val="90000"/>
              </a:lnSpc>
              <a:spcBef>
                <a:spcPct val="70000"/>
              </a:spcBef>
              <a:buClr>
                <a:srgbClr val="006699"/>
              </a:buClr>
              <a:defRPr/>
            </a:pPr>
            <a:r>
              <a:rPr lang="en-US" sz="2400" kern="0">
                <a:solidFill>
                  <a:srgbClr val="000000"/>
                </a:solidFill>
              </a:rPr>
              <a:t>Filter group policy application by using security group filtering</a:t>
            </a:r>
          </a:p>
          <a:p>
            <a:pPr marL="342900" lvl="0" indent="-342900" eaLnBrk="0" hangingPunct="0">
              <a:lnSpc>
                <a:spcPct val="90000"/>
              </a:lnSpc>
              <a:spcBef>
                <a:spcPct val="70000"/>
              </a:spcBef>
              <a:buClr>
                <a:srgbClr val="006699"/>
              </a:buClr>
              <a:defRPr/>
            </a:pPr>
            <a:r>
              <a:rPr lang="en-US" sz="2400" kern="0">
                <a:solidFill>
                  <a:srgbClr val="000000"/>
                </a:solidFill>
              </a:rPr>
              <a:t>Filter Group Policy application by using WMI filtering</a:t>
            </a:r>
            <a:endParaRPr lang="en-US" sz="2400" kern="0" dirty="0">
              <a:solidFill>
                <a:srgbClr val="000000"/>
              </a:solidFill>
            </a:endParaRPr>
          </a:p>
        </p:txBody>
      </p:sp>
    </p:spTree>
    <p:extLst>
      <p:ext uri="{BB962C8B-B14F-4D97-AF65-F5344CB8AC3E}">
        <p14:creationId xmlns:p14="http://schemas.microsoft.com/office/powerpoint/2010/main" val="2003636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7614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Introducing Group Policy</a:t>
            </a:r>
            <a:endParaRPr lang="en-US"/>
          </a:p>
        </p:txBody>
      </p:sp>
      <p:sp>
        <p:nvSpPr>
          <p:cNvPr id="3" name="Text Placeholder 2"/>
          <p:cNvSpPr>
            <a:spLocks noGrp="1"/>
          </p:cNvSpPr>
          <p:nvPr>
            <p:ph type="body" idx="1"/>
          </p:nvPr>
        </p:nvSpPr>
        <p:spPr/>
        <p:txBody>
          <a:bodyPr/>
          <a:lstStyle/>
          <a:p>
            <a:r>
              <a:rPr lang="en-US" smtClean="0"/>
              <a:t>What Is Configuration Management?
Overview of Group Policies
Benefits of Using Group Policy
Group Policy Objects
GPO Scope
Group Policy Client and Client-Side Extensions
Demonstration: How to Create a GPO and Configure GPO Settings</a:t>
            </a:r>
            <a:endParaRPr lang="en-US"/>
          </a:p>
        </p:txBody>
      </p:sp>
    </p:spTree>
    <p:extLst>
      <p:ext uri="{BB962C8B-B14F-4D97-AF65-F5344CB8AC3E}">
        <p14:creationId xmlns:p14="http://schemas.microsoft.com/office/powerpoint/2010/main" val="1183559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47a2aab4-82a0-4944-a531-55b0e4092e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and Disable GPOs and GPO Nodes</a:t>
            </a:r>
            <a:endParaRPr lang="en-US"/>
          </a:p>
        </p:txBody>
      </p:sp>
      <p:pic>
        <p:nvPicPr>
          <p:cNvPr id="4" name="Picture 2" descr="A screenshot of the Group Policy Management console and a view of the Details pane for a GPO is displa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762000"/>
            <a:ext cx="79438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967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82fcce4b-d60f-45d4-bc08-04ad37be1f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Loopback Policy Processing</a:t>
            </a:r>
            <a:endParaRPr lang="en-US"/>
          </a:p>
        </p:txBody>
      </p:sp>
      <p:pic>
        <p:nvPicPr>
          <p:cNvPr id="4" name="Picture 2" descr="A screenshot of the group policy setting that enables loopback processing is show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713" y="831460"/>
            <a:ext cx="7533262" cy="537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762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2141e502-c101-48aa-a686-a98a48a45a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Strategies for Slow Links and Disconnected Systems</a:t>
            </a:r>
            <a:endParaRPr lang="en-US"/>
          </a:p>
        </p:txBody>
      </p:sp>
      <p:pic>
        <p:nvPicPr>
          <p:cNvPr id="4" name="Picture 2" descr="A screenshot displays the Configure Group Policy slow link detection set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789163"/>
            <a:ext cx="7181850" cy="546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36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9c170728-04b2-4b5a-a9da-50082118a7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Identifying When Settings Become Effective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cs typeface="Arial" charset="0"/>
              </a:rPr>
              <a:t>GPO replication must happen</a:t>
            </a:r>
          </a:p>
          <a:p>
            <a:pPr lvl="0"/>
            <a:r>
              <a:rPr lang="en-US" kern="0">
                <a:solidFill>
                  <a:srgbClr val="000000"/>
                </a:solidFill>
                <a:cs typeface="Arial" charset="0"/>
              </a:rPr>
              <a:t>Group changes must be replicated</a:t>
            </a:r>
          </a:p>
          <a:p>
            <a:pPr lvl="0">
              <a:spcBef>
                <a:spcPct val="30000"/>
              </a:spcBef>
              <a:defRPr/>
            </a:pPr>
            <a:r>
              <a:rPr lang="en-US" kern="0">
                <a:solidFill>
                  <a:srgbClr val="000000"/>
                </a:solidFill>
                <a:cs typeface="Arial" charset="0"/>
              </a:rPr>
              <a:t>Group Policy refresh must occur</a:t>
            </a:r>
          </a:p>
          <a:p>
            <a:pPr lvl="0">
              <a:spcBef>
                <a:spcPct val="30000"/>
              </a:spcBef>
              <a:defRPr/>
            </a:pPr>
            <a:r>
              <a:rPr lang="en-US" kern="0">
                <a:solidFill>
                  <a:srgbClr val="000000"/>
                </a:solidFill>
                <a:cs typeface="Arial" charset="0"/>
              </a:rPr>
              <a:t>User must log off or log on, or the computer must restart</a:t>
            </a:r>
          </a:p>
          <a:p>
            <a:pPr lvl="0">
              <a:spcBef>
                <a:spcPct val="30000"/>
              </a:spcBef>
              <a:defRPr/>
            </a:pPr>
            <a:r>
              <a:rPr lang="en-US" kern="0">
                <a:solidFill>
                  <a:srgbClr val="000000"/>
                </a:solidFill>
                <a:cs typeface="Arial" charset="0"/>
              </a:rPr>
              <a:t>Manual refresh</a:t>
            </a:r>
          </a:p>
          <a:p>
            <a:pPr lvl="0">
              <a:spcBef>
                <a:spcPct val="30000"/>
              </a:spcBef>
              <a:defRPr/>
            </a:pPr>
            <a:r>
              <a:rPr lang="en-US" kern="0">
                <a:solidFill>
                  <a:srgbClr val="000000"/>
                </a:solidFill>
                <a:cs typeface="Arial" charset="0"/>
              </a:rPr>
              <a:t>Most CSEs do not reapply unchanged GPO settings</a:t>
            </a:r>
          </a:p>
          <a:p>
            <a:pPr lvl="0"/>
            <a:endParaRPr lang="en-US" kern="0" dirty="0">
              <a:solidFill>
                <a:srgbClr val="000000"/>
              </a:solidFill>
            </a:endParaRPr>
          </a:p>
        </p:txBody>
      </p:sp>
    </p:spTree>
    <p:extLst>
      <p:ext uri="{BB962C8B-B14F-4D97-AF65-F5344CB8AC3E}">
        <p14:creationId xmlns:p14="http://schemas.microsoft.com/office/powerpoint/2010/main" val="2512284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8d895e9d-e3fe-46a0-99e6-d403197a6b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Considerations For Managing Group Policy In A Multi-Domain Environment</a:t>
            </a:r>
            <a:endParaRPr lang="en-US"/>
          </a:p>
        </p:txBody>
      </p:sp>
      <p:sp>
        <p:nvSpPr>
          <p:cNvPr id="4" name="Content Placeholder 2"/>
          <p:cNvSpPr txBox="1">
            <a:spLocks/>
          </p:cNvSpPr>
          <p:nvPr/>
        </p:nvSpPr>
        <p:spPr>
          <a:xfrm>
            <a:off x="458788" y="1021215"/>
            <a:ext cx="8119156" cy="545740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Domain trust is required for simplifying </a:t>
            </a:r>
            <a:br>
              <a:rPr lang="en-US" kern="0">
                <a:solidFill>
                  <a:srgbClr val="000000"/>
                </a:solidFill>
              </a:rPr>
            </a:br>
            <a:r>
              <a:rPr lang="en-US" kern="0">
                <a:solidFill>
                  <a:srgbClr val="000000"/>
                </a:solidFill>
              </a:rPr>
              <a:t>multi-domain management of Group Policy</a:t>
            </a:r>
          </a:p>
          <a:p>
            <a:pPr lvl="1"/>
            <a:r>
              <a:rPr lang="en-US" kern="0">
                <a:solidFill>
                  <a:srgbClr val="000000"/>
                </a:solidFill>
              </a:rPr>
              <a:t>Use migration tables to automate the updates to UNC paths and security principals</a:t>
            </a:r>
          </a:p>
          <a:p>
            <a:pPr lvl="0"/>
            <a:r>
              <a:rPr lang="en-US" kern="0">
                <a:solidFill>
                  <a:srgbClr val="000000"/>
                </a:solidFill>
              </a:rPr>
              <a:t>Common GPO management techniques are valid across domains</a:t>
            </a:r>
          </a:p>
          <a:p>
            <a:pPr lvl="1"/>
            <a:r>
              <a:rPr lang="en-US" kern="0">
                <a:solidFill>
                  <a:srgbClr val="000000"/>
                </a:solidFill>
              </a:rPr>
              <a:t>Copy GPOs (</a:t>
            </a:r>
            <a:r>
              <a:rPr lang="en-US" b="1" kern="0">
                <a:solidFill>
                  <a:srgbClr val="000000"/>
                </a:solidFill>
              </a:rPr>
              <a:t>Copy-GPO</a:t>
            </a:r>
            <a:r>
              <a:rPr lang="en-US" kern="0">
                <a:solidFill>
                  <a:srgbClr val="000000"/>
                </a:solidFill>
              </a:rPr>
              <a:t>)</a:t>
            </a:r>
          </a:p>
          <a:p>
            <a:pPr lvl="1"/>
            <a:r>
              <a:rPr lang="en-US" kern="0">
                <a:solidFill>
                  <a:srgbClr val="000000"/>
                </a:solidFill>
              </a:rPr>
              <a:t>Import GPOs (</a:t>
            </a:r>
            <a:r>
              <a:rPr lang="en-US" b="1" kern="0">
                <a:solidFill>
                  <a:srgbClr val="000000"/>
                </a:solidFill>
              </a:rPr>
              <a:t>Import-GPO</a:t>
            </a:r>
            <a:r>
              <a:rPr lang="en-US" kern="0">
                <a:solidFill>
                  <a:srgbClr val="000000"/>
                </a:solidFill>
              </a:rPr>
              <a:t>)</a:t>
            </a:r>
          </a:p>
          <a:p>
            <a:pPr lvl="1"/>
            <a:r>
              <a:rPr lang="en-US" kern="0">
                <a:solidFill>
                  <a:srgbClr val="000000"/>
                </a:solidFill>
              </a:rPr>
              <a:t>Backing up and restoring (</a:t>
            </a:r>
            <a:r>
              <a:rPr lang="en-US" b="1" kern="0">
                <a:solidFill>
                  <a:srgbClr val="000000"/>
                </a:solidFill>
              </a:rPr>
              <a:t>Backup-GPO, Restore-GPO</a:t>
            </a:r>
            <a:r>
              <a:rPr lang="en-US" kern="0">
                <a:solidFill>
                  <a:srgbClr val="000000"/>
                </a:solidFill>
              </a:rPr>
              <a:t>)</a:t>
            </a:r>
          </a:p>
          <a:p>
            <a:pPr lvl="0"/>
            <a:r>
              <a:rPr lang="en-US" kern="0">
                <a:solidFill>
                  <a:srgbClr val="000000"/>
                </a:solidFill>
              </a:rPr>
              <a:t>Multi-domain environment may be made up of an internal test implementation of AD DS and a production implementation of AD DS</a:t>
            </a:r>
            <a:endParaRPr lang="en-US" kern="0" dirty="0">
              <a:solidFill>
                <a:srgbClr val="000000"/>
              </a:solidFill>
            </a:endParaRPr>
          </a:p>
        </p:txBody>
      </p:sp>
    </p:spTree>
    <p:extLst>
      <p:ext uri="{BB962C8B-B14F-4D97-AF65-F5344CB8AC3E}">
        <p14:creationId xmlns:p14="http://schemas.microsoft.com/office/powerpoint/2010/main" val="3801247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11349e6b-9bb3-431d-a240-0f0d38fd3d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Troubleshooting the Application of GPOs</a:t>
            </a:r>
            <a:endParaRPr lang="en-US"/>
          </a:p>
        </p:txBody>
      </p:sp>
      <p:sp>
        <p:nvSpPr>
          <p:cNvPr id="3" name="Text Placeholder 2"/>
          <p:cNvSpPr>
            <a:spLocks noGrp="1"/>
          </p:cNvSpPr>
          <p:nvPr>
            <p:ph type="body" idx="1"/>
          </p:nvPr>
        </p:nvSpPr>
        <p:spPr/>
        <p:txBody>
          <a:bodyPr/>
          <a:lstStyle/>
          <a:p>
            <a:r>
              <a:rPr lang="en-US" smtClean="0"/>
              <a:t>Refreshing GPOs
What is RSoP?
Generate RSoP Reports
Demonstration: Performing What-If Analysis with the Group Policy Modeling Wizard
Examine Policy Event Logs</a:t>
            </a:r>
            <a:endParaRPr lang="en-US"/>
          </a:p>
        </p:txBody>
      </p:sp>
    </p:spTree>
    <p:extLst>
      <p:ext uri="{BB962C8B-B14F-4D97-AF65-F5344CB8AC3E}">
        <p14:creationId xmlns:p14="http://schemas.microsoft.com/office/powerpoint/2010/main" val="738939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6a360a04-c148-42af-ad8f-9ad4a60aeb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Refreshing GPOs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When you apply GPOs, remember that:</a:t>
            </a:r>
          </a:p>
          <a:p>
            <a:pPr lvl="1"/>
            <a:r>
              <a:rPr lang="en-US" kern="0">
                <a:solidFill>
                  <a:srgbClr val="000000"/>
                </a:solidFill>
              </a:rPr>
              <a:t>Computer settings apply at startup</a:t>
            </a:r>
          </a:p>
          <a:p>
            <a:pPr lvl="1"/>
            <a:r>
              <a:rPr lang="en-US" kern="0">
                <a:solidFill>
                  <a:srgbClr val="000000"/>
                </a:solidFill>
              </a:rPr>
              <a:t>User settings apply at logon</a:t>
            </a:r>
          </a:p>
          <a:p>
            <a:pPr lvl="1"/>
            <a:r>
              <a:rPr lang="en-US" kern="0">
                <a:solidFill>
                  <a:srgbClr val="000000"/>
                </a:solidFill>
              </a:rPr>
              <a:t>Polices refresh at regular, configurable intervals</a:t>
            </a:r>
          </a:p>
          <a:p>
            <a:pPr lvl="1"/>
            <a:r>
              <a:rPr lang="en-US" kern="0">
                <a:solidFill>
                  <a:srgbClr val="000000"/>
                </a:solidFill>
              </a:rPr>
              <a:t>Security settings refresh at least every 16 hours</a:t>
            </a:r>
          </a:p>
          <a:p>
            <a:pPr lvl="1"/>
            <a:r>
              <a:rPr lang="en-US" kern="0">
                <a:solidFill>
                  <a:srgbClr val="000000"/>
                </a:solidFill>
              </a:rPr>
              <a:t>Policies refresh manually by using:</a:t>
            </a:r>
          </a:p>
          <a:p>
            <a:pPr lvl="2"/>
            <a:r>
              <a:rPr lang="en-US" sz="2400" kern="0">
                <a:solidFill>
                  <a:srgbClr val="000000"/>
                </a:solidFill>
              </a:rPr>
              <a:t>The</a:t>
            </a:r>
            <a:r>
              <a:rPr lang="en-US" sz="2400" b="1" kern="0">
                <a:solidFill>
                  <a:srgbClr val="000000"/>
                </a:solidFill>
              </a:rPr>
              <a:t> Gpupdate</a:t>
            </a:r>
            <a:r>
              <a:rPr lang="en-US" sz="2400" kern="0">
                <a:solidFill>
                  <a:srgbClr val="000000"/>
                </a:solidFill>
              </a:rPr>
              <a:t> command </a:t>
            </a:r>
          </a:p>
          <a:p>
            <a:pPr lvl="2"/>
            <a:r>
              <a:rPr lang="en-US" sz="2400" kern="0">
                <a:solidFill>
                  <a:srgbClr val="000000"/>
                </a:solidFill>
              </a:rPr>
              <a:t>The Windows PowerShell cmdlet </a:t>
            </a:r>
            <a:r>
              <a:rPr lang="en-US" sz="2400" b="1" kern="0">
                <a:solidFill>
                  <a:srgbClr val="000000"/>
                </a:solidFill>
              </a:rPr>
              <a:t>Invoke-GPUpdate</a:t>
            </a:r>
          </a:p>
          <a:p>
            <a:pPr lvl="1"/>
            <a:r>
              <a:rPr lang="en-US" kern="0">
                <a:solidFill>
                  <a:srgbClr val="000000"/>
                </a:solidFill>
              </a:rPr>
              <a:t>With the new Remote Policy Refresh feature in Windows Server 2012, you can remotely refresh policies</a:t>
            </a:r>
          </a:p>
          <a:p>
            <a:pPr lvl="0"/>
            <a:endParaRPr lang="en-US" kern="0" dirty="0">
              <a:solidFill>
                <a:srgbClr val="000000"/>
              </a:solidFill>
            </a:endParaRPr>
          </a:p>
        </p:txBody>
      </p:sp>
    </p:spTree>
    <p:extLst>
      <p:ext uri="{BB962C8B-B14F-4D97-AF65-F5344CB8AC3E}">
        <p14:creationId xmlns:p14="http://schemas.microsoft.com/office/powerpoint/2010/main" val="799733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87d64506-4404-4609-99b6-0212555cc6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RSoP?</a:t>
            </a:r>
            <a:endParaRPr lang="en-US"/>
          </a:p>
        </p:txBody>
      </p:sp>
      <p:sp>
        <p:nvSpPr>
          <p:cNvPr id="4" name="Content Placeholder 2"/>
          <p:cNvSpPr txBox="1">
            <a:spLocks/>
          </p:cNvSpPr>
          <p:nvPr/>
        </p:nvSpPr>
        <p:spPr>
          <a:xfrm>
            <a:off x="458788" y="1021215"/>
            <a:ext cx="81402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ct val="70000"/>
              </a:spcBef>
              <a:buClr>
                <a:srgbClr val="006699"/>
              </a:buClr>
              <a:buNone/>
            </a:pPr>
            <a:r>
              <a:rPr lang="en-GB" sz="2000" kern="0" dirty="0">
                <a:solidFill>
                  <a:srgbClr val="000000"/>
                </a:solidFill>
              </a:rPr>
              <a:t>Windows Server 2012 provides the following tools for performing </a:t>
            </a:r>
            <a:r>
              <a:rPr lang="en-GB" sz="2000" kern="0" dirty="0" err="1">
                <a:solidFill>
                  <a:srgbClr val="000000"/>
                </a:solidFill>
              </a:rPr>
              <a:t>RSoP</a:t>
            </a:r>
            <a:r>
              <a:rPr lang="en-GB" sz="2000" kern="0" dirty="0">
                <a:solidFill>
                  <a:srgbClr val="000000"/>
                </a:solidFill>
              </a:rPr>
              <a:t> analysis:</a:t>
            </a:r>
          </a:p>
        </p:txBody>
      </p:sp>
      <p:sp>
        <p:nvSpPr>
          <p:cNvPr id="5" name="Content Placeholder 2"/>
          <p:cNvSpPr txBox="1">
            <a:spLocks/>
          </p:cNvSpPr>
          <p:nvPr/>
        </p:nvSpPr>
        <p:spPr bwMode="auto">
          <a:xfrm>
            <a:off x="611188" y="3617859"/>
            <a:ext cx="3107908" cy="24248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00000"/>
              </a:lnSpc>
              <a:spcBef>
                <a:spcPct val="0"/>
              </a:spcBef>
              <a:buClr>
                <a:schemeClr val="accent2">
                  <a:lumMod val="75000"/>
                </a:schemeClr>
              </a:buClr>
              <a:buSzTx/>
            </a:pPr>
            <a:r>
              <a:rPr lang="en-GB" sz="1800" dirty="0">
                <a:solidFill>
                  <a:srgbClr val="000000"/>
                </a:solidFill>
                <a:latin typeface="Segoe UI" pitchFamily="34" charset="0"/>
                <a:ea typeface="Segoe UI" pitchFamily="34" charset="0"/>
                <a:cs typeface="Segoe UI" pitchFamily="34" charset="0"/>
              </a:rPr>
              <a:t>The Group Policy Results Wizard</a:t>
            </a:r>
          </a:p>
          <a:p>
            <a:pPr>
              <a:lnSpc>
                <a:spcPct val="100000"/>
              </a:lnSpc>
              <a:spcBef>
                <a:spcPct val="0"/>
              </a:spcBef>
              <a:buClr>
                <a:schemeClr val="accent2">
                  <a:lumMod val="75000"/>
                </a:schemeClr>
              </a:buClr>
              <a:buSzTx/>
            </a:pPr>
            <a:r>
              <a:rPr lang="en-GB" sz="1800" dirty="0">
                <a:solidFill>
                  <a:srgbClr val="000000"/>
                </a:solidFill>
                <a:latin typeface="Segoe UI" pitchFamily="34" charset="0"/>
                <a:ea typeface="Segoe UI" pitchFamily="34" charset="0"/>
                <a:cs typeface="Segoe UI" pitchFamily="34" charset="0"/>
              </a:rPr>
              <a:t>The Group Policy </a:t>
            </a:r>
            <a:r>
              <a:rPr lang="en-GB" sz="1800" dirty="0" err="1">
                <a:solidFill>
                  <a:srgbClr val="000000"/>
                </a:solidFill>
                <a:latin typeface="Segoe UI" pitchFamily="34" charset="0"/>
                <a:ea typeface="Segoe UI" pitchFamily="34" charset="0"/>
                <a:cs typeface="Segoe UI" pitchFamily="34" charset="0"/>
              </a:rPr>
              <a:t>Modeling</a:t>
            </a:r>
            <a:r>
              <a:rPr lang="en-GB" sz="1800" dirty="0">
                <a:solidFill>
                  <a:srgbClr val="000000"/>
                </a:solidFill>
                <a:latin typeface="Segoe UI" pitchFamily="34" charset="0"/>
                <a:ea typeface="Segoe UI" pitchFamily="34" charset="0"/>
                <a:cs typeface="Segoe UI" pitchFamily="34" charset="0"/>
              </a:rPr>
              <a:t> Wizard</a:t>
            </a:r>
          </a:p>
          <a:p>
            <a:pPr>
              <a:lnSpc>
                <a:spcPct val="100000"/>
              </a:lnSpc>
              <a:spcBef>
                <a:spcPct val="0"/>
              </a:spcBef>
              <a:buClr>
                <a:schemeClr val="accent2">
                  <a:lumMod val="75000"/>
                </a:schemeClr>
              </a:buClr>
              <a:buSzTx/>
            </a:pPr>
            <a:r>
              <a:rPr lang="en-GB" sz="1800" dirty="0" err="1">
                <a:solidFill>
                  <a:srgbClr val="000000"/>
                </a:solidFill>
                <a:latin typeface="Segoe UI" pitchFamily="34" charset="0"/>
                <a:ea typeface="Segoe UI" pitchFamily="34" charset="0"/>
                <a:cs typeface="Segoe UI" pitchFamily="34" charset="0"/>
              </a:rPr>
              <a:t>GPResult.exe</a:t>
            </a:r>
            <a:endParaRPr lang="en-GB" sz="1800" dirty="0">
              <a:solidFill>
                <a:srgbClr val="000000"/>
              </a:solidFill>
              <a:latin typeface="Segoe UI" pitchFamily="34" charset="0"/>
              <a:ea typeface="Segoe UI" pitchFamily="34" charset="0"/>
              <a:cs typeface="Segoe UI" pitchFamily="34" charset="0"/>
            </a:endParaRPr>
          </a:p>
        </p:txBody>
      </p:sp>
      <p:grpSp>
        <p:nvGrpSpPr>
          <p:cNvPr id="6" name="Group 5" descr="An illustration of the various GPOs being applied to a user/computer in a given OU."/>
          <p:cNvGrpSpPr/>
          <p:nvPr/>
        </p:nvGrpSpPr>
        <p:grpSpPr>
          <a:xfrm>
            <a:off x="2548514" y="1731154"/>
            <a:ext cx="6131636" cy="4311524"/>
            <a:chOff x="2548514" y="1731154"/>
            <a:chExt cx="6131636" cy="4311524"/>
          </a:xfrm>
        </p:grpSpPr>
        <p:grpSp>
          <p:nvGrpSpPr>
            <p:cNvPr id="7" name="Group 6" descr="An illustration of the various GPOs being applied to a user/computer in a given OU."/>
            <p:cNvGrpSpPr/>
            <p:nvPr/>
          </p:nvGrpSpPr>
          <p:grpSpPr>
            <a:xfrm>
              <a:off x="2548514" y="1731154"/>
              <a:ext cx="5850514" cy="4311524"/>
              <a:chOff x="1173726" y="378193"/>
              <a:chExt cx="7720988" cy="5689966"/>
            </a:xfrm>
          </p:grpSpPr>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726" y="378193"/>
                <a:ext cx="1345475" cy="1012485"/>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 name="Elbow Connector 9"/>
              <p:cNvCxnSpPr/>
              <p:nvPr/>
            </p:nvCxnSpPr>
            <p:spPr bwMode="auto">
              <a:xfrm>
                <a:off x="1427366" y="1589379"/>
                <a:ext cx="943973" cy="819821"/>
              </a:xfrm>
              <a:prstGeom prst="bentConnector3">
                <a:avLst>
                  <a:gd name="adj1" fmla="val -82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11" name="Elbow Connector 10"/>
              <p:cNvCxnSpPr/>
              <p:nvPr/>
            </p:nvCxnSpPr>
            <p:spPr bwMode="auto">
              <a:xfrm>
                <a:off x="2797413" y="2623313"/>
                <a:ext cx="943973" cy="819821"/>
              </a:xfrm>
              <a:prstGeom prst="bentConnector3">
                <a:avLst>
                  <a:gd name="adj1" fmla="val -82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12" name="Elbow Connector 11"/>
              <p:cNvCxnSpPr/>
              <p:nvPr/>
            </p:nvCxnSpPr>
            <p:spPr bwMode="auto">
              <a:xfrm>
                <a:off x="3741386" y="3945427"/>
                <a:ext cx="943973" cy="819821"/>
              </a:xfrm>
              <a:prstGeom prst="bentConnector3">
                <a:avLst>
                  <a:gd name="adj1" fmla="val -82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13" name="Elbow Connector 12"/>
              <p:cNvCxnSpPr/>
              <p:nvPr/>
            </p:nvCxnSpPr>
            <p:spPr bwMode="auto">
              <a:xfrm rot="16200000" flipH="1">
                <a:off x="4610304" y="5058069"/>
                <a:ext cx="701589" cy="439189"/>
              </a:xfrm>
              <a:prstGeom prst="bentConnector3">
                <a:avLst>
                  <a:gd name="adj1" fmla="val 100285"/>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sp>
            <p:nvSpPr>
              <p:cNvPr id="14" name="Line 43"/>
              <p:cNvSpPr>
                <a:spLocks noChangeShapeType="1"/>
              </p:cNvSpPr>
              <p:nvPr/>
            </p:nvSpPr>
            <p:spPr bwMode="auto">
              <a:xfrm flipH="1" flipV="1">
                <a:off x="4909842" y="4771733"/>
                <a:ext cx="1114192" cy="783386"/>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5" name="Line 33"/>
              <p:cNvSpPr>
                <a:spLocks noChangeShapeType="1"/>
              </p:cNvSpPr>
              <p:nvPr/>
            </p:nvSpPr>
            <p:spPr bwMode="auto">
              <a:xfrm>
                <a:off x="4186656" y="3663107"/>
                <a:ext cx="2368791" cy="604800"/>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6" name="Line 33"/>
              <p:cNvSpPr>
                <a:spLocks noChangeShapeType="1"/>
              </p:cNvSpPr>
              <p:nvPr/>
            </p:nvSpPr>
            <p:spPr bwMode="auto">
              <a:xfrm flipV="1">
                <a:off x="4115468" y="3168331"/>
                <a:ext cx="2439979" cy="310183"/>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7" name="Line 34"/>
              <p:cNvSpPr>
                <a:spLocks noChangeShapeType="1"/>
              </p:cNvSpPr>
              <p:nvPr/>
            </p:nvSpPr>
            <p:spPr bwMode="auto">
              <a:xfrm>
                <a:off x="2292341" y="1589381"/>
                <a:ext cx="2546654" cy="306912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18" name="Line 35"/>
              <p:cNvSpPr>
                <a:spLocks noChangeShapeType="1"/>
              </p:cNvSpPr>
              <p:nvPr/>
            </p:nvSpPr>
            <p:spPr bwMode="auto">
              <a:xfrm>
                <a:off x="3633660" y="2206032"/>
                <a:ext cx="2948676" cy="150"/>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grpSp>
            <p:nvGrpSpPr>
              <p:cNvPr id="19" name="Group 36"/>
              <p:cNvGrpSpPr>
                <a:grpSpLocks/>
              </p:cNvGrpSpPr>
              <p:nvPr/>
            </p:nvGrpSpPr>
            <p:grpSpPr bwMode="auto">
              <a:xfrm>
                <a:off x="2371339" y="2067549"/>
                <a:ext cx="1421390" cy="624468"/>
                <a:chOff x="2006" y="983"/>
                <a:chExt cx="1050" cy="467"/>
              </a:xfrm>
              <a:effectLst/>
            </p:grpSpPr>
            <p:sp>
              <p:nvSpPr>
                <p:cNvPr id="53" name="Oval 37"/>
                <p:cNvSpPr>
                  <a:spLocks noChangeArrowheads="1"/>
                </p:cNvSpPr>
                <p:nvPr/>
              </p:nvSpPr>
              <p:spPr bwMode="auto">
                <a:xfrm>
                  <a:off x="2006" y="983"/>
                  <a:ext cx="1050" cy="467"/>
                </a:xfrm>
                <a:prstGeom prst="ellipse">
                  <a:avLst/>
                </a:prstGeom>
                <a:solidFill>
                  <a:srgbClr val="FFFFFF"/>
                </a:solidFill>
                <a:ln w="9525" algn="ctr">
                  <a:solidFill>
                    <a:srgbClr val="000000"/>
                  </a:solidFill>
                  <a:round/>
                  <a:headEnd/>
                  <a:tailEnd/>
                </a:ln>
                <a:extLst/>
              </p:spPr>
              <p:txBody>
                <a:bodyPr wrap="none" anchor="ctr"/>
                <a:lstStyle/>
                <a:p>
                  <a:pPr lvl="0">
                    <a:defRPr/>
                  </a:pPr>
                  <a:endParaRPr lang="en-CA" sz="1600" kern="0">
                    <a:solidFill>
                      <a:srgbClr val="000000"/>
                    </a:solidFill>
                    <a:latin typeface="Segoe UI" pitchFamily="34" charset="0"/>
                    <a:ea typeface="Segoe UI" pitchFamily="34" charset="0"/>
                    <a:cs typeface="Segoe UI" pitchFamily="34" charset="0"/>
                  </a:endParaRPr>
                </a:p>
              </p:txBody>
            </p:sp>
            <p:sp>
              <p:nvSpPr>
                <p:cNvPr id="54" name="Rectangle 39"/>
                <p:cNvSpPr>
                  <a:spLocks noChangeArrowheads="1"/>
                </p:cNvSpPr>
                <p:nvPr/>
              </p:nvSpPr>
              <p:spPr bwMode="auto">
                <a:xfrm>
                  <a:off x="2327" y="1058"/>
                  <a:ext cx="61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defRPr/>
                  </a:pPr>
                  <a:r>
                    <a:rPr lang="en-US" sz="1600" kern="0">
                      <a:solidFill>
                        <a:srgbClr val="000000"/>
                      </a:solidFill>
                      <a:latin typeface="Segoe UI" pitchFamily="34" charset="0"/>
                      <a:ea typeface="Segoe UI" pitchFamily="34" charset="0"/>
                      <a:cs typeface="Segoe UI" pitchFamily="34" charset="0"/>
                    </a:rPr>
                    <a:t>Site</a:t>
                  </a:r>
                  <a:endParaRPr lang="en-US" sz="1600" kern="0" dirty="0">
                    <a:solidFill>
                      <a:srgbClr val="000000"/>
                    </a:solidFill>
                    <a:latin typeface="Segoe UI" pitchFamily="34" charset="0"/>
                    <a:ea typeface="Segoe UI" pitchFamily="34" charset="0"/>
                    <a:cs typeface="Segoe UI" pitchFamily="34" charset="0"/>
                  </a:endParaRPr>
                </a:p>
              </p:txBody>
            </p:sp>
          </p:grpSp>
          <p:sp>
            <p:nvSpPr>
              <p:cNvPr id="20" name="AutoShape 51"/>
              <p:cNvSpPr>
                <a:spLocks noChangeArrowheads="1"/>
              </p:cNvSpPr>
              <p:nvPr/>
            </p:nvSpPr>
            <p:spPr bwMode="auto">
              <a:xfrm>
                <a:off x="6566086" y="1520606"/>
                <a:ext cx="883850" cy="298501"/>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GPO2</a:t>
                </a:r>
                <a:endParaRPr lang="en-US" sz="1600" kern="0" dirty="0">
                  <a:solidFill>
                    <a:srgbClr val="000000"/>
                  </a:solidFill>
                  <a:latin typeface="Segoe UI" pitchFamily="34" charset="0"/>
                  <a:ea typeface="Segoe UI" pitchFamily="34" charset="0"/>
                  <a:cs typeface="Segoe UI" pitchFamily="34" charset="0"/>
                </a:endParaRPr>
              </a:p>
            </p:txBody>
          </p:sp>
          <p:grpSp>
            <p:nvGrpSpPr>
              <p:cNvPr id="21" name="Group 70"/>
              <p:cNvGrpSpPr>
                <a:grpSpLocks/>
              </p:cNvGrpSpPr>
              <p:nvPr/>
            </p:nvGrpSpPr>
            <p:grpSpPr bwMode="auto">
              <a:xfrm>
                <a:off x="6566767" y="2610374"/>
                <a:ext cx="883851" cy="1334796"/>
                <a:chOff x="5281" y="2007"/>
                <a:chExt cx="587" cy="881"/>
              </a:xfrm>
              <a:effectLst/>
            </p:grpSpPr>
            <p:sp>
              <p:nvSpPr>
                <p:cNvPr id="50" name="AutoShape 53"/>
                <p:cNvSpPr>
                  <a:spLocks noChangeArrowheads="1"/>
                </p:cNvSpPr>
                <p:nvPr/>
              </p:nvSpPr>
              <p:spPr bwMode="auto">
                <a:xfrm>
                  <a:off x="5301" y="2007"/>
                  <a:ext cx="567" cy="170"/>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GPO3</a:t>
                  </a:r>
                  <a:endParaRPr lang="en-US" sz="1600" kern="0" dirty="0">
                    <a:solidFill>
                      <a:srgbClr val="000000"/>
                    </a:solidFill>
                    <a:latin typeface="Segoe UI" pitchFamily="34" charset="0"/>
                    <a:ea typeface="Segoe UI" pitchFamily="34" charset="0"/>
                    <a:cs typeface="Segoe UI" pitchFamily="34" charset="0"/>
                  </a:endParaRPr>
                </a:p>
              </p:txBody>
            </p:sp>
            <p:sp>
              <p:nvSpPr>
                <p:cNvPr id="51" name="AutoShape 55"/>
                <p:cNvSpPr>
                  <a:spLocks noChangeArrowheads="1"/>
                </p:cNvSpPr>
                <p:nvPr/>
              </p:nvSpPr>
              <p:spPr bwMode="auto">
                <a:xfrm>
                  <a:off x="5281" y="2736"/>
                  <a:ext cx="587" cy="152"/>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GPO4</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22" name="Group 21"/>
              <p:cNvGrpSpPr/>
              <p:nvPr/>
            </p:nvGrpSpPr>
            <p:grpSpPr>
              <a:xfrm>
                <a:off x="4888892" y="4745564"/>
                <a:ext cx="2571850" cy="833299"/>
                <a:chOff x="5394516" y="5449263"/>
                <a:chExt cx="2711556" cy="873125"/>
              </a:xfrm>
              <a:effectLst/>
            </p:grpSpPr>
            <p:sp>
              <p:nvSpPr>
                <p:cNvPr id="47" name="Line 32"/>
                <p:cNvSpPr>
                  <a:spLocks noChangeShapeType="1"/>
                </p:cNvSpPr>
                <p:nvPr/>
              </p:nvSpPr>
              <p:spPr bwMode="auto">
                <a:xfrm>
                  <a:off x="5486613" y="5518669"/>
                  <a:ext cx="1680955" cy="530108"/>
                </a:xfrm>
                <a:prstGeom prst="line">
                  <a:avLst/>
                </a:prstGeom>
                <a:noFill/>
                <a:ln w="1905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48" name="Line 44"/>
                <p:cNvSpPr>
                  <a:spLocks noChangeShapeType="1"/>
                </p:cNvSpPr>
                <p:nvPr/>
              </p:nvSpPr>
              <p:spPr bwMode="auto">
                <a:xfrm flipH="1" flipV="1">
                  <a:off x="5394516" y="5449263"/>
                  <a:ext cx="499181" cy="873125"/>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49" name="AutoShape 57"/>
                <p:cNvSpPr>
                  <a:spLocks noChangeArrowheads="1"/>
                </p:cNvSpPr>
                <p:nvPr/>
              </p:nvSpPr>
              <p:spPr bwMode="auto">
                <a:xfrm>
                  <a:off x="7195943" y="5644207"/>
                  <a:ext cx="910129" cy="247332"/>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GPO5</a:t>
                  </a:r>
                  <a:endParaRPr lang="en-US" sz="1600" kern="0" dirty="0">
                    <a:solidFill>
                      <a:srgbClr val="000000"/>
                    </a:solidFill>
                    <a:latin typeface="Segoe UI" pitchFamily="34" charset="0"/>
                    <a:ea typeface="Segoe UI" pitchFamily="34" charset="0"/>
                    <a:cs typeface="Segoe UI" pitchFamily="34" charset="0"/>
                  </a:endParaRPr>
                </a:p>
              </p:txBody>
            </p:sp>
          </p:grpSp>
          <p:sp>
            <p:nvSpPr>
              <p:cNvPr id="23" name="AutoShape 62"/>
              <p:cNvSpPr>
                <a:spLocks noChangeArrowheads="1"/>
              </p:cNvSpPr>
              <p:nvPr/>
            </p:nvSpPr>
            <p:spPr bwMode="auto">
              <a:xfrm>
                <a:off x="6555447" y="451221"/>
                <a:ext cx="894490" cy="256719"/>
              </a:xfrm>
              <a:prstGeom prst="roundRect">
                <a:avLst>
                  <a:gd name="adj" fmla="val 10921"/>
                </a:avLst>
              </a:prstGeom>
              <a:solidFill>
                <a:srgbClr val="FFFFFF"/>
              </a:solidFill>
              <a:ln w="9525">
                <a:solidFill>
                  <a:srgbClr val="4D4D4D"/>
                </a:solidFill>
                <a:round/>
                <a:headEnd/>
                <a:tailEnd/>
              </a:ln>
              <a:effectLst/>
            </p:spPr>
            <p:txBody>
              <a:bodyPr wrap="none" anchor="ctr"/>
              <a:lstStyle/>
              <a:p>
                <a:pPr lvl="0">
                  <a:defRPr/>
                </a:pPr>
                <a:r>
                  <a:rPr lang="en-US" sz="1600" kern="0">
                    <a:solidFill>
                      <a:srgbClr val="000000"/>
                    </a:solidFill>
                    <a:latin typeface="Segoe UI" pitchFamily="34" charset="0"/>
                    <a:ea typeface="Segoe UI" pitchFamily="34" charset="0"/>
                    <a:cs typeface="Segoe UI" pitchFamily="34" charset="0"/>
                  </a:rPr>
                  <a:t>GPO1</a:t>
                </a:r>
                <a:endParaRPr lang="en-US" sz="1600" kern="0" dirty="0">
                  <a:solidFill>
                    <a:srgbClr val="000000"/>
                  </a:solidFill>
                  <a:latin typeface="Segoe UI" pitchFamily="34" charset="0"/>
                  <a:ea typeface="Segoe UI" pitchFamily="34" charset="0"/>
                  <a:cs typeface="Segoe UI" pitchFamily="34" charset="0"/>
                </a:endParaRPr>
              </a:p>
            </p:txBody>
          </p:sp>
          <p:sp>
            <p:nvSpPr>
              <p:cNvPr id="24" name="Line 65"/>
              <p:cNvSpPr>
                <a:spLocks noChangeShapeType="1"/>
              </p:cNvSpPr>
              <p:nvPr/>
            </p:nvSpPr>
            <p:spPr bwMode="auto">
              <a:xfrm flipV="1">
                <a:off x="2528979" y="1042802"/>
                <a:ext cx="3998547" cy="0"/>
              </a:xfrm>
              <a:prstGeom prst="line">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sp>
            <p:nvSpPr>
              <p:cNvPr id="25" name="AutoShape 61"/>
              <p:cNvSpPr>
                <a:spLocks noChangeArrowheads="1"/>
              </p:cNvSpPr>
              <p:nvPr/>
            </p:nvSpPr>
            <p:spPr bwMode="auto">
              <a:xfrm>
                <a:off x="1173726" y="1268181"/>
                <a:ext cx="1424400" cy="321199"/>
              </a:xfrm>
              <a:prstGeom prst="roundRect">
                <a:avLst>
                  <a:gd name="adj" fmla="val 10921"/>
                </a:avLst>
              </a:prstGeom>
              <a:solidFill>
                <a:srgbClr val="FFFFFF"/>
              </a:solidFill>
              <a:ln w="9525">
                <a:solidFill>
                  <a:srgbClr val="4D4D4D"/>
                </a:solidFill>
                <a:round/>
                <a:headEnd/>
                <a:tailEnd/>
              </a:ln>
              <a:effectLst/>
            </p:spPr>
            <p:txBody>
              <a:bodyPr wrap="none" anchor="ctr"/>
              <a:lstStyle/>
              <a:p>
                <a:pPr lvl="0" algn="ctr">
                  <a:defRPr/>
                </a:pPr>
                <a:r>
                  <a:rPr lang="en-US" sz="1400" kern="0">
                    <a:solidFill>
                      <a:srgbClr val="000000"/>
                    </a:solidFill>
                    <a:latin typeface="Segoe UI" pitchFamily="34" charset="0"/>
                    <a:ea typeface="Segoe UI" pitchFamily="34" charset="0"/>
                    <a:cs typeface="Segoe UI" pitchFamily="34" charset="0"/>
                  </a:rPr>
                  <a:t>Local</a:t>
                </a:r>
                <a:endParaRPr lang="en-US" sz="1400" kern="0" dirty="0">
                  <a:solidFill>
                    <a:srgbClr val="000000"/>
                  </a:solidFill>
                  <a:latin typeface="Segoe UI" pitchFamily="34" charset="0"/>
                  <a:ea typeface="Segoe UI" pitchFamily="34" charset="0"/>
                  <a:cs typeface="Segoe UI" pitchFamily="34" charset="0"/>
                </a:endParaRPr>
              </a:p>
            </p:txBody>
          </p:sp>
          <p:grpSp>
            <p:nvGrpSpPr>
              <p:cNvPr id="26" name="Group 25"/>
              <p:cNvGrpSpPr/>
              <p:nvPr/>
            </p:nvGrpSpPr>
            <p:grpSpPr>
              <a:xfrm>
                <a:off x="3395382" y="2803881"/>
                <a:ext cx="1443731" cy="1197096"/>
                <a:chOff x="1859566" y="3976264"/>
                <a:chExt cx="1522155" cy="1254308"/>
              </a:xfrm>
              <a:effectLst/>
            </p:grpSpPr>
            <p:sp>
              <p:nvSpPr>
                <p:cNvPr id="45" name="Isosceles Triangle 44"/>
                <p:cNvSpPr/>
                <p:nvPr/>
              </p:nvSpPr>
              <p:spPr>
                <a:xfrm>
                  <a:off x="1859566" y="3976264"/>
                  <a:ext cx="1445631" cy="1254308"/>
                </a:xfrm>
                <a:prstGeom prst="triangle">
                  <a:avLst/>
                </a:prstGeom>
                <a:solidFill>
                  <a:srgbClr val="9BBB59">
                    <a:lumMod val="60000"/>
                    <a:lumOff val="40000"/>
                  </a:srgb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46" name="Rectangle 42"/>
                <p:cNvSpPr>
                  <a:spLocks noChangeArrowheads="1"/>
                </p:cNvSpPr>
                <p:nvPr/>
              </p:nvSpPr>
              <p:spPr bwMode="auto">
                <a:xfrm>
                  <a:off x="1966207" y="4732272"/>
                  <a:ext cx="1415514" cy="46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lvl="0">
                    <a:defRPr/>
                  </a:pPr>
                  <a:r>
                    <a:rPr lang="en-US" sz="1600" kern="0" dirty="0">
                      <a:solidFill>
                        <a:srgbClr val="000000"/>
                      </a:solidFill>
                      <a:latin typeface="Segoe UI" pitchFamily="34" charset="0"/>
                      <a:ea typeface="Segoe UI" pitchFamily="34" charset="0"/>
                      <a:cs typeface="Segoe UI" pitchFamily="34" charset="0"/>
                    </a:rPr>
                    <a:t>Domain</a:t>
                  </a:r>
                </a:p>
              </p:txBody>
            </p:sp>
          </p:grpSp>
          <p:grpSp>
            <p:nvGrpSpPr>
              <p:cNvPr id="27" name="Group 26"/>
              <p:cNvGrpSpPr/>
              <p:nvPr/>
            </p:nvGrpSpPr>
            <p:grpSpPr>
              <a:xfrm>
                <a:off x="5753235" y="5505026"/>
                <a:ext cx="738713" cy="563133"/>
                <a:chOff x="498549" y="4672736"/>
                <a:chExt cx="778841" cy="590047"/>
              </a:xfrm>
              <a:effectLst/>
            </p:grpSpPr>
            <p:sp>
              <p:nvSpPr>
                <p:cNvPr id="43" name="Oval 42"/>
                <p:cNvSpPr/>
                <p:nvPr/>
              </p:nvSpPr>
              <p:spPr>
                <a:xfrm>
                  <a:off x="539552" y="4672736"/>
                  <a:ext cx="610733" cy="590047"/>
                </a:xfrm>
                <a:prstGeom prst="ellipse">
                  <a:avLst/>
                </a:prstGeom>
                <a:solidFill>
                  <a:sysClr val="window" lastClr="FFFFFF">
                    <a:lumMod val="50000"/>
                  </a:sys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44" name="Rectangle 50"/>
                <p:cNvSpPr>
                  <a:spLocks noChangeArrowheads="1"/>
                </p:cNvSpPr>
                <p:nvPr/>
              </p:nvSpPr>
              <p:spPr bwMode="auto">
                <a:xfrm>
                  <a:off x="498549" y="4770926"/>
                  <a:ext cx="778841" cy="46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lvl="0">
                    <a:defRPr/>
                  </a:pPr>
                  <a:r>
                    <a:rPr lang="en-US" sz="1600" kern="0">
                      <a:solidFill>
                        <a:srgbClr val="000000"/>
                      </a:solidFill>
                      <a:latin typeface="Segoe UI" pitchFamily="34" charset="0"/>
                      <a:ea typeface="Segoe UI" pitchFamily="34" charset="0"/>
                      <a:cs typeface="Segoe UI" pitchFamily="34" charset="0"/>
                    </a:rPr>
                    <a:t>OU</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28" name="Group 27"/>
              <p:cNvGrpSpPr/>
              <p:nvPr/>
            </p:nvGrpSpPr>
            <p:grpSpPr>
              <a:xfrm>
                <a:off x="4650864" y="4483682"/>
                <a:ext cx="877931" cy="563133"/>
                <a:chOff x="526206" y="4672736"/>
                <a:chExt cx="925621" cy="590047"/>
              </a:xfrm>
              <a:effectLst/>
            </p:grpSpPr>
            <p:sp>
              <p:nvSpPr>
                <p:cNvPr id="41" name="Oval 40"/>
                <p:cNvSpPr/>
                <p:nvPr/>
              </p:nvSpPr>
              <p:spPr>
                <a:xfrm>
                  <a:off x="539552" y="4672736"/>
                  <a:ext cx="610733" cy="590047"/>
                </a:xfrm>
                <a:prstGeom prst="ellipse">
                  <a:avLst/>
                </a:prstGeom>
                <a:solidFill>
                  <a:sysClr val="window" lastClr="FFFFFF">
                    <a:lumMod val="50000"/>
                  </a:sys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42" name="Rectangle 50"/>
                <p:cNvSpPr>
                  <a:spLocks noChangeArrowheads="1"/>
                </p:cNvSpPr>
                <p:nvPr/>
              </p:nvSpPr>
              <p:spPr bwMode="auto">
                <a:xfrm>
                  <a:off x="526206" y="4752679"/>
                  <a:ext cx="925621" cy="46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lvl="0">
                    <a:defRPr/>
                  </a:pPr>
                  <a:r>
                    <a:rPr lang="en-US" sz="1600" kern="0">
                      <a:solidFill>
                        <a:srgbClr val="000000"/>
                      </a:solidFill>
                      <a:latin typeface="Segoe UI" pitchFamily="34" charset="0"/>
                      <a:ea typeface="Segoe UI" pitchFamily="34" charset="0"/>
                      <a:cs typeface="Segoe UI" pitchFamily="34" charset="0"/>
                    </a:rPr>
                    <a:t>OU</a:t>
                  </a:r>
                  <a:endParaRPr lang="en-US" sz="1600" kern="0" dirty="0">
                    <a:solidFill>
                      <a:srgbClr val="000000"/>
                    </a:solidFill>
                    <a:latin typeface="Segoe UI" pitchFamily="34" charset="0"/>
                    <a:ea typeface="Segoe UI" pitchFamily="34" charset="0"/>
                    <a:cs typeface="Segoe UI" pitchFamily="34" charset="0"/>
                  </a:endParaRPr>
                </a:p>
              </p:txBody>
            </p:sp>
          </p:grpSp>
          <p:grpSp>
            <p:nvGrpSpPr>
              <p:cNvPr id="29" name="Group 28"/>
              <p:cNvGrpSpPr/>
              <p:nvPr/>
            </p:nvGrpSpPr>
            <p:grpSpPr>
              <a:xfrm>
                <a:off x="5102211" y="5502397"/>
                <a:ext cx="843123" cy="563133"/>
                <a:chOff x="526206" y="4672736"/>
                <a:chExt cx="888922" cy="590047"/>
              </a:xfrm>
              <a:effectLst/>
            </p:grpSpPr>
            <p:sp>
              <p:nvSpPr>
                <p:cNvPr id="39" name="Oval 38"/>
                <p:cNvSpPr/>
                <p:nvPr/>
              </p:nvSpPr>
              <p:spPr>
                <a:xfrm>
                  <a:off x="539552" y="4672736"/>
                  <a:ext cx="610733" cy="590047"/>
                </a:xfrm>
                <a:prstGeom prst="ellipse">
                  <a:avLst/>
                </a:prstGeom>
                <a:solidFill>
                  <a:sysClr val="window" lastClr="FFFFFF">
                    <a:lumMod val="50000"/>
                  </a:sysClr>
                </a:solidFill>
                <a:ln w="25400" cap="flat" cmpd="sng" algn="ctr">
                  <a:noFill/>
                  <a:prstDash val="solid"/>
                </a:ln>
                <a:effectLst/>
              </p:spPr>
              <p:txBody>
                <a:bodyPr rtlCol="0" anchor="ctr"/>
                <a:lstStyle/>
                <a:p>
                  <a:pPr lvl="0" algn="ctr">
                    <a:defRPr/>
                  </a:pPr>
                  <a:endParaRPr lang="en-CA" kern="0">
                    <a:solidFill>
                      <a:prstClr val="white"/>
                    </a:solidFill>
                    <a:latin typeface="Calibri"/>
                  </a:endParaRPr>
                </a:p>
              </p:txBody>
            </p:sp>
            <p:sp>
              <p:nvSpPr>
                <p:cNvPr id="40" name="Rectangle 50"/>
                <p:cNvSpPr>
                  <a:spLocks noChangeArrowheads="1"/>
                </p:cNvSpPr>
                <p:nvPr/>
              </p:nvSpPr>
              <p:spPr bwMode="auto">
                <a:xfrm>
                  <a:off x="526206" y="4743920"/>
                  <a:ext cx="888922" cy="46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lvl="0">
                    <a:defRPr/>
                  </a:pPr>
                  <a:r>
                    <a:rPr lang="en-US" sz="1600" kern="0">
                      <a:solidFill>
                        <a:srgbClr val="000000"/>
                      </a:solidFill>
                      <a:latin typeface="Segoe UI" pitchFamily="34" charset="0"/>
                      <a:ea typeface="Segoe UI" pitchFamily="34" charset="0"/>
                      <a:cs typeface="Segoe UI" pitchFamily="34" charset="0"/>
                    </a:rPr>
                    <a:t>OU</a:t>
                  </a:r>
                  <a:endParaRPr lang="en-US" sz="1600" kern="0" dirty="0">
                    <a:solidFill>
                      <a:srgbClr val="000000"/>
                    </a:solidFill>
                    <a:latin typeface="Segoe UI" pitchFamily="34" charset="0"/>
                    <a:ea typeface="Segoe UI" pitchFamily="34" charset="0"/>
                    <a:cs typeface="Segoe UI" pitchFamily="34" charset="0"/>
                  </a:endParaRPr>
                </a:p>
              </p:txBody>
            </p:sp>
          </p:grpSp>
          <p:pic>
            <p:nvPicPr>
              <p:cNvPr id="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565" y="5227093"/>
                <a:ext cx="960180" cy="79049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565" y="707940"/>
                <a:ext cx="829291" cy="68273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565" y="1851826"/>
                <a:ext cx="860474" cy="70841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565" y="2909198"/>
                <a:ext cx="891657" cy="73408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565" y="4030206"/>
                <a:ext cx="949371" cy="781598"/>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8133927" y="4175873"/>
                <a:ext cx="760787" cy="1006502"/>
                <a:chOff x="5040094" y="927361"/>
                <a:chExt cx="1258879" cy="1665465"/>
              </a:xfrm>
            </p:grpSpPr>
            <p:pic>
              <p:nvPicPr>
                <p:cNvPr id="3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0094" y="927361"/>
                  <a:ext cx="1258879" cy="134416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8648" y="1710214"/>
                  <a:ext cx="558239" cy="882612"/>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Line 32"/>
              <p:cNvSpPr>
                <a:spLocks noChangeShapeType="1"/>
              </p:cNvSpPr>
              <p:nvPr/>
            </p:nvSpPr>
            <p:spPr bwMode="auto">
              <a:xfrm flipV="1">
                <a:off x="7449934" y="4867350"/>
                <a:ext cx="683992" cy="711512"/>
              </a:xfrm>
              <a:prstGeom prst="line">
                <a:avLst/>
              </a:prstGeom>
              <a:noFill/>
              <a:ln w="1905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lvl="0">
                  <a:defRPr/>
                </a:pPr>
                <a:endParaRPr lang="en-US" sz="1600" kern="0">
                  <a:solidFill>
                    <a:srgbClr val="000000"/>
                  </a:solidFill>
                  <a:latin typeface="Segoe UI" pitchFamily="34" charset="0"/>
                  <a:ea typeface="Segoe UI" pitchFamily="34" charset="0"/>
                  <a:cs typeface="Segoe UI" pitchFamily="34" charset="0"/>
                </a:endParaRPr>
              </a:p>
            </p:txBody>
          </p:sp>
        </p:gr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41186" y="4611517"/>
              <a:ext cx="438964" cy="437501"/>
            </a:xfrm>
            <a:prstGeom prst="rect">
              <a:avLst/>
            </a:prstGeom>
          </p:spPr>
        </p:pic>
      </p:grpSp>
    </p:spTree>
    <p:extLst>
      <p:ext uri="{BB962C8B-B14F-4D97-AF65-F5344CB8AC3E}">
        <p14:creationId xmlns:p14="http://schemas.microsoft.com/office/powerpoint/2010/main" val="2767197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fd46ddfc-fab4-4dd2-8f85-d703680674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Generate RSoP Reports</a:t>
            </a:r>
            <a:endParaRPr lang="en-US"/>
          </a:p>
        </p:txBody>
      </p:sp>
      <p:pic>
        <p:nvPicPr>
          <p:cNvPr id="4" name="Picture 2" descr="A screenshot of the Group Policy Results t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762000"/>
            <a:ext cx="78867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223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bbffbd92-9942-4c52-ace4-6b5d5ec98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Performing What-If Analysis with the Group Policy Modeling Wizard</a:t>
            </a:r>
            <a:endParaRPr lang="en-US"/>
          </a:p>
        </p:txBody>
      </p:sp>
      <p:sp>
        <p:nvSpPr>
          <p:cNvPr id="4" name="Content Placeholder 2"/>
          <p:cNvSpPr txBox="1">
            <a:spLocks/>
          </p:cNvSpPr>
          <p:nvPr/>
        </p:nvSpPr>
        <p:spPr bwMode="auto">
          <a:xfrm>
            <a:off x="458788" y="992188"/>
            <a:ext cx="7751762" cy="4386262"/>
          </a:xfrm>
          <a:prstGeom prst="rect">
            <a:avLst/>
          </a:prstGeom>
          <a:noFill/>
          <a:ln>
            <a:noFill/>
          </a:ln>
          <a:extLst/>
        </p:spPr>
        <p:txBody>
          <a:bodyPr lIns="0" tIns="0" rIns="0" bIns="0"/>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lnSpc>
                <a:spcPct val="90000"/>
              </a:lnSpc>
              <a:spcBef>
                <a:spcPct val="70000"/>
              </a:spcBef>
              <a:buClr>
                <a:srgbClr val="006699"/>
              </a:buClr>
              <a:buNone/>
              <a:defRPr/>
            </a:pPr>
            <a:r>
              <a:rPr lang="en-US" kern="0" dirty="0">
                <a:solidFill>
                  <a:srgbClr val="000000"/>
                </a:solidFill>
              </a:rPr>
              <a:t>In this demonstration, you will see how to:</a:t>
            </a:r>
          </a:p>
          <a:p>
            <a:pPr marL="342900" lvl="0" indent="-342900" eaLnBrk="0" hangingPunct="0">
              <a:lnSpc>
                <a:spcPct val="90000"/>
              </a:lnSpc>
              <a:spcBef>
                <a:spcPct val="70000"/>
              </a:spcBef>
              <a:buClr>
                <a:srgbClr val="006699"/>
              </a:buClr>
              <a:defRPr/>
            </a:pPr>
            <a:r>
              <a:rPr lang="en-US" sz="2400" kern="0" dirty="0">
                <a:solidFill>
                  <a:srgbClr val="000000"/>
                </a:solidFill>
              </a:rPr>
              <a:t>Use </a:t>
            </a:r>
            <a:r>
              <a:rPr lang="en-US" sz="2400" kern="0" dirty="0" err="1">
                <a:solidFill>
                  <a:srgbClr val="000000"/>
                </a:solidFill>
              </a:rPr>
              <a:t>GPResult.exe</a:t>
            </a:r>
            <a:r>
              <a:rPr lang="en-US" sz="2400" kern="0" dirty="0">
                <a:solidFill>
                  <a:srgbClr val="000000"/>
                </a:solidFill>
              </a:rPr>
              <a:t> and the Group Policy Reporting Wizard</a:t>
            </a:r>
          </a:p>
          <a:p>
            <a:pPr marL="342900" lvl="0" indent="-342900" eaLnBrk="0" hangingPunct="0">
              <a:lnSpc>
                <a:spcPct val="90000"/>
              </a:lnSpc>
              <a:spcBef>
                <a:spcPct val="70000"/>
              </a:spcBef>
              <a:buClr>
                <a:srgbClr val="006699"/>
              </a:buClr>
              <a:defRPr/>
            </a:pPr>
            <a:r>
              <a:rPr lang="en-US" sz="2400" kern="0" dirty="0">
                <a:solidFill>
                  <a:srgbClr val="000000"/>
                </a:solidFill>
              </a:rPr>
              <a:t>Use the Group Policy Modeling Wizard</a:t>
            </a:r>
          </a:p>
        </p:txBody>
      </p:sp>
    </p:spTree>
    <p:extLst>
      <p:ext uri="{BB962C8B-B14F-4D97-AF65-F5344CB8AC3E}">
        <p14:creationId xmlns:p14="http://schemas.microsoft.com/office/powerpoint/2010/main" val="322831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b8aab6b7-4085-4b30-a6f5-86648cdc69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Configuration Management?</a:t>
            </a:r>
            <a:endParaRPr lang="en-US"/>
          </a:p>
        </p:txBody>
      </p:sp>
      <p:sp>
        <p:nvSpPr>
          <p:cNvPr id="4" name="Content Placeholder 2"/>
          <p:cNvSpPr txBox="1">
            <a:spLocks/>
          </p:cNvSpPr>
          <p:nvPr/>
        </p:nvSpPr>
        <p:spPr>
          <a:xfrm>
            <a:off x="519005" y="100175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defRPr/>
            </a:pPr>
            <a:r>
              <a:rPr lang="en-US" kern="0" dirty="0">
                <a:solidFill>
                  <a:srgbClr val="000000"/>
                </a:solidFill>
              </a:rPr>
              <a:t>Configuration management is a centralized approach to applying one or more changes to one or more users or computers</a:t>
            </a:r>
          </a:p>
          <a:p>
            <a:pPr lvl="0" eaLnBrk="0" hangingPunct="0">
              <a:lnSpc>
                <a:spcPct val="90000"/>
              </a:lnSpc>
              <a:spcBef>
                <a:spcPct val="70000"/>
              </a:spcBef>
              <a:buClr>
                <a:srgbClr val="006699"/>
              </a:buClr>
              <a:buFontTx/>
              <a:buChar char="•"/>
            </a:pPr>
            <a:r>
              <a:rPr lang="en-US" kern="0" dirty="0">
                <a:solidFill>
                  <a:srgbClr val="000000"/>
                </a:solidFill>
              </a:rPr>
              <a:t>The key elements of configuration management are:</a:t>
            </a:r>
          </a:p>
          <a:p>
            <a:pPr lvl="1">
              <a:lnSpc>
                <a:spcPct val="90000"/>
              </a:lnSpc>
              <a:spcBef>
                <a:spcPct val="70000"/>
              </a:spcBef>
              <a:buClr>
                <a:srgbClr val="006699"/>
              </a:buClr>
            </a:pPr>
            <a:r>
              <a:rPr lang="en-US" kern="0" dirty="0">
                <a:solidFill>
                  <a:srgbClr val="000000"/>
                </a:solidFill>
              </a:rPr>
              <a:t>Setting</a:t>
            </a:r>
          </a:p>
          <a:p>
            <a:pPr lvl="1">
              <a:lnSpc>
                <a:spcPct val="90000"/>
              </a:lnSpc>
              <a:spcBef>
                <a:spcPct val="70000"/>
              </a:spcBef>
              <a:buClr>
                <a:srgbClr val="006699"/>
              </a:buClr>
            </a:pPr>
            <a:r>
              <a:rPr lang="en-US" kern="0" dirty="0">
                <a:solidFill>
                  <a:srgbClr val="000000"/>
                </a:solidFill>
              </a:rPr>
              <a:t>Scope</a:t>
            </a:r>
          </a:p>
          <a:p>
            <a:pPr lvl="1">
              <a:lnSpc>
                <a:spcPct val="90000"/>
              </a:lnSpc>
              <a:spcBef>
                <a:spcPct val="70000"/>
              </a:spcBef>
              <a:buClr>
                <a:srgbClr val="006699"/>
              </a:buClr>
            </a:pPr>
            <a:r>
              <a:rPr lang="en-US" kern="0" dirty="0">
                <a:solidFill>
                  <a:srgbClr val="000000"/>
                </a:solidFill>
              </a:rPr>
              <a:t>Application</a:t>
            </a:r>
          </a:p>
        </p:txBody>
      </p:sp>
    </p:spTree>
    <p:extLst>
      <p:ext uri="{BB962C8B-B14F-4D97-AF65-F5344CB8AC3E}">
        <p14:creationId xmlns:p14="http://schemas.microsoft.com/office/powerpoint/2010/main" val="41921989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76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0542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e174b4cc-acba-42d3-992a-8f9e406869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Examine Policy Event Logs</a:t>
            </a:r>
            <a:endParaRPr lang="en-US"/>
          </a:p>
        </p:txBody>
      </p:sp>
      <p:pic>
        <p:nvPicPr>
          <p:cNvPr id="4" name="Picture 3" descr="A screenshot of the group policy log in Event Viewer in Windows 2012 R2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40" y="744802"/>
            <a:ext cx="8373110" cy="5740159"/>
          </a:xfrm>
          <a:prstGeom prst="rect">
            <a:avLst/>
          </a:prstGeom>
        </p:spPr>
      </p:pic>
    </p:spTree>
    <p:extLst>
      <p:ext uri="{BB962C8B-B14F-4D97-AF65-F5344CB8AC3E}">
        <p14:creationId xmlns:p14="http://schemas.microsoft.com/office/powerpoint/2010/main" val="239455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Implementing a Group Policy Infrastructure</a:t>
            </a:r>
            <a:endParaRPr lang="en-US"/>
          </a:p>
        </p:txBody>
      </p:sp>
      <p:sp>
        <p:nvSpPr>
          <p:cNvPr id="3" name="Text Placeholder 2"/>
          <p:cNvSpPr>
            <a:spLocks noGrp="1"/>
          </p:cNvSpPr>
          <p:nvPr>
            <p:ph type="body" idx="1"/>
          </p:nvPr>
        </p:nvSpPr>
        <p:spPr/>
        <p:txBody>
          <a:bodyPr/>
          <a:lstStyle/>
          <a:p>
            <a:r>
              <a:rPr lang="en-US" smtClean="0"/>
              <a:t>Exercise 1: Creating and Configuring GPOs
Exercise 2: Managing GPO Scope
Exercise 3: Verifying GPO Application
Exercise 4: Managing GPOs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7754239" cy="1815882"/>
          </a:xfrm>
          <a:prstGeom prst="rect">
            <a:avLst/>
          </a:prstGeom>
          <a:noFill/>
        </p:spPr>
        <p:txBody>
          <a:bodyPr vert="horz" wrap="none" rtlCol="0">
            <a:spAutoFit/>
          </a:bodyPr>
          <a:lstStyle/>
          <a:p>
            <a:r>
              <a:rPr lang="en-US" sz="2800" b="0" i="0" u="none" strike="noStrike" baseline="0" dirty="0" smtClean="0">
                <a:latin typeface="Segoe UI" panose="020B0502040204020203" pitchFamily="34" charset="0"/>
              </a:rPr>
              <a:t>Virtual machines: </a:t>
            </a:r>
            <a:r>
              <a:rPr lang="en-US" sz="2800" b="0" i="0" u="none" strike="noStrike" baseline="0" dirty="0" smtClean="0">
                <a:latin typeface="Segoe UI" panose="020B0502040204020203" pitchFamily="34" charset="0"/>
              </a:rPr>
              <a:t>	20411D-LON-DC1</a:t>
            </a:r>
            <a:r>
              <a:rPr lang="en-US" sz="2800" b="0" i="0" u="none" strike="noStrike" baseline="0" dirty="0" smtClean="0">
                <a:latin typeface="Segoe UI" panose="020B0502040204020203" pitchFamily="34" charset="0"/>
              </a:rPr>
              <a:t>, </a:t>
            </a:r>
            <a:r>
              <a:rPr lang="en-US" sz="2800" b="0" i="0" u="none" strike="noStrike" baseline="0" dirty="0" smtClean="0">
                <a:latin typeface="Segoe UI" panose="020B0502040204020203" pitchFamily="34" charset="0"/>
              </a:rPr>
              <a:t/>
            </a:r>
            <a:br>
              <a:rPr lang="en-US" sz="2800" b="0" i="0" u="none" strike="noStrike" baseline="0" dirty="0" smtClean="0">
                <a:latin typeface="Segoe UI" panose="020B0502040204020203" pitchFamily="34" charset="0"/>
              </a:rPr>
            </a:br>
            <a:r>
              <a:rPr lang="en-US" sz="2800" b="0" i="0" u="none" strike="noStrike" baseline="0" dirty="0" smtClean="0">
                <a:latin typeface="Segoe UI" panose="020B0502040204020203" pitchFamily="34" charset="0"/>
              </a:rPr>
              <a:t>				20411D-LON-CL1</a:t>
            </a:r>
            <a:endParaRPr lang="en-US" sz="2800" b="0" i="0" u="none" strike="noStrike" baseline="0" dirty="0" smtClean="0">
              <a:latin typeface="Segoe UI" panose="020B0502040204020203" pitchFamily="34" charset="0"/>
            </a:endParaRPr>
          </a:p>
          <a:p>
            <a:r>
              <a:rPr lang="en-US" sz="2800" b="0" i="0" u="none" strike="noStrike" baseline="0" dirty="0" smtClean="0">
                <a:latin typeface="Segoe UI" panose="020B0502040204020203" pitchFamily="34" charset="0"/>
              </a:rPr>
              <a:t>User name: </a:t>
            </a:r>
            <a:r>
              <a:rPr lang="en-US" sz="2800" b="0" i="0" u="none" strike="noStrike" baseline="0" dirty="0" smtClean="0">
                <a:latin typeface="Segoe UI" panose="020B0502040204020203" pitchFamily="34" charset="0"/>
              </a:rPr>
              <a:t>		</a:t>
            </a:r>
            <a:r>
              <a:rPr lang="en-US" sz="2800" b="1" i="0" u="none" strike="noStrike" baseline="0" dirty="0" err="1" smtClean="0">
                <a:latin typeface="Segoe UI" panose="020B0502040204020203" pitchFamily="34" charset="0"/>
              </a:rPr>
              <a:t>Adatum</a:t>
            </a:r>
            <a:r>
              <a:rPr lang="en-US" sz="2800" b="1" i="0" u="none" strike="noStrike" baseline="0" dirty="0" smtClean="0">
                <a:latin typeface="Segoe UI" panose="020B0502040204020203" pitchFamily="34" charset="0"/>
              </a:rPr>
              <a:t>\Administrator</a:t>
            </a:r>
            <a:endParaRPr lang="en-US" sz="2800" b="0" i="0" u="none" strike="noStrike" baseline="0" dirty="0" smtClean="0">
              <a:latin typeface="Segoe UI" panose="020B0502040204020203" pitchFamily="34" charset="0"/>
            </a:endParaRPr>
          </a:p>
          <a:p>
            <a:r>
              <a:rPr lang="en-US" sz="2800" b="0" i="0" u="none" strike="noStrike" baseline="0" dirty="0" smtClean="0">
                <a:latin typeface="Segoe UI" panose="020B0502040204020203" pitchFamily="34" charset="0"/>
              </a:rPr>
              <a:t>Password: </a:t>
            </a:r>
            <a:r>
              <a:rPr lang="en-US" sz="2800" b="0" i="0" u="none" strike="noStrike" baseline="0" dirty="0" smtClean="0">
                <a:latin typeface="Segoe UI" panose="020B0502040204020203" pitchFamily="34" charset="0"/>
              </a:rPr>
              <a:t>			</a:t>
            </a:r>
            <a:r>
              <a:rPr lang="en-US" sz="2800" b="1" i="0" u="none" strike="noStrike" baseline="0" dirty="0" smtClean="0">
                <a:latin typeface="Segoe UI" panose="020B0502040204020203" pitchFamily="34" charset="0"/>
              </a:rPr>
              <a:t>Pa</a:t>
            </a:r>
            <a:r>
              <a:rPr lang="en-US" sz="2800" b="1" i="0" u="none" strike="noStrike" baseline="0" dirty="0" smtClean="0">
                <a:latin typeface="Segoe UI" panose="020B0502040204020203" pitchFamily="34" charset="0"/>
              </a:rPr>
              <a:t>$$w0rd</a:t>
            </a:r>
            <a:endParaRPr lang="en-US"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90 minutes</a:t>
            </a:r>
            <a:endParaRPr lang="en-US" sz="2800">
              <a:latin typeface="Segoe UI" panose="020B0502040204020203" pitchFamily="34" charset="0"/>
            </a:endParaRPr>
          </a:p>
        </p:txBody>
      </p:sp>
    </p:spTree>
    <p:extLst>
      <p:ext uri="{BB962C8B-B14F-4D97-AF65-F5344CB8AC3E}">
        <p14:creationId xmlns:p14="http://schemas.microsoft.com/office/powerpoint/2010/main" val="4228700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smtClean="0">
                <a:effectLst/>
                <a:latin typeface="Segoe UI" panose="020B0502040204020203" pitchFamily="34" charset="0"/>
                <a:ea typeface="Times New Roman" panose="02020603050405020304" pitchFamily="18" charset="0"/>
                <a:cs typeface="Segoe UI" panose="020B0502040204020203" pitchFamily="34" charset="0"/>
              </a:rPr>
              <a:t>A. Datum Corporation is a global engineering and manufacturing company with its head office in London, England. An IT office and a data center are located in London to support the London office and other locations. A. Datum recently deployed a Windows Server 2012 server and client infrastructure.</a:t>
            </a:r>
            <a:endParaRPr lang="en-US" sz="2800" smtClean="0">
              <a:effectLst/>
              <a:latin typeface="Segoe UI" panose="020B0502040204020203" pitchFamily="34" charset="0"/>
              <a:ea typeface="Times New Roman" panose="02020603050405020304" pitchFamily="18" charset="0"/>
              <a:cs typeface="Mangal" panose="02040503050203030202" pitchFamily="18" charset="0"/>
            </a:endParaRPr>
          </a:p>
          <a:p>
            <a:pPr>
              <a:spcBef>
                <a:spcPts val="600"/>
              </a:spcBef>
              <a:spcAft>
                <a:spcPts val="1000"/>
              </a:spcAft>
            </a:pPr>
            <a:r>
              <a:rPr lang="en-US" sz="2800" smtClean="0">
                <a:effectLst/>
                <a:latin typeface="Segoe UI" panose="020B0502040204020203" pitchFamily="34" charset="0"/>
                <a:ea typeface="Times New Roman" panose="02020603050405020304" pitchFamily="18" charset="0"/>
                <a:cs typeface="Segoe UI" panose="020B0502040204020203" pitchFamily="34" charset="0"/>
              </a:rPr>
              <a:t>You have been asked to use Group Policy to implement standardized security settings to lock computer screens when users leave computers unattended for 10 minutes or more. You also have to configure a policy setting that will prevent</a:t>
            </a:r>
            <a:endParaRPr lang="en-US" sz="2800">
              <a:effectLst/>
              <a:latin typeface="Segoe UI" panose="020B0502040204020203"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457416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lvl="0" indent="0" fontAlgn="auto">
              <a:spcAft>
                <a:spcPts val="1000"/>
              </a:spcAft>
              <a:buClrTx/>
              <a:buSzTx/>
              <a:buNone/>
            </a:pPr>
            <a:r>
              <a:rPr lang="en-US" kern="1200">
                <a:solidFill>
                  <a:srgbClr val="000000"/>
                </a:solidFill>
                <a:ea typeface="Times New Roman" panose="02020603050405020304" pitchFamily="18" charset="0"/>
              </a:rPr>
              <a:t>access to certain programs on local workstations.</a:t>
            </a:r>
            <a:endParaRPr lang="en-US" kern="1200">
              <a:solidFill>
                <a:srgbClr val="000000"/>
              </a:solidFill>
              <a:ea typeface="Times New Roman" panose="02020603050405020304" pitchFamily="18" charset="0"/>
              <a:cs typeface="Mangal" panose="02040503050203030202" pitchFamily="18" charset="0"/>
            </a:endParaRPr>
          </a:p>
          <a:p>
            <a:pPr marL="0" lvl="0" indent="0" fontAlgn="auto">
              <a:spcAft>
                <a:spcPts val="1000"/>
              </a:spcAft>
              <a:buClrTx/>
              <a:buSzTx/>
              <a:buNone/>
            </a:pPr>
            <a:r>
              <a:rPr lang="en-US" kern="1200">
                <a:solidFill>
                  <a:srgbClr val="000000"/>
                </a:solidFill>
                <a:ea typeface="Times New Roman" panose="02020603050405020304" pitchFamily="18" charset="0"/>
              </a:rPr>
              <a:t>After some time, you have been made aware that a critical application fails when the screens saver starts, and an engineer has asked you to prevent the setting from applying to the team of Research engineers that uses the application every day. You also have been asked to configure conference room computers to use a 45-minute timeout.</a:t>
            </a:r>
            <a:endParaRPr lang="en-US" kern="1200">
              <a:solidFill>
                <a:srgbClr val="000000"/>
              </a:solidFill>
              <a:ea typeface="Times New Roman" panose="02020603050405020304" pitchFamily="18" charset="0"/>
              <a:cs typeface="Mangal" panose="02040503050203030202" pitchFamily="18" charset="0"/>
            </a:endParaRPr>
          </a:p>
          <a:p>
            <a:pPr marL="0" lvl="0" indent="0" fontAlgn="auto">
              <a:spcAft>
                <a:spcPts val="1000"/>
              </a:spcAft>
              <a:buClrTx/>
              <a:buSzTx/>
              <a:buNone/>
            </a:pPr>
            <a:r>
              <a:rPr lang="en-US" kern="1200">
                <a:solidFill>
                  <a:srgbClr val="000000"/>
                </a:solidFill>
                <a:ea typeface="Times New Roman" panose="02020603050405020304" pitchFamily="18" charset="0"/>
              </a:rPr>
              <a:t>After creating the policies, you need to evaluate the RSoPs for users in your environment to ensure that the Group Policy infrastructure is optimal and that all policies apply as intended.</a:t>
            </a:r>
            <a:endParaRPr lang="en-US"/>
          </a:p>
        </p:txBody>
      </p:sp>
    </p:spTree>
    <p:extLst>
      <p:ext uri="{BB962C8B-B14F-4D97-AF65-F5344CB8AC3E}">
        <p14:creationId xmlns:p14="http://schemas.microsoft.com/office/powerpoint/2010/main" val="914308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84a29b07-a262-4a40-af1f-09112bf49e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US" dirty="0" smtClean="0"/>
              <a:t>Which policy settings are already being deployed by using Group Policy in your organization?
Many organizations rely heavily on security group filtering to scope GPOs, rather than linking GPOs to specific OUs. In these organizations, GPOs typically are linked very high in the Active Directory logical structure—to the domain itself or to a first-level OU. What advantages do you gain by using security group filtering rather than GPO links to manage a GPO’s scope</a:t>
            </a:r>
            <a:r>
              <a:rPr lang="en-US" dirty="0" smtClean="0"/>
              <a:t>?</a:t>
            </a:r>
            <a:endParaRPr lang="en-US" dirty="0"/>
          </a:p>
        </p:txBody>
      </p:sp>
    </p:spTree>
    <p:extLst>
      <p:ext uri="{BB962C8B-B14F-4D97-AF65-F5344CB8AC3E}">
        <p14:creationId xmlns:p14="http://schemas.microsoft.com/office/powerpoint/2010/main" val="4064802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Why might it be useful to create an exemption group—a group that is denied the Apply Group Policy permission—for every GPO that you create?
Do you use loopback policy processing in your organization? In which scenarios and for which policy settings can loopback policy processing add value?
In which situations have you used </a:t>
            </a:r>
            <a:r>
              <a:rPr lang="en-US" dirty="0" err="1"/>
              <a:t>RSoP</a:t>
            </a:r>
            <a:r>
              <a:rPr lang="en-US" dirty="0"/>
              <a:t> reports to troubleshoot Group Policy application in your organization?
In which situations have you used, or might you anticipate using, Group Policy Modeling?</a:t>
            </a:r>
            <a:endParaRPr lang="en-US" dirty="0"/>
          </a:p>
        </p:txBody>
      </p:sp>
      <p:sp>
        <p:nvSpPr>
          <p:cNvPr id="4" name="Title 1"/>
          <p:cNvSpPr>
            <a:spLocks noGrp="1"/>
          </p:cNvSpPr>
          <p:nvPr>
            <p:ph type="title"/>
          </p:nvPr>
        </p:nvSpPr>
        <p:spPr>
          <a:xfrm>
            <a:off x="460375" y="-2"/>
            <a:ext cx="7773988" cy="740664"/>
          </a:xfrm>
        </p:spPr>
        <p:txBody>
          <a:bodyPr/>
          <a:lstStyle/>
          <a:p>
            <a:r>
              <a:rPr lang="en-US" dirty="0" smtClean="0"/>
              <a:t>Lab Review</a:t>
            </a:r>
            <a:endParaRPr lang="en-US" dirty="0"/>
          </a:p>
        </p:txBody>
      </p:sp>
    </p:spTree>
    <p:extLst>
      <p:ext uri="{BB962C8B-B14F-4D97-AF65-F5344CB8AC3E}">
        <p14:creationId xmlns:p14="http://schemas.microsoft.com/office/powerpoint/2010/main" val="1193385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Tools
Common Issues and Troubleshooting Tips</a:t>
            </a:r>
            <a:endParaRPr lang="en-US"/>
          </a:p>
        </p:txBody>
      </p:sp>
    </p:spTree>
    <p:extLst>
      <p:ext uri="{BB962C8B-B14F-4D97-AF65-F5344CB8AC3E}">
        <p14:creationId xmlns:p14="http://schemas.microsoft.com/office/powerpoint/2010/main" val="12845526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524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2a172-19b7-4632-9fd1-77728f504e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Group Policies</a:t>
            </a:r>
            <a:endParaRPr lang="en-US"/>
          </a:p>
        </p:txBody>
      </p:sp>
      <p:sp>
        <p:nvSpPr>
          <p:cNvPr id="4" name="Content Placeholder 2"/>
          <p:cNvSpPr txBox="1">
            <a:spLocks/>
          </p:cNvSpPr>
          <p:nvPr/>
        </p:nvSpPr>
        <p:spPr>
          <a:xfrm>
            <a:off x="457200" y="1066800"/>
            <a:ext cx="8182947"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pPr>
            <a:r>
              <a:rPr lang="en-GB" kern="0" dirty="0">
                <a:solidFill>
                  <a:srgbClr val="000000"/>
                </a:solidFill>
              </a:rPr>
              <a:t>The most granular component of Group Policy is known as a </a:t>
            </a:r>
            <a:r>
              <a:rPr lang="en-GB" i="1" kern="0" dirty="0">
                <a:solidFill>
                  <a:srgbClr val="000000"/>
                </a:solidFill>
              </a:rPr>
              <a:t>policy</a:t>
            </a:r>
            <a:r>
              <a:rPr lang="en-GB" kern="0" dirty="0">
                <a:solidFill>
                  <a:srgbClr val="000000"/>
                </a:solidFill>
              </a:rPr>
              <a:t> and defines a specific configuration change</a:t>
            </a:r>
          </a:p>
          <a:p>
            <a:pPr lvl="0">
              <a:lnSpc>
                <a:spcPct val="90000"/>
              </a:lnSpc>
              <a:spcBef>
                <a:spcPct val="70000"/>
              </a:spcBef>
              <a:buClr>
                <a:srgbClr val="006699"/>
              </a:buClr>
              <a:buFontTx/>
              <a:buChar char="•"/>
            </a:pPr>
            <a:r>
              <a:rPr lang="en-GB" kern="0" dirty="0">
                <a:solidFill>
                  <a:srgbClr val="000000"/>
                </a:solidFill>
              </a:rPr>
              <a:t>Most policy settings can have three states: </a:t>
            </a:r>
          </a:p>
          <a:p>
            <a:pPr lvl="1">
              <a:lnSpc>
                <a:spcPct val="90000"/>
              </a:lnSpc>
              <a:spcBef>
                <a:spcPct val="70000"/>
              </a:spcBef>
              <a:buClr>
                <a:srgbClr val="006699"/>
              </a:buClr>
            </a:pPr>
            <a:r>
              <a:rPr lang="en-GB" sz="2200" kern="0" dirty="0">
                <a:solidFill>
                  <a:srgbClr val="000000"/>
                </a:solidFill>
              </a:rPr>
              <a:t>Not Configured</a:t>
            </a:r>
          </a:p>
          <a:p>
            <a:pPr lvl="1">
              <a:lnSpc>
                <a:spcPct val="90000"/>
              </a:lnSpc>
              <a:spcBef>
                <a:spcPct val="70000"/>
              </a:spcBef>
              <a:buClr>
                <a:srgbClr val="006699"/>
              </a:buClr>
            </a:pPr>
            <a:r>
              <a:rPr lang="en-GB" sz="2200" kern="0" dirty="0">
                <a:solidFill>
                  <a:srgbClr val="000000"/>
                </a:solidFill>
              </a:rPr>
              <a:t>Enabled</a:t>
            </a:r>
          </a:p>
          <a:p>
            <a:pPr lvl="1">
              <a:lnSpc>
                <a:spcPct val="90000"/>
              </a:lnSpc>
              <a:spcBef>
                <a:spcPct val="70000"/>
              </a:spcBef>
              <a:buClr>
                <a:srgbClr val="006699"/>
              </a:buClr>
            </a:pPr>
            <a:r>
              <a:rPr lang="en-GB" sz="2200" kern="0" dirty="0">
                <a:solidFill>
                  <a:srgbClr val="000000"/>
                </a:solidFill>
              </a:rPr>
              <a:t>Disabled</a:t>
            </a:r>
          </a:p>
          <a:p>
            <a:pPr lvl="0">
              <a:lnSpc>
                <a:spcPct val="90000"/>
              </a:lnSpc>
              <a:spcBef>
                <a:spcPct val="70000"/>
              </a:spcBef>
              <a:buClr>
                <a:srgbClr val="006699"/>
              </a:buClr>
              <a:buFontTx/>
              <a:buChar char="•"/>
            </a:pPr>
            <a:r>
              <a:rPr lang="en-GB" kern="0" dirty="0">
                <a:solidFill>
                  <a:srgbClr val="000000"/>
                </a:solidFill>
              </a:rPr>
              <a:t>Many policy settings are complex, and the effect of enabling or disabling them might not be obvious</a:t>
            </a:r>
            <a:endParaRPr lang="en-US" kern="0" dirty="0">
              <a:solidFill>
                <a:srgbClr val="000000"/>
              </a:solidFill>
            </a:endParaRPr>
          </a:p>
        </p:txBody>
      </p:sp>
    </p:spTree>
    <p:extLst>
      <p:ext uri="{BB962C8B-B14F-4D97-AF65-F5344CB8AC3E}">
        <p14:creationId xmlns:p14="http://schemas.microsoft.com/office/powerpoint/2010/main" val="165821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21cb6a5-ec29-406c-a085-01ca2a9b23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Using Group Policy</a:t>
            </a:r>
            <a:endParaRPr lang="en-US"/>
          </a:p>
        </p:txBody>
      </p:sp>
      <p:sp>
        <p:nvSpPr>
          <p:cNvPr id="4" name="Content Placeholder 2"/>
          <p:cNvSpPr txBox="1">
            <a:spLocks/>
          </p:cNvSpPr>
          <p:nvPr/>
        </p:nvSpPr>
        <p:spPr>
          <a:xfrm>
            <a:off x="457200" y="8636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pPr>
            <a:r>
              <a:rPr lang="en-US" kern="0" dirty="0">
                <a:solidFill>
                  <a:srgbClr val="000000"/>
                </a:solidFill>
              </a:rPr>
              <a:t>GPOs are very powerful administrative tools and you can use them to enforce various types of settings to a large number of users and computers</a:t>
            </a:r>
            <a:endParaRPr lang="en-US" sz="2000" kern="0" dirty="0">
              <a:solidFill>
                <a:srgbClr val="000000"/>
              </a:solidFill>
            </a:endParaRPr>
          </a:p>
          <a:p>
            <a:pPr lvl="0">
              <a:lnSpc>
                <a:spcPct val="90000"/>
              </a:lnSpc>
              <a:spcBef>
                <a:spcPct val="70000"/>
              </a:spcBef>
              <a:buClr>
                <a:srgbClr val="006699"/>
              </a:buClr>
              <a:buFontTx/>
              <a:buChar char="•"/>
            </a:pPr>
            <a:r>
              <a:rPr lang="en-US" kern="0" dirty="0">
                <a:solidFill>
                  <a:srgbClr val="000000"/>
                </a:solidFill>
              </a:rPr>
              <a:t>Typically, GPOs are used in the following way:</a:t>
            </a:r>
          </a:p>
          <a:p>
            <a:pPr lvl="1">
              <a:lnSpc>
                <a:spcPct val="90000"/>
              </a:lnSpc>
              <a:spcBef>
                <a:spcPct val="70000"/>
              </a:spcBef>
              <a:buClr>
                <a:srgbClr val="006699"/>
              </a:buClr>
            </a:pPr>
            <a:r>
              <a:rPr lang="en-US" kern="0" dirty="0">
                <a:solidFill>
                  <a:srgbClr val="000000"/>
                </a:solidFill>
              </a:rPr>
              <a:t>Apply security settings</a:t>
            </a:r>
          </a:p>
          <a:p>
            <a:pPr lvl="1">
              <a:lnSpc>
                <a:spcPct val="90000"/>
              </a:lnSpc>
              <a:spcBef>
                <a:spcPct val="70000"/>
              </a:spcBef>
              <a:buClr>
                <a:srgbClr val="006699"/>
              </a:buClr>
            </a:pPr>
            <a:r>
              <a:rPr lang="en-US" kern="0" dirty="0">
                <a:solidFill>
                  <a:srgbClr val="000000"/>
                </a:solidFill>
              </a:rPr>
              <a:t>Manage desktop application settings</a:t>
            </a:r>
          </a:p>
          <a:p>
            <a:pPr lvl="1">
              <a:lnSpc>
                <a:spcPct val="90000"/>
              </a:lnSpc>
              <a:spcBef>
                <a:spcPct val="70000"/>
              </a:spcBef>
              <a:buClr>
                <a:srgbClr val="006699"/>
              </a:buClr>
            </a:pPr>
            <a:r>
              <a:rPr lang="en-US" kern="0" dirty="0">
                <a:solidFill>
                  <a:srgbClr val="000000"/>
                </a:solidFill>
              </a:rPr>
              <a:t>Deploy application software</a:t>
            </a:r>
          </a:p>
          <a:p>
            <a:pPr lvl="1">
              <a:lnSpc>
                <a:spcPct val="90000"/>
              </a:lnSpc>
              <a:spcBef>
                <a:spcPct val="70000"/>
              </a:spcBef>
              <a:buClr>
                <a:srgbClr val="006699"/>
              </a:buClr>
            </a:pPr>
            <a:r>
              <a:rPr lang="en-US" kern="0" dirty="0">
                <a:solidFill>
                  <a:srgbClr val="000000"/>
                </a:solidFill>
              </a:rPr>
              <a:t>Manage Folder Redirection</a:t>
            </a:r>
          </a:p>
          <a:p>
            <a:pPr lvl="1">
              <a:lnSpc>
                <a:spcPct val="90000"/>
              </a:lnSpc>
              <a:spcBef>
                <a:spcPct val="70000"/>
              </a:spcBef>
              <a:buClr>
                <a:srgbClr val="006699"/>
              </a:buClr>
            </a:pPr>
            <a:r>
              <a:rPr lang="en-US" kern="0" dirty="0">
                <a:solidFill>
                  <a:srgbClr val="000000"/>
                </a:solidFill>
              </a:rPr>
              <a:t>Configure network settings</a:t>
            </a:r>
          </a:p>
        </p:txBody>
      </p:sp>
    </p:spTree>
    <p:extLst>
      <p:ext uri="{BB962C8B-B14F-4D97-AF65-F5344CB8AC3E}">
        <p14:creationId xmlns:p14="http://schemas.microsoft.com/office/powerpoint/2010/main" val="280283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497320e0-ad74-45d7-a97f-852ebf8417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Policy Objects</a:t>
            </a:r>
            <a:endParaRPr lang="en-US"/>
          </a:p>
        </p:txBody>
      </p:sp>
      <p:sp>
        <p:nvSpPr>
          <p:cNvPr id="4" name="Content Placeholder 2"/>
          <p:cNvSpPr txBox="1">
            <a:spLocks/>
          </p:cNvSpPr>
          <p:nvPr/>
        </p:nvSpPr>
        <p:spPr>
          <a:xfrm>
            <a:off x="457200" y="10668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None/>
            </a:pPr>
            <a:r>
              <a:rPr lang="en-US" kern="0" dirty="0">
                <a:solidFill>
                  <a:srgbClr val="000000"/>
                </a:solidFill>
              </a:rPr>
              <a:t>A GPO is:</a:t>
            </a:r>
          </a:p>
          <a:p>
            <a:pPr lvl="1">
              <a:lnSpc>
                <a:spcPct val="90000"/>
              </a:lnSpc>
              <a:spcBef>
                <a:spcPct val="70000"/>
              </a:spcBef>
              <a:buClr>
                <a:srgbClr val="006699"/>
              </a:buClr>
            </a:pPr>
            <a:r>
              <a:rPr lang="en-US" kern="0" dirty="0">
                <a:solidFill>
                  <a:srgbClr val="000000"/>
                </a:solidFill>
              </a:rPr>
              <a:t>A container for one or more policy settings</a:t>
            </a:r>
          </a:p>
          <a:p>
            <a:pPr lvl="1">
              <a:lnSpc>
                <a:spcPct val="90000"/>
              </a:lnSpc>
              <a:spcBef>
                <a:spcPct val="70000"/>
              </a:spcBef>
              <a:buClr>
                <a:srgbClr val="006699"/>
              </a:buClr>
            </a:pPr>
            <a:r>
              <a:rPr lang="en-GB" kern="0" dirty="0">
                <a:solidFill>
                  <a:srgbClr val="000000"/>
                </a:solidFill>
              </a:rPr>
              <a:t>Managed with the GPMC</a:t>
            </a:r>
            <a:endParaRPr lang="en-US" kern="0" dirty="0">
              <a:solidFill>
                <a:srgbClr val="000000"/>
              </a:solidFill>
            </a:endParaRPr>
          </a:p>
          <a:p>
            <a:pPr lvl="1">
              <a:lnSpc>
                <a:spcPct val="90000"/>
              </a:lnSpc>
              <a:spcBef>
                <a:spcPct val="70000"/>
              </a:spcBef>
              <a:buClr>
                <a:srgbClr val="006699"/>
              </a:buClr>
            </a:pPr>
            <a:r>
              <a:rPr lang="en-GB" kern="0" dirty="0">
                <a:solidFill>
                  <a:srgbClr val="000000"/>
                </a:solidFill>
              </a:rPr>
              <a:t>Stored in the GPOs container</a:t>
            </a:r>
            <a:endParaRPr lang="en-US" kern="0" dirty="0">
              <a:solidFill>
                <a:srgbClr val="000000"/>
              </a:solidFill>
            </a:endParaRPr>
          </a:p>
          <a:p>
            <a:pPr lvl="1">
              <a:lnSpc>
                <a:spcPct val="90000"/>
              </a:lnSpc>
              <a:spcBef>
                <a:spcPct val="70000"/>
              </a:spcBef>
              <a:buClr>
                <a:srgbClr val="006699"/>
              </a:buClr>
            </a:pPr>
            <a:r>
              <a:rPr lang="en-US" kern="0" dirty="0">
                <a:solidFill>
                  <a:srgbClr val="000000"/>
                </a:solidFill>
              </a:rPr>
              <a:t>Edited with the Group Policy</a:t>
            </a:r>
            <a:br>
              <a:rPr lang="en-US" kern="0" dirty="0">
                <a:solidFill>
                  <a:srgbClr val="000000"/>
                </a:solidFill>
              </a:rPr>
            </a:br>
            <a:r>
              <a:rPr lang="en-US" kern="0" dirty="0">
                <a:solidFill>
                  <a:srgbClr val="000000"/>
                </a:solidFill>
              </a:rPr>
              <a:t>Management Editor (GPME)</a:t>
            </a:r>
          </a:p>
          <a:p>
            <a:pPr lvl="1">
              <a:lnSpc>
                <a:spcPct val="90000"/>
              </a:lnSpc>
              <a:spcBef>
                <a:spcPct val="70000"/>
              </a:spcBef>
              <a:buClr>
                <a:srgbClr val="006699"/>
              </a:buClr>
            </a:pPr>
            <a:r>
              <a:rPr lang="en-GB" kern="0" dirty="0">
                <a:solidFill>
                  <a:srgbClr val="000000"/>
                </a:solidFill>
              </a:rPr>
              <a:t>Applied to a specific level in </a:t>
            </a:r>
            <a:br>
              <a:rPr lang="en-GB" kern="0" dirty="0">
                <a:solidFill>
                  <a:srgbClr val="000000"/>
                </a:solidFill>
              </a:rPr>
            </a:br>
            <a:r>
              <a:rPr lang="en-GB" kern="0" dirty="0">
                <a:solidFill>
                  <a:srgbClr val="000000"/>
                </a:solidFill>
              </a:rPr>
              <a:t>the AD DS hierarchy</a:t>
            </a:r>
          </a:p>
        </p:txBody>
      </p:sp>
      <p:pic>
        <p:nvPicPr>
          <p:cNvPr id="5" name="Picture 4" descr="Screenshot showing the Group Policy hierarchy."/>
          <p:cNvPicPr/>
          <p:nvPr/>
        </p:nvPicPr>
        <p:blipFill>
          <a:blip r:embed="rId3">
            <a:extLst>
              <a:ext uri="{28A0092B-C50C-407E-A947-70E740481C1C}">
                <a14:useLocalDpi xmlns:a14="http://schemas.microsoft.com/office/drawing/2010/main" val="0"/>
              </a:ext>
            </a:extLst>
          </a:blip>
          <a:stretch>
            <a:fillRect/>
          </a:stretch>
        </p:blipFill>
        <p:spPr>
          <a:xfrm>
            <a:off x="4859879" y="2309568"/>
            <a:ext cx="3716477" cy="3377553"/>
          </a:xfrm>
          <a:prstGeom prst="rect">
            <a:avLst/>
          </a:prstGeom>
        </p:spPr>
      </p:pic>
    </p:spTree>
    <p:extLst>
      <p:ext uri="{BB962C8B-B14F-4D97-AF65-F5344CB8AC3E}">
        <p14:creationId xmlns:p14="http://schemas.microsoft.com/office/powerpoint/2010/main" val="606400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8fb78ead-9aac-492e-aaa3-2de8b37fe0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GPO Scope</a:t>
            </a:r>
            <a:endParaRPr lang="en-US"/>
          </a:p>
        </p:txBody>
      </p:sp>
      <p:sp>
        <p:nvSpPr>
          <p:cNvPr id="4" name="Content Placeholder 2"/>
          <p:cNvSpPr txBox="1">
            <a:spLocks/>
          </p:cNvSpPr>
          <p:nvPr/>
        </p:nvSpPr>
        <p:spPr>
          <a:xfrm>
            <a:off x="457200" y="10668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pPr>
            <a:r>
              <a:rPr lang="en-US" kern="0">
                <a:solidFill>
                  <a:srgbClr val="000000"/>
                </a:solidFill>
              </a:rPr>
              <a:t>The scope of a GPO is the collection of users and computers that will apply the settings in the GPO.</a:t>
            </a:r>
          </a:p>
          <a:p>
            <a:pPr lvl="0">
              <a:lnSpc>
                <a:spcPct val="90000"/>
              </a:lnSpc>
              <a:spcBef>
                <a:spcPct val="70000"/>
              </a:spcBef>
              <a:buClr>
                <a:srgbClr val="006699"/>
              </a:buClr>
              <a:buFontTx/>
              <a:buChar char="•"/>
            </a:pPr>
            <a:r>
              <a:rPr lang="en-US" kern="0">
                <a:solidFill>
                  <a:srgbClr val="000000"/>
                </a:solidFill>
              </a:rPr>
              <a:t>You can use several methods to scope a GPO:</a:t>
            </a:r>
          </a:p>
          <a:p>
            <a:pPr lvl="1">
              <a:lnSpc>
                <a:spcPct val="90000"/>
              </a:lnSpc>
              <a:spcBef>
                <a:spcPct val="70000"/>
              </a:spcBef>
              <a:buClr>
                <a:srgbClr val="006699"/>
              </a:buClr>
            </a:pPr>
            <a:r>
              <a:rPr lang="en-US" kern="0">
                <a:solidFill>
                  <a:srgbClr val="000000"/>
                </a:solidFill>
              </a:rPr>
              <a:t>Link the GPO to a container, such as an OU</a:t>
            </a:r>
          </a:p>
          <a:p>
            <a:pPr lvl="1">
              <a:lnSpc>
                <a:spcPct val="90000"/>
              </a:lnSpc>
              <a:spcBef>
                <a:spcPct val="70000"/>
              </a:spcBef>
              <a:buClr>
                <a:srgbClr val="006699"/>
              </a:buClr>
            </a:pPr>
            <a:r>
              <a:rPr lang="en-GB" kern="0">
                <a:solidFill>
                  <a:srgbClr val="000000"/>
                </a:solidFill>
              </a:rPr>
              <a:t>Filter by using security settings</a:t>
            </a:r>
            <a:endParaRPr lang="en-US" kern="0">
              <a:solidFill>
                <a:srgbClr val="000000"/>
              </a:solidFill>
            </a:endParaRPr>
          </a:p>
          <a:p>
            <a:pPr lvl="1">
              <a:lnSpc>
                <a:spcPct val="90000"/>
              </a:lnSpc>
              <a:spcBef>
                <a:spcPct val="70000"/>
              </a:spcBef>
              <a:buClr>
                <a:srgbClr val="006699"/>
              </a:buClr>
            </a:pPr>
            <a:r>
              <a:rPr lang="en-GB" kern="0">
                <a:solidFill>
                  <a:srgbClr val="000000"/>
                </a:solidFill>
              </a:rPr>
              <a:t>Filter by using WMI filters</a:t>
            </a:r>
            <a:endParaRPr lang="en-US" kern="0" dirty="0">
              <a:solidFill>
                <a:srgbClr val="000000"/>
              </a:solidFill>
            </a:endParaRPr>
          </a:p>
        </p:txBody>
      </p:sp>
    </p:spTree>
    <p:extLst>
      <p:ext uri="{BB962C8B-B14F-4D97-AF65-F5344CB8AC3E}">
        <p14:creationId xmlns:p14="http://schemas.microsoft.com/office/powerpoint/2010/main" val="2646704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ccf1914d-f3fd-4ba6-857a-5504d194f4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Policy Client and Client-Side Extensions</a:t>
            </a:r>
            <a:endParaRPr lang="en-US"/>
          </a:p>
        </p:txBody>
      </p:sp>
      <p:sp>
        <p:nvSpPr>
          <p:cNvPr id="4" name="Content Placeholder 2"/>
          <p:cNvSpPr txBox="1">
            <a:spLocks/>
          </p:cNvSpPr>
          <p:nvPr/>
        </p:nvSpPr>
        <p:spPr>
          <a:xfrm>
            <a:off x="457200" y="10668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lnSpc>
                <a:spcPct val="90000"/>
              </a:lnSpc>
              <a:spcBef>
                <a:spcPct val="70000"/>
              </a:spcBef>
              <a:buClr>
                <a:srgbClr val="006699"/>
              </a:buClr>
              <a:buFont typeface="+mj-lt"/>
              <a:buAutoNum type="arabicPeriod"/>
            </a:pPr>
            <a:r>
              <a:rPr lang="en-US" sz="2400" kern="0">
                <a:solidFill>
                  <a:srgbClr val="000000"/>
                </a:solidFill>
              </a:rPr>
              <a:t>Group Policy Client retrieves GPOs</a:t>
            </a:r>
          </a:p>
          <a:p>
            <a:pPr marL="457200" lvl="0" indent="-457200">
              <a:lnSpc>
                <a:spcPct val="90000"/>
              </a:lnSpc>
              <a:spcBef>
                <a:spcPct val="70000"/>
              </a:spcBef>
              <a:buClr>
                <a:srgbClr val="006699"/>
              </a:buClr>
              <a:buFont typeface="+mj-lt"/>
              <a:buAutoNum type="arabicPeriod"/>
            </a:pPr>
            <a:r>
              <a:rPr lang="en-US" sz="2400" kern="0">
                <a:solidFill>
                  <a:srgbClr val="000000"/>
                </a:solidFill>
              </a:rPr>
              <a:t>Client downloads and caches GPOs</a:t>
            </a:r>
          </a:p>
          <a:p>
            <a:pPr marL="457200" lvl="0" indent="-457200">
              <a:lnSpc>
                <a:spcPct val="90000"/>
              </a:lnSpc>
              <a:spcBef>
                <a:spcPct val="70000"/>
              </a:spcBef>
              <a:buClr>
                <a:srgbClr val="006699"/>
              </a:buClr>
              <a:buFont typeface="+mj-lt"/>
              <a:buAutoNum type="arabicPeriod"/>
            </a:pPr>
            <a:r>
              <a:rPr lang="en-US" sz="2400" kern="0">
                <a:solidFill>
                  <a:srgbClr val="000000"/>
                </a:solidFill>
              </a:rPr>
              <a:t>CSEs process the settings</a:t>
            </a:r>
          </a:p>
          <a:p>
            <a:pPr lvl="0">
              <a:lnSpc>
                <a:spcPct val="90000"/>
              </a:lnSpc>
              <a:spcBef>
                <a:spcPct val="70000"/>
              </a:spcBef>
              <a:buClr>
                <a:srgbClr val="006699"/>
              </a:buClr>
              <a:buFontTx/>
              <a:buChar char="•"/>
            </a:pPr>
            <a:endParaRPr lang="en-US" sz="2400" kern="0">
              <a:solidFill>
                <a:srgbClr val="000000"/>
              </a:solidFill>
            </a:endParaRPr>
          </a:p>
          <a:p>
            <a:pPr lvl="0">
              <a:lnSpc>
                <a:spcPct val="90000"/>
              </a:lnSpc>
              <a:spcBef>
                <a:spcPct val="70000"/>
              </a:spcBef>
              <a:buClr>
                <a:srgbClr val="8DACD0">
                  <a:lumMod val="75000"/>
                </a:srgbClr>
              </a:buClr>
              <a:buSzPct val="80000"/>
              <a:buFontTx/>
              <a:buChar char="•"/>
              <a:defRPr/>
            </a:pPr>
            <a:r>
              <a:rPr lang="en-US" kern="0">
                <a:solidFill>
                  <a:srgbClr val="000000"/>
                </a:solidFill>
              </a:rPr>
              <a:t>Policy settings in the Computer Configuration node are applied at system startup and every 90–120 minutes thereafter</a:t>
            </a:r>
            <a:endParaRPr lang="en-US" sz="2400" kern="0">
              <a:solidFill>
                <a:srgbClr val="000000"/>
              </a:solidFill>
            </a:endParaRPr>
          </a:p>
          <a:p>
            <a:pPr lvl="0">
              <a:lnSpc>
                <a:spcPct val="90000"/>
              </a:lnSpc>
              <a:spcBef>
                <a:spcPct val="70000"/>
              </a:spcBef>
              <a:buClr>
                <a:srgbClr val="8DACD0">
                  <a:lumMod val="75000"/>
                </a:srgbClr>
              </a:buClr>
              <a:buSzPct val="80000"/>
              <a:buFontTx/>
              <a:buChar char="•"/>
              <a:defRPr/>
            </a:pPr>
            <a:r>
              <a:rPr lang="en-US" kern="0">
                <a:solidFill>
                  <a:srgbClr val="000000"/>
                </a:solidFill>
              </a:rPr>
              <a:t>User Configuration policy settings are applied at logon and every 90–120 minutes thereafter</a:t>
            </a:r>
          </a:p>
          <a:p>
            <a:pPr lvl="0">
              <a:lnSpc>
                <a:spcPct val="90000"/>
              </a:lnSpc>
              <a:spcBef>
                <a:spcPct val="70000"/>
              </a:spcBef>
              <a:buClr>
                <a:srgbClr val="006699"/>
              </a:buClr>
              <a:buFontTx/>
              <a:buChar char="•"/>
            </a:pPr>
            <a:endParaRPr lang="en-US" sz="2000" kern="0" dirty="0">
              <a:solidFill>
                <a:srgbClr val="000000"/>
              </a:solidFill>
            </a:endParaRPr>
          </a:p>
        </p:txBody>
      </p:sp>
    </p:spTree>
    <p:extLst>
      <p:ext uri="{BB962C8B-B14F-4D97-AF65-F5344CB8AC3E}">
        <p14:creationId xmlns:p14="http://schemas.microsoft.com/office/powerpoint/2010/main" val="112710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7803</Words>
  <Application>Microsoft Office PowerPoint</Application>
  <PresentationFormat>On-screen Show (4:3)</PresentationFormat>
  <Paragraphs>699</Paragraphs>
  <Slides>49</Slides>
  <Notes>49</Notes>
  <HiddenSlides>7</HiddenSlides>
  <MMClips>0</MMClips>
  <ScaleCrop>false</ScaleCrop>
  <HeadingPairs>
    <vt:vector size="6" baseType="variant">
      <vt:variant>
        <vt:lpstr>Fonts Used</vt:lpstr>
      </vt:variant>
      <vt:variant>
        <vt:i4>10</vt:i4>
      </vt:variant>
      <vt:variant>
        <vt:lpstr>Theme</vt:lpstr>
      </vt:variant>
      <vt:variant>
        <vt:i4>49</vt:i4>
      </vt:variant>
      <vt:variant>
        <vt:lpstr>Slide Titles</vt:lpstr>
      </vt:variant>
      <vt:variant>
        <vt:i4>49</vt:i4>
      </vt:variant>
    </vt:vector>
  </HeadingPairs>
  <TitlesOfParts>
    <vt:vector size="108" baseType="lpstr">
      <vt:lpstr>Calibri</vt:lpstr>
      <vt:lpstr>Segoe Light</vt:lpstr>
      <vt:lpstr>Symbol</vt:lpstr>
      <vt:lpstr>Wingdings</vt:lpstr>
      <vt:lpstr>Segoe UI</vt:lpstr>
      <vt:lpstr>Segoe UI Light</vt:lpstr>
      <vt:lpstr>Arial</vt:lpstr>
      <vt:lpstr>Mangal</vt:lpstr>
      <vt:lpstr>Times New Roman</vt:lpstr>
      <vt:lpstr>Verdana</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41_Presentation1</vt:lpstr>
      <vt:lpstr>42_Presentation1</vt:lpstr>
      <vt:lpstr>43_Presentation1</vt:lpstr>
      <vt:lpstr>44_Presentation1</vt:lpstr>
      <vt:lpstr>45_Presentation1</vt:lpstr>
      <vt:lpstr>46_Presentation1</vt:lpstr>
      <vt:lpstr>47_Presentation1</vt:lpstr>
      <vt:lpstr>48_Presentation1</vt:lpstr>
      <vt:lpstr>Module 4</vt:lpstr>
      <vt:lpstr>Module Overview</vt:lpstr>
      <vt:lpstr>Lesson 1: Introducing Group Policy</vt:lpstr>
      <vt:lpstr>What Is Configuration Management?</vt:lpstr>
      <vt:lpstr>Overview of Group Policies</vt:lpstr>
      <vt:lpstr>Benefits of Using Group Policy</vt:lpstr>
      <vt:lpstr>Group Policy Objects</vt:lpstr>
      <vt:lpstr>GPO Scope</vt:lpstr>
      <vt:lpstr>Group Policy Client and Client-Side Extensions</vt:lpstr>
      <vt:lpstr>Demonstration: How to Create a GPO and Configure GPO Settings</vt:lpstr>
      <vt:lpstr>PowerPoint Presentation</vt:lpstr>
      <vt:lpstr>Lesson 2: Implementing and Administering GPOs</vt:lpstr>
      <vt:lpstr>Domain-Based GPOs</vt:lpstr>
      <vt:lpstr>GPO Storage</vt:lpstr>
      <vt:lpstr>Starter GPOs</vt:lpstr>
      <vt:lpstr>Common GPO Management Tasks</vt:lpstr>
      <vt:lpstr>Delegating Administration of Group Policies</vt:lpstr>
      <vt:lpstr>Managing GPOs with Windows PowerShell</vt:lpstr>
      <vt:lpstr>Lesson 3: Group Policy Scope and Group Policy Processing</vt:lpstr>
      <vt:lpstr>GPO Links</vt:lpstr>
      <vt:lpstr>Demonstration: Linking GPOs</vt:lpstr>
      <vt:lpstr>PowerPoint Presentation</vt:lpstr>
      <vt:lpstr>PowerPoint Presentation</vt:lpstr>
      <vt:lpstr>Group Policy Processing Order</vt:lpstr>
      <vt:lpstr>Configuring GPO Inheritance and Precedence</vt:lpstr>
      <vt:lpstr>Using Security Filtering to Modify Group Scope</vt:lpstr>
      <vt:lpstr>What Are WMI Filters?</vt:lpstr>
      <vt:lpstr>Demonstration: Filtering Policies</vt:lpstr>
      <vt:lpstr>PowerPoint Presentation</vt:lpstr>
      <vt:lpstr>Enable and Disable GPOs and GPO Nodes</vt:lpstr>
      <vt:lpstr>Loopback Policy Processing</vt:lpstr>
      <vt:lpstr>Strategies for Slow Links and Disconnected Systems</vt:lpstr>
      <vt:lpstr>Identifying When Settings Become Effective</vt:lpstr>
      <vt:lpstr>Considerations For Managing Group Policy In A Multi-Domain Environment</vt:lpstr>
      <vt:lpstr>Lesson 4: Troubleshooting the Application of GPOs</vt:lpstr>
      <vt:lpstr>Refreshing GPOs</vt:lpstr>
      <vt:lpstr>What is RSoP?</vt:lpstr>
      <vt:lpstr>Generate RSoP Reports</vt:lpstr>
      <vt:lpstr>Demonstration: Performing What-If Analysis with the Group Policy Modeling Wizard</vt:lpstr>
      <vt:lpstr>PowerPoint Presentation</vt:lpstr>
      <vt:lpstr>PowerPoint Presentation</vt:lpstr>
      <vt:lpstr>Examine Policy Event Logs</vt:lpstr>
      <vt:lpstr>Lab: Implementing a Group Policy Infrastructure</vt:lpstr>
      <vt:lpstr>Lab Scenario</vt:lpstr>
      <vt:lpstr>Lab Scenario</vt:lpstr>
      <vt:lpstr>Lab Review</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Anindya Pattanayak</dc:creator>
  <cp:lastModifiedBy>Anindya Pattanayak</cp:lastModifiedBy>
  <cp:revision>5</cp:revision>
  <dcterms:created xsi:type="dcterms:W3CDTF">2014-04-01T07:02:52Z</dcterms:created>
  <dcterms:modified xsi:type="dcterms:W3CDTF">2014-04-02T07:43:18Z</dcterms:modified>
</cp:coreProperties>
</file>