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theme/theme36.xml" ContentType="application/vnd.openxmlformats-officedocument.theme+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theme/theme37.xml" ContentType="application/vnd.openxmlformats-officedocument.theme+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theme/theme38.xml" ContentType="application/vnd.openxmlformats-officedocument.theme+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theme/theme39.xml" ContentType="application/vnd.openxmlformats-officedocument.theme+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theme/theme40.xml" ContentType="application/vnd.openxmlformats-officedocument.theme+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theme/theme41.xml" ContentType="application/vnd.openxmlformats-officedocument.theme+xml"/>
  <Override PartName="/ppt/theme/theme4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 id="2147484180" r:id="rId41"/>
  </p:sldMasterIdLst>
  <p:notesMasterIdLst>
    <p:notesMasterId r:id="rId84"/>
  </p:notesMasterIdLst>
  <p:sldIdLst>
    <p:sldId id="256" r:id="rId42"/>
    <p:sldId id="257" r:id="rId43"/>
    <p:sldId id="258" r:id="rId44"/>
    <p:sldId id="259" r:id="rId45"/>
    <p:sldId id="260" r:id="rId46"/>
    <p:sldId id="261" r:id="rId47"/>
    <p:sldId id="262" r:id="rId48"/>
    <p:sldId id="263" r:id="rId49"/>
    <p:sldId id="289" r:id="rId50"/>
    <p:sldId id="290" r:id="rId51"/>
    <p:sldId id="264" r:id="rId52"/>
    <p:sldId id="265" r:id="rId53"/>
    <p:sldId id="297" r:id="rId54"/>
    <p:sldId id="266" r:id="rId55"/>
    <p:sldId id="267" r:id="rId56"/>
    <p:sldId id="268" r:id="rId57"/>
    <p:sldId id="269" r:id="rId58"/>
    <p:sldId id="270" r:id="rId59"/>
    <p:sldId id="291" r:id="rId60"/>
    <p:sldId id="292" r:id="rId61"/>
    <p:sldId id="271" r:id="rId62"/>
    <p:sldId id="272" r:id="rId63"/>
    <p:sldId id="293" r:id="rId64"/>
    <p:sldId id="273" r:id="rId65"/>
    <p:sldId id="274" r:id="rId66"/>
    <p:sldId id="275" r:id="rId67"/>
    <p:sldId id="276" r:id="rId68"/>
    <p:sldId id="277" r:id="rId69"/>
    <p:sldId id="278" r:id="rId70"/>
    <p:sldId id="294" r:id="rId71"/>
    <p:sldId id="279" r:id="rId72"/>
    <p:sldId id="280" r:id="rId73"/>
    <p:sldId id="281" r:id="rId74"/>
    <p:sldId id="282" r:id="rId75"/>
    <p:sldId id="283" r:id="rId76"/>
    <p:sldId id="284" r:id="rId77"/>
    <p:sldId id="285" r:id="rId78"/>
    <p:sldId id="286" r:id="rId79"/>
    <p:sldId id="287" r:id="rId80"/>
    <p:sldId id="288" r:id="rId81"/>
    <p:sldId id="295" r:id="rId82"/>
    <p:sldId id="296" r:id="rId83"/>
  </p:sldIdLst>
  <p:sldSz cx="9144000" cy="6858000" type="screen4x3"/>
  <p:notesSz cx="6858000" cy="9144000"/>
  <p:embeddedFontLst>
    <p:embeddedFont>
      <p:font typeface="Calibri" panose="020F0502020204030204" pitchFamily="34" charset="0"/>
      <p:regular r:id="rId85"/>
      <p:bold r:id="rId86"/>
      <p:italic r:id="rId87"/>
      <p:boldItalic r:id="rId88"/>
    </p:embeddedFont>
    <p:embeddedFont>
      <p:font typeface="Segoe UI" panose="020B0502040204020203" pitchFamily="34" charset="0"/>
      <p:regular r:id="rId89"/>
      <p:bold r:id="rId90"/>
      <p:italic r:id="rId91"/>
      <p:boldItalic r:id="rId92"/>
    </p:embeddedFont>
    <p:embeddedFont>
      <p:font typeface="Segoe UI Light" panose="020B0502040204020203" pitchFamily="34" charset="0"/>
      <p:regular r:id="rId93"/>
      <p:italic r:id="rId94"/>
    </p:embeddedFont>
    <p:embeddedFont>
      <p:font typeface="Verdana" panose="020B0604030504040204" pitchFamily="34" charset="0"/>
      <p:regular r:id="rId95"/>
      <p:bold r:id="rId96"/>
      <p:italic r:id="rId97"/>
      <p:boldItalic r:id="rId98"/>
    </p:embeddedFont>
    <p:embeddedFont>
      <p:font typeface="Segoe Light" panose="020B0302040504020203" pitchFamily="34" charset="0"/>
      <p:regular r:id="rId99"/>
      <p:italic r:id="rId10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088" autoAdjust="0"/>
    <p:restoredTop sz="96433" autoAdjust="0"/>
  </p:normalViewPr>
  <p:slideViewPr>
    <p:cSldViewPr snapToGrid="0">
      <p:cViewPr varScale="1">
        <p:scale>
          <a:sx n="116" d="100"/>
          <a:sy n="116" d="100"/>
        </p:scale>
        <p:origin x="2244" y="108"/>
      </p:cViewPr>
      <p:guideLst/>
    </p:cSldViewPr>
  </p:slideViewPr>
  <p:notesTextViewPr>
    <p:cViewPr>
      <p:scale>
        <a:sx n="1" d="1"/>
        <a:sy n="1" d="1"/>
      </p:scale>
      <p:origin x="0" y="0"/>
    </p:cViewPr>
  </p:notesTextViewPr>
  <p:notesViewPr>
    <p:cSldViewPr snapToGrid="0">
      <p:cViewPr varScale="1">
        <p:scale>
          <a:sx n="88" d="100"/>
          <a:sy n="88" d="100"/>
        </p:scale>
        <p:origin x="936"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1.xml"/><Relationship Id="rId47" Type="http://schemas.openxmlformats.org/officeDocument/2006/relationships/slide" Target="slides/slide6.xml"/><Relationship Id="rId63" Type="http://schemas.openxmlformats.org/officeDocument/2006/relationships/slide" Target="slides/slide22.xml"/><Relationship Id="rId68" Type="http://schemas.openxmlformats.org/officeDocument/2006/relationships/slide" Target="slides/slide27.xml"/><Relationship Id="rId84" Type="http://schemas.openxmlformats.org/officeDocument/2006/relationships/notesMaster" Target="notesMasters/notesMaster1.xml"/><Relationship Id="rId89" Type="http://schemas.openxmlformats.org/officeDocument/2006/relationships/font" Target="fonts/font5.fntdata"/><Relationship Id="rId7" Type="http://schemas.openxmlformats.org/officeDocument/2006/relationships/slideMaster" Target="slideMasters/slideMaster7.xml"/><Relationship Id="rId71" Type="http://schemas.openxmlformats.org/officeDocument/2006/relationships/slide" Target="slides/slide30.xml"/><Relationship Id="rId92"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 Target="slides/slide4.xml"/><Relationship Id="rId53" Type="http://schemas.openxmlformats.org/officeDocument/2006/relationships/slide" Target="slides/slide12.xml"/><Relationship Id="rId58" Type="http://schemas.openxmlformats.org/officeDocument/2006/relationships/slide" Target="slides/slide17.xml"/><Relationship Id="rId66" Type="http://schemas.openxmlformats.org/officeDocument/2006/relationships/slide" Target="slides/slide25.xml"/><Relationship Id="rId74" Type="http://schemas.openxmlformats.org/officeDocument/2006/relationships/slide" Target="slides/slide33.xml"/><Relationship Id="rId79" Type="http://schemas.openxmlformats.org/officeDocument/2006/relationships/slide" Target="slides/slide38.xml"/><Relationship Id="rId87" Type="http://schemas.openxmlformats.org/officeDocument/2006/relationships/font" Target="fonts/font3.fntdata"/><Relationship Id="rId102"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20.xml"/><Relationship Id="rId82" Type="http://schemas.openxmlformats.org/officeDocument/2006/relationships/slide" Target="slides/slide41.xml"/><Relationship Id="rId90" Type="http://schemas.openxmlformats.org/officeDocument/2006/relationships/font" Target="fonts/font6.fntdata"/><Relationship Id="rId95" Type="http://schemas.openxmlformats.org/officeDocument/2006/relationships/font" Target="fonts/font11.fntdata"/><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2.xml"/><Relationship Id="rId48" Type="http://schemas.openxmlformats.org/officeDocument/2006/relationships/slide" Target="slides/slide7.xml"/><Relationship Id="rId56" Type="http://schemas.openxmlformats.org/officeDocument/2006/relationships/slide" Target="slides/slide15.xml"/><Relationship Id="rId64" Type="http://schemas.openxmlformats.org/officeDocument/2006/relationships/slide" Target="slides/slide23.xml"/><Relationship Id="rId69" Type="http://schemas.openxmlformats.org/officeDocument/2006/relationships/slide" Target="slides/slide28.xml"/><Relationship Id="rId77" Type="http://schemas.openxmlformats.org/officeDocument/2006/relationships/slide" Target="slides/slide36.xml"/><Relationship Id="rId100" Type="http://schemas.openxmlformats.org/officeDocument/2006/relationships/font" Target="fonts/font16.fntdata"/><Relationship Id="rId8" Type="http://schemas.openxmlformats.org/officeDocument/2006/relationships/slideMaster" Target="slideMasters/slideMaster8.xml"/><Relationship Id="rId51" Type="http://schemas.openxmlformats.org/officeDocument/2006/relationships/slide" Target="slides/slide10.xml"/><Relationship Id="rId72" Type="http://schemas.openxmlformats.org/officeDocument/2006/relationships/slide" Target="slides/slide31.xml"/><Relationship Id="rId80" Type="http://schemas.openxmlformats.org/officeDocument/2006/relationships/slide" Target="slides/slide39.xml"/><Relationship Id="rId85" Type="http://schemas.openxmlformats.org/officeDocument/2006/relationships/font" Target="fonts/font1.fntdata"/><Relationship Id="rId93" Type="http://schemas.openxmlformats.org/officeDocument/2006/relationships/font" Target="fonts/font9.fntdata"/><Relationship Id="rId98" Type="http://schemas.openxmlformats.org/officeDocument/2006/relationships/font" Target="fonts/font14.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5.xml"/><Relationship Id="rId59" Type="http://schemas.openxmlformats.org/officeDocument/2006/relationships/slide" Target="slides/slide18.xml"/><Relationship Id="rId67" Type="http://schemas.openxmlformats.org/officeDocument/2006/relationships/slide" Target="slides/slide26.xml"/><Relationship Id="rId103"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13.xml"/><Relationship Id="rId62" Type="http://schemas.openxmlformats.org/officeDocument/2006/relationships/slide" Target="slides/slide21.xml"/><Relationship Id="rId70" Type="http://schemas.openxmlformats.org/officeDocument/2006/relationships/slide" Target="slides/slide29.xml"/><Relationship Id="rId75" Type="http://schemas.openxmlformats.org/officeDocument/2006/relationships/slide" Target="slides/slide34.xml"/><Relationship Id="rId83" Type="http://schemas.openxmlformats.org/officeDocument/2006/relationships/slide" Target="slides/slide42.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8.xml"/><Relationship Id="rId57" Type="http://schemas.openxmlformats.org/officeDocument/2006/relationships/slide" Target="slides/slide16.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3.xml"/><Relationship Id="rId52" Type="http://schemas.openxmlformats.org/officeDocument/2006/relationships/slide" Target="slides/slide11.xml"/><Relationship Id="rId60" Type="http://schemas.openxmlformats.org/officeDocument/2006/relationships/slide" Target="slides/slide19.xml"/><Relationship Id="rId65" Type="http://schemas.openxmlformats.org/officeDocument/2006/relationships/slide" Target="slides/slide24.xml"/><Relationship Id="rId73" Type="http://schemas.openxmlformats.org/officeDocument/2006/relationships/slide" Target="slides/slide32.xml"/><Relationship Id="rId78" Type="http://schemas.openxmlformats.org/officeDocument/2006/relationships/slide" Target="slides/slide37.xml"/><Relationship Id="rId81" Type="http://schemas.openxmlformats.org/officeDocument/2006/relationships/slide" Target="slides/slide40.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font" Target="fonts/font15.fntdata"/><Relationship Id="rId10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34" Type="http://schemas.openxmlformats.org/officeDocument/2006/relationships/slideMaster" Target="slideMasters/slideMaster34.xml"/><Relationship Id="rId50" Type="http://schemas.openxmlformats.org/officeDocument/2006/relationships/slide" Target="slides/slide9.xml"/><Relationship Id="rId55" Type="http://schemas.openxmlformats.org/officeDocument/2006/relationships/slide" Target="slides/slide14.xml"/><Relationship Id="rId76" Type="http://schemas.openxmlformats.org/officeDocument/2006/relationships/slide" Target="slides/slide35.xml"/><Relationship Id="rId97" Type="http://schemas.openxmlformats.org/officeDocument/2006/relationships/font" Target="fonts/font13.fntdata"/><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61D0D-490C-41C4-A8BB-74BF8479FF5A}" type="datetimeFigureOut">
              <a:rPr lang="en-US" smtClean="0"/>
              <a:t>4/2/2014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BC41C-3113-447E-8C9F-33993C90877A}" type="slidenum">
              <a:rPr lang="en-US" smtClean="0"/>
              <a:t>‹#›</a:t>
            </a:fld>
            <a:endParaRPr lang="en-US"/>
          </a:p>
        </p:txBody>
      </p:sp>
    </p:spTree>
    <p:extLst>
      <p:ext uri="{BB962C8B-B14F-4D97-AF65-F5344CB8AC3E}">
        <p14:creationId xmlns:p14="http://schemas.microsoft.com/office/powerpoint/2010/main" val="837320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Presentation: 60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Lab: 45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Configure folder redirection and scripts by using Group Policy Objects (GPOs).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Describe and implement Administrative templates.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Configure GPO preferences.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Manage software by using GPOs.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To teach this module, you need the Microsoft</a:t>
            </a:r>
            <a:r>
              <a:rPr lang="en-US"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US" sz="1000" smtClean="0">
                <a:effectLst/>
                <a:latin typeface="Arial" panose="020B0604020202020204" pitchFamily="34" charset="0"/>
                <a:ea typeface="Calibri" panose="020F0502020204030204" pitchFamily="34" charset="0"/>
                <a:cs typeface="Segoe UI" panose="020B0502040204020203" pitchFamily="34" charset="0"/>
              </a:rPr>
              <a:t> Office PowerPoint</a:t>
            </a:r>
            <a:r>
              <a:rPr lang="en-US"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US" sz="1000" smtClean="0">
                <a:effectLst/>
                <a:latin typeface="Arial" panose="020B0604020202020204" pitchFamily="34" charset="0"/>
                <a:ea typeface="Calibri" panose="020F0502020204030204" pitchFamily="34" charset="0"/>
                <a:cs typeface="Segoe UI" panose="020B0502040204020203" pitchFamily="34" charset="0"/>
              </a:rPr>
              <a:t> file 20411D_05.pptx.</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Important</a:t>
            </a:r>
            <a:r>
              <a:rPr lang="en-US" sz="1000" smtClean="0">
                <a:effectLst/>
                <a:latin typeface="Arial" panose="020B0604020202020204" pitchFamily="34" charset="0"/>
                <a:ea typeface="Calibri" panose="020F0502020204030204" pitchFamily="34" charset="0"/>
                <a:cs typeface="Segoe UI" panose="020B0502040204020203" pitchFamily="34" charset="0"/>
              </a:rPr>
              <a:t>: We recommend that you use Office PowerPoint 2007 or a newer version to display the slides for this course. If you use PowerPoint Viewer or an older version of Office PowerPoint, all the features of the slides might not display correctly.</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fontAlgn="base">
              <a:lnSpc>
                <a:spcPct val="90000"/>
              </a:lnSpc>
              <a:spcAft>
                <a:spcPts val="720"/>
              </a:spcAft>
            </a:pPr>
            <a:r>
              <a:rPr lang="en-US" sz="1000" b="1" smtClean="0">
                <a:effectLst/>
                <a:latin typeface="Arial" panose="020B0604020202020204" pitchFamily="34" charset="0"/>
                <a:ea typeface="Times New Roman" panose="02020603050405020304" pitchFamily="18" charset="0"/>
              </a:rPr>
              <a:t>Preparation Tasks</a:t>
            </a:r>
            <a:endParaRPr lang="en-US" sz="1000" smtClean="0">
              <a:effectLst/>
              <a:latin typeface="Arial" panose="020B0604020202020204" pitchFamily="34" charset="0"/>
              <a:ea typeface="Times New Roman" panose="02020603050405020304" pitchFamily="18" charset="0"/>
            </a:endParaRPr>
          </a:p>
          <a:p>
            <a:pPr fontAlgn="base">
              <a:lnSpc>
                <a:spcPct val="90000"/>
              </a:lnSpc>
              <a:spcAft>
                <a:spcPts val="720"/>
              </a:spcAft>
            </a:pPr>
            <a:r>
              <a:rPr lang="en-US" sz="1000" smtClean="0">
                <a:effectLst/>
                <a:latin typeface="Arial" panose="020B0604020202020204" pitchFamily="34" charset="0"/>
                <a:ea typeface="Times New Roman" panose="02020603050405020304" pitchFamily="18" charset="0"/>
                <a:cs typeface="Segoe UI" panose="020B0502040204020203" pitchFamily="34" charset="0"/>
              </a:rPr>
              <a:t>To prepare for this module:</a:t>
            </a:r>
            <a:endParaRPr lang="en-US" sz="1000" smtClean="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Read all of the materials for this module.</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Practice performing the labs.</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and determine how you will use this section to reinforce student learning and promote knowledge transfer to on-the-job performance.</a:t>
            </a:r>
          </a:p>
          <a:p>
            <a:pPr>
              <a:lnSpc>
                <a:spcPct val="107000"/>
              </a:lnSpc>
              <a:spcAft>
                <a:spcPts val="800"/>
              </a:spcAft>
            </a:pPr>
            <a:r>
              <a:rPr lang="en-CA" sz="1000" smtClean="0">
                <a:effectLst/>
                <a:latin typeface="Arial" panose="020B0604020202020204" pitchFamily="34" charset="0"/>
                <a:ea typeface="Calibri" panose="020F0502020204030204" pitchFamily="34" charset="0"/>
                <a:cs typeface="Segoe UI" panose="020B0502040204020203" pitchFamily="34" charset="0"/>
              </a:rPr>
              <a:t>As you prepare for this class, it is imperative that you complete the labs yourself, so that you understand how they work and the concepts that each covers. This enables you to provide meaningful hints to students who may find themselves stuck during a lab, and it also will help guide your lecture to ensure that you cover the concepts that the labs cover.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70658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close the Group Policy Management Editor.</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Create a new GPO by copying an existing GPO</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GPMC console tree, 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Objects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container, right-click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GPO1</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Copy</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Right-click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Objects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container,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Paste</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Create a new GPO by importing settings that were exported from another GPO</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GPMC console tree, 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Objects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container, right-click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GPO1</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Back Up</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Location:</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box, type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Back Up</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When the backup finishes,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GPMC console tree, right-click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 Policy Objects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container,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box, type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 Import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GPMC console tree, right-click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 Import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GPO,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Settings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The Import Settings Wizard appears.</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three times.</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Select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GPO1</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two times.</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Close the Group Policy Management Console.</a:t>
            </a:r>
            <a:endParaRPr lang="en-US"/>
          </a:p>
        </p:txBody>
      </p:sp>
      <p:sp>
        <p:nvSpPr>
          <p:cNvPr id="4" name="Slide Number Placeholder 3"/>
          <p:cNvSpPr>
            <a:spLocks noGrp="1"/>
          </p:cNvSpPr>
          <p:nvPr>
            <p:ph type="sldNum" sz="quarter" idx="10"/>
          </p:nvPr>
        </p:nvSpPr>
        <p:spPr/>
        <p:txBody>
          <a:bodyPr/>
          <a:lstStyle/>
          <a:p>
            <a:fld id="{18EBC41C-3113-447E-8C9F-33993C90877A}" type="slidenum">
              <a:rPr lang="en-US" smtClean="0"/>
              <a:t>10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1774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Remind students that Administrative templates handle registry-based settings, whether or not a custom administrative template has been added. Mention some of the popular reasons why you add the Microsoft Office 2013 administrative template files to a GPO and then customize the settings.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67406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As you are modifying the Office 2013 settings, point out the overall scope of the available settings. Students should see that a wide range of settings is available. Also, mention that many of the settings are organized by Microsoft Office application such as Microsoft Word and Microsoft Office Excel</a:t>
            </a:r>
            <a:r>
              <a:rPr lang="en-US"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Finally, mention that a detailed spreadsheet of all of the settings comes with the Office 2013 administrative template download. The file is named office2013grouppolicyandoctsettings.xlsx and is located at E:\</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Labfiles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\Mod05\Office 2013 on LON-DC1 if students are interested in looking at it.</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LON-DC1 virtual machine should be running from the previous demonstration.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15000"/>
              </a:lnSpc>
              <a:spcAft>
                <a:spcPts val="1000"/>
              </a:spcAft>
            </a:pPr>
            <a:r>
              <a:rPr lang="en-US" sz="1000" b="1" dirty="0">
                <a:latin typeface="Arial" panose="020B0604020202020204" pitchFamily="34" charset="0"/>
                <a:ea typeface="Times New Roman" panose="02020603050405020304" pitchFamily="18" charset="0"/>
                <a:cs typeface="Arial" panose="020B0604020202020204" pitchFamily="34" charset="0"/>
              </a:rPr>
              <a:t>Add the Microsoft Office 2013 administrative template files to LON-DC1:</a:t>
            </a:r>
            <a:endParaRPr lang="en-US" sz="10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ts val="1300"/>
              </a:lnSpc>
              <a:spcBef>
                <a:spcPts val="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On LON-DC1, click </a:t>
            </a:r>
            <a:r>
              <a:rPr lang="en-US" sz="1000" b="1" dirty="0">
                <a:latin typeface="Arial" panose="020B0604020202020204" pitchFamily="34" charset="0"/>
                <a:ea typeface="Times New Roman" panose="02020603050405020304" pitchFamily="18" charset="0"/>
                <a:cs typeface="Arial" panose="020B0604020202020204" pitchFamily="34" charset="0"/>
              </a:rPr>
              <a:t>File Explorer </a:t>
            </a:r>
            <a:r>
              <a:rPr lang="en-US" sz="1000" dirty="0">
                <a:latin typeface="Arial" panose="020B0604020202020204" pitchFamily="34" charset="0"/>
                <a:ea typeface="Times New Roman" panose="02020603050405020304" pitchFamily="18" charset="0"/>
                <a:cs typeface="Arial" panose="020B0604020202020204" pitchFamily="34" charset="0"/>
              </a:rPr>
              <a:t>on the taskbar.</a:t>
            </a:r>
          </a:p>
          <a:p>
            <a:pPr marL="342900" marR="0" lvl="0" indent="-342900">
              <a:lnSpc>
                <a:spcPts val="1300"/>
              </a:lnSpc>
              <a:spcBef>
                <a:spcPts val="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Navigate to the E:\</a:t>
            </a:r>
            <a:r>
              <a:rPr lang="en-US" sz="1000" dirty="0" err="1">
                <a:latin typeface="Arial" panose="020B0604020202020204" pitchFamily="34" charset="0"/>
                <a:ea typeface="Times New Roman" panose="02020603050405020304" pitchFamily="18" charset="0"/>
                <a:cs typeface="Arial" panose="020B0604020202020204" pitchFamily="34" charset="0"/>
              </a:rPr>
              <a:t>Labfiles</a:t>
            </a:r>
            <a:r>
              <a:rPr lang="en-US" sz="1000" dirty="0">
                <a:latin typeface="Arial" panose="020B0604020202020204" pitchFamily="34" charset="0"/>
                <a:ea typeface="Times New Roman" panose="02020603050405020304" pitchFamily="18" charset="0"/>
                <a:cs typeface="Arial" panose="020B0604020202020204" pitchFamily="34" charset="0"/>
              </a:rPr>
              <a:t>\Mod05\Office 2013\</a:t>
            </a:r>
            <a:r>
              <a:rPr lang="en-US" sz="1000" dirty="0" err="1">
                <a:latin typeface="Arial" panose="020B0604020202020204" pitchFamily="34" charset="0"/>
                <a:ea typeface="Times New Roman" panose="02020603050405020304" pitchFamily="18" charset="0"/>
                <a:cs typeface="Arial" panose="020B0604020202020204" pitchFamily="34" charset="0"/>
              </a:rPr>
              <a:t>admx</a:t>
            </a:r>
            <a:r>
              <a:rPr lang="en-US" sz="1000" dirty="0">
                <a:latin typeface="Arial" panose="020B0604020202020204" pitchFamily="34" charset="0"/>
                <a:ea typeface="Times New Roman" panose="02020603050405020304" pitchFamily="18" charset="0"/>
                <a:cs typeface="Arial" panose="020B0604020202020204" pitchFamily="34" charset="0"/>
              </a:rPr>
              <a:t>\en-us folder.</a:t>
            </a:r>
          </a:p>
          <a:p>
            <a:pPr marL="342900" marR="0" lvl="0" indent="-342900">
              <a:lnSpc>
                <a:spcPts val="1300"/>
              </a:lnSpc>
              <a:spcBef>
                <a:spcPts val="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Copy all of the .</a:t>
            </a:r>
            <a:r>
              <a:rPr lang="en-US" sz="1000" dirty="0" err="1">
                <a:latin typeface="Arial" panose="020B0604020202020204" pitchFamily="34" charset="0"/>
                <a:ea typeface="Times New Roman" panose="02020603050405020304" pitchFamily="18" charset="0"/>
                <a:cs typeface="Arial" panose="020B0604020202020204" pitchFamily="34" charset="0"/>
              </a:rPr>
              <a:t>adml</a:t>
            </a:r>
            <a:r>
              <a:rPr lang="en-US" sz="1000" dirty="0">
                <a:latin typeface="Arial" panose="020B0604020202020204" pitchFamily="34" charset="0"/>
                <a:ea typeface="Times New Roman" panose="02020603050405020304" pitchFamily="18" charset="0"/>
                <a:cs typeface="Arial" panose="020B0604020202020204" pitchFamily="34" charset="0"/>
              </a:rPr>
              <a:t> files to the c:\Windows\</a:t>
            </a:r>
            <a:r>
              <a:rPr lang="en-US" sz="1000" dirty="0" err="1">
                <a:latin typeface="Arial" panose="020B0604020202020204" pitchFamily="34" charset="0"/>
                <a:ea typeface="Times New Roman" panose="02020603050405020304" pitchFamily="18" charset="0"/>
                <a:cs typeface="Arial" panose="020B0604020202020204" pitchFamily="34" charset="0"/>
              </a:rPr>
              <a:t>PolicyDefinitions</a:t>
            </a:r>
            <a:r>
              <a:rPr lang="en-US" sz="1000" dirty="0">
                <a:latin typeface="Arial" panose="020B0604020202020204" pitchFamily="34" charset="0"/>
                <a:ea typeface="Times New Roman" panose="02020603050405020304" pitchFamily="18" charset="0"/>
                <a:cs typeface="Arial" panose="020B0604020202020204" pitchFamily="34" charset="0"/>
              </a:rPr>
              <a:t>\en-US folder.</a:t>
            </a:r>
          </a:p>
          <a:p>
            <a:pPr marL="342900" marR="0" lvl="0" indent="-342900">
              <a:lnSpc>
                <a:spcPts val="1300"/>
              </a:lnSpc>
              <a:spcBef>
                <a:spcPts val="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In File Explorer, navigate to the E:\</a:t>
            </a:r>
            <a:r>
              <a:rPr lang="en-US" sz="1000" dirty="0" err="1">
                <a:latin typeface="Arial" panose="020B0604020202020204" pitchFamily="34" charset="0"/>
                <a:ea typeface="Times New Roman" panose="02020603050405020304" pitchFamily="18" charset="0"/>
                <a:cs typeface="Arial" panose="020B0604020202020204" pitchFamily="34" charset="0"/>
              </a:rPr>
              <a:t>Labfiles</a:t>
            </a:r>
            <a:r>
              <a:rPr lang="en-US" sz="1000" dirty="0">
                <a:latin typeface="Arial" panose="020B0604020202020204" pitchFamily="34" charset="0"/>
                <a:ea typeface="Times New Roman" panose="02020603050405020304" pitchFamily="18" charset="0"/>
                <a:cs typeface="Arial" panose="020B0604020202020204" pitchFamily="34" charset="0"/>
              </a:rPr>
              <a:t>\Mod05\Office 2013\</a:t>
            </a:r>
            <a:r>
              <a:rPr lang="en-US" sz="1000" dirty="0" err="1">
                <a:latin typeface="Arial" panose="020B0604020202020204" pitchFamily="34" charset="0"/>
                <a:ea typeface="Times New Roman" panose="02020603050405020304" pitchFamily="18" charset="0"/>
                <a:cs typeface="Arial" panose="020B0604020202020204" pitchFamily="34" charset="0"/>
              </a:rPr>
              <a:t>admx</a:t>
            </a:r>
            <a:r>
              <a:rPr lang="en-US" sz="1000" dirty="0">
                <a:latin typeface="Arial" panose="020B0604020202020204" pitchFamily="34" charset="0"/>
                <a:ea typeface="Times New Roman" panose="02020603050405020304" pitchFamily="18" charset="0"/>
                <a:cs typeface="Arial" panose="020B0604020202020204" pitchFamily="34" charset="0"/>
              </a:rPr>
              <a:t> folder.</a:t>
            </a:r>
          </a:p>
          <a:p>
            <a:pPr marL="342900" marR="0" lvl="0" indent="-342900">
              <a:lnSpc>
                <a:spcPts val="1300"/>
              </a:lnSpc>
              <a:spcBef>
                <a:spcPts val="0"/>
              </a:spcBef>
              <a:spcAft>
                <a:spcPts val="60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Copy all of the .</a:t>
            </a:r>
            <a:r>
              <a:rPr lang="en-US" sz="1000" dirty="0" err="1">
                <a:latin typeface="Arial" panose="020B0604020202020204" pitchFamily="34" charset="0"/>
                <a:ea typeface="Times New Roman" panose="02020603050405020304" pitchFamily="18" charset="0"/>
                <a:cs typeface="Arial" panose="020B0604020202020204" pitchFamily="34" charset="0"/>
              </a:rPr>
              <a:t>admx</a:t>
            </a:r>
            <a:r>
              <a:rPr lang="en-US" sz="1000" dirty="0">
                <a:latin typeface="Arial" panose="020B0604020202020204" pitchFamily="34" charset="0"/>
                <a:ea typeface="Times New Roman" panose="02020603050405020304" pitchFamily="18" charset="0"/>
                <a:cs typeface="Arial" panose="020B0604020202020204" pitchFamily="34" charset="0"/>
              </a:rPr>
              <a:t> files to the c:\Windows\</a:t>
            </a:r>
            <a:r>
              <a:rPr lang="en-US" sz="1000" dirty="0" err="1">
                <a:latin typeface="Arial" panose="020B0604020202020204" pitchFamily="34" charset="0"/>
                <a:ea typeface="Times New Roman" panose="02020603050405020304" pitchFamily="18" charset="0"/>
                <a:cs typeface="Arial" panose="020B0604020202020204" pitchFamily="34" charset="0"/>
              </a:rPr>
              <a:t>PolicyDefinitions</a:t>
            </a:r>
            <a:r>
              <a:rPr lang="en-US" sz="1000" dirty="0">
                <a:latin typeface="Arial" panose="020B0604020202020204" pitchFamily="34" charset="0"/>
                <a:ea typeface="Times New Roman" panose="02020603050405020304" pitchFamily="18" charset="0"/>
                <a:cs typeface="Arial" panose="020B0604020202020204" pitchFamily="34" charset="0"/>
              </a:rPr>
              <a:t> folder.</a:t>
            </a:r>
          </a:p>
          <a:p>
            <a:pPr>
              <a:lnSpc>
                <a:spcPct val="115000"/>
              </a:lnSpc>
              <a:spcAft>
                <a:spcPts val="1000"/>
              </a:spcAft>
            </a:pPr>
            <a:r>
              <a:rPr lang="en-US" sz="1000" b="1" dirty="0">
                <a:solidFill>
                  <a:srgbClr val="000000"/>
                </a:solidFill>
                <a:latin typeface="Arial" panose="020B0604020202020204" pitchFamily="34" charset="0"/>
                <a:ea typeface="Times New Roman" panose="02020603050405020304" pitchFamily="18" charset="0"/>
                <a:cs typeface="Arial" panose="020B0604020202020204" pitchFamily="34" charset="0"/>
              </a:rPr>
              <a:t>Configure Office 2013 settings:</a:t>
            </a:r>
            <a:endParaRPr lang="en-US" sz="10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ts val="1300"/>
              </a:lnSpc>
              <a:spcBef>
                <a:spcPts val="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On LON-DC1, click </a:t>
            </a:r>
            <a:r>
              <a:rPr lang="en-US" sz="1000" b="1" dirty="0">
                <a:latin typeface="Arial" panose="020B0604020202020204" pitchFamily="34" charset="0"/>
                <a:ea typeface="Times New Roman" panose="02020603050405020304" pitchFamily="18" charset="0"/>
                <a:cs typeface="Arial" panose="020B0604020202020204" pitchFamily="34" charset="0"/>
              </a:rPr>
              <a:t>Server Manager</a:t>
            </a:r>
            <a:r>
              <a:rPr lang="en-US" sz="1000" dirty="0">
                <a:latin typeface="Arial" panose="020B0604020202020204" pitchFamily="34" charset="0"/>
                <a:ea typeface="Times New Roman" panose="02020603050405020304" pitchFamily="18" charset="0"/>
                <a:cs typeface="Arial" panose="020B0604020202020204" pitchFamily="34" charset="0"/>
              </a:rPr>
              <a:t>, click </a:t>
            </a:r>
            <a:r>
              <a:rPr lang="en-US" sz="1000" b="1" dirty="0">
                <a:latin typeface="Arial" panose="020B0604020202020204" pitchFamily="34" charset="0"/>
                <a:ea typeface="Times New Roman" panose="02020603050405020304" pitchFamily="18" charset="0"/>
                <a:cs typeface="Arial" panose="020B0604020202020204" pitchFamily="34" charset="0"/>
              </a:rPr>
              <a:t>Tools</a:t>
            </a:r>
            <a:r>
              <a:rPr lang="en-US" sz="1000" dirty="0">
                <a:latin typeface="Arial" panose="020B0604020202020204" pitchFamily="34" charset="0"/>
                <a:ea typeface="Times New Roman" panose="02020603050405020304" pitchFamily="18" charset="0"/>
                <a:cs typeface="Arial" panose="020B0604020202020204" pitchFamily="34" charset="0"/>
              </a:rPr>
              <a:t>, and then click </a:t>
            </a:r>
            <a:r>
              <a:rPr lang="en-US" sz="1000" b="1" dirty="0">
                <a:latin typeface="Arial" panose="020B0604020202020204" pitchFamily="34" charset="0"/>
                <a:ea typeface="Times New Roman" panose="02020603050405020304" pitchFamily="18" charset="0"/>
                <a:cs typeface="Arial" panose="020B0604020202020204" pitchFamily="34" charset="0"/>
              </a:rPr>
              <a:t>Group Policy Management</a:t>
            </a:r>
            <a:r>
              <a:rPr lang="en-US" sz="1000" dirty="0">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ts val="1300"/>
              </a:lnSpc>
              <a:spcBef>
                <a:spcPts val="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Expand </a:t>
            </a:r>
            <a:r>
              <a:rPr lang="en-US" sz="1000" b="1" dirty="0">
                <a:latin typeface="Arial" panose="020B0604020202020204" pitchFamily="34" charset="0"/>
                <a:ea typeface="Times New Roman" panose="02020603050405020304" pitchFamily="18" charset="0"/>
                <a:cs typeface="Arial" panose="020B0604020202020204" pitchFamily="34" charset="0"/>
              </a:rPr>
              <a:t>Forest: </a:t>
            </a:r>
            <a:r>
              <a:rPr lang="en-US" sz="1000" b="1" dirty="0" err="1">
                <a:latin typeface="Arial" panose="020B0604020202020204" pitchFamily="34" charset="0"/>
                <a:ea typeface="Times New Roman" panose="02020603050405020304" pitchFamily="18" charset="0"/>
                <a:cs typeface="Arial" panose="020B0604020202020204" pitchFamily="34" charset="0"/>
              </a:rPr>
              <a:t>adatum.com</a:t>
            </a:r>
            <a:r>
              <a:rPr lang="en-US" sz="1000" dirty="0">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ts val="1300"/>
              </a:lnSpc>
              <a:spcBef>
                <a:spcPts val="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Expand </a:t>
            </a:r>
            <a:r>
              <a:rPr lang="en-US" sz="1000" b="1" dirty="0">
                <a:latin typeface="Arial" panose="020B0604020202020204" pitchFamily="34" charset="0"/>
                <a:ea typeface="Times New Roman" panose="02020603050405020304" pitchFamily="18" charset="0"/>
                <a:cs typeface="Arial" panose="020B0604020202020204" pitchFamily="34" charset="0"/>
              </a:rPr>
              <a:t>Domains</a:t>
            </a:r>
            <a:r>
              <a:rPr lang="en-US" sz="1000" dirty="0">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ts val="1300"/>
              </a:lnSpc>
              <a:spcBef>
                <a:spcPts val="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Expand </a:t>
            </a:r>
            <a:r>
              <a:rPr lang="en-US" sz="1000" b="1" dirty="0" err="1">
                <a:latin typeface="Arial" panose="020B0604020202020204" pitchFamily="34" charset="0"/>
                <a:ea typeface="Times New Roman" panose="02020603050405020304" pitchFamily="18" charset="0"/>
                <a:cs typeface="Arial" panose="020B0604020202020204" pitchFamily="34" charset="0"/>
              </a:rPr>
              <a:t>adatum.com</a:t>
            </a:r>
            <a:r>
              <a:rPr lang="en-US" sz="1000" dirty="0">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ts val="1300"/>
              </a:lnSpc>
              <a:spcBef>
                <a:spcPts val="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Right-click </a:t>
            </a:r>
            <a:r>
              <a:rPr lang="en-US" sz="1000" b="1" dirty="0">
                <a:latin typeface="Arial" panose="020B0604020202020204" pitchFamily="34" charset="0"/>
                <a:ea typeface="Times New Roman" panose="02020603050405020304" pitchFamily="18" charset="0"/>
                <a:cs typeface="Arial" panose="020B0604020202020204" pitchFamily="34" charset="0"/>
              </a:rPr>
              <a:t>Group Policy Objects</a:t>
            </a:r>
            <a:r>
              <a:rPr lang="en-US" sz="1000" dirty="0">
                <a:latin typeface="Arial" panose="020B0604020202020204" pitchFamily="34" charset="0"/>
                <a:ea typeface="Times New Roman" panose="02020603050405020304" pitchFamily="18" charset="0"/>
                <a:cs typeface="Arial" panose="020B0604020202020204" pitchFamily="34" charset="0"/>
              </a:rPr>
              <a:t>, and then click </a:t>
            </a:r>
            <a:r>
              <a:rPr lang="en-US" sz="1000" b="1" dirty="0">
                <a:latin typeface="Arial" panose="020B0604020202020204" pitchFamily="34" charset="0"/>
                <a:ea typeface="Times New Roman" panose="02020603050405020304" pitchFamily="18" charset="0"/>
                <a:cs typeface="Arial" panose="020B0604020202020204" pitchFamily="34" charset="0"/>
              </a:rPr>
              <a:t>New</a:t>
            </a:r>
            <a:r>
              <a:rPr lang="en-US" sz="1000" dirty="0">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ts val="1300"/>
              </a:lnSpc>
              <a:spcBef>
                <a:spcPts val="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In the New GPO window, type </a:t>
            </a:r>
            <a:r>
              <a:rPr lang="en-US" sz="1000" b="1" dirty="0">
                <a:latin typeface="Arial" panose="020B0604020202020204" pitchFamily="34" charset="0"/>
                <a:ea typeface="Times New Roman" panose="02020603050405020304" pitchFamily="18" charset="0"/>
                <a:cs typeface="Arial" panose="020B0604020202020204" pitchFamily="34" charset="0"/>
              </a:rPr>
              <a:t>Office 2013</a:t>
            </a:r>
            <a:r>
              <a:rPr lang="en-US" sz="1000" dirty="0">
                <a:latin typeface="Arial" panose="020B0604020202020204" pitchFamily="34" charset="0"/>
                <a:ea typeface="Times New Roman" panose="02020603050405020304" pitchFamily="18" charset="0"/>
                <a:cs typeface="Arial" panose="020B0604020202020204" pitchFamily="34" charset="0"/>
              </a:rPr>
              <a:t> into the </a:t>
            </a:r>
            <a:r>
              <a:rPr lang="en-US" sz="1000" b="1" dirty="0">
                <a:latin typeface="Arial" panose="020B0604020202020204" pitchFamily="34" charset="0"/>
                <a:ea typeface="Times New Roman" panose="02020603050405020304" pitchFamily="18" charset="0"/>
                <a:cs typeface="Arial" panose="020B0604020202020204" pitchFamily="34" charset="0"/>
              </a:rPr>
              <a:t>Name</a:t>
            </a:r>
            <a:r>
              <a:rPr lang="en-US" sz="1000" dirty="0">
                <a:latin typeface="Arial" panose="020B0604020202020204" pitchFamily="34" charset="0"/>
                <a:ea typeface="Times New Roman" panose="02020603050405020304" pitchFamily="18" charset="0"/>
                <a:cs typeface="Arial" panose="020B0604020202020204" pitchFamily="34" charset="0"/>
              </a:rPr>
              <a:t> field, and then click </a:t>
            </a:r>
            <a:r>
              <a:rPr lang="en-US" sz="1000" b="1" dirty="0">
                <a:latin typeface="Arial" panose="020B0604020202020204" pitchFamily="34" charset="0"/>
                <a:ea typeface="Times New Roman" panose="02020603050405020304" pitchFamily="18" charset="0"/>
                <a:cs typeface="Arial" panose="020B0604020202020204" pitchFamily="34" charset="0"/>
              </a:rPr>
              <a:t>OK</a:t>
            </a:r>
            <a:r>
              <a:rPr lang="en-US" sz="1000" dirty="0">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ts val="1300"/>
              </a:lnSpc>
              <a:spcBef>
                <a:spcPts val="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Right-click the </a:t>
            </a:r>
            <a:r>
              <a:rPr lang="en-US" sz="1000" b="1" dirty="0">
                <a:latin typeface="Arial" panose="020B0604020202020204" pitchFamily="34" charset="0"/>
                <a:ea typeface="Times New Roman" panose="02020603050405020304" pitchFamily="18" charset="0"/>
                <a:cs typeface="Arial" panose="020B0604020202020204" pitchFamily="34" charset="0"/>
              </a:rPr>
              <a:t>Office 2013</a:t>
            </a:r>
            <a:r>
              <a:rPr lang="en-US" sz="1000" dirty="0">
                <a:latin typeface="Arial" panose="020B0604020202020204" pitchFamily="34" charset="0"/>
                <a:ea typeface="Times New Roman" panose="02020603050405020304" pitchFamily="18" charset="0"/>
                <a:cs typeface="Arial" panose="020B0604020202020204" pitchFamily="34" charset="0"/>
              </a:rPr>
              <a:t> GPO in the left pane, and then click </a:t>
            </a:r>
            <a:r>
              <a:rPr lang="en-US" sz="1000" b="1" dirty="0">
                <a:latin typeface="Arial" panose="020B0604020202020204" pitchFamily="34" charset="0"/>
                <a:ea typeface="Times New Roman" panose="02020603050405020304" pitchFamily="18" charset="0"/>
                <a:cs typeface="Arial" panose="020B0604020202020204" pitchFamily="34" charset="0"/>
              </a:rPr>
              <a:t>Edit</a:t>
            </a:r>
            <a:r>
              <a:rPr lang="en-US" sz="1000" dirty="0">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ts val="1300"/>
              </a:lnSpc>
              <a:spcBef>
                <a:spcPts val="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Under </a:t>
            </a:r>
            <a:r>
              <a:rPr lang="en-US" sz="1000" b="1" dirty="0">
                <a:latin typeface="Arial" panose="020B0604020202020204" pitchFamily="34" charset="0"/>
                <a:ea typeface="Times New Roman" panose="02020603050405020304" pitchFamily="18" charset="0"/>
                <a:cs typeface="Arial" panose="020B0604020202020204" pitchFamily="34" charset="0"/>
              </a:rPr>
              <a:t>User Configuration</a:t>
            </a:r>
            <a:r>
              <a:rPr lang="en-US" sz="1000" dirty="0">
                <a:latin typeface="Arial" panose="020B0604020202020204" pitchFamily="34" charset="0"/>
                <a:ea typeface="Times New Roman" panose="02020603050405020304" pitchFamily="18" charset="0"/>
                <a:cs typeface="Arial" panose="020B0604020202020204" pitchFamily="34" charset="0"/>
              </a:rPr>
              <a:t>, in the left pane, expand </a:t>
            </a:r>
            <a:r>
              <a:rPr lang="en-US" sz="1000" b="1" dirty="0">
                <a:latin typeface="Arial" panose="020B0604020202020204" pitchFamily="34" charset="0"/>
                <a:ea typeface="Times New Roman" panose="02020603050405020304" pitchFamily="18" charset="0"/>
                <a:cs typeface="Arial" panose="020B0604020202020204" pitchFamily="34" charset="0"/>
              </a:rPr>
              <a:t>Policies</a:t>
            </a:r>
            <a:r>
              <a:rPr lang="en-US" sz="1000" dirty="0">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ts val="1300"/>
              </a:lnSpc>
              <a:spcBef>
                <a:spcPts val="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Expand </a:t>
            </a:r>
            <a:r>
              <a:rPr lang="en-US" sz="1000" b="1" dirty="0">
                <a:latin typeface="Arial" panose="020B0604020202020204" pitchFamily="34" charset="0"/>
                <a:ea typeface="Times New Roman" panose="02020603050405020304" pitchFamily="18" charset="0"/>
                <a:cs typeface="Arial" panose="020B0604020202020204" pitchFamily="34" charset="0"/>
              </a:rPr>
              <a:t>Administrative Templates: Policy definitions (ADMX files) retrieved from the local computer</a:t>
            </a:r>
            <a:r>
              <a:rPr lang="en-US" sz="1000" dirty="0">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ts val="1300"/>
              </a:lnSpc>
              <a:spcBef>
                <a:spcPts val="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Expand </a:t>
            </a:r>
            <a:r>
              <a:rPr lang="en-US" sz="1000" b="1" dirty="0">
                <a:latin typeface="Arial" panose="020B0604020202020204" pitchFamily="34" charset="0"/>
                <a:ea typeface="Times New Roman" panose="02020603050405020304" pitchFamily="18" charset="0"/>
                <a:cs typeface="Arial" panose="020B0604020202020204" pitchFamily="34" charset="0"/>
              </a:rPr>
              <a:t>Microsoft Word 2013</a:t>
            </a:r>
            <a:r>
              <a:rPr lang="en-US" sz="1000" dirty="0">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ts val="1300"/>
              </a:lnSpc>
              <a:spcBef>
                <a:spcPts val="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Expand </a:t>
            </a:r>
            <a:r>
              <a:rPr lang="en-US" sz="1000" b="1" dirty="0">
                <a:latin typeface="Arial" panose="020B0604020202020204" pitchFamily="34" charset="0"/>
                <a:ea typeface="Times New Roman" panose="02020603050405020304" pitchFamily="18" charset="0"/>
                <a:cs typeface="Arial" panose="020B0604020202020204" pitchFamily="34" charset="0"/>
              </a:rPr>
              <a:t>Word Options</a:t>
            </a:r>
            <a:r>
              <a:rPr lang="en-US" sz="1000" dirty="0">
                <a:latin typeface="Arial" panose="020B0604020202020204" pitchFamily="34" charset="0"/>
                <a:ea typeface="Times New Roman" panose="02020603050405020304" pitchFamily="18" charset="0"/>
                <a:cs typeface="Arial" panose="020B0604020202020204" pitchFamily="34" charset="0"/>
              </a:rPr>
              <a:t>, and then click </a:t>
            </a:r>
            <a:r>
              <a:rPr lang="en-US" sz="1000" b="1" dirty="0">
                <a:latin typeface="Arial" panose="020B0604020202020204" pitchFamily="34" charset="0"/>
                <a:ea typeface="Times New Roman" panose="02020603050405020304" pitchFamily="18" charset="0"/>
                <a:cs typeface="Arial" panose="020B0604020202020204" pitchFamily="34" charset="0"/>
              </a:rPr>
              <a:t>Customize Ribbon</a:t>
            </a:r>
            <a:r>
              <a:rPr lang="en-US" sz="1000" dirty="0">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ts val="1300"/>
              </a:lnSpc>
              <a:spcBef>
                <a:spcPts val="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In the right pane, double-click the </a:t>
            </a:r>
            <a:r>
              <a:rPr lang="en-US" sz="1000" b="1" dirty="0">
                <a:latin typeface="Arial" panose="020B0604020202020204" pitchFamily="34" charset="0"/>
                <a:ea typeface="Times New Roman" panose="02020603050405020304" pitchFamily="18" charset="0"/>
                <a:cs typeface="Arial" panose="020B0604020202020204" pitchFamily="34" charset="0"/>
              </a:rPr>
              <a:t>Display Developer tab</a:t>
            </a:r>
            <a:r>
              <a:rPr lang="en-US" sz="1000" dirty="0">
                <a:latin typeface="Arial" panose="020B0604020202020204" pitchFamily="34" charset="0"/>
                <a:ea typeface="Times New Roman" panose="02020603050405020304" pitchFamily="18" charset="0"/>
                <a:cs typeface="Arial" panose="020B0604020202020204" pitchFamily="34" charset="0"/>
              </a:rPr>
              <a:t> </a:t>
            </a:r>
            <a:r>
              <a:rPr lang="en-US" sz="1000" b="1" dirty="0">
                <a:latin typeface="Arial" panose="020B0604020202020204" pitchFamily="34" charset="0"/>
                <a:ea typeface="Times New Roman" panose="02020603050405020304" pitchFamily="18" charset="0"/>
                <a:cs typeface="Arial" panose="020B0604020202020204" pitchFamily="34" charset="0"/>
              </a:rPr>
              <a:t>in the Ribbon</a:t>
            </a:r>
            <a:r>
              <a:rPr lang="en-US" sz="1000" dirty="0">
                <a:latin typeface="Arial" panose="020B0604020202020204" pitchFamily="34" charset="0"/>
                <a:ea typeface="Times New Roman" panose="02020603050405020304" pitchFamily="18" charset="0"/>
                <a:cs typeface="Arial" panose="020B0604020202020204" pitchFamily="34" charset="0"/>
              </a:rPr>
              <a:t> setting.</a:t>
            </a:r>
          </a:p>
          <a:p>
            <a:pPr marL="342900" marR="0" lvl="0" indent="-342900">
              <a:lnSpc>
                <a:spcPts val="1300"/>
              </a:lnSpc>
              <a:spcBef>
                <a:spcPts val="0"/>
              </a:spcBef>
              <a:spcAft>
                <a:spcPts val="0"/>
              </a:spcAft>
              <a:buFont typeface="+mj-lt"/>
              <a:buAutoNum type="arabicPeriod"/>
            </a:pPr>
            <a:r>
              <a:rPr lang="en-US" sz="1000" dirty="0">
                <a:latin typeface="Arial" panose="020B0604020202020204" pitchFamily="34" charset="0"/>
                <a:ea typeface="Times New Roman" panose="02020603050405020304" pitchFamily="18" charset="0"/>
                <a:cs typeface="Arial" panose="020B0604020202020204" pitchFamily="34" charset="0"/>
              </a:rPr>
              <a:t>In the </a:t>
            </a:r>
            <a:r>
              <a:rPr lang="en-US" sz="1000" b="1" dirty="0">
                <a:latin typeface="Arial" panose="020B0604020202020204" pitchFamily="34" charset="0"/>
                <a:ea typeface="Times New Roman" panose="02020603050405020304" pitchFamily="18" charset="0"/>
                <a:cs typeface="Arial" panose="020B0604020202020204" pitchFamily="34" charset="0"/>
              </a:rPr>
              <a:t>Display Developer</a:t>
            </a:r>
            <a:r>
              <a:rPr lang="en-US" sz="1000" dirty="0">
                <a:latin typeface="Arial" panose="020B0604020202020204" pitchFamily="34" charset="0"/>
                <a:ea typeface="Times New Roman" panose="02020603050405020304" pitchFamily="18" charset="0"/>
                <a:cs typeface="Arial" panose="020B0604020202020204" pitchFamily="34" charset="0"/>
              </a:rPr>
              <a:t> </a:t>
            </a:r>
            <a:r>
              <a:rPr lang="en-US" sz="1000" b="1" dirty="0">
                <a:latin typeface="Arial" panose="020B0604020202020204" pitchFamily="34" charset="0"/>
                <a:ea typeface="Times New Roman" panose="02020603050405020304" pitchFamily="18" charset="0"/>
                <a:cs typeface="Arial" panose="020B0604020202020204" pitchFamily="34" charset="0"/>
              </a:rPr>
              <a:t>tab in the Ribbon</a:t>
            </a:r>
            <a:r>
              <a:rPr lang="en-US" sz="1000" dirty="0">
                <a:latin typeface="Arial" panose="020B0604020202020204" pitchFamily="34" charset="0"/>
                <a:ea typeface="Times New Roman" panose="02020603050405020304" pitchFamily="18" charset="0"/>
                <a:cs typeface="Arial" panose="020B0604020202020204" pitchFamily="34" charset="0"/>
              </a:rPr>
              <a:t> window, click the </a:t>
            </a:r>
            <a:r>
              <a:rPr lang="en-US" sz="1000" b="1" dirty="0">
                <a:latin typeface="Arial" panose="020B0604020202020204" pitchFamily="34" charset="0"/>
                <a:ea typeface="Times New Roman" panose="02020603050405020304" pitchFamily="18" charset="0"/>
                <a:cs typeface="Arial" panose="020B0604020202020204" pitchFamily="34" charset="0"/>
              </a:rPr>
              <a:t>Enabled</a:t>
            </a:r>
            <a:r>
              <a:rPr lang="en-US" sz="1000" dirty="0">
                <a:latin typeface="Arial" panose="020B0604020202020204" pitchFamily="34" charset="0"/>
                <a:ea typeface="Times New Roman" panose="02020603050405020304" pitchFamily="18" charset="0"/>
                <a:cs typeface="Arial" panose="020B0604020202020204" pitchFamily="34" charset="0"/>
              </a:rPr>
              <a:t> radio button, and then click </a:t>
            </a:r>
            <a:r>
              <a:rPr lang="en-US" sz="1000" b="1" dirty="0">
                <a:latin typeface="Arial" panose="020B0604020202020204" pitchFamily="34" charset="0"/>
                <a:ea typeface="Times New Roman" panose="02020603050405020304" pitchFamily="18" charset="0"/>
                <a:cs typeface="Arial" panose="020B0604020202020204" pitchFamily="34" charset="0"/>
              </a:rPr>
              <a:t>OK</a:t>
            </a:r>
            <a:r>
              <a:rPr lang="en-US" sz="1000" dirty="0">
                <a:latin typeface="Arial" panose="020B0604020202020204" pitchFamily="34" charset="0"/>
                <a:ea typeface="Times New Roman" panose="02020603050405020304" pitchFamily="18" charset="0"/>
                <a:cs typeface="Arial" panose="020B0604020202020204" pitchFamily="34" charset="0"/>
              </a:rPr>
              <a:t>.</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12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99236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ts val="1300"/>
              </a:lnSpc>
              <a:spcBef>
                <a:spcPts val="0"/>
              </a:spcBef>
              <a:spcAft>
                <a:spcPts val="0"/>
              </a:spcAft>
              <a:buFont typeface="+mj-lt"/>
              <a:buAutoNum type="arabicPeriod" startAt="14"/>
            </a:pPr>
            <a:r>
              <a:rPr lang="en-US" sz="1000" dirty="0" smtClean="0">
                <a:latin typeface="Arial" panose="020B0604020202020204" pitchFamily="34" charset="0"/>
                <a:ea typeface="Times New Roman" panose="02020603050405020304" pitchFamily="18" charset="0"/>
                <a:cs typeface="Arial" panose="020B0604020202020204" pitchFamily="34" charset="0"/>
              </a:rPr>
              <a:t>In </a:t>
            </a:r>
            <a:r>
              <a:rPr lang="en-US" sz="1000" dirty="0">
                <a:latin typeface="Arial" panose="020B0604020202020204" pitchFamily="34" charset="0"/>
                <a:ea typeface="Times New Roman" panose="02020603050405020304" pitchFamily="18" charset="0"/>
                <a:cs typeface="Arial" panose="020B0604020202020204" pitchFamily="34" charset="0"/>
              </a:rPr>
              <a:t>the left pane, expand </a:t>
            </a:r>
            <a:r>
              <a:rPr lang="en-US" sz="1000" b="1" dirty="0">
                <a:latin typeface="Arial" panose="020B0604020202020204" pitchFamily="34" charset="0"/>
                <a:ea typeface="Times New Roman" panose="02020603050405020304" pitchFamily="18" charset="0"/>
                <a:cs typeface="Arial" panose="020B0604020202020204" pitchFamily="34" charset="0"/>
              </a:rPr>
              <a:t>Proofing</a:t>
            </a:r>
            <a:r>
              <a:rPr lang="en-US" sz="1000" dirty="0">
                <a:latin typeface="Arial" panose="020B0604020202020204" pitchFamily="34" charset="0"/>
                <a:ea typeface="Times New Roman" panose="02020603050405020304" pitchFamily="18" charset="0"/>
                <a:cs typeface="Arial" panose="020B0604020202020204" pitchFamily="34" charset="0"/>
              </a:rPr>
              <a:t>, and then click </a:t>
            </a:r>
            <a:r>
              <a:rPr lang="en-US" sz="1000" b="1" dirty="0">
                <a:latin typeface="Arial" panose="020B0604020202020204" pitchFamily="34" charset="0"/>
                <a:ea typeface="Times New Roman" panose="02020603050405020304" pitchFamily="18" charset="0"/>
                <a:cs typeface="Arial" panose="020B0604020202020204" pitchFamily="34" charset="0"/>
              </a:rPr>
              <a:t>AutoCorrect</a:t>
            </a:r>
            <a:r>
              <a:rPr lang="en-US" sz="1000" dirty="0">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ts val="1300"/>
              </a:lnSpc>
              <a:spcBef>
                <a:spcPts val="0"/>
              </a:spcBef>
              <a:spcAft>
                <a:spcPts val="0"/>
              </a:spcAft>
              <a:buFont typeface="+mj-lt"/>
              <a:buAutoNum type="arabicPeriod" startAt="14"/>
            </a:pPr>
            <a:r>
              <a:rPr lang="en-US" sz="1000" dirty="0">
                <a:latin typeface="Arial" panose="020B0604020202020204" pitchFamily="34" charset="0"/>
                <a:ea typeface="Times New Roman" panose="02020603050405020304" pitchFamily="18" charset="0"/>
                <a:cs typeface="Arial" panose="020B0604020202020204" pitchFamily="34" charset="0"/>
              </a:rPr>
              <a:t>In the right pane, double-click the </a:t>
            </a:r>
            <a:r>
              <a:rPr lang="en-US" sz="1000" b="1" dirty="0">
                <a:latin typeface="Arial" panose="020B0604020202020204" pitchFamily="34" charset="0"/>
                <a:ea typeface="Times New Roman" panose="02020603050405020304" pitchFamily="18" charset="0"/>
                <a:cs typeface="Arial" panose="020B0604020202020204" pitchFamily="34" charset="0"/>
              </a:rPr>
              <a:t>Replace text as you type</a:t>
            </a:r>
            <a:r>
              <a:rPr lang="en-US" sz="1000" dirty="0">
                <a:latin typeface="Arial" panose="020B0604020202020204" pitchFamily="34" charset="0"/>
                <a:ea typeface="Times New Roman" panose="02020603050405020304" pitchFamily="18" charset="0"/>
                <a:cs typeface="Arial" panose="020B0604020202020204" pitchFamily="34" charset="0"/>
              </a:rPr>
              <a:t> setting.</a:t>
            </a:r>
          </a:p>
          <a:p>
            <a:pPr marL="342900" marR="0" lvl="0" indent="-342900">
              <a:lnSpc>
                <a:spcPts val="1300"/>
              </a:lnSpc>
              <a:spcBef>
                <a:spcPts val="0"/>
              </a:spcBef>
              <a:spcAft>
                <a:spcPts val="0"/>
              </a:spcAft>
              <a:buFont typeface="+mj-lt"/>
              <a:buAutoNum type="arabicPeriod" startAt="14"/>
            </a:pPr>
            <a:r>
              <a:rPr lang="en-US" sz="1000" dirty="0">
                <a:latin typeface="Arial" panose="020B0604020202020204" pitchFamily="34" charset="0"/>
                <a:ea typeface="Times New Roman" panose="02020603050405020304" pitchFamily="18" charset="0"/>
                <a:cs typeface="Arial" panose="020B0604020202020204" pitchFamily="34" charset="0"/>
              </a:rPr>
              <a:t>In the Replace text as you type window, click </a:t>
            </a:r>
            <a:r>
              <a:rPr lang="en-US" sz="1000" b="1" dirty="0">
                <a:latin typeface="Arial" panose="020B0604020202020204" pitchFamily="34" charset="0"/>
                <a:ea typeface="Times New Roman" panose="02020603050405020304" pitchFamily="18" charset="0"/>
                <a:cs typeface="Arial" panose="020B0604020202020204" pitchFamily="34" charset="0"/>
              </a:rPr>
              <a:t>Disabled</a:t>
            </a:r>
            <a:r>
              <a:rPr lang="en-US" sz="1000" dirty="0">
                <a:latin typeface="Arial" panose="020B0604020202020204" pitchFamily="34" charset="0"/>
                <a:ea typeface="Times New Roman" panose="02020603050405020304" pitchFamily="18" charset="0"/>
                <a:cs typeface="Arial" panose="020B0604020202020204" pitchFamily="34" charset="0"/>
              </a:rPr>
              <a:t>, and then click </a:t>
            </a:r>
            <a:r>
              <a:rPr lang="en-US" sz="1000" b="1" dirty="0">
                <a:latin typeface="Arial" panose="020B0604020202020204" pitchFamily="34" charset="0"/>
                <a:ea typeface="Times New Roman" panose="02020603050405020304" pitchFamily="18" charset="0"/>
                <a:cs typeface="Arial" panose="020B0604020202020204" pitchFamily="34" charset="0"/>
              </a:rPr>
              <a:t>OK</a:t>
            </a:r>
            <a:r>
              <a:rPr lang="en-US" sz="1000" dirty="0">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ts val="1300"/>
              </a:lnSpc>
              <a:spcBef>
                <a:spcPts val="0"/>
              </a:spcBef>
              <a:spcAft>
                <a:spcPts val="0"/>
              </a:spcAft>
              <a:buFont typeface="+mj-lt"/>
              <a:buAutoNum type="arabicPeriod" startAt="14"/>
            </a:pPr>
            <a:r>
              <a:rPr lang="en-US" sz="1000" dirty="0">
                <a:latin typeface="Arial" panose="020B0604020202020204" pitchFamily="34" charset="0"/>
                <a:ea typeface="Times New Roman" panose="02020603050405020304" pitchFamily="18" charset="0"/>
                <a:cs typeface="Arial" panose="020B0604020202020204" pitchFamily="34" charset="0"/>
              </a:rPr>
              <a:t>Close the Group Policy Management Editor.</a:t>
            </a:r>
          </a:p>
          <a:p>
            <a:pPr marL="342900" marR="0" lvl="0" indent="-342900">
              <a:lnSpc>
                <a:spcPts val="1300"/>
              </a:lnSpc>
              <a:spcBef>
                <a:spcPts val="0"/>
              </a:spcBef>
              <a:spcAft>
                <a:spcPts val="0"/>
              </a:spcAft>
              <a:buFont typeface="+mj-lt"/>
              <a:buAutoNum type="arabicPeriod" startAt="14"/>
            </a:pPr>
            <a:r>
              <a:rPr lang="en-US" sz="1000" dirty="0">
                <a:latin typeface="Arial" panose="020B0604020202020204" pitchFamily="34" charset="0"/>
                <a:ea typeface="Times New Roman" panose="02020603050405020304" pitchFamily="18" charset="0"/>
                <a:cs typeface="Arial" panose="020B0604020202020204" pitchFamily="34" charset="0"/>
              </a:rPr>
              <a:t>In the Group Policy Management Console, right-click the </a:t>
            </a:r>
            <a:r>
              <a:rPr lang="en-US" sz="1000" b="1" dirty="0" err="1">
                <a:latin typeface="Arial" panose="020B0604020202020204" pitchFamily="34" charset="0"/>
                <a:ea typeface="Times New Roman" panose="02020603050405020304" pitchFamily="18" charset="0"/>
                <a:cs typeface="Arial" panose="020B0604020202020204" pitchFamily="34" charset="0"/>
              </a:rPr>
              <a:t>Adatum.com</a:t>
            </a:r>
            <a:r>
              <a:rPr lang="en-US" sz="1000" dirty="0">
                <a:latin typeface="Arial" panose="020B0604020202020204" pitchFamily="34" charset="0"/>
                <a:ea typeface="Times New Roman" panose="02020603050405020304" pitchFamily="18" charset="0"/>
                <a:cs typeface="Arial" panose="020B0604020202020204" pitchFamily="34" charset="0"/>
              </a:rPr>
              <a:t> domain, and then click </a:t>
            </a:r>
            <a:r>
              <a:rPr lang="en-US" sz="1000" b="1" dirty="0">
                <a:latin typeface="Arial" panose="020B0604020202020204" pitchFamily="34" charset="0"/>
                <a:ea typeface="Times New Roman" panose="02020603050405020304" pitchFamily="18" charset="0"/>
                <a:cs typeface="Arial" panose="020B0604020202020204" pitchFamily="34" charset="0"/>
              </a:rPr>
              <a:t>Link an Existing GPO</a:t>
            </a:r>
            <a:r>
              <a:rPr lang="en-US" sz="1000" dirty="0">
                <a:latin typeface="Arial" panose="020B0604020202020204" pitchFamily="34" charset="0"/>
                <a:ea typeface="Times New Roman" panose="02020603050405020304" pitchFamily="18" charset="0"/>
                <a:cs typeface="Arial" panose="020B0604020202020204" pitchFamily="34" charset="0"/>
              </a:rPr>
              <a:t> in the context menu.</a:t>
            </a:r>
          </a:p>
          <a:p>
            <a:pPr marL="342900" marR="0" lvl="0" indent="-342900">
              <a:lnSpc>
                <a:spcPts val="1300"/>
              </a:lnSpc>
              <a:spcBef>
                <a:spcPts val="0"/>
              </a:spcBef>
              <a:spcAft>
                <a:spcPts val="600"/>
              </a:spcAft>
              <a:buFont typeface="+mj-lt"/>
              <a:buAutoNum type="arabicPeriod" startAt="14"/>
            </a:pPr>
            <a:r>
              <a:rPr lang="en-US" sz="1000" dirty="0">
                <a:latin typeface="Arial" panose="020B0604020202020204" pitchFamily="34" charset="0"/>
                <a:ea typeface="Times New Roman" panose="02020603050405020304" pitchFamily="18" charset="0"/>
                <a:cs typeface="Arial" panose="020B0604020202020204" pitchFamily="34" charset="0"/>
              </a:rPr>
              <a:t>In the Select GPO window, click the </a:t>
            </a:r>
            <a:r>
              <a:rPr lang="en-US" sz="1000" b="1" dirty="0">
                <a:latin typeface="Arial" panose="020B0604020202020204" pitchFamily="34" charset="0"/>
                <a:ea typeface="Times New Roman" panose="02020603050405020304" pitchFamily="18" charset="0"/>
                <a:cs typeface="Arial" panose="020B0604020202020204" pitchFamily="34" charset="0"/>
              </a:rPr>
              <a:t>Office 2013</a:t>
            </a:r>
            <a:r>
              <a:rPr lang="en-US" sz="1000" dirty="0">
                <a:latin typeface="Arial" panose="020B0604020202020204" pitchFamily="34" charset="0"/>
                <a:ea typeface="Times New Roman" panose="02020603050405020304" pitchFamily="18" charset="0"/>
                <a:cs typeface="Arial" panose="020B0604020202020204" pitchFamily="34" charset="0"/>
              </a:rPr>
              <a:t> GPO, and then click </a:t>
            </a:r>
            <a:r>
              <a:rPr lang="en-US" sz="1000" b="1" dirty="0">
                <a:latin typeface="Arial" panose="020B0604020202020204" pitchFamily="34" charset="0"/>
                <a:ea typeface="Times New Roman" panose="02020603050405020304" pitchFamily="18" charset="0"/>
                <a:cs typeface="Arial" panose="020B0604020202020204" pitchFamily="34" charset="0"/>
              </a:rPr>
              <a:t>OK</a:t>
            </a:r>
            <a:r>
              <a:rPr lang="en-US" sz="1000" dirty="0">
                <a:latin typeface="Arial" panose="020B0604020202020204" pitchFamily="34" charset="0"/>
                <a:ea typeface="Times New Roman" panose="02020603050405020304" pitchFamily="18" charset="0"/>
                <a:cs typeface="Arial" panose="020B0604020202020204" pitchFamily="34" charset="0"/>
              </a:rPr>
              <a:t>.</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13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780811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82667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to students that some of the advantages of folder redirection include: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Data appears to follow the user when the user logs on to different computers.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Data stored on servers is more likely to be backed up and is easier to back up than backing up individual client computers.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Size of local profiles is reduced.</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There is less data to transfer in the case of client machine replacement.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Mention that the Documents folder can include all of its own subfolders, like Music, Pictures, and Video. Consider demonstrating to students some of the folders that you can redirect.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02273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smtClean="0">
                <a:effectLst/>
                <a:latin typeface="Arial" panose="020B0604020202020204" pitchFamily="34" charset="0"/>
                <a:ea typeface="Calibri" panose="020F0502020204030204" pitchFamily="34" charset="0"/>
                <a:cs typeface="Segoe UI" panose="020B0502040204020203" pitchFamily="34" charset="0"/>
              </a:rPr>
              <a:t>Discuss the difference between Basic and Advanced redirection settings. Discuss the four options on the target folder location’s drop-down list. Explain the options on the Settings tab. Mention that the default option is to grant the user exclusive rights, and to, in the case of the Documents folder, move the folder’s current contents.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Discuss the options available when the policy no longer applies to the user, and mention that the default option is to leave the folder in the shared location.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Users in the same department often log in to different computers. They need access to their Documents folder. They also need data to be private. What folder redirection setting would you choose for these users?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Create a folder for each user under the root path. This creates a Documents folder to which only the user has access.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25116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Stress that the students must create the initial network-share root folder manually, and then assign permissions. The folder redirection feature then creates the appropriate subfolders and applies the appropriate permissions.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Describe the minimum permissions required for redirected folders. Mention that these are minimum permissions requirements, and that different environments may require different permission sets.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58332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Leave the virtual machines running for subsequent demonstrations.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The required virtual machines 20411D-LON-DC1 and 20411D-LON-CL1 should be running after the preceding demonstration.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Create a shared folder</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LON-DC1, on the taskbar,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File Explorer</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details pane, double-click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Local Disk (C:)</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Home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tab,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folder</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box,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Redirect,</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press Enter.</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Right-click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Redirect</a:t>
            </a:r>
            <a:r>
              <a:rPr lang="en-US" sz="1000" smtClean="0">
                <a:effectLst/>
                <a:latin typeface="Arial" panose="020B0604020202020204" pitchFamily="34" charset="0"/>
                <a:ea typeface="Times New Roman" panose="02020603050405020304" pitchFamily="18" charset="0"/>
                <a:cs typeface="Segoe UI" panose="020B0502040204020203" pitchFamily="34" charset="0"/>
              </a:rPr>
              <a:t> folder,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Share with</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Specific</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people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File Sharing</a:t>
            </a:r>
            <a:r>
              <a:rPr lang="en-US" sz="1000" smtClean="0">
                <a:effectLst/>
                <a:latin typeface="Arial" panose="020B0604020202020204" pitchFamily="34" charset="0"/>
                <a:ea typeface="Times New Roman" panose="02020603050405020304" pitchFamily="18" charset="0"/>
                <a:cs typeface="Segoe UI" panose="020B0502040204020203" pitchFamily="34" charset="0"/>
              </a:rPr>
              <a:t> dialog box, click the drop-down arrow, select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Everyone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For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Everyone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group, 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Permission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Level</a:t>
            </a:r>
            <a:r>
              <a:rPr lang="en-US" sz="1000" smtClean="0">
                <a:effectLst/>
                <a:latin typeface="Arial" panose="020B0604020202020204" pitchFamily="34" charset="0"/>
                <a:ea typeface="Times New Roman" panose="02020603050405020304" pitchFamily="18" charset="0"/>
                <a:cs typeface="Segoe UI" panose="020B0502040204020203" pitchFamily="34" charset="0"/>
              </a:rPr>
              <a:t> drop-down arrow,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Read/Write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Share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Done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Close the Local Disk (C:) window.</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Create a GPO to redirect the Documents folder</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Administrative Tools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double-click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 Policy Management</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Forest: Adatum.com</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Domains</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Right-click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Create a GPO in this domain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and Link it here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New GPO</a:t>
            </a:r>
            <a:r>
              <a:rPr lang="en-US" sz="1000" smtClean="0">
                <a:effectLst/>
                <a:latin typeface="Arial" panose="020B0604020202020204" pitchFamily="34" charset="0"/>
                <a:ea typeface="Times New Roman" panose="02020603050405020304" pitchFamily="18" charset="0"/>
                <a:cs typeface="Segoe UI" panose="020B0502040204020203" pitchFamily="34" charset="0"/>
              </a:rPr>
              <a:t> dialog box, 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box,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Folder Redirection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left pane, under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smtClean="0">
                <a:effectLst/>
                <a:latin typeface="Arial" panose="020B0604020202020204" pitchFamily="34" charset="0"/>
                <a:ea typeface="Times New Roman" panose="02020603050405020304" pitchFamily="18" charset="0"/>
                <a:cs typeface="Segoe UI" panose="020B0502040204020203" pitchFamily="34" charset="0"/>
              </a:rPr>
              <a:t>, right-click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Folder Redirection GPO</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Edit</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808837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Group Policy Management Editor,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Configuration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Policies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Folder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Redirection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Documents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Document Properties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Target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tab,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the drop-down arrow, 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Basic – Redirect everyone’s folder to the same location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Ensure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Target folder location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is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folder for each</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under the root path</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Root Path</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\\LON-DC1\Redirect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Warning</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Close all open windows.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Test folder redirection</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Log in to LON-CL1 as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with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Start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type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cmd.exe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the command prompt, 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Bef>
                <a:spcPts val="600"/>
              </a:spcBef>
              <a:spcAft>
                <a:spcPts val="995"/>
              </a:spcAft>
            </a:pP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gpupdate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/force</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If you are prompted to log off to complete the Group Policy update, log off, and then log back on.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the Start screen,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Desktop</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Right-click the desktop,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Personalize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navigation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Change desktop icons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Desktop Icon Settings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User’s Files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the desktop,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19</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552161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14596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Documents,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Documents Properties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note that the location of the folder is now the Redirect network share in a subfolder named for the user.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Log off of LON-CL1.</a:t>
            </a:r>
            <a:endParaRPr lang="en-US" dirty="0"/>
          </a:p>
        </p:txBody>
      </p:sp>
      <p:sp>
        <p:nvSpPr>
          <p:cNvPr id="4" name="Slide Number Placeholder 3"/>
          <p:cNvSpPr>
            <a:spLocks noGrp="1"/>
          </p:cNvSpPr>
          <p:nvPr>
            <p:ph type="sldNum" sz="quarter" idx="10"/>
          </p:nvPr>
        </p:nvSpPr>
        <p:spPr/>
        <p:txBody>
          <a:bodyPr/>
          <a:lstStyle/>
          <a:p>
            <a:fld id="{18EBC41C-3113-447E-8C9F-33993C90877A}"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065862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that you cannot set all configuration settings by using Group Policy settings. You can use scripts to perform many tasks, such as clearing page files or mapping drives, and clearing temporary folders for users. Describe the four types of scripts and when the scripts run.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Describe the difference between synchronous and asynchronous script processing. Explain that logon scripts run asynchronously by default, and startup scripts run synchronously by default, but that you can modify that setting. Mention that if scripts are set to run synchronously, then a failed script can cause a computer to stop responding.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49425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dirty="0" smtClean="0">
                <a:effectLst/>
                <a:latin typeface="Arial" panose="020B0604020202020204" pitchFamily="34" charset="0"/>
                <a:ea typeface="Calibri" panose="020F0502020204030204" pitchFamily="34" charset="0"/>
                <a:cs typeface="Segoe UI" panose="020B0502040204020203" pitchFamily="34" charset="0"/>
              </a:rPr>
              <a:t>Leave the virtual machine running for subsequent demonstrations.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The required virtual machines, 20411D-LON-DC1 and 20411D-LON-CL1, should already be running after the preceding demonstration.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Create a logon script to map a network drive</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LON-DC1,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Notepad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press Enter. </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Notepad, type the following command:</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Net use t: \\LON-dc1\Redirect</a:t>
            </a:r>
          </a:p>
          <a:p>
            <a:pPr marL="342900" marR="0" lvl="0" indent="-342900">
              <a:lnSpc>
                <a:spcPct val="115000"/>
              </a:lnSpc>
              <a:spcBef>
                <a:spcPts val="0"/>
              </a:spcBef>
              <a:spcAft>
                <a:spcPts val="995"/>
              </a:spcAft>
              <a:buFont typeface="+mj-lt"/>
              <a:buAutoNum type="arabicPeriod" startAt="3"/>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menu,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Save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Save As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dialog box,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 name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box, type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Map.bat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Save as type: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list,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All Files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navigation 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Desktop</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Save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Close Notepad.</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the desktop, right-click the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Map.bat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file,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Copy</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Create and link a GPO to use the script, and then store the script in the </a:t>
            </a:r>
            <a:r>
              <a:rPr lang="en-US" sz="1000" b="1" dirty="0" err="1" smtClean="0">
                <a:effectLst/>
                <a:latin typeface="Arial" panose="020B0604020202020204" pitchFamily="34" charset="0"/>
                <a:ea typeface="Times New Roman" panose="02020603050405020304" pitchFamily="18" charset="0"/>
                <a:cs typeface="Segoe UI" panose="020B0502040204020203" pitchFamily="34" charset="0"/>
              </a:rPr>
              <a:t>Netlogon</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 share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Open </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Server Manager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Server Manager,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Group</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Policy Management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Forest: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Domains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Right-click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a GPO in this domain and link it here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GPO</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dialog box,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box, type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DriveMap</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311229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Expand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right-click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Drivemap</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GPO,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Edit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Group Policy Management Editor, under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Configuration</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expand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Policies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expand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(Logon/Logoff)</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details pane, double-click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Logon</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Logon Properties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Show Files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This opens the Netlogon share. </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details pane, right-click a blank area,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Paste</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Close the Logon window.</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Logon Properties</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Add a Script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Browse</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Map.bat</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script,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twice to close all dialog boxes.</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Close the Group Policy Management Editor and the Group Policy Management Console.</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Log in to the client to test the results</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On LON-CL1, log in as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with the password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Desktop</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 and, on the taskbar,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Explorer</a:t>
            </a: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Verify that you have a drive mapped to \\LON-DC1\redirect by examining the navigation pane.</a:t>
            </a:r>
            <a:endPar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Segoe UI" panose="020B0502040204020203" pitchFamily="34" charset="0"/>
              </a:rPr>
              <a:t>Log off of LON-CL1.</a:t>
            </a:r>
            <a:endParaRPr lang="en-US"/>
          </a:p>
        </p:txBody>
      </p:sp>
      <p:sp>
        <p:nvSpPr>
          <p:cNvPr id="4" name="Slide Number Placeholder 3"/>
          <p:cNvSpPr>
            <a:spLocks noGrp="1"/>
          </p:cNvSpPr>
          <p:nvPr>
            <p:ph type="sldNum" sz="quarter" idx="10"/>
          </p:nvPr>
        </p:nvSpPr>
        <p:spPr/>
        <p:txBody>
          <a:bodyPr/>
          <a:lstStyle/>
          <a:p>
            <a:fld id="{18EBC41C-3113-447E-8C9F-33993C90877A}" type="slidenum">
              <a:rPr lang="en-US" smtClean="0"/>
              <a:t>23</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831115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14734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to students that you now can process Group Policy preferences because of several new Group Policy client-side extensions that expand the range of configurable settings in a GPO. Examples of the new Group Policy preference extensions include the following:</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Folder Options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Drive Maps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Printers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Scheduled Tasks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Services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Start Menu</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37089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to students that the main difference between policy settings and preference settings is that preference settings are not enforced. They should understand that this means the end user can change any preference setting that is applied through Group Policy, but not policy settings.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Preference items are intended to supplement policy settings, and you can configure the following as preference items: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Settings that cannot be configured through policy settings.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Settings that have limitations when they are configured by using policy settings.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57266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Group Policy preferences provide better targeting through item-level targeting and action modes. In addition to providing significantly more coverage, better targeting, and easier management, Group Policy preferences enable you to deploy settings to client computers without restricting the users from changing the settings. This capability provides you with the flexibility to decide whether to enforce specific settings. You can deploy settings that you do not want to enforce by using Group Policy preferences.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885061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Discuss with students the nearly unlimited possibilities created by item-level targeting. Refer to the screen capture in Figure 5.1 to come up with real world scenarios, such as the following example scenario:</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if computer is in a dev/lab network then it shouldn’t get mapped drives to corporate file servers</a:t>
            </a:r>
          </a:p>
          <a:p>
            <a:pPr marL="457200" marR="0">
              <a:lnSpc>
                <a:spcPts val="1300"/>
              </a:lnSpc>
              <a:spcBef>
                <a:spcPts val="0"/>
              </a:spcBef>
              <a:spcAft>
                <a:spcPts val="0"/>
              </a:spcAft>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if computer is a member of a specific domain and it is in the dev/lab network, then the IE security zone settings should be adjusted for maximum security</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6579239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At the end of this demonstration, you can revert the virtual machines.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The required virtual machines, 20411D-LON-DC1 and 20411D-LON-CL1, should be running after the preceding demonstration.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Configure a desktop shortcut with Group Policy preferences</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LON-DC1, from Server Manager, open the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Group Policy Management Console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Group Policy Management Console, 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Group</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Policy</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Objects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folder, and, in the details pane, right-click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Default Domain Policy</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Edit</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Under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Computer Configuration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Preferences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Windows Settings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right-click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Shortcuts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point to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Shortcut</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New Shortcut Properties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dialog box, 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Action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list, select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Create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box,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Notepad</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Location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box, click the arrow, and then select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All Users Desktop</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Target path</a:t>
            </a:r>
            <a:r>
              <a:rPr lang="en-US" sz="1000" smtClean="0">
                <a:effectLst/>
                <a:latin typeface="Arial" panose="020B0604020202020204" pitchFamily="34" charset="0"/>
                <a:ea typeface="Times New Roman" panose="02020603050405020304" pitchFamily="18" charset="0"/>
                <a:cs typeface="Segoe UI" panose="020B0502040204020203" pitchFamily="34" charset="0"/>
              </a:rPr>
              <a:t> box,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C:\Windows\System32\Notepad.exe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Target the preference</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Common</a:t>
            </a:r>
            <a:r>
              <a:rPr lang="en-US" sz="1000" smtClean="0">
                <a:effectLst/>
                <a:latin typeface="Arial" panose="020B0604020202020204" pitchFamily="34" charset="0"/>
                <a:ea typeface="Times New Roman" panose="02020603050405020304" pitchFamily="18" charset="0"/>
                <a:cs typeface="Segoe UI" panose="020B0502040204020203" pitchFamily="34" charset="0"/>
              </a:rPr>
              <a:t> tab, select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Item-level</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targeting</a:t>
            </a:r>
            <a:r>
              <a:rPr lang="en-US" sz="1000" smtClean="0">
                <a:effectLst/>
                <a:latin typeface="Arial" panose="020B0604020202020204" pitchFamily="34" charset="0"/>
                <a:ea typeface="Times New Roman" panose="02020603050405020304" pitchFamily="18" charset="0"/>
                <a:cs typeface="Segoe UI" panose="020B0502040204020203" pitchFamily="34" charset="0"/>
              </a:rPr>
              <a:t> check box,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Targeting</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Targeting Editor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dialog box,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New Item</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Computer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Computer name</a:t>
            </a:r>
            <a:r>
              <a:rPr lang="en-US" sz="1000" smtClean="0">
                <a:effectLst/>
                <a:latin typeface="Arial" panose="020B0604020202020204" pitchFamily="34" charset="0"/>
                <a:ea typeface="Times New Roman" panose="02020603050405020304" pitchFamily="18" charset="0"/>
                <a:cs typeface="Segoe UI" panose="020B0502040204020203" pitchFamily="34" charset="0"/>
              </a:rPr>
              <a:t> box,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LON-CL1</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effectLst/>
                <a:latin typeface="Arial" panose="020B0604020202020204" pitchFamily="34" charset="0"/>
                <a:ea typeface="Times New Roman" panose="02020603050405020304" pitchFamily="18" charset="0"/>
                <a:cs typeface="Segoe UI" panose="020B0502040204020203" pitchFamily="34" charset="0"/>
              </a:rPr>
              <a:t> twice.</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Configure a new folder with Group Policy preferences </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Segoe UI" panose="020B0502040204020203" pitchFamily="34" charset="0"/>
              </a:rPr>
              <a:t>Under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Windows Settings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right-click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Folders</a:t>
            </a:r>
            <a:r>
              <a:rPr lang="en-US" sz="1000" smtClean="0">
                <a:effectLst/>
                <a:latin typeface="Arial" panose="020B0604020202020204" pitchFamily="34" charset="0"/>
                <a:ea typeface="Times New Roman" panose="02020603050405020304" pitchFamily="18" charset="0"/>
                <a:cs typeface="Segoe UI" panose="020B0502040204020203" pitchFamily="34" charset="0"/>
              </a:rPr>
              <a:t>, point to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Folder</a:t>
            </a:r>
            <a:r>
              <a:rPr lang="en-US" sz="100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2074951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90948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Folder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Properties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Path</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field,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C:\Reports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Target the preference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tab,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Item-level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targeting</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Targeting</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Targeting Editor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Item</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Operating</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System</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8.1</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twice.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Close the Group Policy Management Editor.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Test the preferences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Log in to LON-CL1 as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with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the Start screen, type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Windows PowerShell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the Windows PowerShell prompt, type the following command</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Bef>
                <a:spcPts val="600"/>
              </a:spcBef>
              <a:spcAft>
                <a:spcPts val="995"/>
              </a:spcAft>
            </a:pP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gpupdate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/force</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Log in to LON-CL1 as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with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From Start,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Desktop</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Verify the presence of the Notepad shortcut on the desktop.</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taskbar,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Explorer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Verify the presence of the C:\Reports folder.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Revert the LON-DC1 and LON-CL1 virtual machines after this demonstration.</a:t>
            </a:r>
            <a:endParaRPr lang="en-US" dirty="0"/>
          </a:p>
        </p:txBody>
      </p:sp>
      <p:sp>
        <p:nvSpPr>
          <p:cNvPr id="4" name="Slide Number Placeholder 3"/>
          <p:cNvSpPr>
            <a:spLocks noGrp="1"/>
          </p:cNvSpPr>
          <p:nvPr>
            <p:ph type="sldNum" sz="quarter" idx="10"/>
          </p:nvPr>
        </p:nvSpPr>
        <p:spPr/>
        <p:txBody>
          <a:bodyPr/>
          <a:lstStyle/>
          <a:p>
            <a:fld id="{18EBC41C-3113-447E-8C9F-33993C90877A}" type="slidenum">
              <a:rPr lang="en-US" smtClean="0"/>
              <a:t>30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7507144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819813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Describe the phases of software deployment when using Group Policy. This is a good opportunity to have students spend a few minutes sharing how they currently deploy software in their environments. Briefly explain the role of Group Policy in the four phases of the software lifecycle: preparation, deployment, maintenance, and removal. Explain that the software that Group Policy delivers can be removed by Group Policy at the end of the software’s lifecycle.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302552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Describe the Microsoft Windows</a:t>
            </a:r>
            <a:r>
              <a:rPr lang="en-US"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US" sz="1000" smtClean="0">
                <a:effectLst/>
                <a:latin typeface="Arial" panose="020B0604020202020204" pitchFamily="34" charset="0"/>
                <a:ea typeface="Calibri" panose="020F0502020204030204" pitchFamily="34" charset="0"/>
                <a:cs typeface="Segoe UI" panose="020B0502040204020203" pitchFamily="34" charset="0"/>
              </a:rPr>
              <a:t> Installer file format. Mention that you can use third-party software to create Windows Installer files for packaging custom applications. Explain that the .msi file and any associated installation files must be available in a shared directory on the network. Users only need to have Read permission on those directories. Describe the role of the Windows Installer service and elevated privileges. Discuss the benefits of the Windows Installer service.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Point out to students that all Microsoft software packages are distributed with an .msi file. If they want to distribute a software package that installs with an .exe file, they need to convert the .exe file to an .msi file by using a third-party utility.</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Do users need administrative rights to install applications that have .msi files manually?</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Yes. Users need administrative rights to install applications manually because only .msi files delivered through Group Policy use the Windows Installer service. If a user attempts to install an .msi file manually, they need administrative rights.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What are some of the disadvantages of deploying software through Group Policy?</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Some of the disadvantages of deploying software through Group Policy include:</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The large amount of network traffic that large application deployments generate.</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The lack of control over when the installation will occur.</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The fact that laptop users are not able to connect to the distribution point when they are not connected to the LAN.</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The fact that the Group Policy client-side extension that delivers software by default does not function over a slow link.</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The fact that there is no reporting function to run reports on the deployment. Therefore, you cannot easily determine how many computers have the software, which computers the installation failed on, or which computers do not have the software.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3418147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the differences between assigning and publishing an application. Stress that you can assign applications only to computers and not publish them. Also mention that software that has been assigned to a computer will be available to all users who log in to that computer.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that installation of an assigned program is not complete  until the user launches it. Explain how a user can install a published program through the Programs applet in Control Panel. Describe how document file-extension activation works to install an application. Mention that you can change the deployment type at any time from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assigned</a:t>
            </a:r>
            <a:r>
              <a:rPr lang="en-US" sz="1000" smtClean="0">
                <a:effectLst/>
                <a:latin typeface="Arial" panose="020B0604020202020204" pitchFamily="34" charset="0"/>
                <a:ea typeface="Calibri" panose="020F0502020204030204" pitchFamily="34" charset="0"/>
                <a:cs typeface="Segoe UI" panose="020B0502040204020203" pitchFamily="34" charset="0"/>
              </a:rPr>
              <a:t> to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published,</a:t>
            </a:r>
            <a:r>
              <a:rPr lang="en-US" sz="1000" smtClean="0">
                <a:effectLst/>
                <a:latin typeface="Arial" panose="020B0604020202020204" pitchFamily="34" charset="0"/>
                <a:ea typeface="Calibri" panose="020F0502020204030204" pitchFamily="34" charset="0"/>
                <a:cs typeface="Segoe UI" panose="020B0502040204020203" pitchFamily="34" charset="0"/>
              </a:rPr>
              <a:t> or from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published</a:t>
            </a:r>
            <a:r>
              <a:rPr lang="en-US" sz="1000" smtClean="0">
                <a:effectLst/>
                <a:latin typeface="Arial" panose="020B0604020202020204" pitchFamily="34" charset="0"/>
                <a:ea typeface="Calibri" panose="020F0502020204030204" pitchFamily="34" charset="0"/>
                <a:cs typeface="Segoe UI" panose="020B0502040204020203" pitchFamily="34" charset="0"/>
              </a:rPr>
              <a:t> to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assigned</a:t>
            </a:r>
            <a:r>
              <a:rPr lang="en-US" sz="1000" smtClean="0">
                <a:effectLst/>
                <a:latin typeface="Arial" panose="020B0604020202020204" pitchFamily="34" charset="0"/>
                <a:ea typeface="Calibri" panose="020F0502020204030204" pitchFamily="34" charset="0"/>
                <a:cs typeface="Segoe UI" panose="020B0502040204020203" pitchFamily="34"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951478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You can use Group Policy to apply upgrades or updates if the original application was deployed through Group Policy. Mention that updates to Microsoft applications are delivered through .msp files. These usually address minor issues like an update.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Sometimes users require the old version of software to stay in sync with clients or vendors that have not upgraded. You can make upgrades optional to accommodate this situation.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You also may redeploy a package if the original .msi file has been modified. Explain how to remove a package if it was delivered originally by using Group Policy. Removal can be mandatory or optional.</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495014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1: </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Implementing Settings by Using Group Policy Preferences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A. Datum has been using logon scripts to provide users with drive mappings to file shares. The maintenance of these scripts is an ongoing problem because they are large and complex. Your manager has asked you to implement the drive mappings by using Group Policy preferences so that logon scripts can be removed. Your manager has also asked you to place a shortcut to the Notepad application for all users that belong to the IT security group.</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Exercise 2: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Managing Microsoft Office 2013 by Using Administrative templates</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order to manage the Office 2013 settings by using GPOs, you need to import the Office 2013 Administrative templates into a GPO. Then you need to verify that you can configure the settings and that the settings are being applied to target </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computers.Exercise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3: Deploying Software by Using Group Policy</a:t>
            </a:r>
          </a:p>
          <a:p>
            <a:pPr>
              <a:lnSpc>
                <a:spcPct val="107000"/>
              </a:lnSpc>
              <a:spcAft>
                <a:spcPts val="800"/>
              </a:spcAft>
            </a:pPr>
            <a:r>
              <a:rPr lang="en-US" sz="1000" b="1" dirty="0" smtClean="0">
                <a:latin typeface="Arial" panose="020B0604020202020204" pitchFamily="34" charset="0"/>
                <a:ea typeface="Calibri" panose="020F0502020204030204" pitchFamily="34" charset="0"/>
                <a:cs typeface="Times New Roman" panose="02020603050405020304" pitchFamily="18" charset="0"/>
              </a:rPr>
              <a:t>Exercise 3: </a:t>
            </a:r>
            <a:r>
              <a:rPr lang="en-US" sz="1000" dirty="0">
                <a:latin typeface="Arial" panose="020B0604020202020204" pitchFamily="34" charset="0"/>
                <a:ea typeface="Calibri" panose="020F0502020204030204" pitchFamily="34" charset="0"/>
                <a:cs typeface="Times New Roman" panose="02020603050405020304" pitchFamily="18" charset="0"/>
              </a:rPr>
              <a:t>Deploying Software by Using Group Policy</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order to provide employees with a standardized XML editor, you need to deploy Microsoft XML Notepad 2007 to all domain computers by using a </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GPO.Exercise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4: </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Configuring Folder Redirection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a:t>
            </a:r>
            <a:r>
              <a:rPr lang="en-US" sz="1000" b="1" dirty="0" smtClean="0">
                <a:latin typeface="Arial" panose="020B0604020202020204" pitchFamily="34" charset="0"/>
                <a:ea typeface="Calibri" panose="020F0502020204030204" pitchFamily="34" charset="0"/>
                <a:cs typeface="Times New Roman" panose="02020603050405020304" pitchFamily="18" charset="0"/>
              </a:rPr>
              <a:t>4: </a:t>
            </a:r>
            <a:r>
              <a:rPr lang="en-US" sz="1000" dirty="0">
                <a:latin typeface="Arial" panose="020B0604020202020204" pitchFamily="34" charset="0"/>
                <a:ea typeface="Calibri" panose="020F0502020204030204" pitchFamily="34" charset="0"/>
                <a:cs typeface="Times New Roman" panose="02020603050405020304" pitchFamily="18" charset="0"/>
              </a:rPr>
              <a:t>Configuring Folder Redirection</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In order to help minimize profile sizes, your manager has asked you to configure folder redirection for the branch office users. This will allow you to redirect several profile folders to each user’s home drive.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494689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8EBC41C-3113-447E-8C9F-33993C90877A}" type="slidenum">
              <a:rPr lang="en-US" smtClean="0"/>
              <a:t>37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7294479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8EBC41C-3113-447E-8C9F-33993C90877A}" type="slidenum">
              <a:rPr lang="en-US" smtClean="0"/>
              <a:t>38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016282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Which options can you use to separate a user's redirected folders to different servers?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You can use Advanced folder redirection to choose different shared folders on different servers for different security groups.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Can you name two methods you could use to assign a GPO to selected objects within an organizational unit (OU)?</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You could use WMI Filters to define a criterion for applying Group Policy, such as whether or not the machine is a laptop or has a specific operating system installed. You could also use permissions on the GPO itself to allow or deny GPO settings to users or computers.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You have created Group Policy preferences to configure new power options. How can you ensure that they will be applied only to laptop computers?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Use item-level targeting to apply the preference to portable computers. Then, the preference will be applied if the hardware profile of the computer identifies it as a portable computer.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39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457041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that Administrative templates are the primary means of configuring a client computer’s registry settings through Group Policy. Explain that Administrative templates are a repository of registry-based changes. By using the Administrative Template sections of the GPO, you can deploy modifications to both the computer and user portions of the registry. Administrative Template sections for computers modify the HKEY_CURRENT_USER hive in the registry, and Administrative Template sections for users modify the HKEY_LOCAL_MACHINE hive in the registry. Mention that many of the new settings only apply to newer versions of the Windows operating system.</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Discuss how you can use Administrative templates to control the operating system and user experience environments. For example, you can control Windows components and network issues for the user and computer. Use the example that you can limit or prohibit a user’s access to Control Panel and desktop items to explain how you can manage the user desktop environment through Administrative templates.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Mention that you can create and add custom Administrative templates with the Group Policy Management Console (GPMC).</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882262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Why can some Group Policy settings take two log ins before going into effect?</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Users typically log in with cached credentials. Credential caching occurs before Group Policy is applied to the current session. The settings take effect at the next log in. However, by enabling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Always wait for the network at computer startup and logon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policy setting, you can ensure that Group Policy settings take effect on the first log in.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How can you support Group Policy preferences on Windows XP?</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You must download and install the Group Policy client-side extensions for Group Policy preferences.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What is the benefit of having a central store?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A central store is a single folder in SYSVOL that holds all the .ADMX and .ADML files that are required for administering Group Policy. After you have set up the central store, the Group Policy Management Editor recognizes it, and then loads all Administrative templates from the central store instead of from the local machine.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What is the main difference between Group Policy settings and Group Policy preferences?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Group Policy settings enforce some settings on the client side and disable the client interface for modification of the settings that were configured. However, Group Policy preferences configure settings and allow the user to modify them.</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40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17236463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smtClean="0">
                <a:solidFill>
                  <a:prstClr val="black"/>
                </a:solidFill>
                <a:latin typeface="Arial" panose="020B0604020202020204" pitchFamily="34" charset="0"/>
                <a:ea typeface="Calibri" panose="020F0502020204030204" pitchFamily="34" charset="0"/>
                <a:cs typeface="Segoe UI" panose="020B0502040204020203" pitchFamily="34" charset="0"/>
              </a:rPr>
              <a:t>What </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is the difference between publishing and assigning software through Group Policy?</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If you assign software to user or computer, it will be installed without asking users whether they want to install it. Publishing software will allow user to decide whether to install software.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Can you use Windows PowerShell</a:t>
            </a:r>
            <a:r>
              <a:rPr lang="en-US" sz="1000" baseline="30000" dirty="0">
                <a:solidFill>
                  <a:prstClr val="black"/>
                </a:solidFill>
                <a:latin typeface="Arial" panose="020B0604020202020204" pitchFamily="34" charset="0"/>
                <a:ea typeface="Calibri" panose="020F0502020204030204" pitchFamily="34" charset="0"/>
                <a:cs typeface="Segoe UI" panose="020B0502040204020203" pitchFamily="34" charset="0"/>
              </a:rPr>
              <a:t>®</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scripts as startup scripts?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Only computers that are running the Windows Server</a:t>
            </a:r>
            <a:r>
              <a:rPr lang="en-US" sz="1000" baseline="30000" dirty="0">
                <a:solidFill>
                  <a:prstClr val="black"/>
                </a:solidFill>
                <a:latin typeface="Arial" panose="020B0604020202020204" pitchFamily="34" charset="0"/>
                <a:ea typeface="Calibri" panose="020F0502020204030204" pitchFamily="34" charset="0"/>
                <a:cs typeface="Segoe UI" panose="020B0502040204020203" pitchFamily="34" charset="0"/>
              </a:rPr>
              <a:t>®</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2008 R2 operating system or newer or the Windows 7 operating system or newer can run Windows PowerShell scripts as startup scripts.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Best Practice: </a:t>
            </a:r>
            <a:endParaRPr lang="en-US" sz="1000" b="1" dirty="0" smtClean="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lvl="0">
              <a:lnSpc>
                <a:spcPts val="1300"/>
              </a:lnSpc>
              <a:spcBef>
                <a:spcPts val="900"/>
              </a:spcBef>
              <a:spcAft>
                <a:spcPts val="300"/>
              </a:spcAft>
            </a:pPr>
            <a:r>
              <a:rPr lang="en-US" sz="1000" b="1"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Best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Practices Related to Group Policy Management</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Include comments on GPO settings.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Use a central store for Administrative templates when client computers run Windows Vista</a:t>
            </a:r>
            <a:r>
              <a:rPr lang="en-US" sz="1000" baseline="30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or newer.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Use Group Policy preferences to configure settings that are not available in the policy settings.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Use Group Policy software installation to deploy packages in .</a:t>
            </a:r>
            <a:r>
              <a:rPr lang="en-US" sz="1000" dirty="0" err="1">
                <a:solidFill>
                  <a:prstClr val="black"/>
                </a:solidFill>
                <a:latin typeface="Arial" panose="020B0604020202020204" pitchFamily="34" charset="0"/>
                <a:ea typeface="Times New Roman" panose="02020603050405020304" pitchFamily="18" charset="0"/>
                <a:cs typeface="Segoe UI" panose="020B0502040204020203" pitchFamily="34" charset="0"/>
              </a:rPr>
              <a:t>msi</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format to a large number of users or computers.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have configured folder redirection for an OU, but none of the users’ folders is being redirected to the network location. When you look in the root folder, you observe that a subdirectory named for each user exists, but those subdirectories are empty. </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The problem is most likely permission-related. Group Policy creates the user’s named subdirectories, but the users do not have permission to create their redirected folders inside them.</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have assigned an application to an OU. After multiple log-ins, users report that no one has installed the application.</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problem may be permission-related. Users need Read access to the software distribution share. Another possibility is that the software package was mapped by using a local path </a:t>
            </a:r>
            <a:endParaRPr lang="en-US" dirty="0"/>
          </a:p>
        </p:txBody>
      </p:sp>
      <p:sp>
        <p:nvSpPr>
          <p:cNvPr id="4" name="Slide Number Placeholder 3"/>
          <p:cNvSpPr>
            <a:spLocks noGrp="1"/>
          </p:cNvSpPr>
          <p:nvPr>
            <p:ph type="sldNum" sz="quarter" idx="10"/>
          </p:nvPr>
        </p:nvSpPr>
        <p:spPr/>
        <p:txBody>
          <a:bodyPr/>
          <a:lstStyle/>
          <a:p>
            <a:fld id="{18EBC41C-3113-447E-8C9F-33993C90877A}" type="slidenum">
              <a:rPr lang="en-US" smtClean="0"/>
              <a:t>41</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234184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instead of a Universal Naming Convention (UNC).</a:t>
            </a:r>
          </a:p>
          <a:p>
            <a:pPr lvl="0">
              <a:lnSpc>
                <a:spcPct val="107000"/>
              </a:lnSpc>
              <a:spcAft>
                <a:spcPts val="800"/>
              </a:spcAft>
            </a:pP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You have computers running a mixture of the Windows XP operating system and the Windows 8 operating system. After configuring several settings in the Administrative templates of a GPO, users with the Windows XP operating system report that some settings are being applied and others are not.</a:t>
            </a:r>
          </a:p>
          <a:p>
            <a:pPr lvl="0">
              <a:lnSpc>
                <a:spcPct val="107000"/>
              </a:lnSpc>
              <a:spcAft>
                <a:spcPts val="800"/>
              </a:spcAft>
            </a:pP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Not all new settings apply to earlier operating systems such as Windows XP. Check the setting itself to see to which operating systems the setting applies.</a:t>
            </a:r>
          </a:p>
          <a:p>
            <a:pPr lvl="0">
              <a:lnSpc>
                <a:spcPct val="107000"/>
              </a:lnSpc>
              <a:spcAft>
                <a:spcPts val="800"/>
              </a:spcAft>
            </a:pP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Group Policy preferences are not being applied.</a:t>
            </a:r>
          </a:p>
          <a:p>
            <a:pPr lvl="0">
              <a:lnSpc>
                <a:spcPct val="107000"/>
              </a:lnSpc>
              <a:spcAft>
                <a:spcPts val="800"/>
              </a:spcAft>
            </a:pP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Check the preference settings for item-level targeting or incorrect configuration.</a:t>
            </a:r>
            <a:endParaRPr lang="en-US"/>
          </a:p>
        </p:txBody>
      </p:sp>
      <p:sp>
        <p:nvSpPr>
          <p:cNvPr id="4" name="Slide Number Placeholder 3"/>
          <p:cNvSpPr>
            <a:spLocks noGrp="1"/>
          </p:cNvSpPr>
          <p:nvPr>
            <p:ph type="sldNum" sz="quarter" idx="10"/>
          </p:nvPr>
        </p:nvSpPr>
        <p:spPr/>
        <p:txBody>
          <a:bodyPr/>
          <a:lstStyle/>
          <a:p>
            <a:fld id="{18EBC41C-3113-447E-8C9F-33993C90877A}" type="slidenum">
              <a:rPr lang="en-US" smtClean="0"/>
              <a:t>42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5628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The main disadvantage of ADM files is that they are copied into every GPO that is created, and consume about 3 megabytes (MB) of space. System Volume (SYSVOL) can grow very large because of the GPOs that keep duplicate copies of the same ADM files, and this is called </a:t>
            </a:r>
            <a:r>
              <a:rPr lang="en-US" sz="1000" i="1" smtClean="0">
                <a:effectLst/>
                <a:latin typeface="Arial" panose="020B0604020202020204" pitchFamily="34" charset="0"/>
                <a:ea typeface="Calibri" panose="020F0502020204030204" pitchFamily="34" charset="0"/>
                <a:cs typeface="Segoe UI" panose="020B0502040204020203" pitchFamily="34" charset="0"/>
              </a:rPr>
              <a:t>SYSVOL bloat</a:t>
            </a:r>
            <a:r>
              <a:rPr lang="en-US" sz="1000" smtClean="0">
                <a:effectLst/>
                <a:latin typeface="Arial" panose="020B0604020202020204" pitchFamily="34" charset="0"/>
                <a:ea typeface="Calibri" panose="020F0502020204030204" pitchFamily="34" charset="0"/>
                <a:cs typeface="Segoe UI" panose="020B0502040204020203" pitchFamily="34"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40068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that a central store provides a central repository for ADMX files. A central store is stored in SYSVOL, and you must create and update a central store manually. Normal Active Directory</a:t>
            </a:r>
            <a:r>
              <a:rPr lang="en-US"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US" sz="1000" smtClean="0">
                <a:effectLst/>
                <a:latin typeface="Arial" panose="020B0604020202020204" pitchFamily="34" charset="0"/>
                <a:ea typeface="Calibri" panose="020F0502020204030204" pitchFamily="34" charset="0"/>
                <a:cs typeface="Segoe UI" panose="020B0502040204020203" pitchFamily="34" charset="0"/>
              </a:rPr>
              <a:t> Domain Services (AD DS) replication ensures that central store is replicated to all domain controllers.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that the central store provides consistency for administrators who edit GPOs from multiple Windows workstations. Consider giving a short demonstration to show how to create a central store.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67199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Provide the students with 15 minutes to look through the Administrative templates in a GPO and formulate the settings that would be the most useful in their current environment. Point out some of the lesser-known settings that might be of general interest. For example, the settings regarding driver and device installation, and removable-storage access typically would be of interest to administrators. Be prepared to answer questions about individual settings.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Ask students to share the current reasons why they use GPOs and logon scripts.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41479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Leave the virtual machine running for subsequent demonstrations.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You require the 20411D-LON-DC1 virtual machine for this demonstration.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Filter Administrative Template policy settings</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Switch to LON-DC1.</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Log in as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Server Manager,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Group Policy</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Management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console tree,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Forest: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Domains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Group Policy Objects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container.</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Group Policy Objects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container,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GPO</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dialog box,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field,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GPO1</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details pane,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GPO1</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Edit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The Group Policy Management Editor appears.</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console tree,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Configuration</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Policies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Administrative Templates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Administrative Templates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Filter Options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Select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Enable Keyword Filters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check box.</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Filter for word(s)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text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screen saver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drop-down list next to the text box,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Exact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dirty="0">
                <a:latin typeface="Arial" panose="020B0604020202020204" pitchFamily="34" charset="0"/>
                <a:ea typeface="Times New Roman" panose="02020603050405020304" pitchFamily="18" charset="0"/>
                <a:cs typeface="Times New Roman" panose="02020603050405020304" pitchFamily="18" charset="0"/>
              </a:rPr>
              <a:t/>
            </a:r>
            <a:br>
              <a:rPr lang="en-US" sz="1000" dirty="0">
                <a:latin typeface="Arial" panose="020B0604020202020204" pitchFamily="34" charset="0"/>
                <a:ea typeface="Times New Roman" panose="02020603050405020304" pitchFamily="18" charset="0"/>
                <a:cs typeface="Times New Roman" panose="02020603050405020304" pitchFamily="18" charset="0"/>
              </a:rPr>
            </a:b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Administrative templates policy settings are filtered to show only those that contain the words </a:t>
            </a:r>
            <a:r>
              <a:rPr lang="en-US" sz="1000" i="1" dirty="0" smtClean="0">
                <a:effectLst/>
                <a:latin typeface="Arial" panose="020B0604020202020204" pitchFamily="34" charset="0"/>
                <a:ea typeface="Times New Roman" panose="02020603050405020304" pitchFamily="18" charset="0"/>
                <a:cs typeface="Times New Roman" panose="02020603050405020304" pitchFamily="18" charset="0"/>
              </a:rPr>
              <a:t>screen saver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Spend a few moments examining the settings that you have found.</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console tree,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User Configuration</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Administrative Templates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2647644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Filter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Options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Clear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 Keyword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Filters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check box.</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drop-down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Administrative Template policy settings are filtered to show only those that have been configured (enabled or disabled). No settings have been enabled.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console tree,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Configuration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Administrative Templates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clear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Filter 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option.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Add comments to a policy setting</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console tree,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Configuration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Policies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Administrative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Templates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 Panel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Personalization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 screen saver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policy setting.</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Comment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section,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Corporate IT Security Policy</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implemented with this policy in combination with Password Protect the Screen Saver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protect the screen saver policy</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setting.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Comment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section,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Corporate IT Security Policy implemented with this policy in combination with Enable screen saver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Add comments to a GPO</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console tree of the Group Policy Management Editor, right-click the root node,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GPO1 [LON-DC1.ADATUM.COM]</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Comment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tab.</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Type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corporate standard policies. Settings are scoped to all users and computers in the domain. Person responsible for this GPO: your name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This comment appears on the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Details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tab of the GPO in the Group Policy Management Console.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8EBC41C-3113-447E-8C9F-33993C90877A}" type="slidenum">
              <a:rPr lang="en-US" smtClean="0"/>
              <a:t>9</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5: Managing User Desktops with Group Policy</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5598016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0.xml"/><Relationship Id="rId4"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1.xml"/><Relationship Id="rId4" Type="http://schemas.openxmlformats.org/officeDocument/2006/relationships/image" Target="../media/image2.jpe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2.xml"/><Relationship Id="rId4" Type="http://schemas.openxmlformats.org/officeDocument/2006/relationships/image" Target="../media/image2.jpe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3.xml"/><Relationship Id="rId4" Type="http://schemas.openxmlformats.org/officeDocument/2006/relationships/image" Target="../media/image2.jpe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4.xml"/><Relationship Id="rId4" Type="http://schemas.openxmlformats.org/officeDocument/2006/relationships/image" Target="../media/image2.jpeg"/></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5.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6.xml"/><Relationship Id="rId4" Type="http://schemas.openxmlformats.org/officeDocument/2006/relationships/image" Target="../media/image2.jpe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7.xml"/><Relationship Id="rId4" Type="http://schemas.openxmlformats.org/officeDocument/2006/relationships/image" Target="../media/image2.jpe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8.xml"/><Relationship Id="rId4" Type="http://schemas.openxmlformats.org/officeDocument/2006/relationships/image" Target="../media/image2.jpe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9.xml"/><Relationship Id="rId4" Type="http://schemas.openxmlformats.org/officeDocument/2006/relationships/image" Target="../media/image2.jpeg"/></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0.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1.xml"/><Relationship Id="rId4" Type="http://schemas.openxmlformats.org/officeDocument/2006/relationships/image" Target="../media/image2.jpeg"/></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2.xml"/><Relationship Id="rId4" Type="http://schemas.openxmlformats.org/officeDocument/2006/relationships/image" Target="../media/image2.jpeg"/></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3.xml"/><Relationship Id="rId4" Type="http://schemas.openxmlformats.org/officeDocument/2006/relationships/image" Target="../media/image2.jpeg"/></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4.xml"/><Relationship Id="rId4" Type="http://schemas.openxmlformats.org/officeDocument/2006/relationships/image" Target="../media/image2.jpeg"/></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5.xml"/><Relationship Id="rId4" Type="http://schemas.openxmlformats.org/officeDocument/2006/relationships/image" Target="../media/image2.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6.xml"/><Relationship Id="rId4" Type="http://schemas.openxmlformats.org/officeDocument/2006/relationships/image" Target="../media/image2.jpeg"/></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7.xml"/><Relationship Id="rId4" Type="http://schemas.openxmlformats.org/officeDocument/2006/relationships/image" Target="../media/image2.jpeg"/></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8.xml"/><Relationship Id="rId4" Type="http://schemas.openxmlformats.org/officeDocument/2006/relationships/image" Target="../media/image2.jpeg"/></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9.xml"/><Relationship Id="rId4" Type="http://schemas.openxmlformats.org/officeDocument/2006/relationships/image" Target="../media/image2.jpeg"/></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0.xml"/><Relationship Id="rId4" Type="http://schemas.openxmlformats.org/officeDocument/2006/relationships/image" Target="../media/image2.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1.xml"/><Relationship Id="rId4" Type="http://schemas.openxmlformats.org/officeDocument/2006/relationships/image" Target="../media/image2.jpeg"/></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2.xml"/><Relationship Id="rId4" Type="http://schemas.openxmlformats.org/officeDocument/2006/relationships/image" Target="../media/image2.jpeg"/></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3.xml"/><Relationship Id="rId4" Type="http://schemas.openxmlformats.org/officeDocument/2006/relationships/image" Target="../media/image2.jpeg"/></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4.xml"/><Relationship Id="rId4" Type="http://schemas.openxmlformats.org/officeDocument/2006/relationships/image" Target="../media/image2.jpeg"/></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5.xml"/><Relationship Id="rId4" Type="http://schemas.openxmlformats.org/officeDocument/2006/relationships/image" Target="../media/image2.jpe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6.xml"/><Relationship Id="rId4" Type="http://schemas.openxmlformats.org/officeDocument/2006/relationships/image" Target="../media/image2.jpeg"/></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7.xml"/><Relationship Id="rId4" Type="http://schemas.openxmlformats.org/officeDocument/2006/relationships/image" Target="../media/image2.jpeg"/></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8.xml"/><Relationship Id="rId4" Type="http://schemas.openxmlformats.org/officeDocument/2006/relationships/image" Target="../media/image2.jpeg"/></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9.xml"/><Relationship Id="rId4" Type="http://schemas.openxmlformats.org/officeDocument/2006/relationships/image" Target="../media/image2.jpeg"/></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0.xml"/><Relationship Id="rId4" Type="http://schemas.openxmlformats.org/officeDocument/2006/relationships/image" Target="../media/image2.jpe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1.xml"/><Relationship Id="rId4" Type="http://schemas.openxmlformats.org/officeDocument/2006/relationships/image" Target="../media/image2.jpeg"/></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eg"/></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e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8.xml"/><Relationship Id="rId4" Type="http://schemas.openxmlformats.org/officeDocument/2006/relationships/image" Target="../media/image2.jpe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9.xml"/><Relationship Id="rId4" Type="http://schemas.openxmlformats.org/officeDocument/2006/relationships/image" Target="../media/image2.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12078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50669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203711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03876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831371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6459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5642438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758085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717529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481432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211680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40847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183648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602460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9721698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37031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86750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405944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28907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4707891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9386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037759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0490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290919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734494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2093972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959576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3133131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56922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269112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495306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68818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9218273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42160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0598422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731795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782043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628728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5409176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78816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6494537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394680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275863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544492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015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037729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483630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423204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756175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740076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923051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7952730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026069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1005350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44644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02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769013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0841982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670090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900930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5441268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84781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280074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740450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9200500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390292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029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871538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814481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70912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0215764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5487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861725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56885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548782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266137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340540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25509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011723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504629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983167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563710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525458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4647118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092649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523758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6210916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8021759"/>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4672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104615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509561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4449130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246563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4382081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796144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759290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724202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59729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055799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633419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39744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254717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012234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851171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4144329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309082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4624693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079554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949215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002832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520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7637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8836188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8612983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5448125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429513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15680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834256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8816702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079760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754685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9155734"/>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5005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9427855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2524214"/>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279885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8467999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2743181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746388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146145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104569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5581959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243143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156952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492666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3988320"/>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451870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8314733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19215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947805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037924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680034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9318636"/>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818028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17503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3225359"/>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791155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31233462"/>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9742562"/>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590865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978473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530336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267394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166714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621578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6397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493058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7183756"/>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0684088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524741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8293562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311506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967681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39001794"/>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7296794"/>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1222964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831922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1855232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7038401"/>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454755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6820709"/>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94860804"/>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0005702"/>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0240994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3312316"/>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845614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22150"/>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14764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2790847"/>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289090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9423839"/>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346304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243925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781340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7474012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2719002"/>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32300045"/>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052081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1913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21610148"/>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724201"/>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7605573"/>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2125095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63226261"/>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239180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9878452"/>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4119715"/>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7424855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0188710"/>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99604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046084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1712958"/>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7841104"/>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2499832"/>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199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8118798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18138091"/>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0606674"/>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0948871"/>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56027350"/>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0286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83371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328202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19119518"/>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0470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6962839"/>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790716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921417"/>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793589"/>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54992041"/>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723601"/>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7964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65079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17294869"/>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728965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4359801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288692"/>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03566890"/>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545631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6670921"/>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4776533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621960"/>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2825103"/>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168788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227928"/>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269473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4304189"/>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5306346"/>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38653509"/>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778002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3707773"/>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8320156"/>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3498599"/>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4821991"/>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0498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9218947"/>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8992640"/>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46293753"/>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5264807"/>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050722"/>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02770"/>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0944626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9655961"/>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4206623"/>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848236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2754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012176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6554602"/>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7361855"/>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0450537"/>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70738681"/>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333727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0866705"/>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2688100"/>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90128210"/>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059126"/>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496378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5654371"/>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2866219"/>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7905208"/>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01765436"/>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3878582"/>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7791726"/>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35571317"/>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572363"/>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6006584"/>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0993505"/>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460431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2151209"/>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0584980"/>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14933607"/>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5077835"/>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4473162"/>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2727864"/>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831571"/>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1361139"/>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1185040"/>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710501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1498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7374045"/>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9212550"/>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55825319"/>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433951"/>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4086174"/>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8439446"/>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96728"/>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0437871"/>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3264416"/>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37199661"/>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78160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82861611"/>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709469"/>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0049534"/>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2489527"/>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87363578"/>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5650017"/>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39363721"/>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3634527"/>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2490591"/>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3553026"/>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8232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411451"/>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7567159"/>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9991880"/>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9233106"/>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0422728"/>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3285312"/>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36926392"/>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7636207"/>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7727280"/>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27301"/>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93918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55679550"/>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2775936"/>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974098"/>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4381189"/>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5361226"/>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2292637"/>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3283756"/>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8482396"/>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74449581"/>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2098830"/>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5948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53958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1089611"/>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278151"/>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8490049"/>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5644006"/>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209579"/>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7798543"/>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6209816"/>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8970512"/>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5679256"/>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4430661"/>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116748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0582429"/>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624926"/>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41176476"/>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2653886"/>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571770"/>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05556217"/>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755616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8332596"/>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6607404"/>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369909"/>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47478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93920449"/>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6882792"/>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1895714"/>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7362581"/>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08030057"/>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0554817"/>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0609247"/>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45089027"/>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8236086"/>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9521170"/>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01000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8398953"/>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6701165"/>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6579515"/>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8975012"/>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8527152"/>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7838739"/>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0375423"/>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5825639"/>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6683045"/>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0773971"/>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2941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4371696"/>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3841958"/>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78202288"/>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634528"/>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7177920"/>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3736513"/>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60722435"/>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5348646"/>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04165840"/>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3795905"/>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30085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9856004"/>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63896213"/>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3088513"/>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9290780"/>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6833005"/>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2882482"/>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436249"/>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2745952"/>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66702086"/>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6948470"/>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031333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3944741"/>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856405"/>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627405"/>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56784794"/>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6288291"/>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4362265"/>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17642471"/>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8762841"/>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0204814"/>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6988056"/>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435643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555758"/>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0600236"/>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92970606"/>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5384607"/>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4702649"/>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4731271"/>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888032"/>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24486314"/>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9287783"/>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8490354"/>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87569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7546930"/>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3062447"/>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20276314"/>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9396614"/>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10248562"/>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862214"/>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7469798"/>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56761772"/>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4211074"/>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3747596"/>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61969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17616586"/>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7618539"/>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5525286"/>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5950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30426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12480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313555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02509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04047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40810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2904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75266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572615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49006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7944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332012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39584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7992484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9023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169357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0944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79912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614071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9912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08652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6321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81506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10334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3622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419736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541057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298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2188233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21963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822828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7536426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901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3838585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3226224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3938597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224464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810878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9469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6419320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339580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6418056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050606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321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786874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6660939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94386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398984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248090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723972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589158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894178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4789365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032229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0256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2.xml"/><Relationship Id="rId13" Type="http://schemas.openxmlformats.org/officeDocument/2006/relationships/theme" Target="../theme/theme38.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slideLayout" Target="../slideLayouts/slideLayout456.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4.xml"/><Relationship Id="rId13" Type="http://schemas.openxmlformats.org/officeDocument/2006/relationships/theme" Target="../theme/theme39.xml"/><Relationship Id="rId3" Type="http://schemas.openxmlformats.org/officeDocument/2006/relationships/slideLayout" Target="../slideLayouts/slideLayout459.xml"/><Relationship Id="rId7" Type="http://schemas.openxmlformats.org/officeDocument/2006/relationships/slideLayout" Target="../slideLayouts/slideLayout463.xml"/><Relationship Id="rId12" Type="http://schemas.openxmlformats.org/officeDocument/2006/relationships/slideLayout" Target="../slideLayouts/slideLayout468.xml"/><Relationship Id="rId2" Type="http://schemas.openxmlformats.org/officeDocument/2006/relationships/slideLayout" Target="../slideLayouts/slideLayout458.xml"/><Relationship Id="rId1" Type="http://schemas.openxmlformats.org/officeDocument/2006/relationships/slideLayout" Target="../slideLayouts/slideLayout457.xml"/><Relationship Id="rId6" Type="http://schemas.openxmlformats.org/officeDocument/2006/relationships/slideLayout" Target="../slideLayouts/slideLayout462.xml"/><Relationship Id="rId11" Type="http://schemas.openxmlformats.org/officeDocument/2006/relationships/slideLayout" Target="../slideLayouts/slideLayout467.xml"/><Relationship Id="rId5" Type="http://schemas.openxmlformats.org/officeDocument/2006/relationships/slideLayout" Target="../slideLayouts/slideLayout461.xml"/><Relationship Id="rId10" Type="http://schemas.openxmlformats.org/officeDocument/2006/relationships/slideLayout" Target="../slideLayouts/slideLayout466.xml"/><Relationship Id="rId4" Type="http://schemas.openxmlformats.org/officeDocument/2006/relationships/slideLayout" Target="../slideLayouts/slideLayout460.xml"/><Relationship Id="rId9" Type="http://schemas.openxmlformats.org/officeDocument/2006/relationships/slideLayout" Target="../slideLayouts/slideLayout4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6.xml"/><Relationship Id="rId13" Type="http://schemas.openxmlformats.org/officeDocument/2006/relationships/theme" Target="../theme/theme40.xml"/><Relationship Id="rId3" Type="http://schemas.openxmlformats.org/officeDocument/2006/relationships/slideLayout" Target="../slideLayouts/slideLayout471.xml"/><Relationship Id="rId7" Type="http://schemas.openxmlformats.org/officeDocument/2006/relationships/slideLayout" Target="../slideLayouts/slideLayout475.xml"/><Relationship Id="rId12" Type="http://schemas.openxmlformats.org/officeDocument/2006/relationships/slideLayout" Target="../slideLayouts/slideLayout480.xml"/><Relationship Id="rId2" Type="http://schemas.openxmlformats.org/officeDocument/2006/relationships/slideLayout" Target="../slideLayouts/slideLayout470.xml"/><Relationship Id="rId1" Type="http://schemas.openxmlformats.org/officeDocument/2006/relationships/slideLayout" Target="../slideLayouts/slideLayout469.xml"/><Relationship Id="rId6" Type="http://schemas.openxmlformats.org/officeDocument/2006/relationships/slideLayout" Target="../slideLayouts/slideLayout474.xml"/><Relationship Id="rId11" Type="http://schemas.openxmlformats.org/officeDocument/2006/relationships/slideLayout" Target="../slideLayouts/slideLayout479.xml"/><Relationship Id="rId5" Type="http://schemas.openxmlformats.org/officeDocument/2006/relationships/slideLayout" Target="../slideLayouts/slideLayout473.xml"/><Relationship Id="rId10" Type="http://schemas.openxmlformats.org/officeDocument/2006/relationships/slideLayout" Target="../slideLayouts/slideLayout478.xml"/><Relationship Id="rId4" Type="http://schemas.openxmlformats.org/officeDocument/2006/relationships/slideLayout" Target="../slideLayouts/slideLayout472.xml"/><Relationship Id="rId9" Type="http://schemas.openxmlformats.org/officeDocument/2006/relationships/slideLayout" Target="../slideLayouts/slideLayout477.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8.xml"/><Relationship Id="rId13" Type="http://schemas.openxmlformats.org/officeDocument/2006/relationships/theme" Target="../theme/theme41.xml"/><Relationship Id="rId3" Type="http://schemas.openxmlformats.org/officeDocument/2006/relationships/slideLayout" Target="../slideLayouts/slideLayout483.xml"/><Relationship Id="rId7" Type="http://schemas.openxmlformats.org/officeDocument/2006/relationships/slideLayout" Target="../slideLayouts/slideLayout487.xml"/><Relationship Id="rId12" Type="http://schemas.openxmlformats.org/officeDocument/2006/relationships/slideLayout" Target="../slideLayouts/slideLayout492.xml"/><Relationship Id="rId2" Type="http://schemas.openxmlformats.org/officeDocument/2006/relationships/slideLayout" Target="../slideLayouts/slideLayout482.xml"/><Relationship Id="rId1" Type="http://schemas.openxmlformats.org/officeDocument/2006/relationships/slideLayout" Target="../slideLayouts/slideLayout481.xml"/><Relationship Id="rId6" Type="http://schemas.openxmlformats.org/officeDocument/2006/relationships/slideLayout" Target="../slideLayouts/slideLayout486.xml"/><Relationship Id="rId11" Type="http://schemas.openxmlformats.org/officeDocument/2006/relationships/slideLayout" Target="../slideLayouts/slideLayout491.xml"/><Relationship Id="rId5" Type="http://schemas.openxmlformats.org/officeDocument/2006/relationships/slideLayout" Target="../slideLayouts/slideLayout485.xml"/><Relationship Id="rId10" Type="http://schemas.openxmlformats.org/officeDocument/2006/relationships/slideLayout" Target="../slideLayouts/slideLayout490.xml"/><Relationship Id="rId4" Type="http://schemas.openxmlformats.org/officeDocument/2006/relationships/slideLayout" Target="../slideLayouts/slideLayout484.xml"/><Relationship Id="rId9" Type="http://schemas.openxmlformats.org/officeDocument/2006/relationships/slideLayout" Target="../slideLayouts/slideLayout48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914512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9617367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6459969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3777756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3276891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5410271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3113937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4990411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6746984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85802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74762488"/>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922238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3438052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63765667"/>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19406926"/>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93577129"/>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19966971"/>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7689050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43539512"/>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6999101"/>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89714248"/>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8643050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6023394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81812903"/>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29238371"/>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45696120"/>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5109469"/>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81868929"/>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40706969"/>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05603829"/>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48929848"/>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78207807"/>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46771449"/>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1833773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86417258"/>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89590681"/>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0088758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3335966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5897410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4772892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3425930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50.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4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5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4.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46.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6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8.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9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06.xml"/></Relationships>
</file>

<file path=ppt/slides/_rels/slide3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318.xml"/><Relationship Id="rId6" Type="http://schemas.openxmlformats.org/officeDocument/2006/relationships/image" Target="../media/image12.png"/><Relationship Id="rId5" Type="http://schemas.openxmlformats.org/officeDocument/2006/relationships/image" Target="../media/image5.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33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4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6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7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8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9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8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9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 5</a:t>
            </a:r>
            <a:endParaRPr lang="en-US" sz="2600"/>
          </a:p>
        </p:txBody>
      </p:sp>
      <p:sp>
        <p:nvSpPr>
          <p:cNvPr id="3" name="Subtitle 2"/>
          <p:cNvSpPr>
            <a:spLocks noGrp="1"/>
          </p:cNvSpPr>
          <p:nvPr>
            <p:ph type="subTitle" sz="quarter" idx="1"/>
          </p:nvPr>
        </p:nvSpPr>
        <p:spPr/>
        <p:txBody>
          <a:bodyPr/>
          <a:lstStyle/>
          <a:p>
            <a:r>
              <a:rPr lang="en-US" smtClean="0"/>
              <a:t>Managing User Desktops with Group Policy
</a:t>
            </a:r>
            <a:endParaRPr lang="en-US"/>
          </a:p>
        </p:txBody>
      </p:sp>
    </p:spTree>
    <p:extLst>
      <p:ext uri="{BB962C8B-B14F-4D97-AF65-F5344CB8AC3E}">
        <p14:creationId xmlns:p14="http://schemas.microsoft.com/office/powerpoint/2010/main" val="2079078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1200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fbaecc3a-f013-4713-a42c-37478a348b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Extending Administrative templates</a:t>
            </a:r>
            <a:endParaRPr lang="en-US"/>
          </a:p>
        </p:txBody>
      </p:sp>
      <p:sp>
        <p:nvSpPr>
          <p:cNvPr id="4" name="Content Placeholder 2"/>
          <p:cNvSpPr txBox="1">
            <a:spLocks/>
          </p:cNvSpPr>
          <p:nvPr/>
        </p:nvSpPr>
        <p:spPr>
          <a:xfrm>
            <a:off x="458788" y="107958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Extend administrative templates by creating new templates or downloading available templates</a:t>
            </a:r>
          </a:p>
          <a:p>
            <a:pPr lvl="0"/>
            <a:r>
              <a:rPr lang="en-US" kern="0">
                <a:solidFill>
                  <a:srgbClr val="000000"/>
                </a:solidFill>
              </a:rPr>
              <a:t>Add the templates to a GPO so that the settings become available</a:t>
            </a:r>
          </a:p>
          <a:p>
            <a:pPr lvl="0"/>
            <a:r>
              <a:rPr lang="en-US" kern="0">
                <a:solidFill>
                  <a:srgbClr val="000000"/>
                </a:solidFill>
              </a:rPr>
              <a:t>Customize the settings</a:t>
            </a:r>
          </a:p>
          <a:p>
            <a:pPr lvl="0"/>
            <a:r>
              <a:rPr lang="en-US" kern="0">
                <a:solidFill>
                  <a:srgbClr val="000000"/>
                </a:solidFill>
              </a:rPr>
              <a:t>Deploy the GPO</a:t>
            </a:r>
            <a:endParaRPr lang="en-US" kern="0" dirty="0">
              <a:solidFill>
                <a:srgbClr val="000000"/>
              </a:solidFill>
            </a:endParaRPr>
          </a:p>
        </p:txBody>
      </p:sp>
    </p:spTree>
    <p:extLst>
      <p:ext uri="{BB962C8B-B14F-4D97-AF65-F5344CB8AC3E}">
        <p14:creationId xmlns:p14="http://schemas.microsoft.com/office/powerpoint/2010/main" val="587816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f48f5cb6-1e1d-49af-b10e-2612407ae8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Administrative templates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kern="0">
                <a:solidFill>
                  <a:srgbClr val="000000"/>
                </a:solidFill>
              </a:rPr>
              <a:t>In this demonstration, you will see how to:</a:t>
            </a:r>
          </a:p>
          <a:p>
            <a:pPr lvl="0"/>
            <a:r>
              <a:rPr lang="en-US" kern="0">
                <a:solidFill>
                  <a:srgbClr val="000000"/>
                </a:solidFill>
              </a:rPr>
              <a:t>Import the Office 2013 administrative template files</a:t>
            </a:r>
          </a:p>
          <a:p>
            <a:pPr lvl="0"/>
            <a:r>
              <a:rPr lang="en-US" kern="0">
                <a:solidFill>
                  <a:srgbClr val="000000"/>
                </a:solidFill>
              </a:rPr>
              <a:t>Customize Office 2013 settings by using the administrative template</a:t>
            </a:r>
            <a:endParaRPr lang="en-GB" kern="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498608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p:txBody>
      </p:sp>
    </p:spTree>
    <p:extLst>
      <p:ext uri="{BB962C8B-B14F-4D97-AF65-F5344CB8AC3E}">
        <p14:creationId xmlns:p14="http://schemas.microsoft.com/office/powerpoint/2010/main" val="3028574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ec6e759f-47f4-4d4f-97e8-3e264343fc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Configuring Folder Redirection and Scripts</a:t>
            </a:r>
            <a:endParaRPr lang="en-US"/>
          </a:p>
        </p:txBody>
      </p:sp>
      <p:sp>
        <p:nvSpPr>
          <p:cNvPr id="3" name="Text Placeholder 2"/>
          <p:cNvSpPr>
            <a:spLocks noGrp="1"/>
          </p:cNvSpPr>
          <p:nvPr>
            <p:ph type="body" idx="1"/>
          </p:nvPr>
        </p:nvSpPr>
        <p:spPr/>
        <p:txBody>
          <a:bodyPr/>
          <a:lstStyle/>
          <a:p>
            <a:r>
              <a:rPr lang="en-US" smtClean="0"/>
              <a:t>What Is Folder Redirection?
Settings for Configuring Folder Redirection
Security Settings for Redirected Folders
Demonstration: Configuring Folder Redirection
Group Policy Settings for Applying Scripts
Demonstration: Configuring Scripts with GPOs</a:t>
            </a:r>
            <a:endParaRPr lang="en-US"/>
          </a:p>
        </p:txBody>
      </p:sp>
    </p:spTree>
    <p:extLst>
      <p:ext uri="{BB962C8B-B14F-4D97-AF65-F5344CB8AC3E}">
        <p14:creationId xmlns:p14="http://schemas.microsoft.com/office/powerpoint/2010/main" val="333913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36b67457-529c-44bf-95bf-bcb9df74b7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Folder Redirection?</a:t>
            </a:r>
            <a:endParaRPr lang="en-US"/>
          </a:p>
        </p:txBody>
      </p:sp>
      <p:sp>
        <p:nvSpPr>
          <p:cNvPr id="4" name="AutoShape 3"/>
          <p:cNvSpPr>
            <a:spLocks noChangeArrowheads="1"/>
          </p:cNvSpPr>
          <p:nvPr/>
        </p:nvSpPr>
        <p:spPr bwMode="auto">
          <a:xfrm>
            <a:off x="228598" y="955740"/>
            <a:ext cx="8658225" cy="1112718"/>
          </a:xfrm>
          <a:prstGeom prst="roundRect">
            <a:avLst>
              <a:gd name="adj" fmla="val 4167"/>
            </a:avLst>
          </a:prstGeom>
          <a:noFill/>
          <a:ln w="9525" algn="ctr">
            <a:noFill/>
            <a:round/>
            <a:headEnd/>
            <a:tailEnd/>
          </a:ln>
          <a:effectLst/>
        </p:spPr>
        <p:txBody>
          <a:bodyPr tIns="91440" bIns="91440" anchor="ctr"/>
          <a:lstStyle/>
          <a:p>
            <a:pPr lvl="0" fontAlgn="base">
              <a:lnSpc>
                <a:spcPct val="90000"/>
              </a:lnSpc>
              <a:spcBef>
                <a:spcPct val="0"/>
              </a:spcBef>
              <a:spcAft>
                <a:spcPct val="0"/>
              </a:spcAft>
              <a:defRPr/>
            </a:pPr>
            <a:r>
              <a:rPr lang="en-US" sz="2800">
                <a:solidFill>
                  <a:srgbClr val="000000"/>
                </a:solidFill>
                <a:latin typeface="Segoe UI" pitchFamily="34" charset="0"/>
                <a:ea typeface="Segoe UI" pitchFamily="34" charset="0"/>
                <a:cs typeface="Segoe UI" pitchFamily="34" charset="0"/>
              </a:rPr>
              <a:t>Folder redirection is a feature that allows folders to be located on a network server, but appear as if they are located on the local drive </a:t>
            </a:r>
            <a:endParaRPr lang="en-US" sz="2800" dirty="0">
              <a:solidFill>
                <a:srgbClr val="000000"/>
              </a:solidFill>
              <a:latin typeface="Segoe UI" pitchFamily="34" charset="0"/>
              <a:ea typeface="Segoe UI" pitchFamily="34" charset="0"/>
              <a:cs typeface="Segoe UI" pitchFamily="34" charset="0"/>
            </a:endParaRPr>
          </a:p>
        </p:txBody>
      </p:sp>
      <p:sp>
        <p:nvSpPr>
          <p:cNvPr id="5" name="Rounded Rectangle 812098"/>
          <p:cNvSpPr>
            <a:spLocks noGrp="1" noChangeArrowheads="1"/>
          </p:cNvSpPr>
          <p:nvPr/>
        </p:nvSpPr>
        <p:spPr bwMode="auto">
          <a:xfrm>
            <a:off x="228598" y="2301922"/>
            <a:ext cx="8686800" cy="3835518"/>
          </a:xfrm>
          <a:prstGeom prst="roundRect">
            <a:avLst>
              <a:gd name="adj" fmla="val 4167"/>
            </a:avLst>
          </a:prstGeom>
          <a:noFill/>
          <a:ln w="9525" algn="ctr">
            <a:noFill/>
            <a:round/>
            <a:headEnd/>
            <a:tailEnd/>
          </a:ln>
        </p:spPr>
        <p:txBody>
          <a:bodyPr/>
          <a:lstStyle/>
          <a:p>
            <a:pPr lvl="0" fontAlgn="base">
              <a:lnSpc>
                <a:spcPct val="90000"/>
              </a:lnSpc>
              <a:spcBef>
                <a:spcPct val="40000"/>
              </a:spcBef>
              <a:spcAft>
                <a:spcPct val="0"/>
              </a:spcAft>
            </a:pPr>
            <a:r>
              <a:rPr lang="en-US" sz="2400">
                <a:solidFill>
                  <a:srgbClr val="000000"/>
                </a:solidFill>
                <a:latin typeface="Segoe UI" pitchFamily="34" charset="0"/>
                <a:ea typeface="Segoe UI" pitchFamily="34" charset="0"/>
                <a:cs typeface="Segoe UI" pitchFamily="34" charset="0"/>
              </a:rPr>
              <a:t>Folders that can be redirected in Windows Vista and later are:</a:t>
            </a:r>
          </a:p>
          <a:p>
            <a:pPr lvl="0" fontAlgn="base">
              <a:spcBef>
                <a:spcPct val="0"/>
              </a:spcBef>
              <a:spcAft>
                <a:spcPct val="0"/>
              </a:spcAft>
              <a:buClr>
                <a:srgbClr val="006699"/>
              </a:buClr>
              <a:buSzPct val="90000"/>
            </a:pPr>
            <a:endParaRPr lang="en-US" dirty="0">
              <a:solidFill>
                <a:srgbClr val="000000"/>
              </a:solidFill>
              <a:latin typeface="Segoe UI" pitchFamily="34" charset="0"/>
              <a:ea typeface="Segoe UI" pitchFamily="34" charset="0"/>
              <a:cs typeface="Segoe UI" pitchFamily="34" charset="0"/>
            </a:endParaRPr>
          </a:p>
        </p:txBody>
      </p:sp>
      <p:grpSp>
        <p:nvGrpSpPr>
          <p:cNvPr id="6" name="Group 5"/>
          <p:cNvGrpSpPr>
            <a:grpSpLocks/>
          </p:cNvGrpSpPr>
          <p:nvPr/>
        </p:nvGrpSpPr>
        <p:grpSpPr bwMode="auto">
          <a:xfrm>
            <a:off x="800100" y="2905536"/>
            <a:ext cx="7681912" cy="3313111"/>
            <a:chOff x="2512" y="3111"/>
            <a:chExt cx="2822" cy="2087"/>
          </a:xfrm>
        </p:grpSpPr>
        <p:sp>
          <p:nvSpPr>
            <p:cNvPr id="7" name="Rounded Rectangle 844804"/>
            <p:cNvSpPr>
              <a:spLocks noChangeArrowheads="1"/>
            </p:cNvSpPr>
            <p:nvPr/>
          </p:nvSpPr>
          <p:spPr bwMode="auto">
            <a:xfrm>
              <a:off x="2512" y="3111"/>
              <a:ext cx="1334" cy="2087"/>
            </a:xfrm>
            <a:prstGeom prst="roundRect">
              <a:avLst>
                <a:gd name="adj" fmla="val 4167"/>
              </a:avLst>
            </a:prstGeom>
            <a:noFill/>
            <a:ln w="9525" algn="ctr">
              <a:noFill/>
              <a:round/>
              <a:headEnd/>
              <a:tailEnd/>
            </a:ln>
          </p:spPr>
          <p:txBody>
            <a:bodyPr wrap="none" anchor="ctr"/>
            <a:lstStyle/>
            <a:p>
              <a:pPr marL="228600" lvl="0" indent="-228600" fontAlgn="base">
                <a:lnSpc>
                  <a:spcPct val="90000"/>
                </a:lnSpc>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Desktop</a:t>
              </a:r>
            </a:p>
            <a:p>
              <a:pPr marL="228600" lvl="0" indent="-228600" fontAlgn="base">
                <a:lnSpc>
                  <a:spcPct val="90000"/>
                </a:lnSpc>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Start Menu</a:t>
              </a:r>
            </a:p>
            <a:p>
              <a:pPr marL="228600" lvl="0" indent="-228600" fontAlgn="base">
                <a:lnSpc>
                  <a:spcPct val="90000"/>
                </a:lnSpc>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Documents</a:t>
              </a:r>
            </a:p>
            <a:p>
              <a:pPr marL="228600" lvl="0" indent="-228600" fontAlgn="base">
                <a:lnSpc>
                  <a:spcPct val="90000"/>
                </a:lnSpc>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Pictures</a:t>
              </a:r>
            </a:p>
            <a:p>
              <a:pPr marL="228600" lvl="0" indent="-228600" fontAlgn="base">
                <a:lnSpc>
                  <a:spcPct val="90000"/>
                </a:lnSpc>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AppData\Roaming</a:t>
              </a:r>
            </a:p>
            <a:p>
              <a:pPr marL="228600" lvl="0" indent="-228600" fontAlgn="base">
                <a:lnSpc>
                  <a:spcPct val="90000"/>
                </a:lnSpc>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Contacts</a:t>
              </a:r>
            </a:p>
            <a:p>
              <a:pPr marL="228600" lvl="0" indent="-228600" fontAlgn="base">
                <a:lnSpc>
                  <a:spcPct val="90000"/>
                </a:lnSpc>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Downloads </a:t>
              </a:r>
              <a:endParaRPr lang="en-US" sz="2400" dirty="0">
                <a:solidFill>
                  <a:srgbClr val="000000"/>
                </a:solidFill>
                <a:latin typeface="Segoe UI" pitchFamily="34" charset="0"/>
                <a:ea typeface="Segoe UI" pitchFamily="34" charset="0"/>
                <a:cs typeface="Segoe UI" pitchFamily="34" charset="0"/>
              </a:endParaRPr>
            </a:p>
          </p:txBody>
        </p:sp>
        <p:sp>
          <p:nvSpPr>
            <p:cNvPr id="8" name="Rounded Rectangle 844804"/>
            <p:cNvSpPr>
              <a:spLocks noChangeArrowheads="1"/>
            </p:cNvSpPr>
            <p:nvPr/>
          </p:nvSpPr>
          <p:spPr bwMode="auto">
            <a:xfrm>
              <a:off x="4000" y="3111"/>
              <a:ext cx="1334" cy="1739"/>
            </a:xfrm>
            <a:prstGeom prst="roundRect">
              <a:avLst>
                <a:gd name="adj" fmla="val 4167"/>
              </a:avLst>
            </a:prstGeom>
            <a:noFill/>
            <a:ln w="9525" algn="ctr">
              <a:noFill/>
              <a:round/>
              <a:headEnd/>
              <a:tailEnd/>
            </a:ln>
          </p:spPr>
          <p:txBody>
            <a:bodyPr wrap="none" anchor="ctr"/>
            <a:lstStyle/>
            <a:p>
              <a:pPr marL="228600" lvl="0" indent="-228600" fontAlgn="base">
                <a:lnSpc>
                  <a:spcPct val="90000"/>
                </a:lnSpc>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Favorites </a:t>
              </a:r>
            </a:p>
            <a:p>
              <a:pPr marL="228600" lvl="0" indent="-228600" fontAlgn="base">
                <a:lnSpc>
                  <a:spcPct val="90000"/>
                </a:lnSpc>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Saved Games</a:t>
              </a:r>
            </a:p>
            <a:p>
              <a:pPr marL="228600" lvl="0" indent="-228600" fontAlgn="base">
                <a:lnSpc>
                  <a:spcPct val="90000"/>
                </a:lnSpc>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Searches</a:t>
              </a:r>
            </a:p>
            <a:p>
              <a:pPr marL="228600" lvl="0" indent="-228600" fontAlgn="base">
                <a:lnSpc>
                  <a:spcPct val="90000"/>
                </a:lnSpc>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Links</a:t>
              </a:r>
            </a:p>
            <a:p>
              <a:pPr marL="228600" lvl="0" indent="-228600" fontAlgn="base">
                <a:lnSpc>
                  <a:spcPct val="90000"/>
                </a:lnSpc>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Music</a:t>
              </a:r>
            </a:p>
            <a:p>
              <a:pPr marL="228600" lvl="0" indent="-228600" fontAlgn="base">
                <a:lnSpc>
                  <a:spcPct val="90000"/>
                </a:lnSpc>
                <a:spcBef>
                  <a:spcPct val="40000"/>
                </a:spcBef>
                <a:spcAft>
                  <a:spcPct val="0"/>
                </a:spcAft>
                <a:buClr>
                  <a:srgbClr val="006699"/>
                </a:buClr>
                <a:buFontTx/>
                <a:buChar char="•"/>
              </a:pPr>
              <a:r>
                <a:rPr lang="en-US" sz="2400">
                  <a:solidFill>
                    <a:srgbClr val="000000"/>
                  </a:solidFill>
                  <a:latin typeface="Segoe UI" pitchFamily="34" charset="0"/>
                  <a:ea typeface="Segoe UI" pitchFamily="34" charset="0"/>
                  <a:cs typeface="Segoe UI" pitchFamily="34" charset="0"/>
                </a:rPr>
                <a:t>Videos</a:t>
              </a:r>
              <a:endParaRPr lang="en-US" sz="2400" dirty="0">
                <a:solidFill>
                  <a:srgbClr val="000000"/>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2358441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1a893ed1-c210-41a0-bf98-f6972a99b4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Settings for Configuring Folder Redirection</a:t>
            </a:r>
            <a:endParaRPr lang="en-US"/>
          </a:p>
        </p:txBody>
      </p:sp>
      <p:sp>
        <p:nvSpPr>
          <p:cNvPr id="4" name="Rounded Rectangle 812098"/>
          <p:cNvSpPr txBox="1">
            <a:spLocks noChangeArrowheads="1"/>
          </p:cNvSpPr>
          <p:nvPr/>
        </p:nvSpPr>
        <p:spPr bwMode="auto">
          <a:xfrm>
            <a:off x="389222" y="819057"/>
            <a:ext cx="5857875" cy="5364162"/>
          </a:xfrm>
          <a:prstGeom prst="roundRect">
            <a:avLst>
              <a:gd name="adj" fmla="val 4167"/>
            </a:avLst>
          </a:prstGeom>
          <a:noFill/>
          <a:ln w="9525" cap="flat" algn="ctr">
            <a:noFill/>
            <a:round/>
            <a:headEnd type="none" w="med" len="med"/>
            <a:tailEnd type="none" w="med" len="med"/>
          </a:ln>
        </p:spPr>
        <p:txBody>
          <a:bodyPr vert="horz" wrap="square" lIns="91440" tIns="45720" rIns="91440" bIns="4572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en-US" sz="1800" b="1">
                <a:solidFill>
                  <a:srgbClr val="000000"/>
                </a:solidFill>
                <a:latin typeface="Segoe UI" pitchFamily="34" charset="0"/>
                <a:ea typeface="Segoe UI" pitchFamily="34" charset="0"/>
                <a:cs typeface="Segoe UI" pitchFamily="34" charset="0"/>
              </a:rPr>
              <a:t>Folder redirection configuration options:</a:t>
            </a:r>
          </a:p>
          <a:p>
            <a:pPr marL="228600" lvl="0" indent="-228600">
              <a:lnSpc>
                <a:spcPct val="100000"/>
              </a:lnSpc>
              <a:spcBef>
                <a:spcPct val="40000"/>
              </a:spcBef>
              <a:buClr>
                <a:srgbClr val="006699"/>
              </a:buClr>
              <a:buSzTx/>
              <a:buNone/>
            </a:pPr>
            <a:r>
              <a:rPr lang="en-US" sz="1800">
                <a:solidFill>
                  <a:srgbClr val="000000"/>
                </a:solidFill>
                <a:latin typeface="Segoe UI" pitchFamily="34" charset="0"/>
                <a:ea typeface="Segoe UI" pitchFamily="34" charset="0"/>
                <a:cs typeface="Segoe UI" pitchFamily="34" charset="0"/>
              </a:rPr>
              <a:t>Use Basic folder redirection when all users </a:t>
            </a:r>
            <a:br>
              <a:rPr lang="en-US" sz="1800">
                <a:solidFill>
                  <a:srgbClr val="000000"/>
                </a:solidFill>
                <a:latin typeface="Segoe UI" pitchFamily="34" charset="0"/>
                <a:ea typeface="Segoe UI" pitchFamily="34" charset="0"/>
                <a:cs typeface="Segoe UI" pitchFamily="34" charset="0"/>
              </a:rPr>
            </a:br>
            <a:r>
              <a:rPr lang="en-US" sz="1800">
                <a:solidFill>
                  <a:srgbClr val="000000"/>
                </a:solidFill>
                <a:latin typeface="Segoe UI" pitchFamily="34" charset="0"/>
                <a:ea typeface="Segoe UI" pitchFamily="34" charset="0"/>
                <a:cs typeface="Segoe UI" pitchFamily="34" charset="0"/>
              </a:rPr>
              <a:t>save their files to the same parent location</a:t>
            </a:r>
          </a:p>
          <a:p>
            <a:pPr marL="228600" lvl="0" indent="-228600">
              <a:lnSpc>
                <a:spcPct val="100000"/>
              </a:lnSpc>
              <a:spcBef>
                <a:spcPct val="40000"/>
              </a:spcBef>
              <a:buClr>
                <a:srgbClr val="006699"/>
              </a:buClr>
              <a:buSzTx/>
              <a:buNone/>
            </a:pPr>
            <a:r>
              <a:rPr lang="en-US" sz="1800">
                <a:solidFill>
                  <a:srgbClr val="000000"/>
                </a:solidFill>
                <a:latin typeface="Segoe UI" pitchFamily="34" charset="0"/>
                <a:ea typeface="Segoe UI" pitchFamily="34" charset="0"/>
                <a:cs typeface="Segoe UI" pitchFamily="34" charset="0"/>
              </a:rPr>
              <a:t>Use Advanced folder redirection when </a:t>
            </a:r>
            <a:br>
              <a:rPr lang="en-US" sz="1800">
                <a:solidFill>
                  <a:srgbClr val="000000"/>
                </a:solidFill>
                <a:latin typeface="Segoe UI" pitchFamily="34" charset="0"/>
                <a:ea typeface="Segoe UI" pitchFamily="34" charset="0"/>
                <a:cs typeface="Segoe UI" pitchFamily="34" charset="0"/>
              </a:rPr>
            </a:br>
            <a:r>
              <a:rPr lang="en-US" sz="1800">
                <a:solidFill>
                  <a:srgbClr val="000000"/>
                </a:solidFill>
                <a:latin typeface="Segoe UI" pitchFamily="34" charset="0"/>
                <a:ea typeface="Segoe UI" pitchFamily="34" charset="0"/>
                <a:cs typeface="Segoe UI" pitchFamily="34" charset="0"/>
              </a:rPr>
              <a:t>the server hosting the folder location </a:t>
            </a:r>
            <a:br>
              <a:rPr lang="en-US" sz="1800">
                <a:solidFill>
                  <a:srgbClr val="000000"/>
                </a:solidFill>
                <a:latin typeface="Segoe UI" pitchFamily="34" charset="0"/>
                <a:ea typeface="Segoe UI" pitchFamily="34" charset="0"/>
                <a:cs typeface="Segoe UI" pitchFamily="34" charset="0"/>
              </a:rPr>
            </a:br>
            <a:r>
              <a:rPr lang="en-US" sz="1800">
                <a:solidFill>
                  <a:srgbClr val="000000"/>
                </a:solidFill>
                <a:latin typeface="Segoe UI" pitchFamily="34" charset="0"/>
                <a:ea typeface="Segoe UI" pitchFamily="34" charset="0"/>
                <a:cs typeface="Segoe UI" pitchFamily="34" charset="0"/>
              </a:rPr>
              <a:t>is based on group membership</a:t>
            </a:r>
          </a:p>
          <a:p>
            <a:pPr marL="228600" lvl="0" indent="-228600">
              <a:lnSpc>
                <a:spcPct val="100000"/>
              </a:lnSpc>
              <a:spcBef>
                <a:spcPct val="40000"/>
              </a:spcBef>
              <a:buClr>
                <a:srgbClr val="006699"/>
              </a:buClr>
              <a:buSzTx/>
              <a:buNone/>
            </a:pPr>
            <a:r>
              <a:rPr lang="en-US" sz="1800">
                <a:solidFill>
                  <a:srgbClr val="000000"/>
                </a:solidFill>
                <a:latin typeface="Segoe UI" pitchFamily="34" charset="0"/>
                <a:ea typeface="Segoe UI" pitchFamily="34" charset="0"/>
                <a:cs typeface="Segoe UI" pitchFamily="34" charset="0"/>
              </a:rPr>
              <a:t>Use the Follow the Documents folder to force certain folders to become subfolders of Documents</a:t>
            </a:r>
          </a:p>
          <a:p>
            <a:pPr marL="0" lvl="0" indent="0">
              <a:lnSpc>
                <a:spcPct val="100000"/>
              </a:lnSpc>
              <a:spcBef>
                <a:spcPct val="40000"/>
              </a:spcBef>
              <a:buClr>
                <a:srgbClr val="006699"/>
              </a:buClr>
              <a:buSzTx/>
              <a:buNone/>
            </a:pPr>
            <a:r>
              <a:rPr lang="en-US" sz="1800" b="1">
                <a:solidFill>
                  <a:srgbClr val="000000"/>
                </a:solidFill>
                <a:latin typeface="Segoe UI" pitchFamily="34" charset="0"/>
                <a:ea typeface="Segoe UI" pitchFamily="34" charset="0"/>
                <a:cs typeface="Segoe UI" pitchFamily="34" charset="0"/>
              </a:rPr>
              <a:t>Target folder location options:</a:t>
            </a:r>
          </a:p>
          <a:p>
            <a:pPr marL="458787" lvl="0" indent="-285750">
              <a:lnSpc>
                <a:spcPct val="100000"/>
              </a:lnSpc>
              <a:spcBef>
                <a:spcPct val="40000"/>
              </a:spcBef>
              <a:buClr>
                <a:srgbClr val="006699"/>
              </a:buClr>
              <a:buSzTx/>
              <a:buNone/>
            </a:pPr>
            <a:r>
              <a:rPr lang="en-US" sz="1800">
                <a:solidFill>
                  <a:srgbClr val="000000"/>
                </a:solidFill>
                <a:latin typeface="Segoe UI" pitchFamily="34" charset="0"/>
                <a:ea typeface="Segoe UI" pitchFamily="34" charset="0"/>
                <a:cs typeface="Segoe UI" pitchFamily="34" charset="0"/>
              </a:rPr>
              <a:t>Redirect to the users’ home directory </a:t>
            </a:r>
            <a:br>
              <a:rPr lang="en-US" sz="1800">
                <a:solidFill>
                  <a:srgbClr val="000000"/>
                </a:solidFill>
                <a:latin typeface="Segoe UI" pitchFamily="34" charset="0"/>
                <a:ea typeface="Segoe UI" pitchFamily="34" charset="0"/>
                <a:cs typeface="Segoe UI" pitchFamily="34" charset="0"/>
              </a:rPr>
            </a:br>
            <a:r>
              <a:rPr lang="en-US" sz="1800">
                <a:solidFill>
                  <a:srgbClr val="000000"/>
                </a:solidFill>
                <a:latin typeface="Segoe UI" pitchFamily="34" charset="0"/>
                <a:ea typeface="Segoe UI" pitchFamily="34" charset="0"/>
                <a:cs typeface="Segoe UI" pitchFamily="34" charset="0"/>
              </a:rPr>
              <a:t>(Documents folder only) </a:t>
            </a:r>
          </a:p>
          <a:p>
            <a:pPr marL="458787" lvl="0" indent="-285750">
              <a:lnSpc>
                <a:spcPct val="100000"/>
              </a:lnSpc>
              <a:spcBef>
                <a:spcPct val="40000"/>
              </a:spcBef>
              <a:buClr>
                <a:srgbClr val="006699"/>
              </a:buClr>
              <a:buSzTx/>
              <a:buNone/>
            </a:pPr>
            <a:r>
              <a:rPr lang="en-US" sz="1800">
                <a:solidFill>
                  <a:srgbClr val="000000"/>
                </a:solidFill>
                <a:latin typeface="Segoe UI" pitchFamily="34" charset="0"/>
                <a:ea typeface="Segoe UI" pitchFamily="34" charset="0"/>
                <a:cs typeface="Segoe UI" pitchFamily="34" charset="0"/>
              </a:rPr>
              <a:t>Create a folder for each user under the </a:t>
            </a:r>
            <a:br>
              <a:rPr lang="en-US" sz="1800">
                <a:solidFill>
                  <a:srgbClr val="000000"/>
                </a:solidFill>
                <a:latin typeface="Segoe UI" pitchFamily="34" charset="0"/>
                <a:ea typeface="Segoe UI" pitchFamily="34" charset="0"/>
                <a:cs typeface="Segoe UI" pitchFamily="34" charset="0"/>
              </a:rPr>
            </a:br>
            <a:r>
              <a:rPr lang="en-US" sz="1800">
                <a:solidFill>
                  <a:srgbClr val="000000"/>
                </a:solidFill>
                <a:latin typeface="Segoe UI" pitchFamily="34" charset="0"/>
                <a:ea typeface="Segoe UI" pitchFamily="34" charset="0"/>
                <a:cs typeface="Segoe UI" pitchFamily="34" charset="0"/>
              </a:rPr>
              <a:t>root path </a:t>
            </a:r>
          </a:p>
          <a:p>
            <a:pPr marL="458787" lvl="0" indent="-285750">
              <a:lnSpc>
                <a:spcPct val="100000"/>
              </a:lnSpc>
              <a:spcBef>
                <a:spcPct val="40000"/>
              </a:spcBef>
              <a:buClr>
                <a:srgbClr val="006699"/>
              </a:buClr>
              <a:buSzTx/>
              <a:buNone/>
            </a:pPr>
            <a:r>
              <a:rPr lang="en-US" sz="1800">
                <a:solidFill>
                  <a:srgbClr val="000000"/>
                </a:solidFill>
                <a:latin typeface="Segoe UI" pitchFamily="34" charset="0"/>
                <a:ea typeface="Segoe UI" pitchFamily="34" charset="0"/>
                <a:cs typeface="Segoe UI" pitchFamily="34" charset="0"/>
              </a:rPr>
              <a:t>Redirect to the following location </a:t>
            </a:r>
          </a:p>
          <a:p>
            <a:pPr marL="458787" lvl="0" indent="-285750">
              <a:lnSpc>
                <a:spcPct val="100000"/>
              </a:lnSpc>
              <a:spcBef>
                <a:spcPct val="40000"/>
              </a:spcBef>
              <a:buClr>
                <a:srgbClr val="006699"/>
              </a:buClr>
              <a:buSzTx/>
              <a:buNone/>
            </a:pPr>
            <a:r>
              <a:rPr lang="en-US" sz="1800">
                <a:solidFill>
                  <a:srgbClr val="000000"/>
                </a:solidFill>
                <a:latin typeface="Segoe UI" pitchFamily="34" charset="0"/>
                <a:ea typeface="Segoe UI" pitchFamily="34" charset="0"/>
                <a:cs typeface="Segoe UI" pitchFamily="34" charset="0"/>
              </a:rPr>
              <a:t>Redirect to the local user profile location</a:t>
            </a:r>
            <a:endParaRPr lang="en-US">
              <a:solidFill>
                <a:srgbClr val="000000"/>
              </a:solidFill>
              <a:latin typeface="Segoe UI" pitchFamily="34" charset="0"/>
              <a:ea typeface="Segoe UI" pitchFamily="34" charset="0"/>
              <a:cs typeface="Segoe UI" pitchFamily="34" charset="0"/>
            </a:endParaRPr>
          </a:p>
          <a:p>
            <a:pPr marL="0" lvl="0" indent="0">
              <a:lnSpc>
                <a:spcPct val="100000"/>
              </a:lnSpc>
              <a:spcBef>
                <a:spcPct val="0"/>
              </a:spcBef>
              <a:buClrTx/>
              <a:buSzTx/>
              <a:buNone/>
            </a:pPr>
            <a:endParaRPr lang="en-US" sz="1800" b="1" dirty="0">
              <a:solidFill>
                <a:srgbClr val="000000"/>
              </a:solidFill>
              <a:latin typeface="Segoe UI" pitchFamily="34" charset="0"/>
              <a:ea typeface="Segoe UI" pitchFamily="34" charset="0"/>
              <a:cs typeface="Segoe UI" pitchFamily="34" charset="0"/>
            </a:endParaRPr>
          </a:p>
        </p:txBody>
      </p:sp>
      <p:grpSp>
        <p:nvGrpSpPr>
          <p:cNvPr id="5" name="Group 4" descr="Illustration of home folder structure. One structure shows a parent folder named Accounting Users with two subfolders; one is named Accounts A-M and the other is named Accounts N-Z. The other structure has a parent folder named Accounting Managers and two subfolders; one is named Amy and the other is named Anne."/>
          <p:cNvGrpSpPr/>
          <p:nvPr/>
        </p:nvGrpSpPr>
        <p:grpSpPr>
          <a:xfrm>
            <a:off x="5963767" y="1228265"/>
            <a:ext cx="1413688" cy="4962983"/>
            <a:chOff x="5963767" y="1228265"/>
            <a:chExt cx="1413688" cy="4962983"/>
          </a:xfrm>
        </p:grpSpPr>
        <p:grpSp>
          <p:nvGrpSpPr>
            <p:cNvPr id="6" name="Group 5"/>
            <p:cNvGrpSpPr/>
            <p:nvPr/>
          </p:nvGrpSpPr>
          <p:grpSpPr>
            <a:xfrm>
              <a:off x="5963767" y="1228265"/>
              <a:ext cx="1409304" cy="2426395"/>
              <a:chOff x="8158876" y="590325"/>
              <a:chExt cx="1409304" cy="2426395"/>
            </a:xfrm>
          </p:grpSpPr>
          <p:grpSp>
            <p:nvGrpSpPr>
              <p:cNvPr id="14" name="Group 13"/>
              <p:cNvGrpSpPr/>
              <p:nvPr/>
            </p:nvGrpSpPr>
            <p:grpSpPr>
              <a:xfrm>
                <a:off x="8435681" y="1012362"/>
                <a:ext cx="523294" cy="1594403"/>
                <a:chOff x="8435681" y="1012362"/>
                <a:chExt cx="523294" cy="1594403"/>
              </a:xfrm>
            </p:grpSpPr>
            <p:cxnSp>
              <p:nvCxnSpPr>
                <p:cNvPr id="18" name="Elbow Connector 17"/>
                <p:cNvCxnSpPr>
                  <a:endCxn id="16" idx="1"/>
                </p:cNvCxnSpPr>
                <p:nvPr/>
              </p:nvCxnSpPr>
              <p:spPr>
                <a:xfrm rot="16200000" flipH="1">
                  <a:off x="8306759" y="1141284"/>
                  <a:ext cx="781138" cy="523293"/>
                </a:xfrm>
                <a:prstGeom prst="bentConnector2">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17" idx="1"/>
                </p:cNvCxnSpPr>
                <p:nvPr/>
              </p:nvCxnSpPr>
              <p:spPr>
                <a:xfrm rot="16200000" flipH="1">
                  <a:off x="8290697" y="1938487"/>
                  <a:ext cx="813265" cy="523291"/>
                </a:xfrm>
                <a:prstGeom prst="bentConnector2">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8876" y="590325"/>
                <a:ext cx="599332" cy="590168"/>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58975" y="1390189"/>
                <a:ext cx="599332" cy="806622"/>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58975" y="2196811"/>
                <a:ext cx="609205" cy="819909"/>
              </a:xfrm>
              <a:prstGeom prst="rect">
                <a:avLst/>
              </a:prstGeom>
            </p:spPr>
          </p:pic>
        </p:grpSp>
        <p:grpSp>
          <p:nvGrpSpPr>
            <p:cNvPr id="7" name="Group 6"/>
            <p:cNvGrpSpPr/>
            <p:nvPr/>
          </p:nvGrpSpPr>
          <p:grpSpPr>
            <a:xfrm>
              <a:off x="5968151" y="3764853"/>
              <a:ext cx="1409304" cy="2426395"/>
              <a:chOff x="8158876" y="590325"/>
              <a:chExt cx="1409304" cy="2426395"/>
            </a:xfrm>
          </p:grpSpPr>
          <p:grpSp>
            <p:nvGrpSpPr>
              <p:cNvPr id="8" name="Group 7"/>
              <p:cNvGrpSpPr/>
              <p:nvPr/>
            </p:nvGrpSpPr>
            <p:grpSpPr>
              <a:xfrm>
                <a:off x="8435681" y="1012362"/>
                <a:ext cx="523294" cy="1594403"/>
                <a:chOff x="8435681" y="1012362"/>
                <a:chExt cx="523294" cy="1594403"/>
              </a:xfrm>
            </p:grpSpPr>
            <p:cxnSp>
              <p:nvCxnSpPr>
                <p:cNvPr id="12" name="Elbow Connector 11"/>
                <p:cNvCxnSpPr>
                  <a:endCxn id="10" idx="1"/>
                </p:cNvCxnSpPr>
                <p:nvPr/>
              </p:nvCxnSpPr>
              <p:spPr>
                <a:xfrm rot="16200000" flipH="1">
                  <a:off x="8306759" y="1141284"/>
                  <a:ext cx="781138" cy="523293"/>
                </a:xfrm>
                <a:prstGeom prst="bentConnector2">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Elbow Connector 12"/>
                <p:cNvCxnSpPr>
                  <a:endCxn id="11" idx="1"/>
                </p:cNvCxnSpPr>
                <p:nvPr/>
              </p:nvCxnSpPr>
              <p:spPr>
                <a:xfrm rot="16200000" flipH="1">
                  <a:off x="8290697" y="1938487"/>
                  <a:ext cx="813265" cy="523291"/>
                </a:xfrm>
                <a:prstGeom prst="bentConnector2">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8876" y="590325"/>
                <a:ext cx="599332" cy="59016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58975" y="1390189"/>
                <a:ext cx="599332" cy="806622"/>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58975" y="2196811"/>
                <a:ext cx="609205" cy="819909"/>
              </a:xfrm>
              <a:prstGeom prst="rect">
                <a:avLst/>
              </a:prstGeom>
            </p:spPr>
          </p:pic>
        </p:grpSp>
      </p:grpSp>
      <p:sp>
        <p:nvSpPr>
          <p:cNvPr id="20" name="Text Box 9"/>
          <p:cNvSpPr txBox="1">
            <a:spLocks noChangeArrowheads="1"/>
          </p:cNvSpPr>
          <p:nvPr/>
        </p:nvSpPr>
        <p:spPr bwMode="auto">
          <a:xfrm>
            <a:off x="6564969" y="1353723"/>
            <a:ext cx="1152880" cy="523220"/>
          </a:xfrm>
          <a:prstGeom prst="rect">
            <a:avLst/>
          </a:prstGeom>
          <a:noFill/>
          <a:ln w="9525" algn="ctr">
            <a:noFill/>
            <a:miter lim="800000"/>
            <a:headEnd/>
            <a:tailEnd/>
          </a:ln>
        </p:spPr>
        <p:txBody>
          <a:bodyPr wrap="none">
            <a:spAutoFit/>
          </a:bodyPr>
          <a:lstStyle/>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Accounting</a:t>
            </a:r>
          </a:p>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Users</a:t>
            </a:r>
            <a:endParaRPr lang="en-US" sz="1400" b="1" dirty="0">
              <a:solidFill>
                <a:srgbClr val="000000"/>
              </a:solidFill>
              <a:latin typeface="Segoe UI" pitchFamily="34" charset="0"/>
              <a:ea typeface="Segoe UI" pitchFamily="34" charset="0"/>
              <a:cs typeface="Segoe UI" pitchFamily="34" charset="0"/>
            </a:endParaRPr>
          </a:p>
        </p:txBody>
      </p:sp>
      <p:sp>
        <p:nvSpPr>
          <p:cNvPr id="21" name="Text Box 10"/>
          <p:cNvSpPr txBox="1">
            <a:spLocks noChangeArrowheads="1"/>
          </p:cNvSpPr>
          <p:nvPr/>
        </p:nvSpPr>
        <p:spPr bwMode="auto">
          <a:xfrm>
            <a:off x="7431744" y="3065048"/>
            <a:ext cx="960519" cy="523220"/>
          </a:xfrm>
          <a:prstGeom prst="rect">
            <a:avLst/>
          </a:prstGeom>
          <a:noFill/>
          <a:ln w="9525" algn="ctr">
            <a:noFill/>
            <a:miter lim="800000"/>
            <a:headEnd/>
            <a:tailEnd/>
          </a:ln>
        </p:spPr>
        <p:txBody>
          <a:bodyPr wrap="none">
            <a:spAutoFit/>
          </a:bodyPr>
          <a:lstStyle/>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Accounts</a:t>
            </a:r>
          </a:p>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N-Z</a:t>
            </a:r>
            <a:endParaRPr lang="en-US" sz="1400" b="1" dirty="0">
              <a:solidFill>
                <a:srgbClr val="000000"/>
              </a:solidFill>
              <a:latin typeface="Segoe UI" pitchFamily="34" charset="0"/>
              <a:ea typeface="Segoe UI" pitchFamily="34" charset="0"/>
              <a:cs typeface="Segoe UI" pitchFamily="34" charset="0"/>
            </a:endParaRPr>
          </a:p>
        </p:txBody>
      </p:sp>
      <p:sp>
        <p:nvSpPr>
          <p:cNvPr id="22" name="Text Box 11"/>
          <p:cNvSpPr txBox="1">
            <a:spLocks noChangeArrowheads="1"/>
          </p:cNvSpPr>
          <p:nvPr/>
        </p:nvSpPr>
        <p:spPr bwMode="auto">
          <a:xfrm>
            <a:off x="7431744" y="2257011"/>
            <a:ext cx="960519" cy="523220"/>
          </a:xfrm>
          <a:prstGeom prst="rect">
            <a:avLst/>
          </a:prstGeom>
          <a:noFill/>
          <a:ln w="9525" algn="ctr">
            <a:noFill/>
            <a:miter lim="800000"/>
            <a:headEnd/>
            <a:tailEnd/>
          </a:ln>
        </p:spPr>
        <p:txBody>
          <a:bodyPr wrap="none">
            <a:spAutoFit/>
          </a:bodyPr>
          <a:lstStyle/>
          <a:p>
            <a:pPr lvl="0" fontAlgn="base">
              <a:spcBef>
                <a:spcPct val="0"/>
              </a:spcBef>
              <a:spcAft>
                <a:spcPct val="0"/>
              </a:spcAft>
            </a:pPr>
            <a:r>
              <a:rPr lang="en-US" sz="1400" b="1" dirty="0">
                <a:solidFill>
                  <a:srgbClr val="000000"/>
                </a:solidFill>
                <a:latin typeface="Segoe UI" pitchFamily="34" charset="0"/>
                <a:ea typeface="Segoe UI" pitchFamily="34" charset="0"/>
                <a:cs typeface="Segoe UI" pitchFamily="34" charset="0"/>
              </a:rPr>
              <a:t>Accounts</a:t>
            </a:r>
          </a:p>
          <a:p>
            <a:pPr lvl="0" fontAlgn="base">
              <a:spcBef>
                <a:spcPct val="0"/>
              </a:spcBef>
              <a:spcAft>
                <a:spcPct val="0"/>
              </a:spcAft>
            </a:pPr>
            <a:r>
              <a:rPr lang="en-US" sz="1400" b="1" dirty="0">
                <a:solidFill>
                  <a:srgbClr val="000000"/>
                </a:solidFill>
                <a:latin typeface="Segoe UI" pitchFamily="34" charset="0"/>
                <a:ea typeface="Segoe UI" pitchFamily="34" charset="0"/>
                <a:cs typeface="Segoe UI" pitchFamily="34" charset="0"/>
              </a:rPr>
              <a:t>A-M</a:t>
            </a:r>
          </a:p>
        </p:txBody>
      </p:sp>
      <p:sp>
        <p:nvSpPr>
          <p:cNvPr id="23" name="Text Box 17"/>
          <p:cNvSpPr txBox="1">
            <a:spLocks noChangeArrowheads="1"/>
          </p:cNvSpPr>
          <p:nvPr/>
        </p:nvSpPr>
        <p:spPr bwMode="auto">
          <a:xfrm>
            <a:off x="6587772" y="3863278"/>
            <a:ext cx="1152880" cy="523220"/>
          </a:xfrm>
          <a:prstGeom prst="rect">
            <a:avLst/>
          </a:prstGeom>
          <a:noFill/>
          <a:ln w="9525" algn="ctr">
            <a:noFill/>
            <a:miter lim="800000"/>
            <a:headEnd/>
            <a:tailEnd/>
          </a:ln>
        </p:spPr>
        <p:txBody>
          <a:bodyPr wrap="none">
            <a:spAutoFit/>
          </a:bodyPr>
          <a:lstStyle/>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Accounting</a:t>
            </a:r>
          </a:p>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Managers</a:t>
            </a:r>
            <a:endParaRPr lang="en-US" sz="1400" b="1" dirty="0">
              <a:solidFill>
                <a:srgbClr val="000000"/>
              </a:solidFill>
              <a:latin typeface="Segoe UI" pitchFamily="34" charset="0"/>
              <a:ea typeface="Segoe UI" pitchFamily="34" charset="0"/>
              <a:cs typeface="Segoe UI" pitchFamily="34" charset="0"/>
            </a:endParaRPr>
          </a:p>
        </p:txBody>
      </p:sp>
      <p:sp>
        <p:nvSpPr>
          <p:cNvPr id="24" name="Text Box 18"/>
          <p:cNvSpPr txBox="1">
            <a:spLocks noChangeArrowheads="1"/>
          </p:cNvSpPr>
          <p:nvPr/>
        </p:nvSpPr>
        <p:spPr bwMode="auto">
          <a:xfrm>
            <a:off x="7431744" y="5763539"/>
            <a:ext cx="627095" cy="307777"/>
          </a:xfrm>
          <a:prstGeom prst="rect">
            <a:avLst/>
          </a:prstGeom>
          <a:noFill/>
          <a:ln w="9525" algn="ctr">
            <a:noFill/>
            <a:miter lim="800000"/>
            <a:headEnd/>
            <a:tailEnd/>
          </a:ln>
        </p:spPr>
        <p:txBody>
          <a:bodyPr wrap="none">
            <a:spAutoFit/>
          </a:bodyPr>
          <a:lstStyle/>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Anne</a:t>
            </a:r>
          </a:p>
        </p:txBody>
      </p:sp>
      <p:sp>
        <p:nvSpPr>
          <p:cNvPr id="25" name="Text Box 19"/>
          <p:cNvSpPr txBox="1">
            <a:spLocks noChangeArrowheads="1"/>
          </p:cNvSpPr>
          <p:nvPr/>
        </p:nvSpPr>
        <p:spPr bwMode="auto">
          <a:xfrm>
            <a:off x="7431744" y="4955501"/>
            <a:ext cx="572593" cy="307777"/>
          </a:xfrm>
          <a:prstGeom prst="rect">
            <a:avLst/>
          </a:prstGeom>
          <a:noFill/>
          <a:ln w="9525" algn="ctr">
            <a:noFill/>
            <a:miter lim="800000"/>
            <a:headEnd/>
            <a:tailEnd/>
          </a:ln>
        </p:spPr>
        <p:txBody>
          <a:bodyPr wrap="none">
            <a:spAutoFit/>
          </a:bodyPr>
          <a:lstStyle/>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Amy</a:t>
            </a:r>
            <a:endParaRPr lang="en-US" sz="1400" b="1"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80744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ec686c52-f846-4a16-aa4f-4806c969d8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Security Settings for Redirected Folders</a:t>
            </a:r>
            <a:endParaRPr lang="en-US"/>
          </a:p>
        </p:txBody>
      </p:sp>
      <p:sp>
        <p:nvSpPr>
          <p:cNvPr id="4" name="TextBox 3"/>
          <p:cNvSpPr txBox="1"/>
          <p:nvPr/>
        </p:nvSpPr>
        <p:spPr>
          <a:xfrm>
            <a:off x="609600" y="742950"/>
            <a:ext cx="3729675" cy="369332"/>
          </a:xfrm>
          <a:prstGeom prst="rect">
            <a:avLst/>
          </a:prstGeom>
          <a:noFill/>
        </p:spPr>
        <p:txBody>
          <a:bodyPr wrap="non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NTFS permissions for root folder</a:t>
            </a:r>
            <a:endParaRPr lang="en-IN" b="1" dirty="0">
              <a:solidFill>
                <a:srgbClr val="000000"/>
              </a:solidFill>
              <a:latin typeface="Segoe UI" pitchFamily="34" charset="0"/>
              <a:ea typeface="Segoe UI" pitchFamily="34" charset="0"/>
              <a:cs typeface="Segoe UI" pitchFamily="34" charset="0"/>
            </a:endParaRPr>
          </a:p>
        </p:txBody>
      </p:sp>
      <p:sp>
        <p:nvSpPr>
          <p:cNvPr id="5" name="TextBox 4"/>
          <p:cNvSpPr txBox="1"/>
          <p:nvPr/>
        </p:nvSpPr>
        <p:spPr>
          <a:xfrm>
            <a:off x="609600" y="2888218"/>
            <a:ext cx="3772699" cy="369332"/>
          </a:xfrm>
          <a:prstGeom prst="rect">
            <a:avLst/>
          </a:prstGeom>
          <a:noFill/>
        </p:spPr>
        <p:txBody>
          <a:bodyPr wrap="non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Share permissions for root folder</a:t>
            </a:r>
            <a:endParaRPr lang="en-IN" b="1" dirty="0">
              <a:solidFill>
                <a:srgbClr val="000000"/>
              </a:solidFill>
              <a:latin typeface="Segoe UI" pitchFamily="34" charset="0"/>
              <a:ea typeface="Segoe UI" pitchFamily="34" charset="0"/>
              <a:cs typeface="Segoe UI" pitchFamily="34" charset="0"/>
            </a:endParaRPr>
          </a:p>
        </p:txBody>
      </p:sp>
      <p:sp>
        <p:nvSpPr>
          <p:cNvPr id="6" name="TextBox 5"/>
          <p:cNvSpPr txBox="1"/>
          <p:nvPr/>
        </p:nvSpPr>
        <p:spPr>
          <a:xfrm>
            <a:off x="621219" y="4659868"/>
            <a:ext cx="5627181" cy="369332"/>
          </a:xfrm>
          <a:prstGeom prst="rect">
            <a:avLst/>
          </a:prstGeom>
          <a:noFill/>
        </p:spPr>
        <p:txBody>
          <a:bodyPr wrap="non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NTFS permissions for each user’s redirected folder</a:t>
            </a:r>
            <a:endParaRPr lang="en-IN" b="1" dirty="0">
              <a:solidFill>
                <a:srgbClr val="000000"/>
              </a:solidFill>
              <a:latin typeface="Segoe UI" pitchFamily="34" charset="0"/>
              <a:ea typeface="Segoe UI" pitchFamily="34" charset="0"/>
              <a:cs typeface="Segoe U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51607079"/>
              </p:ext>
            </p:extLst>
          </p:nvPr>
        </p:nvGraphicFramePr>
        <p:xfrm>
          <a:off x="457200" y="1104900"/>
          <a:ext cx="8020050" cy="1747520"/>
        </p:xfrm>
        <a:graphic>
          <a:graphicData uri="http://schemas.openxmlformats.org/drawingml/2006/table">
            <a:tbl>
              <a:tblPr firstRow="1" bandRow="1">
                <a:tableStyleId>{21E4AEA4-8DFA-4A89-87EB-49C32662AFE0}</a:tableStyleId>
              </a:tblPr>
              <a:tblGrid>
                <a:gridCol w="3105150"/>
                <a:gridCol w="4914900"/>
              </a:tblGrid>
              <a:tr h="0">
                <a:tc>
                  <a:txBody>
                    <a:bodyPr/>
                    <a:lstStyle/>
                    <a:p>
                      <a:r>
                        <a:rPr lang="en-US" dirty="0" smtClean="0">
                          <a:latin typeface="Segoe UI" pitchFamily="34" charset="0"/>
                          <a:ea typeface="Segoe UI" pitchFamily="34" charset="0"/>
                          <a:cs typeface="Segoe UI" pitchFamily="34" charset="0"/>
                        </a:rPr>
                        <a:t>Creator/Owner</a:t>
                      </a:r>
                      <a:endParaRPr lang="en-IN" dirty="0">
                        <a:latin typeface="Segoe UI" pitchFamily="34" charset="0"/>
                        <a:ea typeface="Segoe UI" pitchFamily="34" charset="0"/>
                        <a:cs typeface="Segoe UI" pitchFamily="34" charset="0"/>
                      </a:endParaRPr>
                    </a:p>
                  </a:txBody>
                  <a:tcPr/>
                </a:tc>
                <a:tc>
                  <a:txBody>
                    <a:bodyPr/>
                    <a:lstStyle/>
                    <a:p>
                      <a:r>
                        <a:rPr lang="en-US" dirty="0" smtClean="0">
                          <a:latin typeface="Segoe UI" pitchFamily="34" charset="0"/>
                          <a:ea typeface="Segoe UI" pitchFamily="34" charset="0"/>
                          <a:cs typeface="Segoe UI" pitchFamily="34" charset="0"/>
                        </a:rPr>
                        <a:t>Full control</a:t>
                      </a:r>
                      <a:r>
                        <a:rPr lang="en-US" baseline="0" dirty="0" smtClean="0">
                          <a:latin typeface="Segoe UI" pitchFamily="34" charset="0"/>
                          <a:ea typeface="Segoe UI" pitchFamily="34" charset="0"/>
                          <a:cs typeface="Segoe UI" pitchFamily="34" charset="0"/>
                        </a:rPr>
                        <a:t> – subfolders and files only</a:t>
                      </a:r>
                      <a:endParaRPr lang="en-IN" dirty="0">
                        <a:latin typeface="Segoe UI" pitchFamily="34" charset="0"/>
                        <a:ea typeface="Segoe UI" pitchFamily="34" charset="0"/>
                        <a:cs typeface="Segoe UI" pitchFamily="34" charset="0"/>
                      </a:endParaRPr>
                    </a:p>
                  </a:txBody>
                  <a:tcPr/>
                </a:tc>
              </a:tr>
              <a:tr h="370840">
                <a:tc>
                  <a:txBody>
                    <a:bodyPr/>
                    <a:lstStyle/>
                    <a:p>
                      <a:r>
                        <a:rPr lang="en-US" dirty="0" smtClean="0">
                          <a:latin typeface="Segoe UI" pitchFamily="34" charset="0"/>
                          <a:ea typeface="Segoe UI" pitchFamily="34" charset="0"/>
                          <a:cs typeface="Segoe UI" pitchFamily="34" charset="0"/>
                        </a:rPr>
                        <a:t>Administrator</a:t>
                      </a:r>
                      <a:endParaRPr lang="en-IN" dirty="0">
                        <a:latin typeface="Segoe UI" pitchFamily="34" charset="0"/>
                        <a:ea typeface="Segoe UI" pitchFamily="34" charset="0"/>
                        <a:cs typeface="Segoe UI" pitchFamily="34" charset="0"/>
                      </a:endParaRPr>
                    </a:p>
                  </a:txBody>
                  <a:tcPr/>
                </a:tc>
                <a:tc>
                  <a:txBody>
                    <a:bodyPr/>
                    <a:lstStyle/>
                    <a:p>
                      <a:r>
                        <a:rPr lang="en-US" dirty="0" smtClean="0">
                          <a:latin typeface="Segoe UI" pitchFamily="34" charset="0"/>
                          <a:ea typeface="Segoe UI" pitchFamily="34" charset="0"/>
                          <a:cs typeface="Segoe UI" pitchFamily="34" charset="0"/>
                        </a:rPr>
                        <a:t>None</a:t>
                      </a:r>
                      <a:endParaRPr lang="en-IN" dirty="0">
                        <a:latin typeface="Segoe UI" pitchFamily="34" charset="0"/>
                        <a:ea typeface="Segoe UI" pitchFamily="34" charset="0"/>
                        <a:cs typeface="Segoe UI" pitchFamily="34" charset="0"/>
                      </a:endParaRPr>
                    </a:p>
                  </a:txBody>
                  <a:tcPr/>
                </a:tc>
              </a:tr>
              <a:tr h="370840">
                <a:tc>
                  <a:txBody>
                    <a:bodyPr/>
                    <a:lstStyle/>
                    <a:p>
                      <a:r>
                        <a:rPr lang="en-US" dirty="0" smtClean="0">
                          <a:latin typeface="Segoe UI" pitchFamily="34" charset="0"/>
                          <a:ea typeface="Segoe UI" pitchFamily="34" charset="0"/>
                          <a:cs typeface="Segoe UI" pitchFamily="34" charset="0"/>
                        </a:rPr>
                        <a:t>Security group of users that save data on the share</a:t>
                      </a:r>
                      <a:endParaRPr lang="en-IN" dirty="0">
                        <a:latin typeface="Segoe UI" pitchFamily="34" charset="0"/>
                        <a:ea typeface="Segoe UI" pitchFamily="34" charset="0"/>
                        <a:cs typeface="Segoe UI" pitchFamily="34" charset="0"/>
                      </a:endParaRPr>
                    </a:p>
                  </a:txBody>
                  <a:tcPr/>
                </a:tc>
                <a:tc>
                  <a:txBody>
                    <a:bodyPr/>
                    <a:lstStyle/>
                    <a:p>
                      <a:r>
                        <a:rPr lang="en-US" dirty="0" smtClean="0">
                          <a:latin typeface="Segoe UI" pitchFamily="34" charset="0"/>
                          <a:ea typeface="Segoe UI" pitchFamily="34" charset="0"/>
                          <a:cs typeface="Segoe UI" pitchFamily="34" charset="0"/>
                        </a:rPr>
                        <a:t>List Folder/Read Data, Create Folders/Append</a:t>
                      </a:r>
                      <a:r>
                        <a:rPr lang="en-US" baseline="0" dirty="0" smtClean="0">
                          <a:latin typeface="Segoe UI" pitchFamily="34" charset="0"/>
                          <a:ea typeface="Segoe UI" pitchFamily="34" charset="0"/>
                          <a:cs typeface="Segoe UI" pitchFamily="34" charset="0"/>
                        </a:rPr>
                        <a:t> Data-This Folder Only</a:t>
                      </a:r>
                      <a:endParaRPr lang="en-IN" dirty="0">
                        <a:latin typeface="Segoe UI" pitchFamily="34" charset="0"/>
                        <a:ea typeface="Segoe UI" pitchFamily="34" charset="0"/>
                        <a:cs typeface="Segoe UI" pitchFamily="34" charset="0"/>
                      </a:endParaRPr>
                    </a:p>
                  </a:txBody>
                  <a:tcPr/>
                </a:tc>
              </a:tr>
              <a:tr h="370840">
                <a:tc>
                  <a:txBody>
                    <a:bodyPr/>
                    <a:lstStyle/>
                    <a:p>
                      <a:r>
                        <a:rPr lang="en-US" dirty="0" smtClean="0">
                          <a:latin typeface="Segoe UI" pitchFamily="34" charset="0"/>
                          <a:ea typeface="Segoe UI" pitchFamily="34" charset="0"/>
                          <a:cs typeface="Segoe UI" pitchFamily="34" charset="0"/>
                        </a:rPr>
                        <a:t>System</a:t>
                      </a:r>
                      <a:endParaRPr lang="en-IN" dirty="0">
                        <a:latin typeface="Segoe UI" pitchFamily="34" charset="0"/>
                        <a:ea typeface="Segoe UI" pitchFamily="34" charset="0"/>
                        <a:cs typeface="Segoe UI" pitchFamily="34" charset="0"/>
                      </a:endParaRPr>
                    </a:p>
                  </a:txBody>
                  <a:tcPr/>
                </a:tc>
                <a:tc>
                  <a:txBody>
                    <a:bodyPr/>
                    <a:lstStyle/>
                    <a:p>
                      <a:r>
                        <a:rPr lang="en-US" dirty="0" smtClean="0">
                          <a:latin typeface="Segoe UI" pitchFamily="34" charset="0"/>
                          <a:ea typeface="Segoe UI" pitchFamily="34" charset="0"/>
                          <a:cs typeface="Segoe UI" pitchFamily="34" charset="0"/>
                        </a:rPr>
                        <a:t>Full control</a:t>
                      </a:r>
                      <a:endParaRPr lang="en-IN" dirty="0">
                        <a:latin typeface="Segoe UI" pitchFamily="34" charset="0"/>
                        <a:ea typeface="Segoe UI" pitchFamily="34" charset="0"/>
                        <a:cs typeface="Segoe UI" pitchFamily="34"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28140364"/>
              </p:ext>
            </p:extLst>
          </p:nvPr>
        </p:nvGraphicFramePr>
        <p:xfrm>
          <a:off x="460375" y="3236259"/>
          <a:ext cx="7997825" cy="1411941"/>
        </p:xfrm>
        <a:graphic>
          <a:graphicData uri="http://schemas.openxmlformats.org/drawingml/2006/table">
            <a:tbl>
              <a:tblPr firstRow="1" bandRow="1">
                <a:tableStyleId>{21E4AEA4-8DFA-4A89-87EB-49C32662AFE0}</a:tableStyleId>
              </a:tblPr>
              <a:tblGrid>
                <a:gridCol w="3076087"/>
                <a:gridCol w="4921738"/>
              </a:tblGrid>
              <a:tr h="381000">
                <a:tc>
                  <a:txBody>
                    <a:bodyPr/>
                    <a:lstStyle/>
                    <a:p>
                      <a:r>
                        <a:rPr lang="en-US" dirty="0" smtClean="0">
                          <a:latin typeface="Segoe UI" pitchFamily="34" charset="0"/>
                          <a:ea typeface="Segoe UI" pitchFamily="34" charset="0"/>
                          <a:cs typeface="Segoe UI" pitchFamily="34" charset="0"/>
                        </a:rPr>
                        <a:t>Creator/Owner</a:t>
                      </a:r>
                      <a:endParaRPr lang="en-IN" dirty="0">
                        <a:latin typeface="Segoe UI" pitchFamily="34" charset="0"/>
                        <a:ea typeface="Segoe UI" pitchFamily="34" charset="0"/>
                        <a:cs typeface="Segoe UI" pitchFamily="34" charset="0"/>
                      </a:endParaRPr>
                    </a:p>
                  </a:txBody>
                  <a:tcPr/>
                </a:tc>
                <a:tc>
                  <a:txBody>
                    <a:bodyPr/>
                    <a:lstStyle/>
                    <a:p>
                      <a:r>
                        <a:rPr lang="en-US" dirty="0" smtClean="0">
                          <a:latin typeface="Segoe UI" pitchFamily="34" charset="0"/>
                          <a:ea typeface="Segoe UI" pitchFamily="34" charset="0"/>
                          <a:cs typeface="Segoe UI" pitchFamily="34" charset="0"/>
                        </a:rPr>
                        <a:t>Full control</a:t>
                      </a:r>
                      <a:r>
                        <a:rPr lang="en-US" baseline="0" dirty="0" smtClean="0">
                          <a:latin typeface="Segoe UI" pitchFamily="34" charset="0"/>
                          <a:ea typeface="Segoe UI" pitchFamily="34" charset="0"/>
                          <a:cs typeface="Segoe UI" pitchFamily="34" charset="0"/>
                        </a:rPr>
                        <a:t> – subfolders and files only</a:t>
                      </a:r>
                      <a:endParaRPr lang="en-IN" dirty="0">
                        <a:latin typeface="Segoe UI" pitchFamily="34" charset="0"/>
                        <a:ea typeface="Segoe UI" pitchFamily="34" charset="0"/>
                        <a:cs typeface="Segoe UI" pitchFamily="34" charset="0"/>
                      </a:endParaRPr>
                    </a:p>
                  </a:txBody>
                  <a:tcPr/>
                </a:tc>
              </a:tr>
              <a:tr h="1030941">
                <a:tc>
                  <a:txBody>
                    <a:bodyPr/>
                    <a:lstStyle/>
                    <a:p>
                      <a:r>
                        <a:rPr lang="en-US" dirty="0" smtClean="0">
                          <a:latin typeface="Segoe UI" pitchFamily="34" charset="0"/>
                          <a:ea typeface="Segoe UI" pitchFamily="34" charset="0"/>
                          <a:cs typeface="Segoe UI" pitchFamily="34" charset="0"/>
                        </a:rPr>
                        <a:t>Security group of users that save data on the share</a:t>
                      </a:r>
                      <a:endParaRPr lang="en-IN" dirty="0">
                        <a:latin typeface="Segoe UI" pitchFamily="34" charset="0"/>
                        <a:ea typeface="Segoe UI" pitchFamily="34" charset="0"/>
                        <a:cs typeface="Segoe UI" pitchFamily="34" charset="0"/>
                      </a:endParaRPr>
                    </a:p>
                  </a:txBody>
                  <a:tcPr/>
                </a:tc>
                <a:tc>
                  <a:txBody>
                    <a:bodyPr/>
                    <a:lstStyle/>
                    <a:p>
                      <a:r>
                        <a:rPr lang="en-US" dirty="0" smtClean="0">
                          <a:latin typeface="Segoe UI" pitchFamily="34" charset="0"/>
                          <a:ea typeface="Segoe UI" pitchFamily="34" charset="0"/>
                          <a:cs typeface="Segoe UI" pitchFamily="34" charset="0"/>
                        </a:rPr>
                        <a:t>Full control</a:t>
                      </a:r>
                      <a:endParaRPr lang="en-IN" dirty="0">
                        <a:latin typeface="Segoe UI" pitchFamily="34" charset="0"/>
                        <a:ea typeface="Segoe UI" pitchFamily="34" charset="0"/>
                        <a:cs typeface="Segoe UI" pitchFamily="34" charset="0"/>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13505032"/>
              </p:ext>
            </p:extLst>
          </p:nvPr>
        </p:nvGraphicFramePr>
        <p:xfrm>
          <a:off x="460375" y="4998720"/>
          <a:ext cx="7997825" cy="1478280"/>
        </p:xfrm>
        <a:graphic>
          <a:graphicData uri="http://schemas.openxmlformats.org/drawingml/2006/table">
            <a:tbl>
              <a:tblPr firstRow="1" bandRow="1">
                <a:tableStyleId>{21E4AEA4-8DFA-4A89-87EB-49C32662AFE0}</a:tableStyleId>
              </a:tblPr>
              <a:tblGrid>
                <a:gridCol w="3152989"/>
                <a:gridCol w="4844836"/>
              </a:tblGrid>
              <a:tr h="0">
                <a:tc>
                  <a:txBody>
                    <a:bodyPr/>
                    <a:lstStyle/>
                    <a:p>
                      <a:r>
                        <a:rPr lang="en-US" dirty="0" smtClean="0">
                          <a:latin typeface="Segoe UI" pitchFamily="34" charset="0"/>
                          <a:ea typeface="Segoe UI" pitchFamily="34" charset="0"/>
                          <a:cs typeface="Segoe UI" pitchFamily="34" charset="0"/>
                        </a:rPr>
                        <a:t>Creator/Owner</a:t>
                      </a:r>
                      <a:endParaRPr lang="en-IN" dirty="0">
                        <a:latin typeface="Segoe UI" pitchFamily="34" charset="0"/>
                        <a:ea typeface="Segoe UI" pitchFamily="34" charset="0"/>
                        <a:cs typeface="Segoe UI" pitchFamily="34" charset="0"/>
                      </a:endParaRPr>
                    </a:p>
                  </a:txBody>
                  <a:tcPr/>
                </a:tc>
                <a:tc>
                  <a:txBody>
                    <a:bodyPr/>
                    <a:lstStyle/>
                    <a:p>
                      <a:r>
                        <a:rPr lang="en-US" dirty="0" smtClean="0">
                          <a:latin typeface="Segoe UI" pitchFamily="34" charset="0"/>
                          <a:ea typeface="Segoe UI" pitchFamily="34" charset="0"/>
                          <a:cs typeface="Segoe UI" pitchFamily="34" charset="0"/>
                        </a:rPr>
                        <a:t>Full control</a:t>
                      </a:r>
                      <a:r>
                        <a:rPr lang="en-US" baseline="0" dirty="0" smtClean="0">
                          <a:latin typeface="Segoe UI" pitchFamily="34" charset="0"/>
                          <a:ea typeface="Segoe UI" pitchFamily="34" charset="0"/>
                          <a:cs typeface="Segoe UI" pitchFamily="34" charset="0"/>
                        </a:rPr>
                        <a:t> – subfolders and files only</a:t>
                      </a:r>
                      <a:endParaRPr lang="en-IN" dirty="0">
                        <a:latin typeface="Segoe UI" pitchFamily="34" charset="0"/>
                        <a:ea typeface="Segoe UI" pitchFamily="34" charset="0"/>
                        <a:cs typeface="Segoe UI" pitchFamily="34" charset="0"/>
                      </a:endParaRPr>
                    </a:p>
                  </a:txBody>
                  <a:tcPr/>
                </a:tc>
              </a:tr>
              <a:tr h="370840">
                <a:tc>
                  <a:txBody>
                    <a:bodyPr/>
                    <a:lstStyle/>
                    <a:p>
                      <a:r>
                        <a:rPr lang="en-US" dirty="0" smtClean="0">
                          <a:latin typeface="Segoe UI" pitchFamily="34" charset="0"/>
                          <a:ea typeface="Segoe UI" pitchFamily="34" charset="0"/>
                          <a:cs typeface="Segoe UI" pitchFamily="34" charset="0"/>
                        </a:rPr>
                        <a:t>%Username%</a:t>
                      </a:r>
                      <a:endParaRPr lang="en-IN" dirty="0">
                        <a:latin typeface="Segoe UI" pitchFamily="34" charset="0"/>
                        <a:ea typeface="Segoe UI" pitchFamily="34" charset="0"/>
                        <a:cs typeface="Segoe UI" pitchFamily="34" charset="0"/>
                      </a:endParaRPr>
                    </a:p>
                  </a:txBody>
                  <a:tcPr/>
                </a:tc>
                <a:tc>
                  <a:txBody>
                    <a:bodyPr/>
                    <a:lstStyle/>
                    <a:p>
                      <a:r>
                        <a:rPr lang="en-US" dirty="0" smtClean="0">
                          <a:latin typeface="Segoe UI" pitchFamily="34" charset="0"/>
                          <a:ea typeface="Segoe UI" pitchFamily="34" charset="0"/>
                          <a:cs typeface="Segoe UI" pitchFamily="34" charset="0"/>
                        </a:rPr>
                        <a:t>Full control, owner of folder</a:t>
                      </a:r>
                      <a:endParaRPr lang="en-IN" dirty="0">
                        <a:latin typeface="Segoe UI" pitchFamily="34" charset="0"/>
                        <a:ea typeface="Segoe UI" pitchFamily="34" charset="0"/>
                        <a:cs typeface="Segoe UI" pitchFamily="34" charset="0"/>
                      </a:endParaRPr>
                    </a:p>
                  </a:txBody>
                  <a:tcPr/>
                </a:tc>
              </a:tr>
              <a:tr h="370840">
                <a:tc>
                  <a:txBody>
                    <a:bodyPr/>
                    <a:lstStyle/>
                    <a:p>
                      <a:r>
                        <a:rPr lang="en-US" dirty="0" smtClean="0">
                          <a:latin typeface="Segoe UI" pitchFamily="34" charset="0"/>
                          <a:ea typeface="Segoe UI" pitchFamily="34" charset="0"/>
                          <a:cs typeface="Segoe UI" pitchFamily="34" charset="0"/>
                        </a:rPr>
                        <a:t>Administrators</a:t>
                      </a:r>
                      <a:endParaRPr lang="en-IN" dirty="0">
                        <a:latin typeface="Segoe UI" pitchFamily="34" charset="0"/>
                        <a:ea typeface="Segoe UI" pitchFamily="34" charset="0"/>
                        <a:cs typeface="Segoe UI" pitchFamily="34" charset="0"/>
                      </a:endParaRPr>
                    </a:p>
                  </a:txBody>
                  <a:tcPr/>
                </a:tc>
                <a:tc>
                  <a:txBody>
                    <a:bodyPr/>
                    <a:lstStyle/>
                    <a:p>
                      <a:r>
                        <a:rPr lang="en-US" dirty="0" smtClean="0">
                          <a:latin typeface="Segoe UI" pitchFamily="34" charset="0"/>
                          <a:ea typeface="Segoe UI" pitchFamily="34" charset="0"/>
                          <a:cs typeface="Segoe UI" pitchFamily="34" charset="0"/>
                        </a:rPr>
                        <a:t>None</a:t>
                      </a:r>
                      <a:endParaRPr lang="en-IN" dirty="0">
                        <a:latin typeface="Segoe UI" pitchFamily="34" charset="0"/>
                        <a:ea typeface="Segoe UI" pitchFamily="34" charset="0"/>
                        <a:cs typeface="Segoe UI" pitchFamily="34" charset="0"/>
                      </a:endParaRPr>
                    </a:p>
                  </a:txBody>
                  <a:tcPr/>
                </a:tc>
              </a:tr>
              <a:tr h="370840">
                <a:tc>
                  <a:txBody>
                    <a:bodyPr/>
                    <a:lstStyle/>
                    <a:p>
                      <a:r>
                        <a:rPr lang="en-US" dirty="0" smtClean="0">
                          <a:latin typeface="Segoe UI" pitchFamily="34" charset="0"/>
                          <a:ea typeface="Segoe UI" pitchFamily="34" charset="0"/>
                          <a:cs typeface="Segoe UI" pitchFamily="34" charset="0"/>
                        </a:rPr>
                        <a:t>System</a:t>
                      </a:r>
                      <a:endParaRPr lang="en-IN" dirty="0">
                        <a:latin typeface="Segoe UI" pitchFamily="34" charset="0"/>
                        <a:ea typeface="Segoe UI" pitchFamily="34" charset="0"/>
                        <a:cs typeface="Segoe UI" pitchFamily="34" charset="0"/>
                      </a:endParaRPr>
                    </a:p>
                  </a:txBody>
                  <a:tcPr/>
                </a:tc>
                <a:tc>
                  <a:txBody>
                    <a:bodyPr/>
                    <a:lstStyle/>
                    <a:p>
                      <a:r>
                        <a:rPr lang="en-US" dirty="0" smtClean="0">
                          <a:latin typeface="Segoe UI" pitchFamily="34" charset="0"/>
                          <a:ea typeface="Segoe UI" pitchFamily="34" charset="0"/>
                          <a:cs typeface="Segoe UI" pitchFamily="34" charset="0"/>
                        </a:rPr>
                        <a:t>Full control</a:t>
                      </a:r>
                      <a:endParaRPr lang="en-IN" dirty="0">
                        <a:latin typeface="Segoe UI" pitchFamily="34" charset="0"/>
                        <a:ea typeface="Segoe UI" pitchFamily="34" charset="0"/>
                        <a:cs typeface="Segoe UI" pitchFamily="34" charset="0"/>
                      </a:endParaRPr>
                    </a:p>
                  </a:txBody>
                  <a:tcPr/>
                </a:tc>
              </a:tr>
            </a:tbl>
          </a:graphicData>
        </a:graphic>
      </p:graphicFrame>
    </p:spTree>
    <p:extLst>
      <p:ext uri="{BB962C8B-B14F-4D97-AF65-F5344CB8AC3E}">
        <p14:creationId xmlns:p14="http://schemas.microsoft.com/office/powerpoint/2010/main" val="2718660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f2fde53c-7b0a-4c6b-bfa3-fefd7c32485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Folder Redirection</a:t>
            </a:r>
            <a:endParaRPr lang="en-US"/>
          </a:p>
        </p:txBody>
      </p:sp>
      <p:sp>
        <p:nvSpPr>
          <p:cNvPr id="4" name="Rectangle 3"/>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kern="0">
                <a:solidFill>
                  <a:srgbClr val="000000"/>
                </a:solidFill>
              </a:rPr>
              <a:t>In this demonstration, you will see how to:</a:t>
            </a:r>
          </a:p>
          <a:p>
            <a:pPr lvl="0"/>
            <a:r>
              <a:rPr lang="en-US" kern="0">
                <a:solidFill>
                  <a:srgbClr val="000000"/>
                </a:solidFill>
              </a:rPr>
              <a:t>Create a shared folder for folder redirection</a:t>
            </a:r>
          </a:p>
          <a:p>
            <a:pPr lvl="0"/>
            <a:r>
              <a:rPr lang="en-US" kern="0">
                <a:solidFill>
                  <a:srgbClr val="000000"/>
                </a:solidFill>
              </a:rPr>
              <a:t>Create a GPO to redirect the Documents folder</a:t>
            </a:r>
          </a:p>
          <a:p>
            <a:pPr lvl="0"/>
            <a:r>
              <a:rPr lang="en-US" kern="0">
                <a:solidFill>
                  <a:srgbClr val="000000"/>
                </a:solidFill>
              </a:rPr>
              <a:t>Test folder redirection</a:t>
            </a:r>
            <a:endParaRPr lang="en-US" kern="0" dirty="0">
              <a:solidFill>
                <a:srgbClr val="000000"/>
              </a:solidFill>
            </a:endParaRPr>
          </a:p>
        </p:txBody>
      </p:sp>
    </p:spTree>
    <p:extLst>
      <p:ext uri="{BB962C8B-B14F-4D97-AF65-F5344CB8AC3E}">
        <p14:creationId xmlns:p14="http://schemas.microsoft.com/office/powerpoint/2010/main" val="1965142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7055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Implementing Administrative templates
Configuring Folder Redirection and Scripts
Configuring Group Policy Preferences
Managing Software with Group Policy</a:t>
            </a:r>
            <a:endParaRPr lang="en-US"/>
          </a:p>
        </p:txBody>
      </p:sp>
    </p:spTree>
    <p:extLst>
      <p:ext uri="{BB962C8B-B14F-4D97-AF65-F5344CB8AC3E}">
        <p14:creationId xmlns:p14="http://schemas.microsoft.com/office/powerpoint/2010/main" val="3011007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018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a4a934f6-0872-45fb-ba09-0d64c6a15e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Group Policy Settings for Applying Scripts</a:t>
            </a:r>
            <a:endParaRPr lang="en-US"/>
          </a:p>
        </p:txBody>
      </p:sp>
      <p:sp>
        <p:nvSpPr>
          <p:cNvPr id="4" name="AutoShape 4"/>
          <p:cNvSpPr>
            <a:spLocks noChangeArrowheads="1"/>
          </p:cNvSpPr>
          <p:nvPr/>
        </p:nvSpPr>
        <p:spPr bwMode="auto">
          <a:xfrm>
            <a:off x="228600" y="1047751"/>
            <a:ext cx="8686792" cy="5295900"/>
          </a:xfrm>
          <a:prstGeom prst="roundRect">
            <a:avLst>
              <a:gd name="adj" fmla="val 4167"/>
            </a:avLst>
          </a:prstGeom>
          <a:noFill/>
          <a:ln w="9525" algn="ctr">
            <a:noFill/>
            <a:round/>
            <a:headEnd/>
            <a:tailEnd/>
          </a:ln>
          <a:effectLst/>
        </p:spPr>
        <p:txBody>
          <a:bodyPr tIns="91440" bIns="91440" anchor="ctr"/>
          <a:lstStyle/>
          <a:p>
            <a:pPr lvl="0" fontAlgn="base">
              <a:lnSpc>
                <a:spcPct val="90000"/>
              </a:lnSpc>
              <a:spcBef>
                <a:spcPct val="0"/>
              </a:spcBef>
              <a:spcAft>
                <a:spcPct val="0"/>
              </a:spcAft>
              <a:defRPr/>
            </a:pPr>
            <a:r>
              <a:rPr lang="en-US" sz="2800">
                <a:solidFill>
                  <a:srgbClr val="000000"/>
                </a:solidFill>
                <a:latin typeface="Segoe UI" pitchFamily="34" charset="0"/>
                <a:ea typeface="Segoe UI" pitchFamily="34" charset="0"/>
                <a:cs typeface="Segoe UI" pitchFamily="34" charset="0"/>
              </a:rPr>
              <a:t>You can use scripts to perform many tasks, such as clearing page files or mapping drives, and clearing temp folders for users</a:t>
            </a:r>
          </a:p>
          <a:p>
            <a:pPr lvl="0" fontAlgn="base">
              <a:lnSpc>
                <a:spcPct val="90000"/>
              </a:lnSpc>
              <a:spcBef>
                <a:spcPct val="0"/>
              </a:spcBef>
              <a:spcAft>
                <a:spcPct val="0"/>
              </a:spcAft>
              <a:defRPr/>
            </a:pPr>
            <a:endParaRPr lang="en-US" sz="2800">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r>
              <a:rPr lang="en-US" sz="2800">
                <a:solidFill>
                  <a:srgbClr val="000000"/>
                </a:solidFill>
                <a:latin typeface="Segoe UI" pitchFamily="34" charset="0"/>
                <a:ea typeface="Segoe UI" pitchFamily="34" charset="0"/>
                <a:cs typeface="Segoe UI" pitchFamily="34" charset="0"/>
              </a:rPr>
              <a:t>You can assign Group Policy script settings to assign:</a:t>
            </a:r>
          </a:p>
          <a:p>
            <a:pPr marL="285750" lvl="0" indent="-285750" fontAlgn="base">
              <a:spcBef>
                <a:spcPct val="0"/>
              </a:spcBef>
              <a:spcAft>
                <a:spcPct val="0"/>
              </a:spcAft>
              <a:buClr>
                <a:srgbClr val="569AD2"/>
              </a:buClr>
              <a:buFont typeface="Arial" panose="020B0604020202020204" pitchFamily="34" charset="0"/>
              <a:buChar char="•"/>
            </a:pPr>
            <a:r>
              <a:rPr lang="en-US" sz="2800">
                <a:solidFill>
                  <a:srgbClr val="000000"/>
                </a:solidFill>
                <a:latin typeface="Segoe UI" pitchFamily="34" charset="0"/>
                <a:ea typeface="Segoe UI" pitchFamily="34" charset="0"/>
                <a:cs typeface="Segoe UI" pitchFamily="34" charset="0"/>
              </a:rPr>
              <a:t>For computers:</a:t>
            </a:r>
          </a:p>
          <a:p>
            <a:pPr marL="742950" lvl="1" indent="-285750" fontAlgn="base">
              <a:spcBef>
                <a:spcPct val="0"/>
              </a:spcBef>
              <a:spcAft>
                <a:spcPct val="0"/>
              </a:spcAft>
              <a:buClr>
                <a:srgbClr val="569AD2"/>
              </a:buClr>
              <a:buFont typeface="Arial" panose="020B0604020202020204" pitchFamily="34" charset="0"/>
              <a:buChar char="•"/>
            </a:pPr>
            <a:r>
              <a:rPr lang="en-US" sz="2400">
                <a:solidFill>
                  <a:srgbClr val="000000"/>
                </a:solidFill>
                <a:latin typeface="Segoe UI" pitchFamily="34" charset="0"/>
                <a:ea typeface="Segoe UI" pitchFamily="34" charset="0"/>
                <a:cs typeface="Segoe UI" pitchFamily="34" charset="0"/>
              </a:rPr>
              <a:t>Startup scripts</a:t>
            </a:r>
          </a:p>
          <a:p>
            <a:pPr marL="742950" lvl="1" indent="-285750" fontAlgn="base">
              <a:spcBef>
                <a:spcPct val="0"/>
              </a:spcBef>
              <a:spcAft>
                <a:spcPct val="0"/>
              </a:spcAft>
              <a:buClr>
                <a:srgbClr val="569AD2"/>
              </a:buClr>
              <a:buFont typeface="Arial" panose="020B0604020202020204" pitchFamily="34" charset="0"/>
              <a:buChar char="•"/>
            </a:pPr>
            <a:r>
              <a:rPr lang="en-US" sz="2400">
                <a:solidFill>
                  <a:srgbClr val="000000"/>
                </a:solidFill>
                <a:latin typeface="Segoe UI" pitchFamily="34" charset="0"/>
                <a:ea typeface="Segoe UI" pitchFamily="34" charset="0"/>
                <a:cs typeface="Segoe UI" pitchFamily="34" charset="0"/>
              </a:rPr>
              <a:t>Shutdown scripts</a:t>
            </a:r>
            <a:br>
              <a:rPr lang="en-US" sz="2400">
                <a:solidFill>
                  <a:srgbClr val="000000"/>
                </a:solidFill>
                <a:latin typeface="Segoe UI" pitchFamily="34" charset="0"/>
                <a:ea typeface="Segoe UI" pitchFamily="34" charset="0"/>
                <a:cs typeface="Segoe UI" pitchFamily="34" charset="0"/>
              </a:rPr>
            </a:br>
            <a:endParaRPr lang="en-US" sz="2400">
              <a:solidFill>
                <a:srgbClr val="000000"/>
              </a:solidFill>
              <a:latin typeface="Segoe UI" pitchFamily="34" charset="0"/>
              <a:ea typeface="Segoe UI" pitchFamily="34" charset="0"/>
              <a:cs typeface="Segoe UI" pitchFamily="34" charset="0"/>
            </a:endParaRPr>
          </a:p>
          <a:p>
            <a:pPr marL="285750" lvl="0" indent="-285750" fontAlgn="base">
              <a:spcBef>
                <a:spcPct val="0"/>
              </a:spcBef>
              <a:spcAft>
                <a:spcPct val="0"/>
              </a:spcAft>
              <a:buClr>
                <a:srgbClr val="569AD2"/>
              </a:buClr>
              <a:buFont typeface="Arial" panose="020B0604020202020204" pitchFamily="34" charset="0"/>
              <a:buChar char="•"/>
            </a:pPr>
            <a:r>
              <a:rPr lang="en-US" sz="2800">
                <a:solidFill>
                  <a:srgbClr val="000000"/>
                </a:solidFill>
                <a:latin typeface="Segoe UI" pitchFamily="34" charset="0"/>
                <a:ea typeface="Segoe UI" pitchFamily="34" charset="0"/>
                <a:cs typeface="Segoe UI" pitchFamily="34" charset="0"/>
              </a:rPr>
              <a:t>For users:</a:t>
            </a:r>
          </a:p>
          <a:p>
            <a:pPr marL="742950" lvl="1" indent="-285750" fontAlgn="base">
              <a:spcBef>
                <a:spcPct val="0"/>
              </a:spcBef>
              <a:spcAft>
                <a:spcPct val="0"/>
              </a:spcAft>
              <a:buClr>
                <a:srgbClr val="569AD2"/>
              </a:buClr>
              <a:buFont typeface="Arial" panose="020B0604020202020204" pitchFamily="34" charset="0"/>
              <a:buChar char="•"/>
            </a:pPr>
            <a:r>
              <a:rPr lang="en-US" sz="2400">
                <a:solidFill>
                  <a:srgbClr val="000000"/>
                </a:solidFill>
                <a:latin typeface="Segoe UI" pitchFamily="34" charset="0"/>
                <a:ea typeface="Segoe UI" pitchFamily="34" charset="0"/>
                <a:cs typeface="Segoe UI" pitchFamily="34" charset="0"/>
              </a:rPr>
              <a:t>Logon scripts</a:t>
            </a:r>
          </a:p>
          <a:p>
            <a:pPr marL="742950" lvl="1" indent="-285750" fontAlgn="base">
              <a:spcBef>
                <a:spcPct val="0"/>
              </a:spcBef>
              <a:spcAft>
                <a:spcPct val="0"/>
              </a:spcAft>
              <a:buClr>
                <a:srgbClr val="569AD2"/>
              </a:buClr>
              <a:buFont typeface="Arial" panose="020B0604020202020204" pitchFamily="34" charset="0"/>
              <a:buChar char="•"/>
            </a:pPr>
            <a:r>
              <a:rPr lang="en-US" sz="2400">
                <a:solidFill>
                  <a:srgbClr val="000000"/>
                </a:solidFill>
                <a:latin typeface="Segoe UI" pitchFamily="34" charset="0"/>
                <a:ea typeface="Segoe UI" pitchFamily="34" charset="0"/>
                <a:cs typeface="Segoe UI" pitchFamily="34" charset="0"/>
              </a:rPr>
              <a:t>Logoff scripts</a:t>
            </a:r>
          </a:p>
          <a:p>
            <a:pPr lvl="0" fontAlgn="base">
              <a:lnSpc>
                <a:spcPct val="90000"/>
              </a:lnSpc>
              <a:spcBef>
                <a:spcPct val="0"/>
              </a:spcBef>
              <a:spcAft>
                <a:spcPct val="0"/>
              </a:spcAft>
              <a:defRPr/>
            </a:pPr>
            <a:endParaRPr lang="en-US" sz="280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58344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8c135ac5-e906-495c-92ae-c2a441bdfe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Scripts with GPOs</a:t>
            </a:r>
            <a:endParaRPr lang="en-US"/>
          </a:p>
        </p:txBody>
      </p:sp>
      <p:sp>
        <p:nvSpPr>
          <p:cNvPr id="4" name="Rectangle 3"/>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kern="0">
                <a:solidFill>
                  <a:srgbClr val="000000"/>
                </a:solidFill>
              </a:rPr>
              <a:t>In this demonstration, you will see how to:</a:t>
            </a:r>
          </a:p>
          <a:p>
            <a:pPr lvl="0"/>
            <a:r>
              <a:rPr lang="en-US" kern="0">
                <a:solidFill>
                  <a:srgbClr val="000000"/>
                </a:solidFill>
              </a:rPr>
              <a:t>Create a login script to map a network drive</a:t>
            </a:r>
          </a:p>
          <a:p>
            <a:pPr lvl="0"/>
            <a:r>
              <a:rPr lang="en-US" kern="0">
                <a:solidFill>
                  <a:srgbClr val="000000"/>
                </a:solidFill>
              </a:rPr>
              <a:t>Create and link a GPO to use the script and store the script in the Netlogon share</a:t>
            </a:r>
          </a:p>
          <a:p>
            <a:pPr lvl="0"/>
            <a:r>
              <a:rPr lang="en-US" kern="0">
                <a:solidFill>
                  <a:srgbClr val="000000"/>
                </a:solidFill>
              </a:rPr>
              <a:t>Log on to client computer and test results</a:t>
            </a:r>
            <a:endParaRPr lang="en-US" kern="0" dirty="0">
              <a:solidFill>
                <a:srgbClr val="000000"/>
              </a:solidFill>
            </a:endParaRPr>
          </a:p>
        </p:txBody>
      </p:sp>
    </p:spTree>
    <p:extLst>
      <p:ext uri="{BB962C8B-B14F-4D97-AF65-F5344CB8AC3E}">
        <p14:creationId xmlns:p14="http://schemas.microsoft.com/office/powerpoint/2010/main" val="3111692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28091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Configuring Group Policy Preferences</a:t>
            </a:r>
            <a:endParaRPr lang="en-US"/>
          </a:p>
        </p:txBody>
      </p:sp>
      <p:sp>
        <p:nvSpPr>
          <p:cNvPr id="3" name="Text Placeholder 2"/>
          <p:cNvSpPr>
            <a:spLocks noGrp="1"/>
          </p:cNvSpPr>
          <p:nvPr>
            <p:ph type="body" idx="1"/>
          </p:nvPr>
        </p:nvSpPr>
        <p:spPr/>
        <p:txBody>
          <a:bodyPr/>
          <a:lstStyle/>
          <a:p>
            <a:r>
              <a:rPr lang="en-US" dirty="0" smtClean="0"/>
              <a:t>What Are Group Policy Preferences?
Comparing Group Policy Preferences and Administrative templates
Features of Group Policy Preferences
Item-Level Targeting Options
Demonstration: Configuring Group Policy Preferences</a:t>
            </a:r>
            <a:endParaRPr lang="en-US" dirty="0"/>
          </a:p>
        </p:txBody>
      </p:sp>
    </p:spTree>
    <p:extLst>
      <p:ext uri="{BB962C8B-B14F-4D97-AF65-F5344CB8AC3E}">
        <p14:creationId xmlns:p14="http://schemas.microsoft.com/office/powerpoint/2010/main" val="324338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Group Policy Preferences?</a:t>
            </a:r>
            <a:endParaRPr lang="en-US"/>
          </a:p>
        </p:txBody>
      </p:sp>
      <p:sp>
        <p:nvSpPr>
          <p:cNvPr id="4" name="Rounded Rectangle 812099"/>
          <p:cNvSpPr>
            <a:spLocks noChangeArrowheads="1"/>
          </p:cNvSpPr>
          <p:nvPr/>
        </p:nvSpPr>
        <p:spPr bwMode="auto">
          <a:xfrm>
            <a:off x="385763" y="1147739"/>
            <a:ext cx="8558212" cy="5136329"/>
          </a:xfrm>
          <a:prstGeom prst="roundRect">
            <a:avLst>
              <a:gd name="adj" fmla="val 4167"/>
            </a:avLst>
          </a:prstGeom>
          <a:noFill/>
          <a:ln w="9525" algn="ctr">
            <a:noFill/>
            <a:round/>
            <a:headEnd/>
            <a:tailEnd/>
          </a:ln>
          <a:effectLst/>
        </p:spPr>
        <p:txBody>
          <a:bodyPr tIns="91440" bIns="91440" anchor="ctr"/>
          <a:lstStyle/>
          <a:p>
            <a:pPr lvl="0" fontAlgn="base">
              <a:lnSpc>
                <a:spcPct val="90000"/>
              </a:lnSpc>
              <a:spcBef>
                <a:spcPct val="0"/>
              </a:spcBef>
              <a:spcAft>
                <a:spcPct val="0"/>
              </a:spcAft>
              <a:defRPr/>
            </a:pPr>
            <a:r>
              <a:rPr lang="en-US" sz="2800" dirty="0">
                <a:solidFill>
                  <a:srgbClr val="000000"/>
                </a:solidFill>
                <a:latin typeface="Segoe UI" pitchFamily="34" charset="0"/>
                <a:ea typeface="Segoe UI" pitchFamily="34" charset="0"/>
                <a:cs typeface="Segoe UI" pitchFamily="34" charset="0"/>
              </a:rPr>
              <a:t>Group Policy preferences expand the range of configurable settings within a GPO </a:t>
            </a:r>
          </a:p>
          <a:p>
            <a:pPr lvl="0" fontAlgn="base">
              <a:lnSpc>
                <a:spcPct val="90000"/>
              </a:lnSpc>
              <a:spcBef>
                <a:spcPct val="0"/>
              </a:spcBef>
              <a:spcAft>
                <a:spcPct val="0"/>
              </a:spcAft>
              <a:defRPr/>
            </a:pPr>
            <a:endParaRPr lang="en-US" sz="2800" dirty="0">
              <a:solidFill>
                <a:srgbClr val="000000"/>
              </a:solidFill>
              <a:latin typeface="Segoe UI" pitchFamily="34" charset="0"/>
              <a:ea typeface="Segoe UI" pitchFamily="34" charset="0"/>
              <a:cs typeface="Segoe UI" pitchFamily="34" charset="0"/>
            </a:endParaRPr>
          </a:p>
          <a:p>
            <a:pPr lvl="0" fontAlgn="base">
              <a:lnSpc>
                <a:spcPct val="90000"/>
              </a:lnSpc>
              <a:spcBef>
                <a:spcPct val="0"/>
              </a:spcBef>
              <a:spcAft>
                <a:spcPct val="0"/>
              </a:spcAft>
              <a:defRPr/>
            </a:pPr>
            <a:r>
              <a:rPr lang="en-US" sz="2800" kern="0" dirty="0">
                <a:solidFill>
                  <a:srgbClr val="000000"/>
                </a:solidFill>
                <a:latin typeface="Segoe UI" pitchFamily="34" charset="0"/>
                <a:ea typeface="Segoe UI" pitchFamily="34" charset="0"/>
                <a:cs typeface="Segoe UI" pitchFamily="34" charset="0"/>
              </a:rPr>
              <a:t>Group Policy preferences:</a:t>
            </a:r>
            <a:endParaRPr lang="en-US" sz="2800" b="1" kern="0" dirty="0">
              <a:solidFill>
                <a:srgbClr val="000000"/>
              </a:solidFill>
              <a:latin typeface="Segoe UI" pitchFamily="34" charset="0"/>
              <a:ea typeface="Segoe UI" pitchFamily="34" charset="0"/>
              <a:cs typeface="Segoe UI" pitchFamily="34" charset="0"/>
            </a:endParaRPr>
          </a:p>
          <a:p>
            <a:pPr marL="174625" lvl="0" indent="-174625" fontAlgn="base">
              <a:spcBef>
                <a:spcPts val="600"/>
              </a:spcBef>
              <a:spcAft>
                <a:spcPct val="0"/>
              </a:spcAft>
              <a:buClr>
                <a:srgbClr val="0070C0"/>
              </a:buClr>
              <a:buSzPct val="90000"/>
              <a:buFont typeface="Arial" pitchFamily="34" charset="0"/>
              <a:buChar char="•"/>
              <a:defRPr/>
            </a:pPr>
            <a:r>
              <a:rPr lang="en-US" sz="2400" dirty="0">
                <a:latin typeface="Segoe UI" pitchFamily="34" charset="0"/>
                <a:ea typeface="Segoe UI" pitchFamily="34" charset="0"/>
                <a:cs typeface="Segoe UI" pitchFamily="34" charset="0"/>
              </a:rPr>
              <a:t>Enable IT professionals to configure, deploy, and manage settings that were not manageable by using Group Policy</a:t>
            </a:r>
          </a:p>
          <a:p>
            <a:pPr marL="174625" lvl="0" indent="-174625" fontAlgn="base">
              <a:spcBef>
                <a:spcPts val="600"/>
              </a:spcBef>
              <a:spcAft>
                <a:spcPct val="0"/>
              </a:spcAft>
              <a:buClr>
                <a:srgbClr val="0070C0"/>
              </a:buClr>
              <a:buSzPct val="90000"/>
              <a:buFont typeface="Arial" pitchFamily="34" charset="0"/>
              <a:buChar char="•"/>
              <a:defRPr/>
            </a:pPr>
            <a:r>
              <a:rPr lang="en-US" sz="2400" dirty="0">
                <a:latin typeface="Segoe UI" pitchFamily="34" charset="0"/>
                <a:ea typeface="Segoe UI" pitchFamily="34" charset="0"/>
                <a:cs typeface="Segoe UI" pitchFamily="34" charset="0"/>
              </a:rPr>
              <a:t>Are natively supported on Windows Server 2008 and Windows Vista SP2 or newer</a:t>
            </a:r>
          </a:p>
          <a:p>
            <a:pPr marL="174625" lvl="0" indent="-174625" fontAlgn="base">
              <a:spcBef>
                <a:spcPts val="600"/>
              </a:spcBef>
              <a:spcAft>
                <a:spcPct val="0"/>
              </a:spcAft>
              <a:buClr>
                <a:srgbClr val="0070C0"/>
              </a:buClr>
              <a:buSzPct val="90000"/>
              <a:buFont typeface="Arial" pitchFamily="34" charset="0"/>
              <a:buChar char="•"/>
              <a:defRPr/>
            </a:pPr>
            <a:r>
              <a:rPr lang="en-US" sz="2400" dirty="0">
                <a:latin typeface="Segoe UI" pitchFamily="34" charset="0"/>
                <a:ea typeface="Segoe UI" pitchFamily="34" charset="0"/>
                <a:cs typeface="Segoe UI" pitchFamily="34" charset="0"/>
              </a:rPr>
              <a:t>Can be created, deleted, replaced, or updated</a:t>
            </a:r>
          </a:p>
          <a:p>
            <a:pPr lvl="0" fontAlgn="base">
              <a:lnSpc>
                <a:spcPct val="90000"/>
              </a:lnSpc>
              <a:spcBef>
                <a:spcPct val="0"/>
              </a:spcBef>
              <a:spcAft>
                <a:spcPct val="0"/>
              </a:spcAft>
              <a:defRPr/>
            </a:pPr>
            <a:endParaRPr lang="en-US" sz="2800" dirty="0">
              <a:solidFill>
                <a:srgbClr val="000000"/>
              </a:solidFill>
              <a:latin typeface="Segoe UI" pitchFamily="34" charset="0"/>
              <a:ea typeface="Segoe UI" pitchFamily="34" charset="0"/>
              <a:cs typeface="Segoe UI" pitchFamily="34" charset="0"/>
            </a:endParaRPr>
          </a:p>
          <a:p>
            <a:pPr lvl="0" fontAlgn="base">
              <a:lnSpc>
                <a:spcPct val="90000"/>
              </a:lnSpc>
              <a:spcBef>
                <a:spcPct val="0"/>
              </a:spcBef>
              <a:spcAft>
                <a:spcPct val="0"/>
              </a:spcAft>
              <a:defRPr/>
            </a:pPr>
            <a:endParaRPr lang="en-US" sz="2800" dirty="0">
              <a:solidFill>
                <a:srgbClr val="000000"/>
              </a:solidFill>
              <a:latin typeface="Segoe UI" pitchFamily="34" charset="0"/>
              <a:ea typeface="Segoe UI" pitchFamily="34" charset="0"/>
              <a:cs typeface="Segoe UI" pitchFamily="34" charset="0"/>
            </a:endParaRPr>
          </a:p>
          <a:p>
            <a:pPr lvl="0" fontAlgn="base">
              <a:lnSpc>
                <a:spcPct val="90000"/>
              </a:lnSpc>
              <a:spcBef>
                <a:spcPct val="0"/>
              </a:spcBef>
              <a:spcAft>
                <a:spcPct val="0"/>
              </a:spcAft>
              <a:defRPr/>
            </a:pPr>
            <a:endParaRPr lang="en-US" sz="2800" b="1" kern="0" dirty="0">
              <a:solidFill>
                <a:srgbClr val="000000"/>
              </a:solidFill>
              <a:latin typeface="Segoe UI" pitchFamily="34" charset="0"/>
              <a:ea typeface="Segoe UI" pitchFamily="34" charset="0"/>
              <a:cs typeface="Segoe UI" pitchFamily="34" charset="0"/>
            </a:endParaRPr>
          </a:p>
          <a:p>
            <a:pPr lvl="0" fontAlgn="base">
              <a:lnSpc>
                <a:spcPct val="90000"/>
              </a:lnSpc>
              <a:spcBef>
                <a:spcPct val="0"/>
              </a:spcBef>
              <a:spcAft>
                <a:spcPct val="0"/>
              </a:spcAft>
              <a:defRPr/>
            </a:pPr>
            <a:endParaRPr lang="en-US" sz="280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08485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Comparing Group Policy Preferences and Administrative templates</a:t>
            </a:r>
            <a:endParaRPr lang="en-US"/>
          </a:p>
        </p:txBody>
      </p:sp>
      <p:graphicFrame>
        <p:nvGraphicFramePr>
          <p:cNvPr id="4" name="Group 3"/>
          <p:cNvGraphicFramePr>
            <a:graphicFrameLocks/>
          </p:cNvGraphicFramePr>
          <p:nvPr>
            <p:extLst>
              <p:ext uri="{D42A27DB-BD31-4B8C-83A1-F6EECF244321}">
                <p14:modId xmlns:p14="http://schemas.microsoft.com/office/powerpoint/2010/main" val="1843237993"/>
              </p:ext>
            </p:extLst>
          </p:nvPr>
        </p:nvGraphicFramePr>
        <p:xfrm>
          <a:off x="649288" y="1220788"/>
          <a:ext cx="7962900" cy="3910521"/>
        </p:xfrm>
        <a:graphic>
          <a:graphicData uri="http://schemas.openxmlformats.org/drawingml/2006/table">
            <a:tbl>
              <a:tblPr firstRow="1" bandRow="1">
                <a:tableStyleId>{21E4AEA4-8DFA-4A89-87EB-49C32662AFE0}</a:tableStyleId>
              </a:tblPr>
              <a:tblGrid>
                <a:gridCol w="3795712"/>
                <a:gridCol w="4167188"/>
              </a:tblGrid>
              <a:tr h="646113">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u="none" strike="noStrike" cap="none" normalizeH="0" baseline="0" dirty="0" smtClean="0">
                          <a:ln>
                            <a:noFill/>
                          </a:ln>
                          <a:effectLst/>
                          <a:latin typeface="Segoe UI" pitchFamily="34" charset="0"/>
                          <a:ea typeface="Segoe UI" pitchFamily="34" charset="0"/>
                          <a:cs typeface="Segoe UI" pitchFamily="34" charset="0"/>
                        </a:rPr>
                        <a:t>Group Policy settings</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u="none" strike="noStrike" cap="none" normalizeH="0" baseline="0" dirty="0" smtClean="0">
                          <a:ln>
                            <a:noFill/>
                          </a:ln>
                          <a:effectLst/>
                          <a:latin typeface="Segoe UI" pitchFamily="34" charset="0"/>
                          <a:ea typeface="Segoe UI" pitchFamily="34" charset="0"/>
                          <a:cs typeface="Segoe UI" pitchFamily="34" charset="0"/>
                        </a:rPr>
                        <a:t>Group Policy Preferences</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102711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Strictly enforce policy settings by writing the settings to areas of the registry that standard users cannot modify</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Are written to the normal locations in the registry that the application or operating system feature uses to store the setting </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85090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Typically disable the user interface for settings that Group Policy is managing</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Do not cause the application or operating system feature to disable the user interface for the settings they configure</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63182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Refresh policy settings at a regular intervals</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Refresh preferences by using the same interval as Group Policy settings by default</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bl>
          </a:graphicData>
        </a:graphic>
      </p:graphicFrame>
    </p:spTree>
    <p:extLst>
      <p:ext uri="{BB962C8B-B14F-4D97-AF65-F5344CB8AC3E}">
        <p14:creationId xmlns:p14="http://schemas.microsoft.com/office/powerpoint/2010/main" val="4892850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13fd5d0c-cda5-48ad-a037-a9ed9630b9b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Features of Group Policy Preferences</a:t>
            </a:r>
            <a:endParaRPr lang="en-US"/>
          </a:p>
        </p:txBody>
      </p:sp>
      <p:grpSp>
        <p:nvGrpSpPr>
          <p:cNvPr id="4" name="Group 3" descr="Two screenshots, the first of which shows the Common tab of the New Local User Properties dialog box and the second screenshot shows Item-level targeting being applied&#10;"/>
          <p:cNvGrpSpPr/>
          <p:nvPr/>
        </p:nvGrpSpPr>
        <p:grpSpPr>
          <a:xfrm>
            <a:off x="234950" y="1485900"/>
            <a:ext cx="8699500" cy="4105275"/>
            <a:chOff x="234950" y="1485900"/>
            <a:chExt cx="8699500" cy="4105275"/>
          </a:xfrm>
        </p:grpSpPr>
        <p:pic>
          <p:nvPicPr>
            <p:cNvPr id="5" name="Picture 4"/>
            <p:cNvPicPr>
              <a:picLocks noChangeArrowheads="1"/>
            </p:cNvPicPr>
            <p:nvPr/>
          </p:nvPicPr>
          <p:blipFill>
            <a:blip r:embed="rId3" cstate="print"/>
            <a:srcRect/>
            <a:stretch>
              <a:fillRect/>
            </a:stretch>
          </p:blipFill>
          <p:spPr bwMode="auto">
            <a:xfrm>
              <a:off x="234950" y="1485900"/>
              <a:ext cx="3771900" cy="4105275"/>
            </a:xfrm>
            <a:prstGeom prst="rect">
              <a:avLst/>
            </a:prstGeom>
            <a:noFill/>
            <a:ln w="9525">
              <a:noFill/>
              <a:miter lim="800000"/>
              <a:headEnd/>
              <a:tailEnd/>
            </a:ln>
            <a:effectLst/>
          </p:spPr>
        </p:pic>
        <p:pic>
          <p:nvPicPr>
            <p:cNvPr id="6" name="Picture 5"/>
            <p:cNvPicPr>
              <a:picLocks noChangeArrowheads="1"/>
            </p:cNvPicPr>
            <p:nvPr/>
          </p:nvPicPr>
          <p:blipFill>
            <a:blip r:embed="rId4" cstate="print"/>
            <a:srcRect/>
            <a:stretch>
              <a:fillRect/>
            </a:stretch>
          </p:blipFill>
          <p:spPr bwMode="auto">
            <a:xfrm>
              <a:off x="3943350" y="1489075"/>
              <a:ext cx="4991100" cy="4000500"/>
            </a:xfrm>
            <a:prstGeom prst="rect">
              <a:avLst/>
            </a:prstGeom>
            <a:noFill/>
            <a:ln w="9525">
              <a:noFill/>
              <a:miter lim="800000"/>
              <a:headEnd/>
              <a:tailEnd/>
            </a:ln>
            <a:effectLst/>
          </p:spPr>
        </p:pic>
      </p:grpSp>
      <p:sp>
        <p:nvSpPr>
          <p:cNvPr id="7" name="Rounded Rectangle 812099"/>
          <p:cNvSpPr>
            <a:spLocks noChangeArrowheads="1"/>
          </p:cNvSpPr>
          <p:nvPr/>
        </p:nvSpPr>
        <p:spPr bwMode="auto">
          <a:xfrm>
            <a:off x="323850" y="5195888"/>
            <a:ext cx="4017963" cy="1254125"/>
          </a:xfrm>
          <a:prstGeom prst="roundRect">
            <a:avLst>
              <a:gd name="adj" fmla="val 4167"/>
            </a:avLst>
          </a:prstGeom>
          <a:noFill/>
          <a:ln w="9525" algn="ctr">
            <a:noFill/>
            <a:round/>
            <a:headEnd/>
            <a:tailEnd/>
          </a:ln>
          <a:effectLst/>
        </p:spPr>
        <p:txBody>
          <a:bodyPr tIns="91440" bIns="91440" anchor="ctr"/>
          <a:lstStyle/>
          <a:p>
            <a:pPr lvl="0" algn="ctr" fontAlgn="base">
              <a:lnSpc>
                <a:spcPct val="90000"/>
              </a:lnSpc>
              <a:spcBef>
                <a:spcPct val="0"/>
              </a:spcBef>
              <a:spcAft>
                <a:spcPct val="0"/>
              </a:spcAft>
              <a:defRPr/>
            </a:pPr>
            <a:r>
              <a:rPr lang="en-US" b="1">
                <a:solidFill>
                  <a:srgbClr val="000000"/>
                </a:solidFill>
                <a:latin typeface="Segoe UI" pitchFamily="34" charset="0"/>
                <a:ea typeface="Segoe UI" pitchFamily="34" charset="0"/>
                <a:cs typeface="Segoe UI" pitchFamily="34" charset="0"/>
              </a:rPr>
              <a:t>Is used to configure additional options that control the behavior of a Group Policy preference item </a:t>
            </a:r>
            <a:endParaRPr lang="en-US" b="1" dirty="0">
              <a:solidFill>
                <a:srgbClr val="000000"/>
              </a:solidFill>
              <a:latin typeface="Segoe UI" pitchFamily="34" charset="0"/>
              <a:ea typeface="Segoe UI" pitchFamily="34" charset="0"/>
              <a:cs typeface="Segoe UI" pitchFamily="34" charset="0"/>
            </a:endParaRPr>
          </a:p>
        </p:txBody>
      </p:sp>
      <p:sp>
        <p:nvSpPr>
          <p:cNvPr id="8" name="Line 6"/>
          <p:cNvSpPr>
            <a:spLocks noChangeShapeType="1"/>
          </p:cNvSpPr>
          <p:nvPr/>
        </p:nvSpPr>
        <p:spPr bwMode="auto">
          <a:xfrm flipH="1">
            <a:off x="1447800" y="1841500"/>
            <a:ext cx="368300" cy="101600"/>
          </a:xfrm>
          <a:prstGeom prst="line">
            <a:avLst/>
          </a:prstGeom>
          <a:noFill/>
          <a:ln w="38100">
            <a:solidFill>
              <a:srgbClr val="FF0000"/>
            </a:solidFill>
            <a:round/>
            <a:headEnd/>
            <a:tailEnd type="triangle" w="med" len="med"/>
          </a:ln>
          <a:effectLst>
            <a:outerShdw dist="35921" dir="2700000" algn="ctr" rotWithShape="0">
              <a:srgbClr val="AFAFAF"/>
            </a:outerShdw>
          </a:effectLst>
        </p:spPr>
        <p:txBody>
          <a:bodyPr lIns="182880" rIns="182880" anchor="ctr"/>
          <a:lstStyle/>
          <a:p>
            <a:pPr lvl="0" fontAlgn="base">
              <a:spcBef>
                <a:spcPct val="0"/>
              </a:spcBef>
              <a:spcAft>
                <a:spcPct val="0"/>
              </a:spcAft>
              <a:defRPr/>
            </a:pPr>
            <a:endParaRPr lang="en-US" b="1">
              <a:solidFill>
                <a:srgbClr val="000000"/>
              </a:solidFill>
              <a:latin typeface="Verdana" pitchFamily="34" charset="0"/>
              <a:cs typeface="Arial" charset="0"/>
            </a:endParaRPr>
          </a:p>
        </p:txBody>
      </p:sp>
      <p:sp>
        <p:nvSpPr>
          <p:cNvPr id="9" name="Line 7"/>
          <p:cNvSpPr>
            <a:spLocks noChangeShapeType="1"/>
          </p:cNvSpPr>
          <p:nvPr/>
        </p:nvSpPr>
        <p:spPr bwMode="auto">
          <a:xfrm flipH="1">
            <a:off x="5033963" y="1917700"/>
            <a:ext cx="642937" cy="219075"/>
          </a:xfrm>
          <a:prstGeom prst="line">
            <a:avLst/>
          </a:prstGeom>
          <a:noFill/>
          <a:ln w="38100">
            <a:solidFill>
              <a:srgbClr val="FF0000"/>
            </a:solidFill>
            <a:round/>
            <a:headEnd/>
            <a:tailEnd type="triangle" w="med" len="med"/>
          </a:ln>
          <a:effectLst>
            <a:outerShdw dist="35921" dir="2700000" algn="ctr" rotWithShape="0">
              <a:srgbClr val="AFAFAF"/>
            </a:outerShdw>
          </a:effectLst>
        </p:spPr>
        <p:txBody>
          <a:bodyPr lIns="182880" rIns="182880" anchor="ctr"/>
          <a:lstStyle/>
          <a:p>
            <a:pPr lvl="0" fontAlgn="base">
              <a:spcBef>
                <a:spcPct val="0"/>
              </a:spcBef>
              <a:spcAft>
                <a:spcPct val="0"/>
              </a:spcAft>
              <a:defRPr/>
            </a:pPr>
            <a:endParaRPr lang="en-US" b="1">
              <a:solidFill>
                <a:srgbClr val="000000"/>
              </a:solidFill>
              <a:latin typeface="Verdana" pitchFamily="34" charset="0"/>
              <a:cs typeface="Arial" charset="0"/>
            </a:endParaRPr>
          </a:p>
        </p:txBody>
      </p:sp>
      <p:sp>
        <p:nvSpPr>
          <p:cNvPr id="10" name="Rounded Rectangle 812099"/>
          <p:cNvSpPr>
            <a:spLocks noChangeArrowheads="1"/>
          </p:cNvSpPr>
          <p:nvPr/>
        </p:nvSpPr>
        <p:spPr bwMode="auto">
          <a:xfrm>
            <a:off x="5645150" y="1571625"/>
            <a:ext cx="2390775" cy="447675"/>
          </a:xfrm>
          <a:prstGeom prst="roundRect">
            <a:avLst>
              <a:gd name="adj" fmla="val 4167"/>
            </a:avLst>
          </a:prstGeom>
          <a:solidFill>
            <a:schemeClr val="bg1"/>
          </a:solidFill>
          <a:ln w="9525" algn="ctr">
            <a:solidFill>
              <a:srgbClr val="333333"/>
            </a:solidFill>
            <a:round/>
            <a:headEnd/>
            <a:tailEnd/>
          </a:ln>
        </p:spPr>
        <p:txBody>
          <a:bodyPr wrap="none" anchor="ctr"/>
          <a:lstStyle/>
          <a:p>
            <a:pPr lvl="0" algn="ctr" fontAlgn="base">
              <a:spcBef>
                <a:spcPct val="40000"/>
              </a:spcBef>
              <a:spcAft>
                <a:spcPct val="40000"/>
              </a:spcAft>
            </a:pPr>
            <a:r>
              <a:rPr lang="en-US" sz="1600" b="1">
                <a:solidFill>
                  <a:srgbClr val="000000"/>
                </a:solidFill>
                <a:latin typeface="Segoe UI" pitchFamily="34" charset="0"/>
                <a:ea typeface="Segoe UI" pitchFamily="34" charset="0"/>
                <a:cs typeface="Segoe UI" pitchFamily="34" charset="0"/>
              </a:rPr>
              <a:t>Targeting Features</a:t>
            </a:r>
            <a:endParaRPr lang="en-US" sz="1600" b="1" dirty="0">
              <a:solidFill>
                <a:srgbClr val="000000"/>
              </a:solidFill>
              <a:latin typeface="Segoe UI" pitchFamily="34" charset="0"/>
              <a:ea typeface="Segoe UI" pitchFamily="34" charset="0"/>
              <a:cs typeface="Segoe UI" pitchFamily="34" charset="0"/>
            </a:endParaRPr>
          </a:p>
        </p:txBody>
      </p:sp>
      <p:sp>
        <p:nvSpPr>
          <p:cNvPr id="11" name="Rounded Rectangle 812099"/>
          <p:cNvSpPr>
            <a:spLocks noChangeArrowheads="1"/>
          </p:cNvSpPr>
          <p:nvPr/>
        </p:nvSpPr>
        <p:spPr bwMode="auto">
          <a:xfrm>
            <a:off x="4683125" y="5197475"/>
            <a:ext cx="4022725" cy="1252538"/>
          </a:xfrm>
          <a:prstGeom prst="roundRect">
            <a:avLst>
              <a:gd name="adj" fmla="val 4167"/>
            </a:avLst>
          </a:prstGeom>
          <a:noFill/>
          <a:ln w="9525" algn="ctr">
            <a:noFill/>
            <a:round/>
            <a:headEnd/>
            <a:tailEnd/>
          </a:ln>
          <a:effectLst/>
        </p:spPr>
        <p:txBody>
          <a:bodyPr tIns="91440" bIns="91440" anchor="ctr"/>
          <a:lstStyle/>
          <a:p>
            <a:pPr lvl="0" algn="ctr" fontAlgn="base">
              <a:lnSpc>
                <a:spcPct val="90000"/>
              </a:lnSpc>
              <a:spcBef>
                <a:spcPct val="0"/>
              </a:spcBef>
              <a:spcAft>
                <a:spcPct val="0"/>
              </a:spcAft>
              <a:defRPr/>
            </a:pPr>
            <a:r>
              <a:rPr lang="en-US" b="1">
                <a:solidFill>
                  <a:srgbClr val="000000"/>
                </a:solidFill>
                <a:latin typeface="Segoe UI" pitchFamily="34" charset="0"/>
                <a:ea typeface="Segoe UI" pitchFamily="34" charset="0"/>
                <a:cs typeface="Segoe UI" pitchFamily="34" charset="0"/>
              </a:rPr>
              <a:t>Determines to which users and computers a preference </a:t>
            </a:r>
            <a:br>
              <a:rPr lang="en-US" b="1">
                <a:solidFill>
                  <a:srgbClr val="000000"/>
                </a:solidFill>
                <a:latin typeface="Segoe UI" pitchFamily="34" charset="0"/>
                <a:ea typeface="Segoe UI" pitchFamily="34" charset="0"/>
                <a:cs typeface="Segoe UI" pitchFamily="34" charset="0"/>
              </a:rPr>
            </a:br>
            <a:r>
              <a:rPr lang="en-US" b="1">
                <a:solidFill>
                  <a:srgbClr val="000000"/>
                </a:solidFill>
                <a:latin typeface="Segoe UI" pitchFamily="34" charset="0"/>
                <a:ea typeface="Segoe UI" pitchFamily="34" charset="0"/>
                <a:cs typeface="Segoe UI" pitchFamily="34" charset="0"/>
              </a:rPr>
              <a:t>item applies </a:t>
            </a:r>
            <a:endParaRPr lang="en-US" b="1" dirty="0">
              <a:solidFill>
                <a:srgbClr val="000000"/>
              </a:solidFill>
              <a:latin typeface="Segoe UI" pitchFamily="34" charset="0"/>
              <a:ea typeface="Segoe UI" pitchFamily="34" charset="0"/>
              <a:cs typeface="Segoe UI" pitchFamily="34" charset="0"/>
            </a:endParaRPr>
          </a:p>
        </p:txBody>
      </p:sp>
      <p:sp>
        <p:nvSpPr>
          <p:cNvPr id="12" name="Rounded Rectangle 812099"/>
          <p:cNvSpPr>
            <a:spLocks noChangeArrowheads="1"/>
          </p:cNvSpPr>
          <p:nvPr/>
        </p:nvSpPr>
        <p:spPr bwMode="auto">
          <a:xfrm>
            <a:off x="1806575" y="1576388"/>
            <a:ext cx="1768475" cy="473075"/>
          </a:xfrm>
          <a:prstGeom prst="roundRect">
            <a:avLst>
              <a:gd name="adj" fmla="val 4167"/>
            </a:avLst>
          </a:prstGeom>
          <a:solidFill>
            <a:schemeClr val="bg1"/>
          </a:solidFill>
          <a:ln w="9525" algn="ctr">
            <a:solidFill>
              <a:srgbClr val="333333"/>
            </a:solidFill>
            <a:round/>
            <a:headEnd/>
            <a:tailEnd/>
          </a:ln>
        </p:spPr>
        <p:txBody>
          <a:bodyPr wrap="none" anchor="ctr"/>
          <a:lstStyle/>
          <a:p>
            <a:pPr lvl="0" fontAlgn="base">
              <a:spcBef>
                <a:spcPct val="40000"/>
              </a:spcBef>
              <a:spcAft>
                <a:spcPct val="40000"/>
              </a:spcAft>
            </a:pPr>
            <a:r>
              <a:rPr lang="en-US" sz="1600" b="1">
                <a:solidFill>
                  <a:srgbClr val="000000"/>
                </a:solidFill>
                <a:latin typeface="Segoe UI" pitchFamily="34" charset="0"/>
                <a:ea typeface="Segoe UI" pitchFamily="34" charset="0"/>
                <a:cs typeface="Segoe UI" pitchFamily="34" charset="0"/>
              </a:rPr>
              <a:t>Common Tab</a:t>
            </a:r>
            <a:endParaRPr lang="en-US" sz="1600" b="1"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88091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1d33e7a8-b8f6-4c9f-8465-68d5219ebd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Item-Level Targeting Options</a:t>
            </a:r>
            <a:endParaRPr lang="en-US"/>
          </a:p>
        </p:txBody>
      </p:sp>
      <p:sp>
        <p:nvSpPr>
          <p:cNvPr id="4" name="Content Placeholder 2"/>
          <p:cNvSpPr txBox="1">
            <a:spLocks/>
          </p:cNvSpPr>
          <p:nvPr/>
        </p:nvSpPr>
        <p:spPr>
          <a:xfrm>
            <a:off x="458788" y="113794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Target 27 different categories</a:t>
            </a:r>
          </a:p>
          <a:p>
            <a:pPr lvl="0"/>
            <a:r>
              <a:rPr lang="en-US" kern="0">
                <a:solidFill>
                  <a:srgbClr val="000000"/>
                </a:solidFill>
              </a:rPr>
              <a:t>Combine different categories together by using AND or OR Boolean logic. Instead of using a single category for targeting, you can use multiple categories</a:t>
            </a:r>
          </a:p>
          <a:p>
            <a:pPr lvl="0"/>
            <a:r>
              <a:rPr lang="en-US" kern="0">
                <a:solidFill>
                  <a:srgbClr val="000000"/>
                </a:solidFill>
              </a:rPr>
              <a:t>Item-level targeting is refreshed during the Group Policy background refresh</a:t>
            </a:r>
            <a:endParaRPr lang="en-US" kern="0" dirty="0">
              <a:solidFill>
                <a:srgbClr val="000000"/>
              </a:solidFill>
            </a:endParaRPr>
          </a:p>
        </p:txBody>
      </p:sp>
    </p:spTree>
    <p:extLst>
      <p:ext uri="{BB962C8B-B14F-4D97-AF65-F5344CB8AC3E}">
        <p14:creationId xmlns:p14="http://schemas.microsoft.com/office/powerpoint/2010/main" val="1406271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2bf5416c-a170-4221-8a3e-e0b060f959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Group Policy Preferences</a:t>
            </a:r>
            <a:endParaRPr lang="en-US"/>
          </a:p>
        </p:txBody>
      </p:sp>
      <p:sp>
        <p:nvSpPr>
          <p:cNvPr id="4" name="Rectangle 4"/>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a:t>
            </a:r>
            <a:r>
              <a:rPr lang="en-US" sz="3200" kern="0">
                <a:solidFill>
                  <a:srgbClr val="000000"/>
                </a:solidFill>
              </a:rPr>
              <a:t>:</a:t>
            </a:r>
            <a:endParaRPr lang="en-GB" sz="3200" kern="0">
              <a:solidFill>
                <a:srgbClr val="000000"/>
              </a:solidFill>
            </a:endParaRPr>
          </a:p>
          <a:p>
            <a:pPr lvl="0"/>
            <a:r>
              <a:rPr lang="en-US" kern="0">
                <a:solidFill>
                  <a:srgbClr val="000000"/>
                </a:solidFill>
              </a:rPr>
              <a:t>Configure a desktop shortcut with Group Policy preferences</a:t>
            </a:r>
            <a:endParaRPr lang="en-GB" kern="0">
              <a:solidFill>
                <a:srgbClr val="000000"/>
              </a:solidFill>
            </a:endParaRPr>
          </a:p>
          <a:p>
            <a:pPr lvl="0"/>
            <a:r>
              <a:rPr lang="en-US" kern="0">
                <a:solidFill>
                  <a:srgbClr val="000000"/>
                </a:solidFill>
              </a:rPr>
              <a:t>Target the preference</a:t>
            </a:r>
            <a:endParaRPr lang="en-GB" kern="0">
              <a:solidFill>
                <a:srgbClr val="000000"/>
              </a:solidFill>
            </a:endParaRPr>
          </a:p>
          <a:p>
            <a:pPr lvl="0"/>
            <a:r>
              <a:rPr lang="en-US" kern="0">
                <a:solidFill>
                  <a:srgbClr val="000000"/>
                </a:solidFill>
              </a:rPr>
              <a:t>Configure a new folder with Group Policy preferences </a:t>
            </a:r>
            <a:endParaRPr lang="en-GB" kern="0">
              <a:solidFill>
                <a:srgbClr val="000000"/>
              </a:solidFill>
            </a:endParaRPr>
          </a:p>
          <a:p>
            <a:pPr lvl="0"/>
            <a:r>
              <a:rPr lang="en-US" kern="0">
                <a:solidFill>
                  <a:srgbClr val="000000"/>
                </a:solidFill>
              </a:rPr>
              <a:t>Target the preference</a:t>
            </a:r>
            <a:endParaRPr lang="en-GB" kern="0">
              <a:solidFill>
                <a:srgbClr val="000000"/>
              </a:solidFill>
            </a:endParaRPr>
          </a:p>
          <a:p>
            <a:pPr lvl="0"/>
            <a:r>
              <a:rPr lang="en-US" kern="0">
                <a:solidFill>
                  <a:srgbClr val="000000"/>
                </a:solidFill>
              </a:rPr>
              <a:t>Test the preferences</a:t>
            </a:r>
            <a:endParaRPr lang="en-GB" kern="0">
              <a:solidFill>
                <a:srgbClr val="000000"/>
              </a:solidFill>
            </a:endParaRPr>
          </a:p>
          <a:p>
            <a:pPr lvl="0"/>
            <a:endParaRPr lang="en-GB" kern="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417438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40725" cy="740664"/>
          </a:xfrm>
        </p:spPr>
        <p:txBody>
          <a:bodyPr/>
          <a:lstStyle/>
          <a:p>
            <a:r>
              <a:rPr lang="en-US" dirty="0" smtClean="0"/>
              <a:t>Lesson 1: Implementing Administrative templates</a:t>
            </a:r>
            <a:endParaRPr lang="en-US" dirty="0"/>
          </a:p>
        </p:txBody>
      </p:sp>
      <p:sp>
        <p:nvSpPr>
          <p:cNvPr id="3" name="Text Placeholder 2"/>
          <p:cNvSpPr>
            <a:spLocks noGrp="1"/>
          </p:cNvSpPr>
          <p:nvPr>
            <p:ph type="body" idx="1"/>
          </p:nvPr>
        </p:nvSpPr>
        <p:spPr/>
        <p:txBody>
          <a:bodyPr/>
          <a:lstStyle/>
          <a:p>
            <a:r>
              <a:rPr lang="en-US" smtClean="0"/>
              <a:t>What Are Administrative templates?
What Are ADM and ADMX Files?
The Central Store
Discussion: Practical Uses of Administrative templates
Demonstration: Configuring Settings with Administrative templates
Extending Administrative templates
Demonstration: Configuring Administrative templates</a:t>
            </a:r>
            <a:endParaRPr lang="en-US"/>
          </a:p>
        </p:txBody>
      </p:sp>
    </p:spTree>
    <p:extLst>
      <p:ext uri="{BB962C8B-B14F-4D97-AF65-F5344CB8AC3E}">
        <p14:creationId xmlns:p14="http://schemas.microsoft.com/office/powerpoint/2010/main" val="2729379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8852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4: Managing Software with Group Policy</a:t>
            </a:r>
            <a:endParaRPr lang="en-US"/>
          </a:p>
        </p:txBody>
      </p:sp>
      <p:sp>
        <p:nvSpPr>
          <p:cNvPr id="3" name="Text Placeholder 2"/>
          <p:cNvSpPr>
            <a:spLocks noGrp="1"/>
          </p:cNvSpPr>
          <p:nvPr>
            <p:ph type="body" idx="1"/>
          </p:nvPr>
        </p:nvSpPr>
        <p:spPr/>
        <p:txBody>
          <a:bodyPr/>
          <a:lstStyle/>
          <a:p>
            <a:r>
              <a:rPr lang="en-US" smtClean="0"/>
              <a:t>How Group Policy Software Distribution Helps to Address the Software Lifecycle
How Windows Installer Enhances Software Distribution
Assigning and Publishing Software
Managing Software Upgrades by Using Group Policy</a:t>
            </a:r>
            <a:endParaRPr lang="en-US"/>
          </a:p>
        </p:txBody>
      </p:sp>
    </p:spTree>
    <p:extLst>
      <p:ext uri="{BB962C8B-B14F-4D97-AF65-F5344CB8AC3E}">
        <p14:creationId xmlns:p14="http://schemas.microsoft.com/office/powerpoint/2010/main" val="41038755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Group Policy Software Distribution Helps to Address the Software Lifecycle</a:t>
            </a:r>
            <a:endParaRPr lang="en-US"/>
          </a:p>
        </p:txBody>
      </p:sp>
      <p:grpSp>
        <p:nvGrpSpPr>
          <p:cNvPr id="4" name="Group 3" descr="Graphic that represents the four-staged sequence of managing software: preparation (planning, installation packaging), deployment (installation of software on computers), maintenance (patching deployed software or updating deployed software), and removal (uninstallation of deployed software)."/>
          <p:cNvGrpSpPr/>
          <p:nvPr/>
        </p:nvGrpSpPr>
        <p:grpSpPr>
          <a:xfrm>
            <a:off x="1079500" y="1333500"/>
            <a:ext cx="6858001" cy="4654550"/>
            <a:chOff x="1079500" y="1333500"/>
            <a:chExt cx="6858001" cy="4654550"/>
          </a:xfrm>
        </p:grpSpPr>
        <p:grpSp>
          <p:nvGrpSpPr>
            <p:cNvPr id="5" name="Group 55"/>
            <p:cNvGrpSpPr>
              <a:grpSpLocks/>
            </p:cNvGrpSpPr>
            <p:nvPr/>
          </p:nvGrpSpPr>
          <p:grpSpPr bwMode="auto">
            <a:xfrm>
              <a:off x="1079500" y="1333500"/>
              <a:ext cx="3313113" cy="2209800"/>
              <a:chOff x="680" y="840"/>
              <a:chExt cx="2087" cy="1392"/>
            </a:xfrm>
          </p:grpSpPr>
          <p:sp>
            <p:nvSpPr>
              <p:cNvPr id="34" name="AutoShape 3"/>
              <p:cNvSpPr>
                <a:spLocks noChangeArrowheads="1"/>
              </p:cNvSpPr>
              <p:nvPr/>
            </p:nvSpPr>
            <p:spPr bwMode="auto">
              <a:xfrm>
                <a:off x="680" y="840"/>
                <a:ext cx="2087" cy="1392"/>
              </a:xfrm>
              <a:prstGeom prst="roundRect">
                <a:avLst>
                  <a:gd name="adj" fmla="val 0"/>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anchor="ctr"/>
              <a:lstStyle/>
              <a:p>
                <a:pPr marL="177800" lvl="0" indent="-177800" fontAlgn="base">
                  <a:spcBef>
                    <a:spcPct val="0"/>
                  </a:spcBef>
                  <a:spcAft>
                    <a:spcPct val="0"/>
                  </a:spcAft>
                  <a:buSzPct val="85000"/>
                  <a:defRPr/>
                </a:pPr>
                <a:endParaRPr lang="en-US">
                  <a:solidFill>
                    <a:srgbClr val="000000"/>
                  </a:solidFill>
                  <a:latin typeface="Segoe UI" pitchFamily="34" charset="0"/>
                  <a:ea typeface="Segoe UI" pitchFamily="34" charset="0"/>
                  <a:cs typeface="Segoe UI" pitchFamily="34" charset="0"/>
                </a:endParaRPr>
              </a:p>
            </p:txBody>
          </p:sp>
          <p:sp>
            <p:nvSpPr>
              <p:cNvPr id="35" name="Text Box 4"/>
              <p:cNvSpPr txBox="1">
                <a:spLocks noChangeArrowheads="1"/>
              </p:cNvSpPr>
              <p:nvPr/>
            </p:nvSpPr>
            <p:spPr bwMode="auto">
              <a:xfrm>
                <a:off x="712" y="1929"/>
                <a:ext cx="829" cy="213"/>
              </a:xfrm>
              <a:prstGeom prst="rect">
                <a:avLst/>
              </a:prstGeom>
              <a:noFill/>
              <a:ln w="9525">
                <a:noFill/>
                <a:miter lim="800000"/>
                <a:headEnd/>
                <a:tailEnd/>
              </a:ln>
            </p:spPr>
            <p:txBody>
              <a:bodyPr wrap="none">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Preparation</a:t>
                </a:r>
                <a:endParaRPr lang="en-US" sz="1600">
                  <a:solidFill>
                    <a:srgbClr val="000000"/>
                  </a:solidFill>
                  <a:latin typeface="Segoe UI" pitchFamily="34" charset="0"/>
                  <a:ea typeface="Segoe UI" pitchFamily="34" charset="0"/>
                  <a:cs typeface="Segoe UI" pitchFamily="34" charset="0"/>
                </a:endParaRPr>
              </a:p>
            </p:txBody>
          </p:sp>
          <p:sp>
            <p:nvSpPr>
              <p:cNvPr id="36" name="Rounded Rectangle 35"/>
              <p:cNvSpPr>
                <a:spLocks noChangeArrowheads="1"/>
              </p:cNvSpPr>
              <p:nvPr/>
            </p:nvSpPr>
            <p:spPr bwMode="auto">
              <a:xfrm>
                <a:off x="750" y="927"/>
                <a:ext cx="227" cy="259"/>
              </a:xfrm>
              <a:prstGeom prst="roundRect">
                <a:avLst>
                  <a:gd name="adj" fmla="val 0"/>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lvl="0" fontAlgn="base">
                  <a:spcBef>
                    <a:spcPct val="0"/>
                  </a:spcBef>
                  <a:spcAft>
                    <a:spcPct val="0"/>
                  </a:spcAft>
                  <a:defRPr/>
                </a:pPr>
                <a:r>
                  <a:rPr lang="en-US" sz="2000" b="1">
                    <a:solidFill>
                      <a:srgbClr val="000000"/>
                    </a:solidFill>
                    <a:latin typeface="Segoe UI" pitchFamily="34" charset="0"/>
                    <a:ea typeface="Segoe UI" pitchFamily="34" charset="0"/>
                    <a:cs typeface="Segoe UI" pitchFamily="34" charset="0"/>
                  </a:rPr>
                  <a:t>1</a:t>
                </a:r>
                <a:endParaRPr lang="en-US" sz="2000" b="1" dirty="0">
                  <a:solidFill>
                    <a:srgbClr val="000000"/>
                  </a:solidFill>
                  <a:latin typeface="Segoe UI" pitchFamily="34" charset="0"/>
                  <a:ea typeface="Segoe UI" pitchFamily="34" charset="0"/>
                  <a:cs typeface="Segoe UI" pitchFamily="34" charset="0"/>
                </a:endParaRPr>
              </a:p>
            </p:txBody>
          </p:sp>
        </p:grpSp>
        <p:sp>
          <p:nvSpPr>
            <p:cNvPr id="6" name="AutoShape 18"/>
            <p:cNvSpPr>
              <a:spLocks noChangeArrowheads="1"/>
            </p:cNvSpPr>
            <p:nvPr/>
          </p:nvSpPr>
          <p:spPr bwMode="auto">
            <a:xfrm>
              <a:off x="4624388" y="1333500"/>
              <a:ext cx="3313113" cy="2209800"/>
            </a:xfrm>
            <a:prstGeom prst="roundRect">
              <a:avLst>
                <a:gd name="adj" fmla="val 0"/>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anchor="ctr"/>
            <a:lstStyle/>
            <a:p>
              <a:pPr marL="177800" lvl="0" indent="-177800" fontAlgn="base">
                <a:spcBef>
                  <a:spcPct val="0"/>
                </a:spcBef>
                <a:spcAft>
                  <a:spcPct val="0"/>
                </a:spcAft>
                <a:buSzPct val="85000"/>
                <a:defRPr/>
              </a:pPr>
              <a:endParaRPr lang="en-US">
                <a:solidFill>
                  <a:srgbClr val="000000"/>
                </a:solidFill>
                <a:latin typeface="Segoe UI" pitchFamily="34" charset="0"/>
                <a:ea typeface="Segoe UI" pitchFamily="34" charset="0"/>
                <a:cs typeface="Segoe UI" pitchFamily="34" charset="0"/>
              </a:endParaRPr>
            </a:p>
          </p:txBody>
        </p:sp>
        <p:sp>
          <p:nvSpPr>
            <p:cNvPr id="7" name="AutoShape 19"/>
            <p:cNvSpPr>
              <a:spLocks noChangeArrowheads="1"/>
            </p:cNvSpPr>
            <p:nvPr/>
          </p:nvSpPr>
          <p:spPr bwMode="auto">
            <a:xfrm>
              <a:off x="4694238" y="2995613"/>
              <a:ext cx="2603500" cy="374650"/>
            </a:xfrm>
            <a:prstGeom prst="roundRect">
              <a:avLst>
                <a:gd name="adj" fmla="val 16667"/>
              </a:avLst>
            </a:prstGeom>
            <a:noFill/>
            <a:ln w="9525">
              <a:noFill/>
              <a:round/>
              <a:headEnd/>
              <a:tailEnd/>
            </a:ln>
          </p:spPr>
          <p:txBody>
            <a:bodyPr>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Deployment</a:t>
              </a:r>
            </a:p>
          </p:txBody>
        </p:sp>
        <p:sp>
          <p:nvSpPr>
            <p:cNvPr id="8" name="Rounded Rectangle 836634"/>
            <p:cNvSpPr>
              <a:spLocks noChangeArrowheads="1"/>
            </p:cNvSpPr>
            <p:nvPr/>
          </p:nvSpPr>
          <p:spPr bwMode="auto">
            <a:xfrm>
              <a:off x="4743451" y="1471613"/>
              <a:ext cx="360363" cy="411163"/>
            </a:xfrm>
            <a:prstGeom prst="roundRect">
              <a:avLst>
                <a:gd name="adj" fmla="val 0"/>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lvl="0" fontAlgn="base">
                <a:spcBef>
                  <a:spcPct val="0"/>
                </a:spcBef>
                <a:spcAft>
                  <a:spcPct val="0"/>
                </a:spcAft>
                <a:defRPr/>
              </a:pPr>
              <a:r>
                <a:rPr lang="en-US" sz="2000" b="1">
                  <a:solidFill>
                    <a:srgbClr val="000000"/>
                  </a:solidFill>
                  <a:latin typeface="Segoe UI" pitchFamily="34" charset="0"/>
                  <a:ea typeface="Segoe UI" pitchFamily="34" charset="0"/>
                  <a:cs typeface="Segoe UI" pitchFamily="34" charset="0"/>
                </a:rPr>
                <a:t>2</a:t>
              </a:r>
            </a:p>
          </p:txBody>
        </p:sp>
        <p:sp>
          <p:nvSpPr>
            <p:cNvPr id="9" name="Arc 26"/>
            <p:cNvSpPr>
              <a:spLocks/>
            </p:cNvSpPr>
            <p:nvPr/>
          </p:nvSpPr>
          <p:spPr bwMode="auto">
            <a:xfrm>
              <a:off x="3462337" y="2128203"/>
              <a:ext cx="2303463" cy="1531937"/>
            </a:xfrm>
            <a:custGeom>
              <a:avLst/>
              <a:gdLst>
                <a:gd name="T0" fmla="*/ 0 w 21266"/>
                <a:gd name="T1" fmla="*/ 97661 h 21600"/>
                <a:gd name="T2" fmla="*/ 2058988 w 21266"/>
                <a:gd name="T3" fmla="*/ 346246 h 21600"/>
                <a:gd name="T4" fmla="*/ 734772 w 21266"/>
                <a:gd name="T5" fmla="*/ 1531937 h 21600"/>
                <a:gd name="T6" fmla="*/ 0 60000 65536"/>
                <a:gd name="T7" fmla="*/ 0 60000 65536"/>
                <a:gd name="T8" fmla="*/ 0 60000 65536"/>
                <a:gd name="T9" fmla="*/ 0 w 21266"/>
                <a:gd name="T10" fmla="*/ 0 h 21600"/>
                <a:gd name="T11" fmla="*/ 21266 w 21266"/>
                <a:gd name="T12" fmla="*/ 21600 h 21600"/>
              </a:gdLst>
              <a:ahLst/>
              <a:cxnLst>
                <a:cxn ang="T6">
                  <a:pos x="T0" y="T1"/>
                </a:cxn>
                <a:cxn ang="T7">
                  <a:pos x="T2" y="T3"/>
                </a:cxn>
                <a:cxn ang="T8">
                  <a:pos x="T4" y="T5"/>
                </a:cxn>
              </a:cxnLst>
              <a:rect l="T9" t="T10" r="T11" b="T12"/>
              <a:pathLst>
                <a:path w="21266" h="21600" fill="none" extrusionOk="0">
                  <a:moveTo>
                    <a:pt x="0" y="1377"/>
                  </a:moveTo>
                  <a:cubicBezTo>
                    <a:pt x="2426" y="466"/>
                    <a:pt x="4997" y="-1"/>
                    <a:pt x="7589" y="0"/>
                  </a:cubicBezTo>
                  <a:cubicBezTo>
                    <a:pt x="12574" y="0"/>
                    <a:pt x="17407" y="1724"/>
                    <a:pt x="21266" y="4881"/>
                  </a:cubicBezTo>
                </a:path>
                <a:path w="21266" h="21600" stroke="0" extrusionOk="0">
                  <a:moveTo>
                    <a:pt x="0" y="1377"/>
                  </a:moveTo>
                  <a:cubicBezTo>
                    <a:pt x="2426" y="466"/>
                    <a:pt x="4997" y="-1"/>
                    <a:pt x="7589" y="0"/>
                  </a:cubicBezTo>
                  <a:cubicBezTo>
                    <a:pt x="12574" y="0"/>
                    <a:pt x="17407" y="1724"/>
                    <a:pt x="21266" y="4881"/>
                  </a:cubicBezTo>
                  <a:lnTo>
                    <a:pt x="7589" y="21600"/>
                  </a:lnTo>
                  <a:close/>
                </a:path>
              </a:pathLst>
            </a:custGeom>
            <a:noFill/>
            <a:ln w="38100" cap="rnd">
              <a:solidFill>
                <a:srgbClr val="CC0000"/>
              </a:solidFill>
              <a:prstDash val="sysDot"/>
              <a:round/>
              <a:headEnd/>
              <a:tailEnd type="triangle" w="med" len="me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grpSp>
          <p:nvGrpSpPr>
            <p:cNvPr id="10" name="Group 57"/>
            <p:cNvGrpSpPr>
              <a:grpSpLocks/>
            </p:cNvGrpSpPr>
            <p:nvPr/>
          </p:nvGrpSpPr>
          <p:grpSpPr bwMode="auto">
            <a:xfrm>
              <a:off x="4624388" y="3778250"/>
              <a:ext cx="3313112" cy="2209800"/>
              <a:chOff x="2913" y="2380"/>
              <a:chExt cx="2087" cy="1392"/>
            </a:xfrm>
            <a:solidFill>
              <a:schemeClr val="accent3">
                <a:lumMod val="20000"/>
                <a:lumOff val="80000"/>
              </a:schemeClr>
            </a:solidFill>
          </p:grpSpPr>
          <p:sp>
            <p:nvSpPr>
              <p:cNvPr id="31" name="AutoShape 28"/>
              <p:cNvSpPr>
                <a:spLocks noChangeArrowheads="1"/>
              </p:cNvSpPr>
              <p:nvPr/>
            </p:nvSpPr>
            <p:spPr bwMode="auto">
              <a:xfrm>
                <a:off x="2913" y="2380"/>
                <a:ext cx="2087" cy="1392"/>
              </a:xfrm>
              <a:prstGeom prst="roundRect">
                <a:avLst>
                  <a:gd name="adj" fmla="val 0"/>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anchor="ctr"/>
              <a:lstStyle/>
              <a:p>
                <a:pPr marL="177800" lvl="0" indent="-177800" fontAlgn="base">
                  <a:spcBef>
                    <a:spcPct val="0"/>
                  </a:spcBef>
                  <a:spcAft>
                    <a:spcPct val="0"/>
                  </a:spcAft>
                  <a:buSzPct val="85000"/>
                  <a:defRPr/>
                </a:pPr>
                <a:endParaRPr lang="en-US">
                  <a:solidFill>
                    <a:srgbClr val="000000"/>
                  </a:solidFill>
                  <a:latin typeface="Segoe UI" pitchFamily="34" charset="0"/>
                  <a:ea typeface="Segoe UI" pitchFamily="34" charset="0"/>
                  <a:cs typeface="Segoe UI" pitchFamily="34" charset="0"/>
                </a:endParaRPr>
              </a:p>
            </p:txBody>
          </p:sp>
          <p:sp>
            <p:nvSpPr>
              <p:cNvPr id="32" name="AutoShape 29"/>
              <p:cNvSpPr>
                <a:spLocks noChangeArrowheads="1"/>
              </p:cNvSpPr>
              <p:nvPr/>
            </p:nvSpPr>
            <p:spPr bwMode="auto">
              <a:xfrm>
                <a:off x="2942" y="3438"/>
                <a:ext cx="1684" cy="236"/>
              </a:xfrm>
              <a:prstGeom prst="roundRect">
                <a:avLst>
                  <a:gd name="adj" fmla="val 16667"/>
                </a:avLst>
              </a:prstGeom>
              <a:noFill/>
              <a:ln w="9525">
                <a:noFill/>
                <a:round/>
                <a:headEnd/>
                <a:tailEnd/>
              </a:ln>
            </p:spPr>
            <p:txBody>
              <a:bodyPr>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Maintenance</a:t>
                </a:r>
                <a:endParaRPr lang="en-US" sz="1600" b="1" dirty="0">
                  <a:solidFill>
                    <a:srgbClr val="000000"/>
                  </a:solidFill>
                  <a:latin typeface="Segoe UI" pitchFamily="34" charset="0"/>
                  <a:ea typeface="Segoe UI" pitchFamily="34" charset="0"/>
                  <a:cs typeface="Segoe UI" pitchFamily="34" charset="0"/>
                </a:endParaRPr>
              </a:p>
            </p:txBody>
          </p:sp>
          <p:sp>
            <p:nvSpPr>
              <p:cNvPr id="33" name="Rounded Rectangle 32"/>
              <p:cNvSpPr>
                <a:spLocks noChangeArrowheads="1"/>
              </p:cNvSpPr>
              <p:nvPr/>
            </p:nvSpPr>
            <p:spPr bwMode="auto">
              <a:xfrm>
                <a:off x="2989" y="2464"/>
                <a:ext cx="227" cy="259"/>
              </a:xfrm>
              <a:prstGeom prst="roundRect">
                <a:avLst>
                  <a:gd name="adj" fmla="val 0"/>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lvl="0" fontAlgn="base">
                  <a:spcBef>
                    <a:spcPct val="0"/>
                  </a:spcBef>
                  <a:spcAft>
                    <a:spcPct val="0"/>
                  </a:spcAft>
                  <a:defRPr/>
                </a:pPr>
                <a:r>
                  <a:rPr lang="en-US" sz="2000" b="1">
                    <a:solidFill>
                      <a:srgbClr val="000000"/>
                    </a:solidFill>
                    <a:latin typeface="Segoe UI" pitchFamily="34" charset="0"/>
                    <a:ea typeface="Segoe UI" pitchFamily="34" charset="0"/>
                    <a:cs typeface="Segoe UI" pitchFamily="34" charset="0"/>
                  </a:rPr>
                  <a:t>3</a:t>
                </a:r>
                <a:endParaRPr lang="en-US" sz="2000" b="1" dirty="0">
                  <a:solidFill>
                    <a:srgbClr val="000000"/>
                  </a:solidFill>
                  <a:latin typeface="Segoe UI" pitchFamily="34" charset="0"/>
                  <a:ea typeface="Segoe UI" pitchFamily="34" charset="0"/>
                  <a:cs typeface="Segoe UI" pitchFamily="34" charset="0"/>
                </a:endParaRPr>
              </a:p>
            </p:txBody>
          </p:sp>
        </p:grpSp>
        <p:sp>
          <p:nvSpPr>
            <p:cNvPr id="11" name="Arc 40"/>
            <p:cNvSpPr>
              <a:spLocks/>
            </p:cNvSpPr>
            <p:nvPr/>
          </p:nvSpPr>
          <p:spPr bwMode="auto">
            <a:xfrm>
              <a:off x="4425950" y="3062288"/>
              <a:ext cx="2090738" cy="1026175"/>
            </a:xfrm>
            <a:custGeom>
              <a:avLst/>
              <a:gdLst>
                <a:gd name="T0" fmla="*/ 1963068 w 21600"/>
                <a:gd name="T1" fmla="*/ 0 h 17019"/>
                <a:gd name="T2" fmla="*/ 1873534 w 21600"/>
                <a:gd name="T3" fmla="*/ 1208087 h 17019"/>
                <a:gd name="T4" fmla="*/ 0 w 21600"/>
                <a:gd name="T5" fmla="*/ 527628 h 17019"/>
                <a:gd name="T6" fmla="*/ 0 60000 65536"/>
                <a:gd name="T7" fmla="*/ 0 60000 65536"/>
                <a:gd name="T8" fmla="*/ 0 60000 65536"/>
                <a:gd name="T9" fmla="*/ 0 w 21600"/>
                <a:gd name="T10" fmla="*/ 0 h 17019"/>
                <a:gd name="T11" fmla="*/ 21600 w 21600"/>
                <a:gd name="T12" fmla="*/ 17019 h 17019"/>
              </a:gdLst>
              <a:ahLst/>
              <a:cxnLst>
                <a:cxn ang="T6">
                  <a:pos x="T0" y="T1"/>
                </a:cxn>
                <a:cxn ang="T7">
                  <a:pos x="T2" y="T3"/>
                </a:cxn>
                <a:cxn ang="T8">
                  <a:pos x="T4" y="T5"/>
                </a:cxn>
              </a:cxnLst>
              <a:rect l="T9" t="T10" r="T11" b="T12"/>
              <a:pathLst>
                <a:path w="21600" h="17019" fill="none" extrusionOk="0">
                  <a:moveTo>
                    <a:pt x="20280" y="0"/>
                  </a:moveTo>
                  <a:cubicBezTo>
                    <a:pt x="21153" y="2381"/>
                    <a:pt x="21600" y="4897"/>
                    <a:pt x="21600" y="7433"/>
                  </a:cubicBezTo>
                  <a:cubicBezTo>
                    <a:pt x="21600" y="10758"/>
                    <a:pt x="20832" y="14039"/>
                    <a:pt x="19356" y="17019"/>
                  </a:cubicBezTo>
                </a:path>
                <a:path w="21600" h="17019" stroke="0" extrusionOk="0">
                  <a:moveTo>
                    <a:pt x="20280" y="0"/>
                  </a:moveTo>
                  <a:cubicBezTo>
                    <a:pt x="21153" y="2381"/>
                    <a:pt x="21600" y="4897"/>
                    <a:pt x="21600" y="7433"/>
                  </a:cubicBezTo>
                  <a:cubicBezTo>
                    <a:pt x="21600" y="10758"/>
                    <a:pt x="20832" y="14039"/>
                    <a:pt x="19356" y="17019"/>
                  </a:cubicBezTo>
                  <a:lnTo>
                    <a:pt x="0" y="7433"/>
                  </a:lnTo>
                  <a:close/>
                </a:path>
              </a:pathLst>
            </a:custGeom>
            <a:noFill/>
            <a:ln w="38100" cap="rnd">
              <a:solidFill>
                <a:srgbClr val="CC0000"/>
              </a:solidFill>
              <a:prstDash val="sysDot"/>
              <a:round/>
              <a:headEnd/>
              <a:tailEnd type="triangle" w="med" len="me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grpSp>
          <p:nvGrpSpPr>
            <p:cNvPr id="12" name="Group 58"/>
            <p:cNvGrpSpPr>
              <a:grpSpLocks/>
            </p:cNvGrpSpPr>
            <p:nvPr/>
          </p:nvGrpSpPr>
          <p:grpSpPr bwMode="auto">
            <a:xfrm>
              <a:off x="1079500" y="3778250"/>
              <a:ext cx="3313113" cy="2209800"/>
              <a:chOff x="680" y="2380"/>
              <a:chExt cx="2087" cy="1392"/>
            </a:xfrm>
          </p:grpSpPr>
          <p:sp>
            <p:nvSpPr>
              <p:cNvPr id="28" name="AutoShape 42"/>
              <p:cNvSpPr>
                <a:spLocks noChangeArrowheads="1"/>
              </p:cNvSpPr>
              <p:nvPr/>
            </p:nvSpPr>
            <p:spPr bwMode="auto">
              <a:xfrm>
                <a:off x="680" y="2380"/>
                <a:ext cx="2087" cy="1392"/>
              </a:xfrm>
              <a:prstGeom prst="roundRect">
                <a:avLst>
                  <a:gd name="adj" fmla="val 0"/>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anchor="ctr"/>
              <a:lstStyle/>
              <a:p>
                <a:pPr marL="177800" lvl="0" indent="-177800" fontAlgn="base">
                  <a:spcBef>
                    <a:spcPct val="0"/>
                  </a:spcBef>
                  <a:spcAft>
                    <a:spcPct val="0"/>
                  </a:spcAft>
                  <a:buSzPct val="85000"/>
                  <a:defRPr/>
                </a:pPr>
                <a:endParaRPr lang="en-US">
                  <a:solidFill>
                    <a:srgbClr val="000000"/>
                  </a:solidFill>
                  <a:latin typeface="Segoe UI" pitchFamily="34" charset="0"/>
                  <a:ea typeface="Segoe UI" pitchFamily="34" charset="0"/>
                  <a:cs typeface="Segoe UI" pitchFamily="34" charset="0"/>
                </a:endParaRPr>
              </a:p>
            </p:txBody>
          </p:sp>
          <p:sp>
            <p:nvSpPr>
              <p:cNvPr id="29" name="AutoShape 43"/>
              <p:cNvSpPr>
                <a:spLocks noChangeArrowheads="1"/>
              </p:cNvSpPr>
              <p:nvPr/>
            </p:nvSpPr>
            <p:spPr bwMode="auto">
              <a:xfrm>
                <a:off x="707" y="3483"/>
                <a:ext cx="657" cy="236"/>
              </a:xfrm>
              <a:prstGeom prst="roundRect">
                <a:avLst>
                  <a:gd name="adj" fmla="val 16667"/>
                </a:avLst>
              </a:prstGeom>
              <a:noFill/>
              <a:ln w="9525">
                <a:noFill/>
                <a:round/>
                <a:headEnd/>
                <a:tailEnd/>
              </a:ln>
            </p:spPr>
            <p:txBody>
              <a:bodyPr wrap="none">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Removal</a:t>
                </a:r>
              </a:p>
            </p:txBody>
          </p:sp>
          <p:sp>
            <p:nvSpPr>
              <p:cNvPr id="30" name="Rounded Rectangle 29"/>
              <p:cNvSpPr>
                <a:spLocks noChangeArrowheads="1"/>
              </p:cNvSpPr>
              <p:nvPr/>
            </p:nvSpPr>
            <p:spPr bwMode="auto">
              <a:xfrm>
                <a:off x="748" y="2464"/>
                <a:ext cx="227" cy="259"/>
              </a:xfrm>
              <a:prstGeom prst="roundRect">
                <a:avLst>
                  <a:gd name="adj" fmla="val 0"/>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lvl="0" fontAlgn="base">
                  <a:spcBef>
                    <a:spcPct val="0"/>
                  </a:spcBef>
                  <a:spcAft>
                    <a:spcPct val="0"/>
                  </a:spcAft>
                  <a:defRPr/>
                </a:pPr>
                <a:r>
                  <a:rPr lang="en-US" sz="2000" b="1">
                    <a:solidFill>
                      <a:srgbClr val="000000"/>
                    </a:solidFill>
                    <a:latin typeface="Segoe UI" pitchFamily="34" charset="0"/>
                    <a:ea typeface="Segoe UI" pitchFamily="34" charset="0"/>
                    <a:cs typeface="Segoe UI" pitchFamily="34" charset="0"/>
                  </a:rPr>
                  <a:t>4</a:t>
                </a:r>
                <a:endParaRPr lang="en-US" sz="2000" b="1" dirty="0">
                  <a:solidFill>
                    <a:srgbClr val="000000"/>
                  </a:solidFill>
                  <a:latin typeface="Segoe UI" pitchFamily="34" charset="0"/>
                  <a:ea typeface="Segoe UI" pitchFamily="34" charset="0"/>
                  <a:cs typeface="Segoe UI" pitchFamily="34" charset="0"/>
                </a:endParaRPr>
              </a:p>
            </p:txBody>
          </p:sp>
        </p:grpSp>
        <p:pic>
          <p:nvPicPr>
            <p:cNvPr id="1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5800" y="1629792"/>
              <a:ext cx="1389063" cy="1483171"/>
            </a:xfrm>
            <a:prstGeom prst="rect">
              <a:avLst/>
            </a:prstGeom>
            <a:noFill/>
            <a:extLst>
              <a:ext uri="{909E8E84-426E-40DD-AFC4-6F175D3DCCD1}">
                <a14:hiddenFill xmlns:a14="http://schemas.microsoft.com/office/drawing/2010/main">
                  <a:solidFill>
                    <a:srgbClr val="FFFFFF"/>
                  </a:solidFill>
                </a14:hiddenFill>
              </a:ext>
            </a:extLst>
          </p:spPr>
        </p:pic>
        <p:sp>
          <p:nvSpPr>
            <p:cNvPr id="14" name="Arc 46"/>
            <p:cNvSpPr>
              <a:spLocks/>
            </p:cNvSpPr>
            <p:nvPr/>
          </p:nvSpPr>
          <p:spPr bwMode="auto">
            <a:xfrm>
              <a:off x="3505202" y="2715488"/>
              <a:ext cx="2225170" cy="2574019"/>
            </a:xfrm>
            <a:custGeom>
              <a:avLst/>
              <a:gdLst>
                <a:gd name="T0" fmla="*/ 2116137 w 21865"/>
                <a:gd name="T1" fmla="*/ 1356404 h 21600"/>
                <a:gd name="T2" fmla="*/ 0 w 21865"/>
                <a:gd name="T3" fmla="*/ 1281934 h 21600"/>
                <a:gd name="T4" fmla="*/ 1144543 w 21865"/>
                <a:gd name="T5" fmla="*/ 0 h 21600"/>
                <a:gd name="T6" fmla="*/ 0 60000 65536"/>
                <a:gd name="T7" fmla="*/ 0 60000 65536"/>
                <a:gd name="T8" fmla="*/ 0 60000 65536"/>
                <a:gd name="T9" fmla="*/ 0 w 21865"/>
                <a:gd name="T10" fmla="*/ 0 h 21600"/>
                <a:gd name="T11" fmla="*/ 21865 w 21865"/>
                <a:gd name="T12" fmla="*/ 21600 h 21600"/>
              </a:gdLst>
              <a:ahLst/>
              <a:cxnLst>
                <a:cxn ang="T6">
                  <a:pos x="T0" y="T1"/>
                </a:cxn>
                <a:cxn ang="T7">
                  <a:pos x="T2" y="T3"/>
                </a:cxn>
                <a:cxn ang="T8">
                  <a:pos x="T4" y="T5"/>
                </a:cxn>
              </a:cxnLst>
              <a:rect l="T9" t="T10" r="T11" b="T12"/>
              <a:pathLst>
                <a:path w="21865" h="21600" fill="none" extrusionOk="0">
                  <a:moveTo>
                    <a:pt x="21865" y="19125"/>
                  </a:moveTo>
                  <a:cubicBezTo>
                    <a:pt x="18768" y="20750"/>
                    <a:pt x="15323" y="21599"/>
                    <a:pt x="11826" y="21600"/>
                  </a:cubicBezTo>
                  <a:cubicBezTo>
                    <a:pt x="7625" y="21600"/>
                    <a:pt x="3515" y="20375"/>
                    <a:pt x="-1" y="18075"/>
                  </a:cubicBezTo>
                </a:path>
                <a:path w="21865" h="21600" stroke="0" extrusionOk="0">
                  <a:moveTo>
                    <a:pt x="21865" y="19125"/>
                  </a:moveTo>
                  <a:cubicBezTo>
                    <a:pt x="18768" y="20750"/>
                    <a:pt x="15323" y="21599"/>
                    <a:pt x="11826" y="21600"/>
                  </a:cubicBezTo>
                  <a:cubicBezTo>
                    <a:pt x="7625" y="21600"/>
                    <a:pt x="3515" y="20375"/>
                    <a:pt x="-1" y="18075"/>
                  </a:cubicBezTo>
                  <a:lnTo>
                    <a:pt x="11826" y="0"/>
                  </a:lnTo>
                  <a:close/>
                </a:path>
              </a:pathLst>
            </a:custGeom>
            <a:noFill/>
            <a:ln w="38100" cap="rnd">
              <a:solidFill>
                <a:srgbClr val="CC0000"/>
              </a:solidFill>
              <a:prstDash val="sysDot"/>
              <a:round/>
              <a:headEnd/>
              <a:tailEnd type="triangle" w="med" len="me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pic>
          <p:nvPicPr>
            <p:cNvPr id="1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8975" y="1629792"/>
              <a:ext cx="1389063" cy="148317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6714332" y="1878681"/>
              <a:ext cx="1129922" cy="847057"/>
              <a:chOff x="7219586" y="2062162"/>
              <a:chExt cx="1166813" cy="874713"/>
            </a:xfrm>
          </p:grpSpPr>
          <p:sp>
            <p:nvSpPr>
              <p:cNvPr id="24" name="Rectangle 21"/>
              <p:cNvSpPr>
                <a:spLocks noChangeArrowheads="1"/>
              </p:cNvSpPr>
              <p:nvPr/>
            </p:nvSpPr>
            <p:spPr bwMode="auto">
              <a:xfrm>
                <a:off x="7219586" y="2062162"/>
                <a:ext cx="1166813" cy="146050"/>
              </a:xfrm>
              <a:prstGeom prst="rect">
                <a:avLst/>
              </a:prstGeom>
              <a:solidFill>
                <a:srgbClr val="569AD2"/>
              </a:solidFill>
              <a:ln w="12700">
                <a:solidFill>
                  <a:schemeClr val="tx1"/>
                </a:solidFill>
                <a:miter lim="800000"/>
                <a:headEnd/>
                <a:tailEn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25" name="Rectangle 22"/>
              <p:cNvSpPr>
                <a:spLocks noChangeArrowheads="1"/>
              </p:cNvSpPr>
              <p:nvPr/>
            </p:nvSpPr>
            <p:spPr bwMode="auto">
              <a:xfrm>
                <a:off x="7219586" y="2208212"/>
                <a:ext cx="509588" cy="728663"/>
              </a:xfrm>
              <a:prstGeom prst="rect">
                <a:avLst/>
              </a:prstGeom>
              <a:solidFill>
                <a:schemeClr val="bg1">
                  <a:lumMod val="85000"/>
                </a:schemeClr>
              </a:solidFill>
              <a:ln w="12700">
                <a:solidFill>
                  <a:schemeClr val="tx1"/>
                </a:solidFill>
                <a:miter lim="800000"/>
                <a:headEnd/>
                <a:tailEnd/>
              </a:ln>
              <a:effectLst/>
            </p:spPr>
            <p:txBody>
              <a:bodyPr wrap="none" anchor="ctr"/>
              <a:lstStyle/>
              <a:p>
                <a:pPr lvl="0" fontAlgn="base">
                  <a:spcBef>
                    <a:spcPct val="0"/>
                  </a:spcBef>
                  <a:spcAft>
                    <a:spcPct val="0"/>
                  </a:spcAft>
                  <a:defRPr/>
                </a:pPr>
                <a:endParaRPr lang="en-US" b="1">
                  <a:solidFill>
                    <a:srgbClr val="000000"/>
                  </a:solidFill>
                  <a:latin typeface="Segoe UI" pitchFamily="34" charset="0"/>
                  <a:ea typeface="Segoe UI" pitchFamily="34" charset="0"/>
                  <a:cs typeface="Segoe UI" pitchFamily="34" charset="0"/>
                </a:endParaRPr>
              </a:p>
            </p:txBody>
          </p:sp>
          <p:sp>
            <p:nvSpPr>
              <p:cNvPr id="26" name="Rectangle 23"/>
              <p:cNvSpPr>
                <a:spLocks noChangeArrowheads="1"/>
              </p:cNvSpPr>
              <p:nvPr/>
            </p:nvSpPr>
            <p:spPr bwMode="auto">
              <a:xfrm>
                <a:off x="7729173" y="2208212"/>
                <a:ext cx="657225" cy="728663"/>
              </a:xfrm>
              <a:prstGeom prst="rect">
                <a:avLst/>
              </a:prstGeom>
              <a:solidFill>
                <a:schemeClr val="bg1"/>
              </a:solidFill>
              <a:ln w="12700">
                <a:solidFill>
                  <a:schemeClr val="tx1"/>
                </a:solidFill>
                <a:miter lim="800000"/>
                <a:headEnd/>
                <a:tailEn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27" name="Rectangle 24"/>
              <p:cNvSpPr>
                <a:spLocks noChangeArrowheads="1"/>
              </p:cNvSpPr>
              <p:nvPr/>
            </p:nvSpPr>
            <p:spPr bwMode="auto">
              <a:xfrm>
                <a:off x="7730349" y="2355849"/>
                <a:ext cx="640948" cy="476738"/>
              </a:xfrm>
              <a:prstGeom prst="rect">
                <a:avLst/>
              </a:prstGeom>
              <a:noFill/>
              <a:ln w="12700">
                <a:noFill/>
                <a:miter lim="800000"/>
                <a:headEnd/>
                <a:tailEnd/>
              </a:ln>
            </p:spPr>
            <p:txBody>
              <a:bodyPr wrap="none">
                <a:spAutoFit/>
              </a:bodyPr>
              <a:lstStyle/>
              <a:p>
                <a:pPr lvl="0" fontAlgn="base">
                  <a:spcBef>
                    <a:spcPct val="0"/>
                  </a:spcBef>
                  <a:spcAft>
                    <a:spcPct val="0"/>
                  </a:spcAft>
                </a:pPr>
                <a:r>
                  <a:rPr lang="en-US" sz="2400" b="1">
                    <a:solidFill>
                      <a:srgbClr val="006699"/>
                    </a:solidFill>
                    <a:latin typeface="Segoe UI" pitchFamily="34" charset="0"/>
                    <a:ea typeface="Segoe UI" pitchFamily="34" charset="0"/>
                    <a:cs typeface="Segoe UI" pitchFamily="34" charset="0"/>
                  </a:rPr>
                  <a:t>1.0</a:t>
                </a:r>
                <a:endParaRPr lang="en-US" sz="2400" b="1" dirty="0">
                  <a:solidFill>
                    <a:srgbClr val="006699"/>
                  </a:solidFill>
                  <a:latin typeface="Segoe UI" pitchFamily="34" charset="0"/>
                  <a:ea typeface="Segoe UI" pitchFamily="34" charset="0"/>
                  <a:cs typeface="Segoe UI" pitchFamily="34" charset="0"/>
                </a:endParaRPr>
              </a:p>
            </p:txBody>
          </p:sp>
        </p:grpSp>
        <p:pic>
          <p:nvPicPr>
            <p:cNvPr id="1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3970" y="4189762"/>
              <a:ext cx="1389063" cy="1483171"/>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6718777" y="4455764"/>
              <a:ext cx="1149587" cy="847057"/>
              <a:chOff x="7219586" y="2062162"/>
              <a:chExt cx="1187120" cy="874713"/>
            </a:xfrm>
          </p:grpSpPr>
          <p:sp>
            <p:nvSpPr>
              <p:cNvPr id="20" name="Rectangle 21"/>
              <p:cNvSpPr>
                <a:spLocks noChangeArrowheads="1"/>
              </p:cNvSpPr>
              <p:nvPr/>
            </p:nvSpPr>
            <p:spPr bwMode="auto">
              <a:xfrm>
                <a:off x="7219586" y="2062162"/>
                <a:ext cx="1166813" cy="146050"/>
              </a:xfrm>
              <a:prstGeom prst="rect">
                <a:avLst/>
              </a:prstGeom>
              <a:solidFill>
                <a:srgbClr val="FFC000"/>
              </a:solidFill>
              <a:ln w="12700">
                <a:solidFill>
                  <a:schemeClr val="tx1"/>
                </a:solidFill>
                <a:miter lim="800000"/>
                <a:headEnd/>
                <a:tailEn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21" name="Rectangle 22"/>
              <p:cNvSpPr>
                <a:spLocks noChangeArrowheads="1"/>
              </p:cNvSpPr>
              <p:nvPr/>
            </p:nvSpPr>
            <p:spPr bwMode="auto">
              <a:xfrm>
                <a:off x="7219586" y="2208212"/>
                <a:ext cx="509588" cy="728663"/>
              </a:xfrm>
              <a:prstGeom prst="rect">
                <a:avLst/>
              </a:prstGeom>
              <a:solidFill>
                <a:schemeClr val="bg1"/>
              </a:solidFill>
              <a:ln w="12700">
                <a:solidFill>
                  <a:schemeClr val="tx1"/>
                </a:solidFill>
                <a:miter lim="800000"/>
                <a:headEnd/>
                <a:tailEnd/>
              </a:ln>
              <a:effectLst/>
            </p:spPr>
            <p:txBody>
              <a:bodyPr wrap="none" anchor="ctr"/>
              <a:lstStyle/>
              <a:p>
                <a:pPr lvl="0" fontAlgn="base">
                  <a:spcBef>
                    <a:spcPct val="0"/>
                  </a:spcBef>
                  <a:spcAft>
                    <a:spcPct val="0"/>
                  </a:spcAft>
                  <a:defRPr/>
                </a:pPr>
                <a:endParaRPr lang="en-US" b="1">
                  <a:solidFill>
                    <a:srgbClr val="000000"/>
                  </a:solidFill>
                  <a:latin typeface="Segoe UI" pitchFamily="34" charset="0"/>
                  <a:ea typeface="Segoe UI" pitchFamily="34" charset="0"/>
                  <a:cs typeface="Segoe UI" pitchFamily="34" charset="0"/>
                </a:endParaRPr>
              </a:p>
            </p:txBody>
          </p:sp>
          <p:sp>
            <p:nvSpPr>
              <p:cNvPr id="22" name="Rectangle 23"/>
              <p:cNvSpPr>
                <a:spLocks noChangeArrowheads="1"/>
              </p:cNvSpPr>
              <p:nvPr/>
            </p:nvSpPr>
            <p:spPr bwMode="auto">
              <a:xfrm>
                <a:off x="7729173" y="2208212"/>
                <a:ext cx="657225" cy="728663"/>
              </a:xfrm>
              <a:prstGeom prst="rect">
                <a:avLst/>
              </a:prstGeom>
              <a:solidFill>
                <a:schemeClr val="tx1">
                  <a:lumMod val="85000"/>
                  <a:lumOff val="15000"/>
                </a:schemeClr>
              </a:solidFill>
              <a:ln w="12700">
                <a:solidFill>
                  <a:schemeClr val="tx1"/>
                </a:solidFill>
                <a:miter lim="800000"/>
                <a:headEnd/>
                <a:tailEn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23" name="Rectangle 24"/>
              <p:cNvSpPr>
                <a:spLocks noChangeArrowheads="1"/>
              </p:cNvSpPr>
              <p:nvPr/>
            </p:nvSpPr>
            <p:spPr bwMode="auto">
              <a:xfrm>
                <a:off x="7765758" y="2355849"/>
                <a:ext cx="640948" cy="476738"/>
              </a:xfrm>
              <a:prstGeom prst="rect">
                <a:avLst/>
              </a:prstGeom>
              <a:noFill/>
              <a:ln w="12700">
                <a:noFill/>
                <a:miter lim="800000"/>
                <a:headEnd/>
                <a:tailEnd/>
              </a:ln>
            </p:spPr>
            <p:txBody>
              <a:bodyPr wrap="none">
                <a:spAutoFit/>
              </a:bodyPr>
              <a:lstStyle/>
              <a:p>
                <a:pPr lvl="0" fontAlgn="base">
                  <a:spcBef>
                    <a:spcPct val="0"/>
                  </a:spcBef>
                  <a:spcAft>
                    <a:spcPct val="0"/>
                  </a:spcAft>
                </a:pPr>
                <a:r>
                  <a:rPr lang="en-US" sz="2400" b="1">
                    <a:solidFill>
                      <a:srgbClr val="FFFFFF"/>
                    </a:solidFill>
                    <a:latin typeface="Segoe UI" pitchFamily="34" charset="0"/>
                    <a:ea typeface="Segoe UI" pitchFamily="34" charset="0"/>
                    <a:cs typeface="Segoe UI" pitchFamily="34" charset="0"/>
                  </a:rPr>
                  <a:t>2.0</a:t>
                </a:r>
                <a:endParaRPr lang="en-US" sz="2400" b="1" dirty="0">
                  <a:solidFill>
                    <a:srgbClr val="FFFFFF"/>
                  </a:solidFill>
                  <a:latin typeface="Segoe UI" pitchFamily="34" charset="0"/>
                  <a:ea typeface="Segoe UI" pitchFamily="34" charset="0"/>
                  <a:cs typeface="Segoe UI" pitchFamily="34" charset="0"/>
                </a:endParaRPr>
              </a:p>
            </p:txBody>
          </p:sp>
        </p:grpSp>
        <p:pic>
          <p:nvPicPr>
            <p:cNvPr id="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1515" y="4206874"/>
              <a:ext cx="1389063" cy="1483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22496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Windows Installer Enhances Software Distribution</a:t>
            </a:r>
            <a:endParaRPr lang="en-US"/>
          </a:p>
        </p:txBody>
      </p:sp>
      <p:sp>
        <p:nvSpPr>
          <p:cNvPr id="4" name="AutoShape 3"/>
          <p:cNvSpPr>
            <a:spLocks noChangeArrowheads="1"/>
          </p:cNvSpPr>
          <p:nvPr/>
        </p:nvSpPr>
        <p:spPr bwMode="auto">
          <a:xfrm>
            <a:off x="312734" y="1014413"/>
            <a:ext cx="8488363" cy="3271837"/>
          </a:xfrm>
          <a:prstGeom prst="roundRect">
            <a:avLst>
              <a:gd name="adj" fmla="val 2644"/>
            </a:avLst>
          </a:prstGeom>
          <a:noFill/>
          <a:ln w="9525" algn="ctr">
            <a:noFill/>
            <a:round/>
            <a:headEnd/>
            <a:tailEnd/>
          </a:ln>
        </p:spPr>
        <p:txBody>
          <a:bodyPr/>
          <a:lstStyle/>
          <a:p>
            <a:pPr marL="228600" lvl="0" indent="-228600" fontAlgn="base">
              <a:lnSpc>
                <a:spcPct val="90000"/>
              </a:lnSpc>
              <a:spcBef>
                <a:spcPct val="0"/>
              </a:spcBef>
              <a:spcAft>
                <a:spcPct val="0"/>
              </a:spcAft>
              <a:buClr>
                <a:srgbClr val="006699"/>
              </a:buClr>
            </a:pPr>
            <a:r>
              <a:rPr lang="en-US" sz="2000" b="1">
                <a:solidFill>
                  <a:srgbClr val="000000"/>
                </a:solidFill>
                <a:latin typeface="Segoe UI" pitchFamily="34" charset="0"/>
                <a:ea typeface="Segoe UI" pitchFamily="34" charset="0"/>
                <a:cs typeface="Segoe UI" pitchFamily="34" charset="0"/>
              </a:rPr>
              <a:t>Windows Installer:</a:t>
            </a:r>
          </a:p>
          <a:p>
            <a:pPr marL="228600" lvl="0" indent="-228600" fontAlgn="base">
              <a:lnSpc>
                <a:spcPct val="90000"/>
              </a:lnSpc>
              <a:spcBef>
                <a:spcPct val="0"/>
              </a:spcBef>
              <a:spcAft>
                <a:spcPct val="0"/>
              </a:spcAft>
              <a:buClr>
                <a:srgbClr val="006699"/>
              </a:buClr>
            </a:pPr>
            <a:endParaRPr lang="en-US" b="1">
              <a:solidFill>
                <a:srgbClr val="000000"/>
              </a:solidFill>
              <a:latin typeface="Segoe UI" pitchFamily="34" charset="0"/>
              <a:ea typeface="Segoe UI" pitchFamily="34" charset="0"/>
              <a:cs typeface="Segoe UI" pitchFamily="34" charset="0"/>
            </a:endParaRPr>
          </a:p>
          <a:p>
            <a:pPr marL="228600" lvl="0" indent="-228600" fontAlgn="base">
              <a:lnSpc>
                <a:spcPct val="90000"/>
              </a:lnSpc>
              <a:spcBef>
                <a:spcPct val="0"/>
              </a:spcBef>
              <a:spcAft>
                <a:spcPct val="0"/>
              </a:spcAft>
              <a:buClr>
                <a:srgbClr val="006699"/>
              </a:buClr>
            </a:pPr>
            <a:endParaRPr lang="en-US" b="1">
              <a:solidFill>
                <a:srgbClr val="000000"/>
              </a:solidFill>
              <a:latin typeface="Segoe UI" pitchFamily="34" charset="0"/>
              <a:ea typeface="Segoe UI" pitchFamily="34" charset="0"/>
              <a:cs typeface="Segoe UI" pitchFamily="34" charset="0"/>
            </a:endParaRPr>
          </a:p>
          <a:p>
            <a:pPr marL="228600" lvl="0" indent="-228600" fontAlgn="base">
              <a:lnSpc>
                <a:spcPct val="90000"/>
              </a:lnSpc>
              <a:spcBef>
                <a:spcPct val="0"/>
              </a:spcBef>
              <a:spcAft>
                <a:spcPct val="0"/>
              </a:spcAft>
              <a:buClr>
                <a:srgbClr val="006699"/>
              </a:buClr>
            </a:pPr>
            <a:endParaRPr lang="en-US" b="1">
              <a:solidFill>
                <a:srgbClr val="000000"/>
              </a:solidFill>
              <a:latin typeface="Segoe UI" pitchFamily="34" charset="0"/>
              <a:ea typeface="Segoe UI" pitchFamily="34" charset="0"/>
              <a:cs typeface="Segoe UI" pitchFamily="34" charset="0"/>
            </a:endParaRPr>
          </a:p>
          <a:p>
            <a:pPr marL="228600" lvl="0" indent="-228600" fontAlgn="base">
              <a:lnSpc>
                <a:spcPct val="90000"/>
              </a:lnSpc>
              <a:spcBef>
                <a:spcPct val="0"/>
              </a:spcBef>
              <a:spcAft>
                <a:spcPct val="0"/>
              </a:spcAft>
              <a:buClr>
                <a:srgbClr val="006699"/>
              </a:buClr>
            </a:pPr>
            <a:endParaRPr lang="en-US" b="1">
              <a:solidFill>
                <a:srgbClr val="000000"/>
              </a:solidFill>
              <a:latin typeface="Segoe UI" pitchFamily="34" charset="0"/>
              <a:ea typeface="Segoe UI" pitchFamily="34" charset="0"/>
              <a:cs typeface="Segoe UI" pitchFamily="34" charset="0"/>
            </a:endParaRPr>
          </a:p>
          <a:p>
            <a:pPr marL="228600" lvl="0" indent="-228600" fontAlgn="base">
              <a:lnSpc>
                <a:spcPct val="90000"/>
              </a:lnSpc>
              <a:spcBef>
                <a:spcPct val="0"/>
              </a:spcBef>
              <a:spcAft>
                <a:spcPct val="0"/>
              </a:spcAft>
              <a:buClr>
                <a:srgbClr val="006699"/>
              </a:buClr>
            </a:pPr>
            <a:endParaRPr lang="en-US" b="1">
              <a:solidFill>
                <a:srgbClr val="000000"/>
              </a:solidFill>
              <a:latin typeface="Segoe UI" pitchFamily="34" charset="0"/>
              <a:ea typeface="Segoe UI" pitchFamily="34" charset="0"/>
              <a:cs typeface="Segoe UI" pitchFamily="34" charset="0"/>
            </a:endParaRPr>
          </a:p>
          <a:p>
            <a:pPr marL="228600" lvl="0" indent="-228600" fontAlgn="base">
              <a:lnSpc>
                <a:spcPct val="90000"/>
              </a:lnSpc>
              <a:spcBef>
                <a:spcPct val="0"/>
              </a:spcBef>
              <a:spcAft>
                <a:spcPct val="0"/>
              </a:spcAft>
              <a:buClr>
                <a:srgbClr val="006699"/>
              </a:buClr>
            </a:pPr>
            <a:endParaRPr lang="en-US" b="1">
              <a:solidFill>
                <a:srgbClr val="000000"/>
              </a:solidFill>
              <a:latin typeface="Segoe UI" pitchFamily="34" charset="0"/>
              <a:ea typeface="Segoe UI" pitchFamily="34" charset="0"/>
              <a:cs typeface="Segoe UI" pitchFamily="34" charset="0"/>
            </a:endParaRPr>
          </a:p>
          <a:p>
            <a:pPr marL="228600" lvl="0" indent="-228600" fontAlgn="base">
              <a:lnSpc>
                <a:spcPct val="90000"/>
              </a:lnSpc>
              <a:spcBef>
                <a:spcPct val="0"/>
              </a:spcBef>
              <a:spcAft>
                <a:spcPct val="0"/>
              </a:spcAft>
              <a:buClr>
                <a:srgbClr val="006699"/>
              </a:buClr>
            </a:pPr>
            <a:endParaRPr lang="en-US" b="1">
              <a:solidFill>
                <a:srgbClr val="000000"/>
              </a:solidFill>
              <a:latin typeface="Segoe UI" pitchFamily="34" charset="0"/>
              <a:ea typeface="Segoe UI" pitchFamily="34" charset="0"/>
              <a:cs typeface="Segoe UI" pitchFamily="34" charset="0"/>
            </a:endParaRPr>
          </a:p>
          <a:p>
            <a:pPr marL="228600" lvl="0" indent="-228600" fontAlgn="base">
              <a:lnSpc>
                <a:spcPct val="90000"/>
              </a:lnSpc>
              <a:spcBef>
                <a:spcPct val="0"/>
              </a:spcBef>
              <a:spcAft>
                <a:spcPct val="0"/>
              </a:spcAft>
              <a:buClr>
                <a:srgbClr val="006699"/>
              </a:buClr>
            </a:pPr>
            <a:endParaRPr lang="en-US" b="1">
              <a:solidFill>
                <a:srgbClr val="000000"/>
              </a:solidFill>
              <a:latin typeface="Segoe UI" pitchFamily="34" charset="0"/>
              <a:ea typeface="Segoe UI" pitchFamily="34" charset="0"/>
              <a:cs typeface="Segoe UI" pitchFamily="34" charset="0"/>
            </a:endParaRPr>
          </a:p>
          <a:p>
            <a:pPr marL="228600" lvl="0" indent="-228600" fontAlgn="base">
              <a:lnSpc>
                <a:spcPct val="90000"/>
              </a:lnSpc>
              <a:spcBef>
                <a:spcPct val="0"/>
              </a:spcBef>
              <a:spcAft>
                <a:spcPct val="0"/>
              </a:spcAft>
              <a:buClr>
                <a:srgbClr val="006699"/>
              </a:buClr>
            </a:pPr>
            <a:endParaRPr lang="en-US" b="1">
              <a:solidFill>
                <a:srgbClr val="000000"/>
              </a:solidFill>
              <a:latin typeface="Segoe UI" pitchFamily="34" charset="0"/>
              <a:ea typeface="Segoe UI" pitchFamily="34" charset="0"/>
              <a:cs typeface="Segoe UI" pitchFamily="34" charset="0"/>
            </a:endParaRPr>
          </a:p>
          <a:p>
            <a:pPr marL="228600" lvl="0" indent="-228600" fontAlgn="base">
              <a:lnSpc>
                <a:spcPct val="90000"/>
              </a:lnSpc>
              <a:spcBef>
                <a:spcPct val="0"/>
              </a:spcBef>
              <a:spcAft>
                <a:spcPct val="0"/>
              </a:spcAft>
              <a:buClr>
                <a:srgbClr val="006699"/>
              </a:buClr>
            </a:pPr>
            <a:endParaRPr lang="en-US" b="1" dirty="0">
              <a:solidFill>
                <a:srgbClr val="000000"/>
              </a:solidFill>
              <a:latin typeface="Segoe UI" pitchFamily="34" charset="0"/>
              <a:ea typeface="Segoe UI" pitchFamily="34" charset="0"/>
              <a:cs typeface="Segoe UI" pitchFamily="34" charset="0"/>
            </a:endParaRPr>
          </a:p>
        </p:txBody>
      </p:sp>
      <p:sp>
        <p:nvSpPr>
          <p:cNvPr id="5" name="AutoShape 4"/>
          <p:cNvSpPr>
            <a:spLocks noChangeArrowheads="1"/>
          </p:cNvSpPr>
          <p:nvPr/>
        </p:nvSpPr>
        <p:spPr bwMode="auto">
          <a:xfrm>
            <a:off x="485772" y="1357313"/>
            <a:ext cx="3457575" cy="2600325"/>
          </a:xfrm>
          <a:prstGeom prst="roundRect">
            <a:avLst>
              <a:gd name="adj" fmla="val 5028"/>
            </a:avLst>
          </a:prstGeom>
          <a:noFill/>
          <a:ln w="9525" algn="ctr">
            <a:noFill/>
            <a:round/>
            <a:headEnd/>
            <a:tailEnd/>
          </a:ln>
        </p:spPr>
        <p:txBody>
          <a:bodyPr wrap="square" anchor="ctr"/>
          <a:lstStyle/>
          <a:p>
            <a:pPr marL="228600" lvl="0" indent="-228600" fontAlgn="base">
              <a:lnSpc>
                <a:spcPct val="90000"/>
              </a:lnSpc>
              <a:spcBef>
                <a:spcPct val="40000"/>
              </a:spcBef>
              <a:spcAft>
                <a:spcPct val="0"/>
              </a:spcAft>
              <a:buClr>
                <a:srgbClr val="006699"/>
              </a:buClr>
              <a:buSzPct val="120000"/>
              <a:defRPr/>
            </a:pPr>
            <a:r>
              <a:rPr lang="en-US" b="1">
                <a:solidFill>
                  <a:srgbClr val="000000"/>
                </a:solidFill>
                <a:latin typeface="Segoe UI" pitchFamily="34" charset="0"/>
                <a:ea typeface="Segoe UI" pitchFamily="34" charset="0"/>
                <a:cs typeface="Segoe UI" pitchFamily="34" charset="0"/>
              </a:rPr>
              <a:t>Windows Installer service</a:t>
            </a:r>
            <a:r>
              <a:rPr lang="en-US">
                <a:solidFill>
                  <a:srgbClr val="000000"/>
                </a:solidFill>
                <a:latin typeface="Segoe UI" pitchFamily="34" charset="0"/>
                <a:ea typeface="Segoe UI" pitchFamily="34" charset="0"/>
                <a:cs typeface="Segoe UI" pitchFamily="34" charset="0"/>
              </a:rPr>
              <a:t>:</a:t>
            </a:r>
          </a:p>
          <a:p>
            <a:pPr marL="228600" lvl="0" indent="-228600" fontAlgn="base">
              <a:lnSpc>
                <a:spcPct val="90000"/>
              </a:lnSpc>
              <a:spcBef>
                <a:spcPct val="40000"/>
              </a:spcBef>
              <a:spcAft>
                <a:spcPct val="0"/>
              </a:spcAft>
              <a:buClr>
                <a:srgbClr val="006699"/>
              </a:buClr>
              <a:buSzPct val="120000"/>
              <a:buFont typeface="Arial" pitchFamily="34" charset="0"/>
              <a:buChar char="•"/>
              <a:defRPr/>
            </a:pPr>
            <a:r>
              <a:rPr lang="en-US">
                <a:solidFill>
                  <a:srgbClr val="000000"/>
                </a:solidFill>
                <a:latin typeface="Segoe UI" pitchFamily="34" charset="0"/>
                <a:ea typeface="Segoe UI" pitchFamily="34" charset="0"/>
                <a:cs typeface="Segoe UI" pitchFamily="34" charset="0"/>
              </a:rPr>
              <a:t>Fully automates the software installation and configuration process</a:t>
            </a:r>
          </a:p>
          <a:p>
            <a:pPr marL="228600" lvl="0" indent="-228600" fontAlgn="base">
              <a:lnSpc>
                <a:spcPct val="90000"/>
              </a:lnSpc>
              <a:spcBef>
                <a:spcPct val="40000"/>
              </a:spcBef>
              <a:spcAft>
                <a:spcPct val="0"/>
              </a:spcAft>
              <a:buClr>
                <a:srgbClr val="006699"/>
              </a:buClr>
              <a:buSzPct val="120000"/>
              <a:buFont typeface="Arial" pitchFamily="34" charset="0"/>
              <a:buChar char="•"/>
              <a:defRPr/>
            </a:pPr>
            <a:r>
              <a:rPr lang="en-US">
                <a:solidFill>
                  <a:srgbClr val="000000"/>
                </a:solidFill>
                <a:latin typeface="Segoe UI" pitchFamily="34" charset="0"/>
                <a:ea typeface="Segoe UI" pitchFamily="34" charset="0"/>
                <a:cs typeface="Segoe UI" pitchFamily="34" charset="0"/>
              </a:rPr>
              <a:t>Modifies or repairs an existing application installation</a:t>
            </a:r>
            <a:endParaRPr lang="en-US" dirty="0">
              <a:solidFill>
                <a:srgbClr val="000000"/>
              </a:solidFill>
              <a:latin typeface="Segoe UI" pitchFamily="34" charset="0"/>
              <a:ea typeface="Segoe UI" pitchFamily="34" charset="0"/>
              <a:cs typeface="Segoe UI" pitchFamily="34" charset="0"/>
            </a:endParaRPr>
          </a:p>
        </p:txBody>
      </p:sp>
      <p:sp>
        <p:nvSpPr>
          <p:cNvPr id="6" name="AutoShape 5"/>
          <p:cNvSpPr>
            <a:spLocks noChangeArrowheads="1"/>
          </p:cNvSpPr>
          <p:nvPr/>
        </p:nvSpPr>
        <p:spPr bwMode="auto">
          <a:xfrm>
            <a:off x="4143376" y="1571626"/>
            <a:ext cx="4486275" cy="2565400"/>
          </a:xfrm>
          <a:prstGeom prst="roundRect">
            <a:avLst>
              <a:gd name="adj" fmla="val 5028"/>
            </a:avLst>
          </a:prstGeom>
          <a:noFill/>
          <a:ln w="9525" algn="ctr">
            <a:noFill/>
            <a:round/>
            <a:headEnd/>
            <a:tailEnd/>
          </a:ln>
        </p:spPr>
        <p:txBody>
          <a:bodyPr wrap="square" anchor="ctr"/>
          <a:lstStyle/>
          <a:p>
            <a:pPr marL="228600" lvl="0" indent="-228600" fontAlgn="base">
              <a:lnSpc>
                <a:spcPct val="90000"/>
              </a:lnSpc>
              <a:spcBef>
                <a:spcPct val="40000"/>
              </a:spcBef>
              <a:spcAft>
                <a:spcPct val="0"/>
              </a:spcAft>
              <a:buClr>
                <a:srgbClr val="006699"/>
              </a:buClr>
              <a:buSzPct val="120000"/>
              <a:defRPr/>
            </a:pPr>
            <a:r>
              <a:rPr lang="en-US" b="1">
                <a:solidFill>
                  <a:srgbClr val="000000"/>
                </a:solidFill>
                <a:latin typeface="Segoe UI" pitchFamily="34" charset="0"/>
                <a:ea typeface="Segoe UI" pitchFamily="34" charset="0"/>
                <a:cs typeface="Segoe UI" pitchFamily="34" charset="0"/>
              </a:rPr>
              <a:t>Windows Installer package contains</a:t>
            </a:r>
            <a:r>
              <a:rPr lang="en-US">
                <a:solidFill>
                  <a:srgbClr val="000000"/>
                </a:solidFill>
                <a:latin typeface="Segoe UI" pitchFamily="34" charset="0"/>
                <a:ea typeface="Segoe UI" pitchFamily="34" charset="0"/>
                <a:cs typeface="Segoe UI" pitchFamily="34" charset="0"/>
              </a:rPr>
              <a:t>:</a:t>
            </a:r>
          </a:p>
          <a:p>
            <a:pPr marL="228600" lvl="0" indent="-228600" fontAlgn="base">
              <a:lnSpc>
                <a:spcPct val="90000"/>
              </a:lnSpc>
              <a:spcBef>
                <a:spcPct val="40000"/>
              </a:spcBef>
              <a:spcAft>
                <a:spcPct val="0"/>
              </a:spcAft>
              <a:buClr>
                <a:srgbClr val="006699"/>
              </a:buClr>
              <a:buSzPct val="120000"/>
              <a:buFont typeface="Arial" pitchFamily="34" charset="0"/>
              <a:buChar char="•"/>
              <a:defRPr/>
            </a:pPr>
            <a:r>
              <a:rPr lang="en-US">
                <a:solidFill>
                  <a:srgbClr val="000000"/>
                </a:solidFill>
                <a:latin typeface="Segoe UI" pitchFamily="34" charset="0"/>
                <a:ea typeface="Segoe UI" pitchFamily="34" charset="0"/>
                <a:cs typeface="Segoe UI" pitchFamily="34" charset="0"/>
              </a:rPr>
              <a:t>Information about installing or uninstalling an application</a:t>
            </a:r>
          </a:p>
          <a:p>
            <a:pPr marL="228600" lvl="0" indent="-228600" fontAlgn="base">
              <a:lnSpc>
                <a:spcPct val="90000"/>
              </a:lnSpc>
              <a:spcBef>
                <a:spcPct val="40000"/>
              </a:spcBef>
              <a:spcAft>
                <a:spcPct val="0"/>
              </a:spcAft>
              <a:buClr>
                <a:srgbClr val="006699"/>
              </a:buClr>
              <a:buSzPct val="120000"/>
              <a:buFont typeface="Arial" pitchFamily="34" charset="0"/>
              <a:buChar char="•"/>
              <a:defRPr/>
            </a:pPr>
            <a:r>
              <a:rPr lang="en-US">
                <a:solidFill>
                  <a:srgbClr val="000000"/>
                </a:solidFill>
                <a:latin typeface="Segoe UI" pitchFamily="34" charset="0"/>
                <a:ea typeface="Segoe UI" pitchFamily="34" charset="0"/>
                <a:cs typeface="Segoe UI" pitchFamily="34" charset="0"/>
              </a:rPr>
              <a:t>An .msi file and any external source files </a:t>
            </a:r>
          </a:p>
          <a:p>
            <a:pPr marL="228600" lvl="0" indent="-228600" fontAlgn="base">
              <a:lnSpc>
                <a:spcPct val="90000"/>
              </a:lnSpc>
              <a:spcBef>
                <a:spcPct val="40000"/>
              </a:spcBef>
              <a:spcAft>
                <a:spcPct val="0"/>
              </a:spcAft>
              <a:buClr>
                <a:srgbClr val="006699"/>
              </a:buClr>
              <a:buSzPct val="120000"/>
              <a:buFont typeface="Arial" pitchFamily="34" charset="0"/>
              <a:buChar char="•"/>
              <a:defRPr/>
            </a:pPr>
            <a:r>
              <a:rPr lang="en-US">
                <a:solidFill>
                  <a:srgbClr val="000000"/>
                </a:solidFill>
                <a:latin typeface="Segoe UI" pitchFamily="34" charset="0"/>
                <a:ea typeface="Segoe UI" pitchFamily="34" charset="0"/>
                <a:cs typeface="Segoe UI" pitchFamily="34" charset="0"/>
              </a:rPr>
              <a:t>Summary information about the application </a:t>
            </a:r>
          </a:p>
          <a:p>
            <a:pPr marL="228600" lvl="0" indent="-228600" fontAlgn="base">
              <a:lnSpc>
                <a:spcPct val="90000"/>
              </a:lnSpc>
              <a:spcBef>
                <a:spcPct val="40000"/>
              </a:spcBef>
              <a:spcAft>
                <a:spcPct val="0"/>
              </a:spcAft>
              <a:buClr>
                <a:srgbClr val="006699"/>
              </a:buClr>
              <a:buSzPct val="120000"/>
              <a:buFont typeface="Arial" pitchFamily="34" charset="0"/>
              <a:buChar char="•"/>
              <a:defRPr/>
            </a:pPr>
            <a:r>
              <a:rPr lang="en-US">
                <a:solidFill>
                  <a:srgbClr val="000000"/>
                </a:solidFill>
                <a:latin typeface="Segoe UI" pitchFamily="34" charset="0"/>
                <a:ea typeface="Segoe UI" pitchFamily="34" charset="0"/>
                <a:cs typeface="Segoe UI" pitchFamily="34" charset="0"/>
              </a:rPr>
              <a:t>A reference to an installation point</a:t>
            </a:r>
            <a:endParaRPr lang="en-US" dirty="0">
              <a:solidFill>
                <a:srgbClr val="000000"/>
              </a:solidFill>
              <a:latin typeface="Segoe UI" pitchFamily="34" charset="0"/>
              <a:ea typeface="Segoe UI" pitchFamily="34" charset="0"/>
              <a:cs typeface="Segoe UI" pitchFamily="34" charset="0"/>
            </a:endParaRPr>
          </a:p>
        </p:txBody>
      </p:sp>
      <p:sp>
        <p:nvSpPr>
          <p:cNvPr id="7" name="AutoShape 6"/>
          <p:cNvSpPr>
            <a:spLocks noChangeArrowheads="1"/>
          </p:cNvSpPr>
          <p:nvPr/>
        </p:nvSpPr>
        <p:spPr bwMode="auto">
          <a:xfrm>
            <a:off x="328611" y="4500563"/>
            <a:ext cx="8458200" cy="1814511"/>
          </a:xfrm>
          <a:prstGeom prst="roundRect">
            <a:avLst>
              <a:gd name="adj" fmla="val 4167"/>
            </a:avLst>
          </a:prstGeom>
          <a:noFill/>
          <a:ln w="9525" algn="ctr">
            <a:noFill/>
            <a:round/>
            <a:headEnd/>
            <a:tailEnd/>
          </a:ln>
        </p:spPr>
        <p:txBody>
          <a:bodyPr/>
          <a:lstStyle/>
          <a:p>
            <a:pPr lvl="0" fontAlgn="base">
              <a:lnSpc>
                <a:spcPct val="90000"/>
              </a:lnSpc>
              <a:spcBef>
                <a:spcPct val="40000"/>
              </a:spcBef>
              <a:spcAft>
                <a:spcPct val="0"/>
              </a:spcAft>
            </a:pPr>
            <a:r>
              <a:rPr lang="en-US" sz="2000" b="1">
                <a:solidFill>
                  <a:srgbClr val="000000"/>
                </a:solidFill>
                <a:latin typeface="Segoe UI" pitchFamily="34" charset="0"/>
                <a:ea typeface="Segoe UI" pitchFamily="34" charset="0"/>
                <a:cs typeface="Segoe UI" pitchFamily="34" charset="0"/>
              </a:rPr>
              <a:t>Benefits of using Windows Installer:</a:t>
            </a:r>
            <a:endParaRPr lang="en-US" sz="2000" b="1" dirty="0">
              <a:solidFill>
                <a:srgbClr val="000000"/>
              </a:solidFill>
              <a:latin typeface="Segoe UI" pitchFamily="34" charset="0"/>
              <a:ea typeface="Segoe UI" pitchFamily="34" charset="0"/>
              <a:cs typeface="Segoe UI" pitchFamily="34" charset="0"/>
            </a:endParaRPr>
          </a:p>
        </p:txBody>
      </p:sp>
      <p:sp>
        <p:nvSpPr>
          <p:cNvPr id="8" name="AutoShape 7"/>
          <p:cNvSpPr>
            <a:spLocks noChangeArrowheads="1"/>
          </p:cNvSpPr>
          <p:nvPr/>
        </p:nvSpPr>
        <p:spPr bwMode="auto">
          <a:xfrm>
            <a:off x="484185" y="4845050"/>
            <a:ext cx="8059737" cy="1241425"/>
          </a:xfrm>
          <a:prstGeom prst="roundRect">
            <a:avLst>
              <a:gd name="adj" fmla="val 4167"/>
            </a:avLst>
          </a:prstGeom>
          <a:noFill/>
          <a:ln w="9525" algn="ctr">
            <a:noFill/>
            <a:round/>
            <a:headEnd/>
            <a:tailEnd/>
          </a:ln>
        </p:spPr>
        <p:txBody>
          <a:bodyPr wrap="square" anchor="ctr"/>
          <a:lstStyle/>
          <a:p>
            <a:pPr marL="342900" lvl="0" indent="-342900" fontAlgn="base">
              <a:lnSpc>
                <a:spcPct val="90000"/>
              </a:lnSpc>
              <a:spcBef>
                <a:spcPct val="40000"/>
              </a:spcBef>
              <a:spcAft>
                <a:spcPct val="0"/>
              </a:spcAft>
              <a:buClr>
                <a:srgbClr val="006699"/>
              </a:buClr>
              <a:buSzPct val="120000"/>
              <a:buFont typeface="Arial" pitchFamily="34" charset="0"/>
              <a:buChar char="•"/>
              <a:defRPr/>
            </a:pPr>
            <a:r>
              <a:rPr lang="en-US">
                <a:solidFill>
                  <a:srgbClr val="000000"/>
                </a:solidFill>
                <a:latin typeface="Segoe UI" pitchFamily="34" charset="0"/>
                <a:ea typeface="Segoe UI" pitchFamily="34" charset="0"/>
                <a:cs typeface="Segoe UI" pitchFamily="34" charset="0"/>
              </a:rPr>
              <a:t>Custom installations </a:t>
            </a:r>
          </a:p>
          <a:p>
            <a:pPr marL="342900" lvl="0" indent="-342900" fontAlgn="base">
              <a:lnSpc>
                <a:spcPct val="90000"/>
              </a:lnSpc>
              <a:spcBef>
                <a:spcPct val="40000"/>
              </a:spcBef>
              <a:spcAft>
                <a:spcPct val="0"/>
              </a:spcAft>
              <a:buClr>
                <a:srgbClr val="006699"/>
              </a:buClr>
              <a:buSzPct val="120000"/>
              <a:buFont typeface="Arial" pitchFamily="34" charset="0"/>
              <a:buChar char="•"/>
              <a:defRPr/>
            </a:pPr>
            <a:r>
              <a:rPr lang="en-US">
                <a:solidFill>
                  <a:srgbClr val="000000"/>
                </a:solidFill>
                <a:latin typeface="Segoe UI" pitchFamily="34" charset="0"/>
                <a:ea typeface="Segoe UI" pitchFamily="34" charset="0"/>
                <a:cs typeface="Segoe UI" pitchFamily="34" charset="0"/>
              </a:rPr>
              <a:t>Resilient applications </a:t>
            </a:r>
          </a:p>
          <a:p>
            <a:pPr marL="342900" lvl="0" indent="-342900" fontAlgn="base">
              <a:lnSpc>
                <a:spcPct val="90000"/>
              </a:lnSpc>
              <a:spcBef>
                <a:spcPct val="40000"/>
              </a:spcBef>
              <a:spcAft>
                <a:spcPct val="0"/>
              </a:spcAft>
              <a:buClr>
                <a:srgbClr val="006699"/>
              </a:buClr>
              <a:buSzPct val="120000"/>
              <a:buFont typeface="Arial" pitchFamily="34" charset="0"/>
              <a:buChar char="•"/>
              <a:defRPr/>
            </a:pPr>
            <a:r>
              <a:rPr lang="en-US">
                <a:solidFill>
                  <a:srgbClr val="000000"/>
                </a:solidFill>
                <a:latin typeface="Segoe UI" pitchFamily="34" charset="0"/>
                <a:ea typeface="Segoe UI" pitchFamily="34" charset="0"/>
                <a:cs typeface="Segoe UI" pitchFamily="34" charset="0"/>
              </a:rPr>
              <a:t>Clean removal </a:t>
            </a:r>
            <a:endParaRPr lang="en-US" dirty="0">
              <a:solidFill>
                <a:srgbClr val="000000"/>
              </a:solidFill>
              <a:latin typeface="Segoe UI" pitchFamily="34" charset="0"/>
              <a:ea typeface="Segoe UI" pitchFamily="34" charset="0"/>
              <a:cs typeface="Segoe UI" pitchFamily="34" charset="0"/>
            </a:endParaRPr>
          </a:p>
        </p:txBody>
      </p:sp>
      <p:sp>
        <p:nvSpPr>
          <p:cNvPr id="9" name="Rectangle 8"/>
          <p:cNvSpPr/>
          <p:nvPr/>
        </p:nvSpPr>
        <p:spPr bwMode="auto">
          <a:xfrm>
            <a:off x="408562" y="1571613"/>
            <a:ext cx="3636000" cy="2643206"/>
          </a:xfrm>
          <a:prstGeom prst="rect">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IN">
              <a:solidFill>
                <a:srgbClr val="000000"/>
              </a:solidFill>
            </a:endParaRPr>
          </a:p>
        </p:txBody>
      </p:sp>
      <p:sp>
        <p:nvSpPr>
          <p:cNvPr id="10" name="Rectangle 9"/>
          <p:cNvSpPr/>
          <p:nvPr/>
        </p:nvSpPr>
        <p:spPr bwMode="auto">
          <a:xfrm>
            <a:off x="4214810" y="1571612"/>
            <a:ext cx="4143404" cy="2643206"/>
          </a:xfrm>
          <a:prstGeom prst="rect">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IN">
              <a:solidFill>
                <a:srgbClr val="000000"/>
              </a:solidFill>
            </a:endParaRPr>
          </a:p>
        </p:txBody>
      </p:sp>
    </p:spTree>
    <p:extLst>
      <p:ext uri="{BB962C8B-B14F-4D97-AF65-F5344CB8AC3E}">
        <p14:creationId xmlns:p14="http://schemas.microsoft.com/office/powerpoint/2010/main" val="14004123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e8e00ff4-03d3-440f-b2f1-4245ccc053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Assigning and Publishing Software</a:t>
            </a:r>
            <a:endParaRPr lang="en-US"/>
          </a:p>
        </p:txBody>
      </p:sp>
      <p:grpSp>
        <p:nvGrpSpPr>
          <p:cNvPr id="4" name="Group 3" descr="Graphic that depicts a software distribution shared folder, with four users surrounding it who are sitting in front of their computers. You can use the software distribution point to assign software to a computer; to publish software to a user; to publish software by using extension activation; and to assign software to a user. "/>
          <p:cNvGrpSpPr/>
          <p:nvPr/>
        </p:nvGrpSpPr>
        <p:grpSpPr>
          <a:xfrm>
            <a:off x="1051397" y="1160443"/>
            <a:ext cx="6905591" cy="4938026"/>
            <a:chOff x="2747012" y="1293628"/>
            <a:chExt cx="6905591" cy="4938026"/>
          </a:xfrm>
        </p:grpSpPr>
        <p:sp>
          <p:nvSpPr>
            <p:cNvPr id="5" name="AutoShape 3"/>
            <p:cNvSpPr>
              <a:spLocks noChangeArrowheads="1"/>
            </p:cNvSpPr>
            <p:nvPr/>
          </p:nvSpPr>
          <p:spPr bwMode="auto">
            <a:xfrm>
              <a:off x="5010308" y="2776252"/>
              <a:ext cx="2212976" cy="1847850"/>
            </a:xfrm>
            <a:prstGeom prst="roundRect">
              <a:avLst>
                <a:gd name="adj" fmla="val 0"/>
              </a:avLst>
            </a:prstGeom>
            <a:solidFill>
              <a:schemeClr val="accent2"/>
            </a:solidFill>
            <a:ln w="9525" algn="ctr">
              <a:noFill/>
              <a:round/>
              <a:headEnd/>
              <a:tailEnd/>
            </a:ln>
            <a:effectLst/>
          </p:spPr>
          <p:txBody>
            <a:bodyPr/>
            <a:lstStyle/>
            <a:p>
              <a:pPr lvl="0" algn="ctr" fontAlgn="base">
                <a:lnSpc>
                  <a:spcPct val="90000"/>
                </a:lnSpc>
                <a:spcBef>
                  <a:spcPct val="0"/>
                </a:spcBef>
                <a:spcAft>
                  <a:spcPct val="0"/>
                </a:spcAft>
                <a:defRPr/>
              </a:pPr>
              <a:r>
                <a:rPr lang="en-US" sz="1400" b="1">
                  <a:solidFill>
                    <a:srgbClr val="000000"/>
                  </a:solidFill>
                  <a:latin typeface="Segoe UI" pitchFamily="34" charset="0"/>
                  <a:ea typeface="Segoe UI" pitchFamily="34" charset="0"/>
                  <a:cs typeface="Segoe UI" pitchFamily="34" charset="0"/>
                </a:rPr>
                <a:t/>
              </a:r>
              <a:br>
                <a:rPr lang="en-US" sz="1400" b="1">
                  <a:solidFill>
                    <a:srgbClr val="000000"/>
                  </a:solidFill>
                  <a:latin typeface="Segoe UI" pitchFamily="34" charset="0"/>
                  <a:ea typeface="Segoe UI" pitchFamily="34" charset="0"/>
                  <a:cs typeface="Segoe UI" pitchFamily="34" charset="0"/>
                </a:rPr>
              </a:br>
              <a:r>
                <a:rPr lang="en-US" sz="1400" b="1">
                  <a:solidFill>
                    <a:srgbClr val="000000"/>
                  </a:solidFill>
                  <a:latin typeface="Segoe UI" pitchFamily="34" charset="0"/>
                  <a:ea typeface="Segoe UI" pitchFamily="34" charset="0"/>
                  <a:cs typeface="Segoe UI" pitchFamily="34" charset="0"/>
                </a:rPr>
                <a:t>Software Distribution Share</a:t>
              </a:r>
              <a:endParaRPr lang="en-US" sz="1400" b="1" dirty="0">
                <a:solidFill>
                  <a:srgbClr val="000000"/>
                </a:soli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2744" y="3521509"/>
              <a:ext cx="517579" cy="917874"/>
            </a:xfrm>
            <a:prstGeom prst="rect">
              <a:avLst/>
            </a:prstGeom>
          </p:spPr>
        </p:pic>
        <p:sp>
          <p:nvSpPr>
            <p:cNvPr id="7" name="Down Arrow 6"/>
            <p:cNvSpPr/>
            <p:nvPr/>
          </p:nvSpPr>
          <p:spPr>
            <a:xfrm flipV="1">
              <a:off x="6017315" y="2211803"/>
              <a:ext cx="200605" cy="5733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8" name="Down Arrow 7"/>
            <p:cNvSpPr/>
            <p:nvPr/>
          </p:nvSpPr>
          <p:spPr>
            <a:xfrm>
              <a:off x="6006658" y="4624257"/>
              <a:ext cx="200605" cy="5733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9" name="Right Arrow 8"/>
            <p:cNvSpPr/>
            <p:nvPr/>
          </p:nvSpPr>
          <p:spPr>
            <a:xfrm>
              <a:off x="7223284" y="3585877"/>
              <a:ext cx="673576" cy="2286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0" name="Right Arrow 9"/>
            <p:cNvSpPr/>
            <p:nvPr/>
          </p:nvSpPr>
          <p:spPr>
            <a:xfrm flipH="1">
              <a:off x="4336732" y="3585877"/>
              <a:ext cx="673576" cy="2286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nvGrpSpPr>
            <p:cNvPr id="11" name="Group 10"/>
            <p:cNvGrpSpPr/>
            <p:nvPr/>
          </p:nvGrpSpPr>
          <p:grpSpPr>
            <a:xfrm>
              <a:off x="3062546" y="2932874"/>
              <a:ext cx="1410570" cy="1164330"/>
              <a:chOff x="5442380" y="1110241"/>
              <a:chExt cx="1410570" cy="1164330"/>
            </a:xfrm>
          </p:grpSpPr>
          <p:grpSp>
            <p:nvGrpSpPr>
              <p:cNvPr id="36" name="Group 35"/>
              <p:cNvGrpSpPr/>
              <p:nvPr/>
            </p:nvGrpSpPr>
            <p:grpSpPr>
              <a:xfrm>
                <a:off x="5442380" y="1161163"/>
                <a:ext cx="1397846" cy="1113408"/>
                <a:chOff x="5442380" y="1161163"/>
                <a:chExt cx="1397846" cy="1113408"/>
              </a:xfrm>
            </p:grpSpPr>
            <p:grpSp>
              <p:nvGrpSpPr>
                <p:cNvPr id="38" name="Group 37"/>
                <p:cNvGrpSpPr/>
                <p:nvPr/>
              </p:nvGrpSpPr>
              <p:grpSpPr>
                <a:xfrm>
                  <a:off x="5442380" y="1161163"/>
                  <a:ext cx="1232944" cy="1113408"/>
                  <a:chOff x="5232084" y="1126873"/>
                  <a:chExt cx="1232944" cy="1113408"/>
                </a:xfrm>
              </p:grpSpPr>
              <p:pic>
                <p:nvPicPr>
                  <p:cNvPr id="40"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2266" y="1126873"/>
                    <a:ext cx="1042762" cy="111340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2084" y="1571904"/>
                    <a:ext cx="380364" cy="601382"/>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Picture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8997" y="1207263"/>
                  <a:ext cx="521229" cy="491613"/>
                </a:xfrm>
                <a:prstGeom prst="rect">
                  <a:avLst/>
                </a:prstGeom>
              </p:spPr>
            </p:pic>
          </p:gr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66889" y="1110241"/>
                <a:ext cx="286061" cy="392475"/>
              </a:xfrm>
              <a:prstGeom prst="rect">
                <a:avLst/>
              </a:prstGeom>
            </p:spPr>
          </p:pic>
        </p:grpSp>
        <p:grpSp>
          <p:nvGrpSpPr>
            <p:cNvPr id="12" name="Group 11"/>
            <p:cNvGrpSpPr/>
            <p:nvPr/>
          </p:nvGrpSpPr>
          <p:grpSpPr>
            <a:xfrm>
              <a:off x="7929803" y="3020280"/>
              <a:ext cx="1562492" cy="1131193"/>
              <a:chOff x="7896860" y="3125688"/>
              <a:chExt cx="1562492" cy="1131193"/>
            </a:xfrm>
          </p:grpSpPr>
          <p:grpSp>
            <p:nvGrpSpPr>
              <p:cNvPr id="31" name="Group 30"/>
              <p:cNvGrpSpPr/>
              <p:nvPr/>
            </p:nvGrpSpPr>
            <p:grpSpPr>
              <a:xfrm>
                <a:off x="7896860" y="3143473"/>
                <a:ext cx="1232944" cy="1113408"/>
                <a:chOff x="5232084" y="1126873"/>
                <a:chExt cx="1232944" cy="1113408"/>
              </a:xfrm>
            </p:grpSpPr>
            <p:pic>
              <p:nvPicPr>
                <p:cNvPr id="34"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2266" y="1126873"/>
                  <a:ext cx="1042762" cy="111340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2084" y="1571904"/>
                  <a:ext cx="380364" cy="601382"/>
                </a:xfrm>
                <a:prstGeom prst="rect">
                  <a:avLst/>
                </a:prstGeom>
                <a:noFill/>
                <a:extLst>
                  <a:ext uri="{909E8E84-426E-40DD-AFC4-6F175D3DCCD1}">
                    <a14:hiddenFill xmlns:a14="http://schemas.microsoft.com/office/drawing/2010/main">
                      <a:solidFill>
                        <a:srgbClr val="FFFFFF"/>
                      </a:solidFill>
                    </a14:hiddenFill>
                  </a:ext>
                </a:extLst>
              </p:spPr>
            </p:pic>
          </p:grpSp>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98757" y="3183020"/>
                <a:ext cx="521229" cy="491613"/>
              </a:xfrm>
              <a:prstGeom prst="rect">
                <a:avLst/>
              </a:prstGeom>
            </p:spPr>
          </p:pic>
          <p:pic>
            <p:nvPicPr>
              <p:cNvPr id="33" name="Picture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50800" y="3125688"/>
                <a:ext cx="508552" cy="525901"/>
              </a:xfrm>
              <a:prstGeom prst="rect">
                <a:avLst/>
              </a:prstGeom>
            </p:spPr>
          </p:pic>
        </p:grpSp>
        <p:sp>
          <p:nvSpPr>
            <p:cNvPr id="13" name="AutoShape 73"/>
            <p:cNvSpPr>
              <a:spLocks noChangeArrowheads="1"/>
            </p:cNvSpPr>
            <p:nvPr/>
          </p:nvSpPr>
          <p:spPr bwMode="auto">
            <a:xfrm>
              <a:off x="4460392" y="1382276"/>
              <a:ext cx="2022475" cy="785813"/>
            </a:xfrm>
            <a:prstGeom prst="roundRect">
              <a:avLst>
                <a:gd name="adj" fmla="val 0"/>
              </a:avLst>
            </a:prstGeom>
            <a:solidFill>
              <a:schemeClr val="bg1">
                <a:lumMod val="95000"/>
              </a:schemeClr>
            </a:solidFill>
            <a:ln w="9525">
              <a:noFill/>
              <a:round/>
              <a:headEnd/>
              <a:tailEnd/>
            </a:ln>
            <a:effectLst/>
          </p:spPr>
          <p:txBody>
            <a:bodyPr anchor="ctr"/>
            <a:lstStyle/>
            <a:p>
              <a:pPr lvl="0" algn="ctr" fontAlgn="base">
                <a:lnSpc>
                  <a:spcPct val="85000"/>
                </a:lnSpc>
                <a:spcBef>
                  <a:spcPct val="0"/>
                </a:spcBef>
                <a:spcAft>
                  <a:spcPct val="0"/>
                </a:spcAft>
                <a:defRPr/>
              </a:pPr>
              <a:r>
                <a:rPr lang="en-US" sz="1400" b="1">
                  <a:solidFill>
                    <a:srgbClr val="000000"/>
                  </a:solidFill>
                  <a:latin typeface="Segoe UI" pitchFamily="34" charset="0"/>
                  <a:ea typeface="Segoe UI" pitchFamily="34" charset="0"/>
                  <a:cs typeface="Segoe UI" pitchFamily="34" charset="0"/>
                </a:rPr>
                <a:t>Assign software</a:t>
              </a:r>
              <a:br>
                <a:rPr lang="en-US" sz="1400" b="1">
                  <a:solidFill>
                    <a:srgbClr val="000000"/>
                  </a:solidFill>
                  <a:latin typeface="Segoe UI" pitchFamily="34" charset="0"/>
                  <a:ea typeface="Segoe UI" pitchFamily="34" charset="0"/>
                  <a:cs typeface="Segoe UI" pitchFamily="34" charset="0"/>
                </a:rPr>
              </a:br>
              <a:r>
                <a:rPr lang="en-US" sz="1400" b="1">
                  <a:solidFill>
                    <a:srgbClr val="000000"/>
                  </a:solidFill>
                  <a:latin typeface="Segoe UI" pitchFamily="34" charset="0"/>
                  <a:ea typeface="Segoe UI" pitchFamily="34" charset="0"/>
                  <a:cs typeface="Segoe UI" pitchFamily="34" charset="0"/>
                </a:rPr>
                <a:t>during computer configuration</a:t>
              </a:r>
              <a:endParaRPr lang="en-US" sz="1400" b="1" dirty="0">
                <a:solidFill>
                  <a:srgbClr val="000000"/>
                </a:solidFill>
                <a:latin typeface="Segoe UI" pitchFamily="34" charset="0"/>
                <a:ea typeface="Segoe UI" pitchFamily="34" charset="0"/>
                <a:cs typeface="Segoe UI" pitchFamily="34" charset="0"/>
              </a:endParaRPr>
            </a:p>
          </p:txBody>
        </p:sp>
        <p:sp>
          <p:nvSpPr>
            <p:cNvPr id="14" name="AutoShape 10"/>
            <p:cNvSpPr>
              <a:spLocks noChangeArrowheads="1"/>
            </p:cNvSpPr>
            <p:nvPr/>
          </p:nvSpPr>
          <p:spPr bwMode="auto">
            <a:xfrm>
              <a:off x="5471629" y="5389492"/>
              <a:ext cx="2257425" cy="785813"/>
            </a:xfrm>
            <a:prstGeom prst="roundRect">
              <a:avLst>
                <a:gd name="adj" fmla="val 4167"/>
              </a:avLst>
            </a:prstGeom>
            <a:solidFill>
              <a:schemeClr val="bg1">
                <a:lumMod val="95000"/>
              </a:schemeClr>
            </a:solidFill>
            <a:ln w="9525">
              <a:noFill/>
              <a:round/>
              <a:headEnd/>
              <a:tailEnd/>
            </a:ln>
            <a:effectLst/>
          </p:spPr>
          <p:txBody>
            <a:bodyPr anchor="ctr"/>
            <a:lstStyle/>
            <a:p>
              <a:pPr lvl="0" algn="ctr" fontAlgn="base">
                <a:lnSpc>
                  <a:spcPct val="85000"/>
                </a:lnSpc>
                <a:spcBef>
                  <a:spcPct val="0"/>
                </a:spcBef>
                <a:spcAft>
                  <a:spcPct val="0"/>
                </a:spcAft>
                <a:defRPr/>
              </a:pPr>
              <a:r>
                <a:rPr lang="en-US" sz="1400" b="1">
                  <a:solidFill>
                    <a:srgbClr val="000000"/>
                  </a:solidFill>
                  <a:latin typeface="Segoe UI" pitchFamily="34" charset="0"/>
                  <a:ea typeface="Segoe UI" pitchFamily="34" charset="0"/>
                  <a:cs typeface="Segoe UI" pitchFamily="34" charset="0"/>
                </a:rPr>
                <a:t>Publish software using extension activation</a:t>
              </a:r>
              <a:endParaRPr lang="en-US" sz="1400" b="1" dirty="0">
                <a:solidFill>
                  <a:srgbClr val="000000"/>
                </a:solidFill>
                <a:latin typeface="Segoe UI" pitchFamily="34" charset="0"/>
                <a:ea typeface="Segoe UI" pitchFamily="34" charset="0"/>
                <a:cs typeface="Segoe UI" pitchFamily="34" charset="0"/>
              </a:endParaRPr>
            </a:p>
          </p:txBody>
        </p:sp>
        <p:sp>
          <p:nvSpPr>
            <p:cNvPr id="15" name="AutoShape 20"/>
            <p:cNvSpPr>
              <a:spLocks noChangeArrowheads="1"/>
            </p:cNvSpPr>
            <p:nvPr/>
          </p:nvSpPr>
          <p:spPr bwMode="auto">
            <a:xfrm>
              <a:off x="7630128" y="4211370"/>
              <a:ext cx="2022475" cy="785813"/>
            </a:xfrm>
            <a:prstGeom prst="roundRect">
              <a:avLst>
                <a:gd name="adj" fmla="val 4167"/>
              </a:avLst>
            </a:prstGeom>
            <a:solidFill>
              <a:schemeClr val="bg1">
                <a:lumMod val="95000"/>
              </a:schemeClr>
            </a:solidFill>
            <a:ln w="9525">
              <a:noFill/>
              <a:round/>
              <a:headEnd/>
              <a:tailEnd/>
            </a:ln>
            <a:effectLst/>
          </p:spPr>
          <p:txBody>
            <a:bodyPr anchor="ctr"/>
            <a:lstStyle/>
            <a:p>
              <a:pPr lvl="0" algn="ctr" fontAlgn="base">
                <a:lnSpc>
                  <a:spcPct val="85000"/>
                </a:lnSpc>
                <a:spcBef>
                  <a:spcPct val="0"/>
                </a:spcBef>
                <a:spcAft>
                  <a:spcPct val="0"/>
                </a:spcAft>
                <a:defRPr/>
              </a:pPr>
              <a:r>
                <a:rPr lang="en-US" sz="1400" b="1">
                  <a:solidFill>
                    <a:srgbClr val="000000"/>
                  </a:solidFill>
                  <a:latin typeface="Segoe UI" pitchFamily="34" charset="0"/>
                  <a:ea typeface="Segoe UI" pitchFamily="34" charset="0"/>
                  <a:cs typeface="Segoe UI" pitchFamily="34" charset="0"/>
                </a:rPr>
                <a:t>Publish software using Add or Remove Programs</a:t>
              </a:r>
              <a:endParaRPr lang="en-US" sz="1400" b="1" dirty="0">
                <a:solidFill>
                  <a:srgbClr val="000000"/>
                </a:solidFill>
                <a:latin typeface="Segoe UI" pitchFamily="34" charset="0"/>
                <a:ea typeface="Segoe UI" pitchFamily="34" charset="0"/>
                <a:cs typeface="Segoe UI" pitchFamily="34" charset="0"/>
              </a:endParaRPr>
            </a:p>
          </p:txBody>
        </p:sp>
        <p:sp>
          <p:nvSpPr>
            <p:cNvPr id="16" name="AutoShape 78"/>
            <p:cNvSpPr>
              <a:spLocks noChangeArrowheads="1"/>
            </p:cNvSpPr>
            <p:nvPr/>
          </p:nvSpPr>
          <p:spPr bwMode="auto">
            <a:xfrm>
              <a:off x="2747012" y="4198176"/>
              <a:ext cx="2022479" cy="785813"/>
            </a:xfrm>
            <a:prstGeom prst="roundRect">
              <a:avLst>
                <a:gd name="adj" fmla="val 4167"/>
              </a:avLst>
            </a:prstGeom>
            <a:solidFill>
              <a:schemeClr val="bg1">
                <a:lumMod val="95000"/>
              </a:schemeClr>
            </a:solidFill>
            <a:ln w="9525">
              <a:noFill/>
              <a:round/>
              <a:headEnd/>
              <a:tailEnd/>
            </a:ln>
            <a:effectLst/>
          </p:spPr>
          <p:txBody>
            <a:bodyPr anchor="ctr"/>
            <a:lstStyle/>
            <a:p>
              <a:pPr lvl="0" algn="ctr" fontAlgn="base">
                <a:lnSpc>
                  <a:spcPct val="85000"/>
                </a:lnSpc>
                <a:spcBef>
                  <a:spcPct val="0"/>
                </a:spcBef>
                <a:spcAft>
                  <a:spcPct val="0"/>
                </a:spcAft>
                <a:defRPr/>
              </a:pPr>
              <a:r>
                <a:rPr lang="en-US" sz="1400" b="1">
                  <a:solidFill>
                    <a:srgbClr val="000000"/>
                  </a:solidFill>
                  <a:latin typeface="Segoe UI" pitchFamily="34" charset="0"/>
                  <a:ea typeface="Segoe UI" pitchFamily="34" charset="0"/>
                  <a:cs typeface="Segoe UI" pitchFamily="34" charset="0"/>
                </a:rPr>
                <a:t>Assign software during user configuration</a:t>
              </a:r>
              <a:endParaRPr lang="en-US" sz="1400" b="1" dirty="0">
                <a:solidFill>
                  <a:srgbClr val="000000"/>
                </a:solidFill>
                <a:latin typeface="Segoe UI" pitchFamily="34" charset="0"/>
                <a:ea typeface="Segoe UI" pitchFamily="34" charset="0"/>
                <a:cs typeface="Segoe UI" pitchFamily="34" charset="0"/>
              </a:endParaRPr>
            </a:p>
          </p:txBody>
        </p:sp>
        <p:grpSp>
          <p:nvGrpSpPr>
            <p:cNvPr id="17" name="Group 16"/>
            <p:cNvGrpSpPr/>
            <p:nvPr/>
          </p:nvGrpSpPr>
          <p:grpSpPr>
            <a:xfrm>
              <a:off x="6290715" y="1293628"/>
              <a:ext cx="1423126" cy="1210585"/>
              <a:chOff x="5442380" y="1063986"/>
              <a:chExt cx="1423126" cy="1210585"/>
            </a:xfrm>
          </p:grpSpPr>
          <p:grpSp>
            <p:nvGrpSpPr>
              <p:cNvPr id="25" name="Group 24"/>
              <p:cNvGrpSpPr/>
              <p:nvPr/>
            </p:nvGrpSpPr>
            <p:grpSpPr>
              <a:xfrm>
                <a:off x="5442380" y="1161008"/>
                <a:ext cx="1410402" cy="1113563"/>
                <a:chOff x="5442380" y="1161008"/>
                <a:chExt cx="1410402" cy="1113563"/>
              </a:xfrm>
            </p:grpSpPr>
            <p:grpSp>
              <p:nvGrpSpPr>
                <p:cNvPr id="27" name="Group 26"/>
                <p:cNvGrpSpPr/>
                <p:nvPr/>
              </p:nvGrpSpPr>
              <p:grpSpPr>
                <a:xfrm>
                  <a:off x="5442380" y="1161163"/>
                  <a:ext cx="1232944" cy="1113408"/>
                  <a:chOff x="5232084" y="1126873"/>
                  <a:chExt cx="1232944" cy="1113408"/>
                </a:xfrm>
              </p:grpSpPr>
              <p:pic>
                <p:nvPicPr>
                  <p:cNvPr id="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2266" y="1126873"/>
                    <a:ext cx="1042762" cy="111340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2084" y="1571904"/>
                    <a:ext cx="380364" cy="601382"/>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31553" y="1161008"/>
                  <a:ext cx="521229" cy="491613"/>
                </a:xfrm>
                <a:prstGeom prst="rect">
                  <a:avLst/>
                </a:prstGeom>
              </p:spPr>
            </p:pic>
          </p:gr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79445" y="1063986"/>
                <a:ext cx="286061" cy="392475"/>
              </a:xfrm>
              <a:prstGeom prst="rect">
                <a:avLst/>
              </a:prstGeom>
            </p:spPr>
          </p:pic>
        </p:grpSp>
        <p:grpSp>
          <p:nvGrpSpPr>
            <p:cNvPr id="18" name="Group 17"/>
            <p:cNvGrpSpPr/>
            <p:nvPr/>
          </p:nvGrpSpPr>
          <p:grpSpPr>
            <a:xfrm>
              <a:off x="4304527" y="5118246"/>
              <a:ext cx="1338476" cy="1113408"/>
              <a:chOff x="5537471" y="5243507"/>
              <a:chExt cx="1338476" cy="1113408"/>
            </a:xfrm>
          </p:grpSpPr>
          <p:grpSp>
            <p:nvGrpSpPr>
              <p:cNvPr id="19" name="Group 18"/>
              <p:cNvGrpSpPr/>
              <p:nvPr/>
            </p:nvGrpSpPr>
            <p:grpSpPr>
              <a:xfrm>
                <a:off x="5537471" y="5243507"/>
                <a:ext cx="1232944" cy="1113408"/>
                <a:chOff x="5232084" y="1126873"/>
                <a:chExt cx="1232944" cy="1113408"/>
              </a:xfrm>
            </p:grpSpPr>
            <p:pic>
              <p:nvPicPr>
                <p:cNvPr id="2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2266" y="1126873"/>
                  <a:ext cx="1042762" cy="111340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2084" y="1571904"/>
                  <a:ext cx="380364" cy="601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p:cNvGrpSpPr/>
              <p:nvPr/>
            </p:nvGrpSpPr>
            <p:grpSpPr>
              <a:xfrm>
                <a:off x="6474700" y="5243507"/>
                <a:ext cx="401247" cy="670656"/>
                <a:chOff x="5455973" y="2359240"/>
                <a:chExt cx="1280054" cy="2139519"/>
              </a:xfrm>
            </p:grpSpPr>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55973" y="2359240"/>
                  <a:ext cx="1280054" cy="2139519"/>
                </a:xfrm>
                <a:prstGeom prst="rect">
                  <a:avLst/>
                </a:prstGeom>
              </p:spPr>
            </p:pic>
            <p:pic>
              <p:nvPicPr>
                <p:cNvPr id="22" name="Picture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47341" y="2972412"/>
                  <a:ext cx="835640" cy="832854"/>
                </a:xfrm>
                <a:prstGeom prst="rect">
                  <a:avLst/>
                </a:prstGeom>
              </p:spPr>
            </p:pic>
          </p:grpSp>
        </p:grpSp>
      </p:grpSp>
    </p:spTree>
    <p:extLst>
      <p:ext uri="{BB962C8B-B14F-4D97-AF65-F5344CB8AC3E}">
        <p14:creationId xmlns:p14="http://schemas.microsoft.com/office/powerpoint/2010/main" val="42672481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154ab471-2ea9-4198-b463-1450e9d4fe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Software Upgrades by Using Group Policy</a:t>
            </a:r>
            <a:endParaRPr lang="en-US"/>
          </a:p>
        </p:txBody>
      </p:sp>
      <p:graphicFrame>
        <p:nvGraphicFramePr>
          <p:cNvPr id="4" name="Group 3"/>
          <p:cNvGraphicFramePr>
            <a:graphicFrameLocks noGrp="1"/>
          </p:cNvGraphicFramePr>
          <p:nvPr>
            <p:extLst>
              <p:ext uri="{D42A27DB-BD31-4B8C-83A1-F6EECF244321}">
                <p14:modId xmlns:p14="http://schemas.microsoft.com/office/powerpoint/2010/main" val="2821070578"/>
              </p:ext>
            </p:extLst>
          </p:nvPr>
        </p:nvGraphicFramePr>
        <p:xfrm>
          <a:off x="2611438" y="1073150"/>
          <a:ext cx="5711825" cy="1376363"/>
        </p:xfrm>
        <a:graphic>
          <a:graphicData uri="http://schemas.openxmlformats.org/drawingml/2006/table">
            <a:tbl>
              <a:tblPr/>
              <a:tblGrid>
                <a:gridCol w="3949382"/>
                <a:gridCol w="1762443"/>
              </a:tblGrid>
              <a:tr h="1376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Mandatory upgrade</a:t>
                      </a:r>
                      <a:r>
                        <a:rPr kumimoji="0" lang="en-US" sz="1600" b="0" i="0" u="none" strike="noStrike" cap="none" normalizeH="0" baseline="0" dirty="0" smtClean="0">
                          <a:ln>
                            <a:noFill/>
                          </a:ln>
                          <a:solidFill>
                            <a:schemeClr val="tx1"/>
                          </a:solidFill>
                          <a:effectLst/>
                          <a:latin typeface="Verdana" pitchFamily="34" charset="0"/>
                        </a:rPr>
                        <a:t> </a:t>
                      </a:r>
                    </a:p>
                  </a:txBody>
                  <a:tcPr anchor="b"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90000"/>
                        </a:lnSpc>
                        <a:spcBef>
                          <a:spcPct val="70000"/>
                        </a:spcBef>
                        <a:spcAft>
                          <a:spcPct val="0"/>
                        </a:spcAft>
                        <a:buClrTx/>
                        <a:buSzPct val="80000"/>
                        <a:buFontTx/>
                        <a:buNone/>
                        <a:tabLst/>
                      </a:pP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Users can </a:t>
                      </a:r>
                      <a:b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b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use only the upgraded version</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5" name="Group 11"/>
          <p:cNvGraphicFramePr>
            <a:graphicFrameLocks noGrp="1"/>
          </p:cNvGraphicFramePr>
          <p:nvPr>
            <p:extLst>
              <p:ext uri="{D42A27DB-BD31-4B8C-83A1-F6EECF244321}">
                <p14:modId xmlns:p14="http://schemas.microsoft.com/office/powerpoint/2010/main" val="3222468249"/>
              </p:ext>
            </p:extLst>
          </p:nvPr>
        </p:nvGraphicFramePr>
        <p:xfrm>
          <a:off x="2611438" y="2559050"/>
          <a:ext cx="5711825" cy="1711325"/>
        </p:xfrm>
        <a:graphic>
          <a:graphicData uri="http://schemas.openxmlformats.org/drawingml/2006/table">
            <a:tbl>
              <a:tblPr/>
              <a:tblGrid>
                <a:gridCol w="3960812"/>
                <a:gridCol w="1751013"/>
              </a:tblGrid>
              <a:tr h="1711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Optional upgrade</a:t>
                      </a:r>
                    </a:p>
                  </a:txBody>
                  <a:tcPr anchor="b"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90000"/>
                        </a:lnSpc>
                        <a:spcBef>
                          <a:spcPct val="70000"/>
                        </a:spcBef>
                        <a:spcAft>
                          <a:spcPct val="0"/>
                        </a:spcAft>
                        <a:buClrTx/>
                        <a:buSzPct val="80000"/>
                        <a:buFontTx/>
                        <a:buNone/>
                        <a:tabLst/>
                      </a:pP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Users can decide when to upgrade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6" name="Group 19"/>
          <p:cNvGraphicFramePr>
            <a:graphicFrameLocks noGrp="1"/>
          </p:cNvGraphicFramePr>
          <p:nvPr>
            <p:extLst>
              <p:ext uri="{D42A27DB-BD31-4B8C-83A1-F6EECF244321}">
                <p14:modId xmlns:p14="http://schemas.microsoft.com/office/powerpoint/2010/main" val="1562893439"/>
              </p:ext>
            </p:extLst>
          </p:nvPr>
        </p:nvGraphicFramePr>
        <p:xfrm>
          <a:off x="2611438" y="4343400"/>
          <a:ext cx="5711825" cy="1905000"/>
        </p:xfrm>
        <a:graphic>
          <a:graphicData uri="http://schemas.openxmlformats.org/drawingml/2006/table">
            <a:tbl>
              <a:tblPr/>
              <a:tblGrid>
                <a:gridCol w="3960812"/>
                <a:gridCol w="1751013"/>
              </a:tblGrid>
              <a:tr h="190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Selective upgrade</a:t>
                      </a: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 </a:t>
                      </a:r>
                    </a:p>
                  </a:txBody>
                  <a:tcPr anchor="b"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90000"/>
                        </a:lnSpc>
                        <a:spcBef>
                          <a:spcPct val="70000"/>
                        </a:spcBef>
                        <a:spcAft>
                          <a:spcPct val="0"/>
                        </a:spcAft>
                        <a:buClrTx/>
                        <a:buSzPct val="80000"/>
                        <a:buFontTx/>
                        <a:buNone/>
                        <a:tabLst/>
                      </a:pP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You can select specific users for an upgrade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
        <p:nvSpPr>
          <p:cNvPr id="7" name="AutoShape 71"/>
          <p:cNvSpPr>
            <a:spLocks noChangeArrowheads="1"/>
          </p:cNvSpPr>
          <p:nvPr/>
        </p:nvSpPr>
        <p:spPr bwMode="auto">
          <a:xfrm>
            <a:off x="381000" y="1129181"/>
            <a:ext cx="1346634" cy="835025"/>
          </a:xfrm>
          <a:prstGeom prst="roundRect">
            <a:avLst>
              <a:gd name="adj" fmla="val 0"/>
            </a:avLst>
          </a:prstGeom>
          <a:solidFill>
            <a:srgbClr val="3E8CC6"/>
          </a:solidFill>
          <a:ln w="9525" algn="ctr">
            <a:noFill/>
            <a:round/>
            <a:headEnd/>
            <a:tailEnd/>
          </a:ln>
          <a:effectLst/>
        </p:spPr>
        <p:txBody>
          <a:bodyPr anchor="ctr"/>
          <a:lstStyle/>
          <a:p>
            <a:pPr lvl="0" algn="ctr" fontAlgn="base">
              <a:lnSpc>
                <a:spcPct val="85000"/>
              </a:lnSpc>
              <a:spcBef>
                <a:spcPct val="0"/>
              </a:spcBef>
              <a:spcAft>
                <a:spcPct val="0"/>
              </a:spcAft>
              <a:defRPr/>
            </a:pPr>
            <a:r>
              <a:rPr lang="en-US" sz="1400">
                <a:solidFill>
                  <a:srgbClr val="FFFFFF"/>
                </a:solidFill>
                <a:latin typeface="Segoe UI" pitchFamily="34" charset="0"/>
                <a:ea typeface="Segoe UI" pitchFamily="34" charset="0"/>
                <a:cs typeface="Segoe UI" pitchFamily="34" charset="0"/>
              </a:rPr>
              <a:t>Deploy next version of the application</a:t>
            </a:r>
            <a:endParaRPr lang="en-US" sz="1400" dirty="0">
              <a:solidFill>
                <a:srgbClr val="FFFFFF"/>
              </a:solidFill>
              <a:latin typeface="Segoe UI" pitchFamily="34" charset="0"/>
              <a:ea typeface="Segoe UI" pitchFamily="34" charset="0"/>
              <a:cs typeface="Segoe UI" pitchFamily="34" charset="0"/>
            </a:endParaRPr>
          </a:p>
        </p:txBody>
      </p:sp>
      <p:grpSp>
        <p:nvGrpSpPr>
          <p:cNvPr id="8" name="Group 7" descr="Graphic that depicts the choice that you make when you are upgrading software. You can choose to make an upgrade mandatory, optional, or selective. "/>
          <p:cNvGrpSpPr/>
          <p:nvPr/>
        </p:nvGrpSpPr>
        <p:grpSpPr>
          <a:xfrm>
            <a:off x="677600" y="1197453"/>
            <a:ext cx="5812092" cy="4937828"/>
            <a:chOff x="677600" y="1349853"/>
            <a:chExt cx="5812092" cy="4937828"/>
          </a:xfrm>
        </p:grpSpPr>
        <p:grpSp>
          <p:nvGrpSpPr>
            <p:cNvPr id="9" name="Group 8"/>
            <p:cNvGrpSpPr/>
            <p:nvPr/>
          </p:nvGrpSpPr>
          <p:grpSpPr>
            <a:xfrm>
              <a:off x="2969885" y="3001749"/>
              <a:ext cx="3195506" cy="913181"/>
              <a:chOff x="2969885" y="3001749"/>
              <a:chExt cx="3195506" cy="913181"/>
            </a:xfrm>
          </p:grpSpPr>
          <p:grpSp>
            <p:nvGrpSpPr>
              <p:cNvPr id="45" name="Group 44"/>
              <p:cNvGrpSpPr/>
              <p:nvPr/>
            </p:nvGrpSpPr>
            <p:grpSpPr>
              <a:xfrm>
                <a:off x="4634637" y="3001749"/>
                <a:ext cx="1530754" cy="913181"/>
                <a:chOff x="9111148" y="1624279"/>
                <a:chExt cx="1530754" cy="913181"/>
              </a:xfrm>
            </p:grpSpPr>
            <p:grpSp>
              <p:nvGrpSpPr>
                <p:cNvPr id="54" name="Group 53"/>
                <p:cNvGrpSpPr/>
                <p:nvPr/>
              </p:nvGrpSpPr>
              <p:grpSpPr>
                <a:xfrm>
                  <a:off x="9331961" y="1624279"/>
                  <a:ext cx="1309941" cy="913181"/>
                  <a:chOff x="9331960" y="1624279"/>
                  <a:chExt cx="2127580" cy="1483171"/>
                </a:xfrm>
              </p:grpSpPr>
              <p:pic>
                <p:nvPicPr>
                  <p:cNvPr id="5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31960" y="1624279"/>
                    <a:ext cx="1389063" cy="1483171"/>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21"/>
                  <p:cNvSpPr>
                    <a:spLocks noChangeArrowheads="1"/>
                  </p:cNvSpPr>
                  <p:nvPr/>
                </p:nvSpPr>
                <p:spPr bwMode="auto">
                  <a:xfrm>
                    <a:off x="10280492" y="1873168"/>
                    <a:ext cx="1129922" cy="141432"/>
                  </a:xfrm>
                  <a:prstGeom prst="rect">
                    <a:avLst/>
                  </a:prstGeom>
                  <a:solidFill>
                    <a:srgbClr val="3E8CC6"/>
                  </a:solidFill>
                  <a:ln w="12700">
                    <a:solidFill>
                      <a:schemeClr val="tx1"/>
                    </a:solidFill>
                    <a:miter lim="800000"/>
                    <a:headEnd/>
                    <a:tailEn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58" name="Rectangle 22"/>
                  <p:cNvSpPr>
                    <a:spLocks noChangeArrowheads="1"/>
                  </p:cNvSpPr>
                  <p:nvPr/>
                </p:nvSpPr>
                <p:spPr bwMode="auto">
                  <a:xfrm>
                    <a:off x="10280492" y="2014600"/>
                    <a:ext cx="493476" cy="705625"/>
                  </a:xfrm>
                  <a:prstGeom prst="rect">
                    <a:avLst/>
                  </a:prstGeom>
                  <a:solidFill>
                    <a:schemeClr val="bg1">
                      <a:lumMod val="85000"/>
                    </a:schemeClr>
                  </a:solidFill>
                  <a:ln w="12700">
                    <a:solidFill>
                      <a:schemeClr val="tx1"/>
                    </a:solidFill>
                    <a:miter lim="800000"/>
                    <a:headEnd/>
                    <a:tailEnd/>
                  </a:ln>
                  <a:effectLst/>
                </p:spPr>
                <p:txBody>
                  <a:bodyPr wrap="none" anchor="ctr"/>
                  <a:lstStyle/>
                  <a:p>
                    <a:pPr lvl="0" fontAlgn="base">
                      <a:spcBef>
                        <a:spcPct val="0"/>
                      </a:spcBef>
                      <a:spcAft>
                        <a:spcPct val="0"/>
                      </a:spcAft>
                      <a:defRPr/>
                    </a:pPr>
                    <a:endParaRPr lang="en-US" b="1">
                      <a:solidFill>
                        <a:srgbClr val="000000"/>
                      </a:solidFill>
                      <a:latin typeface="Segoe UI" pitchFamily="34" charset="0"/>
                      <a:ea typeface="Segoe UI" pitchFamily="34" charset="0"/>
                      <a:cs typeface="Segoe UI" pitchFamily="34" charset="0"/>
                    </a:endParaRPr>
                  </a:p>
                </p:txBody>
              </p:sp>
              <p:sp>
                <p:nvSpPr>
                  <p:cNvPr id="59" name="Rectangle 23"/>
                  <p:cNvSpPr>
                    <a:spLocks noChangeArrowheads="1"/>
                  </p:cNvSpPr>
                  <p:nvPr/>
                </p:nvSpPr>
                <p:spPr bwMode="auto">
                  <a:xfrm>
                    <a:off x="10773967" y="2014600"/>
                    <a:ext cx="636446" cy="705625"/>
                  </a:xfrm>
                  <a:prstGeom prst="rect">
                    <a:avLst/>
                  </a:prstGeom>
                  <a:solidFill>
                    <a:schemeClr val="bg1"/>
                  </a:solidFill>
                  <a:ln w="12700">
                    <a:solidFill>
                      <a:schemeClr val="tx1"/>
                    </a:solidFill>
                    <a:miter lim="800000"/>
                    <a:headEnd/>
                    <a:tailEn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60" name="Rectangle 24"/>
                  <p:cNvSpPr>
                    <a:spLocks noChangeArrowheads="1"/>
                  </p:cNvSpPr>
                  <p:nvPr/>
                </p:nvSpPr>
                <p:spPr bwMode="auto">
                  <a:xfrm>
                    <a:off x="10683156" y="2103835"/>
                    <a:ext cx="776384" cy="549873"/>
                  </a:xfrm>
                  <a:prstGeom prst="rect">
                    <a:avLst/>
                  </a:prstGeom>
                  <a:noFill/>
                  <a:ln w="12700">
                    <a:noFill/>
                    <a:miter lim="800000"/>
                    <a:headEnd/>
                    <a:tailEnd/>
                  </a:ln>
                </p:spPr>
                <p:txBody>
                  <a:bodyPr wrap="none">
                    <a:spAutoFit/>
                  </a:bodyPr>
                  <a:lstStyle/>
                  <a:p>
                    <a:pPr lvl="0" fontAlgn="base">
                      <a:spcBef>
                        <a:spcPct val="0"/>
                      </a:spcBef>
                      <a:spcAft>
                        <a:spcPct val="0"/>
                      </a:spcAft>
                    </a:pPr>
                    <a:r>
                      <a:rPr lang="en-US" sz="1600" b="1">
                        <a:solidFill>
                          <a:srgbClr val="006699"/>
                        </a:solidFill>
                        <a:latin typeface="Segoe UI" pitchFamily="34" charset="0"/>
                        <a:ea typeface="Segoe UI" pitchFamily="34" charset="0"/>
                        <a:cs typeface="Segoe UI" pitchFamily="34" charset="0"/>
                      </a:rPr>
                      <a:t>1.0</a:t>
                    </a:r>
                    <a:endParaRPr lang="en-US" sz="1600" b="1" dirty="0">
                      <a:solidFill>
                        <a:srgbClr val="006699"/>
                      </a:solidFill>
                      <a:latin typeface="Segoe UI" pitchFamily="34" charset="0"/>
                      <a:ea typeface="Segoe UI" pitchFamily="34" charset="0"/>
                      <a:cs typeface="Segoe UI" pitchFamily="34" charset="0"/>
                    </a:endParaRPr>
                  </a:p>
                </p:txBody>
              </p:sp>
            </p:grpSp>
            <p:pic>
              <p:nvPicPr>
                <p:cNvPr id="55"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11148" y="1928814"/>
                  <a:ext cx="380364" cy="601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p:cNvGrpSpPr/>
              <p:nvPr/>
            </p:nvGrpSpPr>
            <p:grpSpPr>
              <a:xfrm>
                <a:off x="2969885" y="3001749"/>
                <a:ext cx="1530972" cy="908240"/>
                <a:chOff x="9134243" y="3048112"/>
                <a:chExt cx="1530972" cy="908240"/>
              </a:xfrm>
            </p:grpSpPr>
            <p:grpSp>
              <p:nvGrpSpPr>
                <p:cNvPr id="47" name="Group 46"/>
                <p:cNvGrpSpPr/>
                <p:nvPr/>
              </p:nvGrpSpPr>
              <p:grpSpPr>
                <a:xfrm>
                  <a:off x="9331962" y="3048112"/>
                  <a:ext cx="1333253" cy="893293"/>
                  <a:chOff x="9015810" y="3027414"/>
                  <a:chExt cx="2213655" cy="1483171"/>
                </a:xfrm>
              </p:grpSpPr>
              <p:pic>
                <p:nvPicPr>
                  <p:cNvPr id="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15810" y="3027414"/>
                    <a:ext cx="1389063" cy="1483171"/>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21"/>
                  <p:cNvSpPr>
                    <a:spLocks noChangeArrowheads="1"/>
                  </p:cNvSpPr>
                  <p:nvPr/>
                </p:nvSpPr>
                <p:spPr bwMode="auto">
                  <a:xfrm>
                    <a:off x="10010617" y="3293416"/>
                    <a:ext cx="1129922" cy="141432"/>
                  </a:xfrm>
                  <a:prstGeom prst="rect">
                    <a:avLst/>
                  </a:prstGeom>
                  <a:solidFill>
                    <a:srgbClr val="FFC000"/>
                  </a:solidFill>
                  <a:ln w="12700">
                    <a:solidFill>
                      <a:schemeClr val="tx1"/>
                    </a:solidFill>
                    <a:miter lim="800000"/>
                    <a:headEnd/>
                    <a:tailEn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51" name="Rectangle 22"/>
                  <p:cNvSpPr>
                    <a:spLocks noChangeArrowheads="1"/>
                  </p:cNvSpPr>
                  <p:nvPr/>
                </p:nvSpPr>
                <p:spPr bwMode="auto">
                  <a:xfrm>
                    <a:off x="10010617" y="3434848"/>
                    <a:ext cx="493476" cy="705625"/>
                  </a:xfrm>
                  <a:prstGeom prst="rect">
                    <a:avLst/>
                  </a:prstGeom>
                  <a:solidFill>
                    <a:schemeClr val="bg1"/>
                  </a:solidFill>
                  <a:ln w="12700">
                    <a:solidFill>
                      <a:schemeClr val="tx1"/>
                    </a:solidFill>
                    <a:miter lim="800000"/>
                    <a:headEnd/>
                    <a:tailEnd/>
                  </a:ln>
                  <a:effectLst/>
                </p:spPr>
                <p:txBody>
                  <a:bodyPr wrap="none" anchor="ctr"/>
                  <a:lstStyle/>
                  <a:p>
                    <a:pPr lvl="0" fontAlgn="base">
                      <a:spcBef>
                        <a:spcPct val="0"/>
                      </a:spcBef>
                      <a:spcAft>
                        <a:spcPct val="0"/>
                      </a:spcAft>
                      <a:defRPr/>
                    </a:pPr>
                    <a:endParaRPr lang="en-US" b="1">
                      <a:solidFill>
                        <a:srgbClr val="000000"/>
                      </a:solidFill>
                      <a:latin typeface="Segoe UI" pitchFamily="34" charset="0"/>
                      <a:ea typeface="Segoe UI" pitchFamily="34" charset="0"/>
                      <a:cs typeface="Segoe UI" pitchFamily="34" charset="0"/>
                    </a:endParaRPr>
                  </a:p>
                </p:txBody>
              </p:sp>
              <p:sp>
                <p:nvSpPr>
                  <p:cNvPr id="52" name="Rectangle 23"/>
                  <p:cNvSpPr>
                    <a:spLocks noChangeArrowheads="1"/>
                  </p:cNvSpPr>
                  <p:nvPr/>
                </p:nvSpPr>
                <p:spPr bwMode="auto">
                  <a:xfrm>
                    <a:off x="10504092" y="3434848"/>
                    <a:ext cx="636446" cy="705625"/>
                  </a:xfrm>
                  <a:prstGeom prst="rect">
                    <a:avLst/>
                  </a:prstGeom>
                  <a:solidFill>
                    <a:schemeClr val="tx1">
                      <a:lumMod val="85000"/>
                      <a:lumOff val="15000"/>
                    </a:schemeClr>
                  </a:solidFill>
                  <a:ln w="12700">
                    <a:solidFill>
                      <a:schemeClr val="tx1"/>
                    </a:solidFill>
                    <a:miter lim="800000"/>
                    <a:headEnd/>
                    <a:tailEn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53" name="Rectangle 24"/>
                  <p:cNvSpPr>
                    <a:spLocks noChangeArrowheads="1"/>
                  </p:cNvSpPr>
                  <p:nvPr/>
                </p:nvSpPr>
                <p:spPr bwMode="auto">
                  <a:xfrm>
                    <a:off x="10435795" y="3482357"/>
                    <a:ext cx="793670" cy="562115"/>
                  </a:xfrm>
                  <a:prstGeom prst="rect">
                    <a:avLst/>
                  </a:prstGeom>
                  <a:noFill/>
                  <a:ln w="12700">
                    <a:noFill/>
                    <a:miter lim="800000"/>
                    <a:headEnd/>
                    <a:tailEnd/>
                  </a:ln>
                </p:spPr>
                <p:txBody>
                  <a:bodyPr wrap="none">
                    <a:spAutoFit/>
                  </a:bodyPr>
                  <a:lstStyle/>
                  <a:p>
                    <a:pPr lvl="0" fontAlgn="base">
                      <a:spcBef>
                        <a:spcPct val="0"/>
                      </a:spcBef>
                      <a:spcAft>
                        <a:spcPct val="0"/>
                      </a:spcAft>
                    </a:pPr>
                    <a:r>
                      <a:rPr lang="en-US" sz="1600" b="1">
                        <a:solidFill>
                          <a:srgbClr val="FFFFFF"/>
                        </a:solidFill>
                        <a:latin typeface="Segoe UI" pitchFamily="34" charset="0"/>
                        <a:ea typeface="Segoe UI" pitchFamily="34" charset="0"/>
                        <a:cs typeface="Segoe UI" pitchFamily="34" charset="0"/>
                      </a:rPr>
                      <a:t>2.0</a:t>
                    </a:r>
                    <a:endParaRPr lang="en-US" sz="1600" b="1" dirty="0">
                      <a:solidFill>
                        <a:srgbClr val="FFFFFF"/>
                      </a:solidFill>
                      <a:latin typeface="Segoe UI" pitchFamily="34" charset="0"/>
                      <a:ea typeface="Segoe UI" pitchFamily="34" charset="0"/>
                      <a:cs typeface="Segoe UI" pitchFamily="34" charset="0"/>
                    </a:endParaRPr>
                  </a:p>
                </p:txBody>
              </p:sp>
            </p:grpSp>
            <p:pic>
              <p:nvPicPr>
                <p:cNvPr id="48" name="Picture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34243" y="3397353"/>
                  <a:ext cx="353797" cy="558999"/>
                </a:xfrm>
                <a:prstGeom prst="rect">
                  <a:avLst/>
                </a:prstGeom>
              </p:spPr>
            </p:pic>
          </p:grpSp>
        </p:grpSp>
        <p:grpSp>
          <p:nvGrpSpPr>
            <p:cNvPr id="10" name="Group 9"/>
            <p:cNvGrpSpPr/>
            <p:nvPr/>
          </p:nvGrpSpPr>
          <p:grpSpPr>
            <a:xfrm>
              <a:off x="3003370" y="1349853"/>
              <a:ext cx="1530972" cy="908240"/>
              <a:chOff x="9134243" y="3048112"/>
              <a:chExt cx="1530972" cy="908240"/>
            </a:xfrm>
          </p:grpSpPr>
          <p:grpSp>
            <p:nvGrpSpPr>
              <p:cNvPr id="38" name="Group 37"/>
              <p:cNvGrpSpPr/>
              <p:nvPr/>
            </p:nvGrpSpPr>
            <p:grpSpPr>
              <a:xfrm>
                <a:off x="9331962" y="3048112"/>
                <a:ext cx="1333253" cy="893293"/>
                <a:chOff x="9015810" y="3027414"/>
                <a:chExt cx="2213655" cy="1483171"/>
              </a:xfrm>
            </p:grpSpPr>
            <p:pic>
              <p:nvPicPr>
                <p:cNvPr id="4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15810" y="3027414"/>
                  <a:ext cx="1389063" cy="1483171"/>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21"/>
                <p:cNvSpPr>
                  <a:spLocks noChangeArrowheads="1"/>
                </p:cNvSpPr>
                <p:nvPr/>
              </p:nvSpPr>
              <p:spPr bwMode="auto">
                <a:xfrm>
                  <a:off x="10010617" y="3293416"/>
                  <a:ext cx="1129922" cy="141432"/>
                </a:xfrm>
                <a:prstGeom prst="rect">
                  <a:avLst/>
                </a:prstGeom>
                <a:solidFill>
                  <a:srgbClr val="FFC000"/>
                </a:solidFill>
                <a:ln w="12700">
                  <a:solidFill>
                    <a:schemeClr val="tx1"/>
                  </a:solidFill>
                  <a:miter lim="800000"/>
                  <a:headEnd/>
                  <a:tailEn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42" name="Rectangle 22"/>
                <p:cNvSpPr>
                  <a:spLocks noChangeArrowheads="1"/>
                </p:cNvSpPr>
                <p:nvPr/>
              </p:nvSpPr>
              <p:spPr bwMode="auto">
                <a:xfrm>
                  <a:off x="10010617" y="3434848"/>
                  <a:ext cx="493476" cy="705625"/>
                </a:xfrm>
                <a:prstGeom prst="rect">
                  <a:avLst/>
                </a:prstGeom>
                <a:solidFill>
                  <a:schemeClr val="bg1"/>
                </a:solidFill>
                <a:ln w="12700">
                  <a:solidFill>
                    <a:schemeClr val="tx1"/>
                  </a:solidFill>
                  <a:miter lim="800000"/>
                  <a:headEnd/>
                  <a:tailEnd/>
                </a:ln>
                <a:effectLst/>
              </p:spPr>
              <p:txBody>
                <a:bodyPr wrap="none" anchor="ctr"/>
                <a:lstStyle/>
                <a:p>
                  <a:pPr lvl="0" fontAlgn="base">
                    <a:spcBef>
                      <a:spcPct val="0"/>
                    </a:spcBef>
                    <a:spcAft>
                      <a:spcPct val="0"/>
                    </a:spcAft>
                    <a:defRPr/>
                  </a:pPr>
                  <a:endParaRPr lang="en-US" b="1">
                    <a:solidFill>
                      <a:srgbClr val="000000"/>
                    </a:solidFill>
                    <a:latin typeface="Segoe UI" pitchFamily="34" charset="0"/>
                    <a:ea typeface="Segoe UI" pitchFamily="34" charset="0"/>
                    <a:cs typeface="Segoe UI" pitchFamily="34" charset="0"/>
                  </a:endParaRPr>
                </a:p>
              </p:txBody>
            </p:sp>
            <p:sp>
              <p:nvSpPr>
                <p:cNvPr id="43" name="Rectangle 23"/>
                <p:cNvSpPr>
                  <a:spLocks noChangeArrowheads="1"/>
                </p:cNvSpPr>
                <p:nvPr/>
              </p:nvSpPr>
              <p:spPr bwMode="auto">
                <a:xfrm>
                  <a:off x="10504092" y="3434848"/>
                  <a:ext cx="636446" cy="705625"/>
                </a:xfrm>
                <a:prstGeom prst="rect">
                  <a:avLst/>
                </a:prstGeom>
                <a:solidFill>
                  <a:schemeClr val="tx1">
                    <a:lumMod val="85000"/>
                    <a:lumOff val="15000"/>
                  </a:schemeClr>
                </a:solidFill>
                <a:ln w="12700">
                  <a:solidFill>
                    <a:schemeClr val="tx1"/>
                  </a:solidFill>
                  <a:miter lim="800000"/>
                  <a:headEnd/>
                  <a:tailEn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44" name="Rectangle 24"/>
                <p:cNvSpPr>
                  <a:spLocks noChangeArrowheads="1"/>
                </p:cNvSpPr>
                <p:nvPr/>
              </p:nvSpPr>
              <p:spPr bwMode="auto">
                <a:xfrm>
                  <a:off x="10435795" y="3482357"/>
                  <a:ext cx="793670" cy="562115"/>
                </a:xfrm>
                <a:prstGeom prst="rect">
                  <a:avLst/>
                </a:prstGeom>
                <a:noFill/>
                <a:ln w="12700">
                  <a:noFill/>
                  <a:miter lim="800000"/>
                  <a:headEnd/>
                  <a:tailEnd/>
                </a:ln>
              </p:spPr>
              <p:txBody>
                <a:bodyPr wrap="none">
                  <a:spAutoFit/>
                </a:bodyPr>
                <a:lstStyle/>
                <a:p>
                  <a:pPr lvl="0" fontAlgn="base">
                    <a:spcBef>
                      <a:spcPct val="0"/>
                    </a:spcBef>
                    <a:spcAft>
                      <a:spcPct val="0"/>
                    </a:spcAft>
                  </a:pPr>
                  <a:r>
                    <a:rPr lang="en-US" sz="1600" b="1">
                      <a:solidFill>
                        <a:srgbClr val="FFFFFF"/>
                      </a:solidFill>
                      <a:latin typeface="Segoe UI" pitchFamily="34" charset="0"/>
                      <a:ea typeface="Segoe UI" pitchFamily="34" charset="0"/>
                      <a:cs typeface="Segoe UI" pitchFamily="34" charset="0"/>
                    </a:rPr>
                    <a:t>2.0</a:t>
                  </a:r>
                  <a:endParaRPr lang="en-US" sz="1600" b="1" dirty="0">
                    <a:solidFill>
                      <a:srgbClr val="FFFFFF"/>
                    </a:solidFill>
                    <a:latin typeface="Segoe UI" pitchFamily="34" charset="0"/>
                    <a:ea typeface="Segoe UI" pitchFamily="34" charset="0"/>
                    <a:cs typeface="Segoe UI" pitchFamily="34" charset="0"/>
                  </a:endParaRPr>
                </a:p>
              </p:txBody>
            </p:sp>
          </p:gr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34243" y="3397353"/>
                <a:ext cx="353797" cy="558999"/>
              </a:xfrm>
              <a:prstGeom prst="rect">
                <a:avLst/>
              </a:prstGeom>
            </p:spPr>
          </p:pic>
        </p:grpSp>
        <p:grpSp>
          <p:nvGrpSpPr>
            <p:cNvPr id="11" name="Group 10"/>
            <p:cNvGrpSpPr/>
            <p:nvPr/>
          </p:nvGrpSpPr>
          <p:grpSpPr>
            <a:xfrm>
              <a:off x="2882281" y="4602890"/>
              <a:ext cx="3607411" cy="1684791"/>
              <a:chOff x="2882281" y="4602890"/>
              <a:chExt cx="3607411" cy="1684791"/>
            </a:xfrm>
          </p:grpSpPr>
          <p:grpSp>
            <p:nvGrpSpPr>
              <p:cNvPr id="19" name="Group 18"/>
              <p:cNvGrpSpPr/>
              <p:nvPr/>
            </p:nvGrpSpPr>
            <p:grpSpPr>
              <a:xfrm>
                <a:off x="2882281" y="5168172"/>
                <a:ext cx="1015707" cy="893293"/>
                <a:chOff x="9259546" y="4490685"/>
                <a:chExt cx="1015707" cy="893293"/>
              </a:xfrm>
            </p:grpSpPr>
            <p:pic>
              <p:nvPicPr>
                <p:cNvPr id="3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8640" y="4490685"/>
                  <a:ext cx="836613" cy="89329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59546" y="4808562"/>
                  <a:ext cx="358188" cy="565938"/>
                </a:xfrm>
                <a:prstGeom prst="rect">
                  <a:avLst/>
                </a:prstGeom>
              </p:spPr>
            </p:pic>
          </p:grpSp>
          <p:grpSp>
            <p:nvGrpSpPr>
              <p:cNvPr id="20" name="Group 19"/>
              <p:cNvGrpSpPr/>
              <p:nvPr/>
            </p:nvGrpSpPr>
            <p:grpSpPr>
              <a:xfrm>
                <a:off x="4958938" y="5374500"/>
                <a:ext cx="1530754" cy="913181"/>
                <a:chOff x="9111148" y="1624279"/>
                <a:chExt cx="1530754" cy="913181"/>
              </a:xfrm>
            </p:grpSpPr>
            <p:grpSp>
              <p:nvGrpSpPr>
                <p:cNvPr id="29" name="Group 28"/>
                <p:cNvGrpSpPr/>
                <p:nvPr/>
              </p:nvGrpSpPr>
              <p:grpSpPr>
                <a:xfrm>
                  <a:off x="9331961" y="1624279"/>
                  <a:ext cx="1309941" cy="913181"/>
                  <a:chOff x="9331960" y="1624279"/>
                  <a:chExt cx="2127580" cy="1483171"/>
                </a:xfrm>
              </p:grpSpPr>
              <p:pic>
                <p:nvPicPr>
                  <p:cNvPr id="3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31960" y="1624279"/>
                    <a:ext cx="1389063" cy="1483171"/>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21"/>
                  <p:cNvSpPr>
                    <a:spLocks noChangeArrowheads="1"/>
                  </p:cNvSpPr>
                  <p:nvPr/>
                </p:nvSpPr>
                <p:spPr bwMode="auto">
                  <a:xfrm>
                    <a:off x="10280492" y="1873168"/>
                    <a:ext cx="1129922" cy="141432"/>
                  </a:xfrm>
                  <a:prstGeom prst="rect">
                    <a:avLst/>
                  </a:prstGeom>
                  <a:solidFill>
                    <a:srgbClr val="3E8CC6"/>
                  </a:solidFill>
                  <a:ln w="12700">
                    <a:solidFill>
                      <a:schemeClr val="tx1"/>
                    </a:solidFill>
                    <a:miter lim="800000"/>
                    <a:headEnd/>
                    <a:tailEn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33" name="Rectangle 22"/>
                  <p:cNvSpPr>
                    <a:spLocks noChangeArrowheads="1"/>
                  </p:cNvSpPr>
                  <p:nvPr/>
                </p:nvSpPr>
                <p:spPr bwMode="auto">
                  <a:xfrm>
                    <a:off x="10280492" y="2014600"/>
                    <a:ext cx="493476" cy="705625"/>
                  </a:xfrm>
                  <a:prstGeom prst="rect">
                    <a:avLst/>
                  </a:prstGeom>
                  <a:solidFill>
                    <a:schemeClr val="bg1">
                      <a:lumMod val="85000"/>
                    </a:schemeClr>
                  </a:solidFill>
                  <a:ln w="12700">
                    <a:solidFill>
                      <a:schemeClr val="tx1"/>
                    </a:solidFill>
                    <a:miter lim="800000"/>
                    <a:headEnd/>
                    <a:tailEnd/>
                  </a:ln>
                  <a:effectLst/>
                </p:spPr>
                <p:txBody>
                  <a:bodyPr wrap="none" anchor="ctr"/>
                  <a:lstStyle/>
                  <a:p>
                    <a:pPr lvl="0" fontAlgn="base">
                      <a:spcBef>
                        <a:spcPct val="0"/>
                      </a:spcBef>
                      <a:spcAft>
                        <a:spcPct val="0"/>
                      </a:spcAft>
                      <a:defRPr/>
                    </a:pPr>
                    <a:endParaRPr lang="en-US" b="1">
                      <a:solidFill>
                        <a:srgbClr val="000000"/>
                      </a:solidFill>
                      <a:latin typeface="Segoe UI" pitchFamily="34" charset="0"/>
                      <a:ea typeface="Segoe UI" pitchFamily="34" charset="0"/>
                      <a:cs typeface="Segoe UI" pitchFamily="34" charset="0"/>
                    </a:endParaRPr>
                  </a:p>
                </p:txBody>
              </p:sp>
              <p:sp>
                <p:nvSpPr>
                  <p:cNvPr id="34" name="Rectangle 23"/>
                  <p:cNvSpPr>
                    <a:spLocks noChangeArrowheads="1"/>
                  </p:cNvSpPr>
                  <p:nvPr/>
                </p:nvSpPr>
                <p:spPr bwMode="auto">
                  <a:xfrm>
                    <a:off x="10773967" y="2014600"/>
                    <a:ext cx="636446" cy="705625"/>
                  </a:xfrm>
                  <a:prstGeom prst="rect">
                    <a:avLst/>
                  </a:prstGeom>
                  <a:solidFill>
                    <a:schemeClr val="bg1"/>
                  </a:solidFill>
                  <a:ln w="12700">
                    <a:solidFill>
                      <a:schemeClr val="tx1"/>
                    </a:solidFill>
                    <a:miter lim="800000"/>
                    <a:headEnd/>
                    <a:tailEn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35" name="Rectangle 24"/>
                  <p:cNvSpPr>
                    <a:spLocks noChangeArrowheads="1"/>
                  </p:cNvSpPr>
                  <p:nvPr/>
                </p:nvSpPr>
                <p:spPr bwMode="auto">
                  <a:xfrm>
                    <a:off x="10683156" y="2103835"/>
                    <a:ext cx="776384" cy="549873"/>
                  </a:xfrm>
                  <a:prstGeom prst="rect">
                    <a:avLst/>
                  </a:prstGeom>
                  <a:noFill/>
                  <a:ln w="12700">
                    <a:noFill/>
                    <a:miter lim="800000"/>
                    <a:headEnd/>
                    <a:tailEnd/>
                  </a:ln>
                </p:spPr>
                <p:txBody>
                  <a:bodyPr wrap="none">
                    <a:spAutoFit/>
                  </a:bodyPr>
                  <a:lstStyle/>
                  <a:p>
                    <a:pPr lvl="0" fontAlgn="base">
                      <a:spcBef>
                        <a:spcPct val="0"/>
                      </a:spcBef>
                      <a:spcAft>
                        <a:spcPct val="0"/>
                      </a:spcAft>
                    </a:pPr>
                    <a:r>
                      <a:rPr lang="en-US" sz="1600" b="1">
                        <a:solidFill>
                          <a:srgbClr val="006699"/>
                        </a:solidFill>
                        <a:latin typeface="Segoe UI" pitchFamily="34" charset="0"/>
                        <a:ea typeface="Segoe UI" pitchFamily="34" charset="0"/>
                        <a:cs typeface="Segoe UI" pitchFamily="34" charset="0"/>
                      </a:rPr>
                      <a:t>1.0</a:t>
                    </a:r>
                    <a:endParaRPr lang="en-US" sz="1600" b="1" dirty="0">
                      <a:solidFill>
                        <a:srgbClr val="006699"/>
                      </a:solidFill>
                      <a:latin typeface="Segoe UI" pitchFamily="34" charset="0"/>
                      <a:ea typeface="Segoe UI" pitchFamily="34" charset="0"/>
                      <a:cs typeface="Segoe UI" pitchFamily="34" charset="0"/>
                    </a:endParaRPr>
                  </a:p>
                </p:txBody>
              </p:sp>
            </p:grpSp>
            <p:pic>
              <p:nvPicPr>
                <p:cNvPr id="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11148" y="1928814"/>
                  <a:ext cx="380364" cy="601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4014627" y="4602890"/>
                <a:ext cx="1530972" cy="908240"/>
                <a:chOff x="9134243" y="3048112"/>
                <a:chExt cx="1530972" cy="908240"/>
              </a:xfrm>
            </p:grpSpPr>
            <p:grpSp>
              <p:nvGrpSpPr>
                <p:cNvPr id="22" name="Group 21"/>
                <p:cNvGrpSpPr/>
                <p:nvPr/>
              </p:nvGrpSpPr>
              <p:grpSpPr>
                <a:xfrm>
                  <a:off x="9331962" y="3048112"/>
                  <a:ext cx="1333253" cy="893293"/>
                  <a:chOff x="9015810" y="3027414"/>
                  <a:chExt cx="2213655" cy="1483171"/>
                </a:xfrm>
              </p:grpSpPr>
              <p:pic>
                <p:nvPicPr>
                  <p:cNvPr id="2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15810" y="3027414"/>
                    <a:ext cx="1389063" cy="1483171"/>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1"/>
                  <p:cNvSpPr>
                    <a:spLocks noChangeArrowheads="1"/>
                  </p:cNvSpPr>
                  <p:nvPr/>
                </p:nvSpPr>
                <p:spPr bwMode="auto">
                  <a:xfrm>
                    <a:off x="10010617" y="3293416"/>
                    <a:ext cx="1129922" cy="141432"/>
                  </a:xfrm>
                  <a:prstGeom prst="rect">
                    <a:avLst/>
                  </a:prstGeom>
                  <a:solidFill>
                    <a:srgbClr val="FFC000"/>
                  </a:solidFill>
                  <a:ln w="12700">
                    <a:solidFill>
                      <a:schemeClr val="tx1"/>
                    </a:solidFill>
                    <a:miter lim="800000"/>
                    <a:headEnd/>
                    <a:tailEn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26" name="Rectangle 22"/>
                  <p:cNvSpPr>
                    <a:spLocks noChangeArrowheads="1"/>
                  </p:cNvSpPr>
                  <p:nvPr/>
                </p:nvSpPr>
                <p:spPr bwMode="auto">
                  <a:xfrm>
                    <a:off x="10010617" y="3434848"/>
                    <a:ext cx="493476" cy="705625"/>
                  </a:xfrm>
                  <a:prstGeom prst="rect">
                    <a:avLst/>
                  </a:prstGeom>
                  <a:solidFill>
                    <a:schemeClr val="bg1"/>
                  </a:solidFill>
                  <a:ln w="12700">
                    <a:solidFill>
                      <a:schemeClr val="tx1"/>
                    </a:solidFill>
                    <a:miter lim="800000"/>
                    <a:headEnd/>
                    <a:tailEnd/>
                  </a:ln>
                  <a:effectLst/>
                </p:spPr>
                <p:txBody>
                  <a:bodyPr wrap="none" anchor="ctr"/>
                  <a:lstStyle/>
                  <a:p>
                    <a:pPr lvl="0" fontAlgn="base">
                      <a:spcBef>
                        <a:spcPct val="0"/>
                      </a:spcBef>
                      <a:spcAft>
                        <a:spcPct val="0"/>
                      </a:spcAft>
                      <a:defRPr/>
                    </a:pPr>
                    <a:endParaRPr lang="en-US" b="1">
                      <a:solidFill>
                        <a:srgbClr val="000000"/>
                      </a:solidFill>
                      <a:latin typeface="Segoe UI" pitchFamily="34" charset="0"/>
                      <a:ea typeface="Segoe UI" pitchFamily="34" charset="0"/>
                      <a:cs typeface="Segoe UI" pitchFamily="34" charset="0"/>
                    </a:endParaRPr>
                  </a:p>
                </p:txBody>
              </p:sp>
              <p:sp>
                <p:nvSpPr>
                  <p:cNvPr id="27" name="Rectangle 23"/>
                  <p:cNvSpPr>
                    <a:spLocks noChangeArrowheads="1"/>
                  </p:cNvSpPr>
                  <p:nvPr/>
                </p:nvSpPr>
                <p:spPr bwMode="auto">
                  <a:xfrm>
                    <a:off x="10504092" y="3434848"/>
                    <a:ext cx="636446" cy="705625"/>
                  </a:xfrm>
                  <a:prstGeom prst="rect">
                    <a:avLst/>
                  </a:prstGeom>
                  <a:solidFill>
                    <a:schemeClr val="tx1">
                      <a:lumMod val="85000"/>
                      <a:lumOff val="15000"/>
                    </a:schemeClr>
                  </a:solidFill>
                  <a:ln w="12700">
                    <a:solidFill>
                      <a:schemeClr val="tx1"/>
                    </a:solidFill>
                    <a:miter lim="800000"/>
                    <a:headEnd/>
                    <a:tailEn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28" name="Rectangle 24"/>
                  <p:cNvSpPr>
                    <a:spLocks noChangeArrowheads="1"/>
                  </p:cNvSpPr>
                  <p:nvPr/>
                </p:nvSpPr>
                <p:spPr bwMode="auto">
                  <a:xfrm>
                    <a:off x="10435795" y="3482357"/>
                    <a:ext cx="793670" cy="562115"/>
                  </a:xfrm>
                  <a:prstGeom prst="rect">
                    <a:avLst/>
                  </a:prstGeom>
                  <a:noFill/>
                  <a:ln w="12700">
                    <a:noFill/>
                    <a:miter lim="800000"/>
                    <a:headEnd/>
                    <a:tailEnd/>
                  </a:ln>
                </p:spPr>
                <p:txBody>
                  <a:bodyPr wrap="none">
                    <a:spAutoFit/>
                  </a:bodyPr>
                  <a:lstStyle/>
                  <a:p>
                    <a:pPr lvl="0" fontAlgn="base">
                      <a:spcBef>
                        <a:spcPct val="0"/>
                      </a:spcBef>
                      <a:spcAft>
                        <a:spcPct val="0"/>
                      </a:spcAft>
                    </a:pPr>
                    <a:r>
                      <a:rPr lang="en-US" sz="1600" b="1">
                        <a:solidFill>
                          <a:srgbClr val="FFFFFF"/>
                        </a:solidFill>
                        <a:latin typeface="Segoe UI" pitchFamily="34" charset="0"/>
                        <a:ea typeface="Segoe UI" pitchFamily="34" charset="0"/>
                        <a:cs typeface="Segoe UI" pitchFamily="34" charset="0"/>
                      </a:rPr>
                      <a:t>2.0</a:t>
                    </a:r>
                    <a:endParaRPr lang="en-US" sz="1600" b="1" dirty="0">
                      <a:solidFill>
                        <a:srgbClr val="FFFFFF"/>
                      </a:solidFill>
                      <a:latin typeface="Segoe UI" pitchFamily="34" charset="0"/>
                      <a:ea typeface="Segoe UI" pitchFamily="34" charset="0"/>
                      <a:cs typeface="Segoe UI" pitchFamily="34" charset="0"/>
                    </a:endParaRPr>
                  </a:p>
                </p:txBody>
              </p:sp>
            </p:gr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34243" y="3397353"/>
                  <a:ext cx="353797" cy="558999"/>
                </a:xfrm>
                <a:prstGeom prst="rect">
                  <a:avLst/>
                </a:prstGeom>
              </p:spPr>
            </p:pic>
          </p:grpSp>
        </p:grpSp>
        <p:grpSp>
          <p:nvGrpSpPr>
            <p:cNvPr id="12" name="Group 11"/>
            <p:cNvGrpSpPr/>
            <p:nvPr/>
          </p:nvGrpSpPr>
          <p:grpSpPr>
            <a:xfrm>
              <a:off x="677600" y="2915045"/>
              <a:ext cx="1303666" cy="1155437"/>
              <a:chOff x="10257584" y="2892053"/>
              <a:chExt cx="1035626" cy="917874"/>
            </a:xfrm>
          </p:grpSpPr>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57584" y="2892053"/>
                <a:ext cx="517579" cy="917874"/>
              </a:xfrm>
              <a:prstGeom prst="rect">
                <a:avLst/>
              </a:prstGeom>
            </p:spPr>
          </p:pic>
          <p:grpSp>
            <p:nvGrpSpPr>
              <p:cNvPr id="14" name="Group 13"/>
              <p:cNvGrpSpPr/>
              <p:nvPr/>
            </p:nvGrpSpPr>
            <p:grpSpPr>
              <a:xfrm>
                <a:off x="10602854" y="3108660"/>
                <a:ext cx="690356" cy="510171"/>
                <a:chOff x="3919163" y="3314358"/>
                <a:chExt cx="690356" cy="510171"/>
              </a:xfrm>
            </p:grpSpPr>
            <p:sp>
              <p:nvSpPr>
                <p:cNvPr id="15" name="Rectangle 21"/>
                <p:cNvSpPr>
                  <a:spLocks noChangeArrowheads="1"/>
                </p:cNvSpPr>
                <p:nvPr/>
              </p:nvSpPr>
              <p:spPr bwMode="auto">
                <a:xfrm>
                  <a:off x="3919163" y="3314358"/>
                  <a:ext cx="680536" cy="85183"/>
                </a:xfrm>
                <a:prstGeom prst="rect">
                  <a:avLst/>
                </a:prstGeom>
                <a:solidFill>
                  <a:srgbClr val="FFC000"/>
                </a:solidFill>
                <a:ln w="12700">
                  <a:solidFill>
                    <a:schemeClr val="tx1"/>
                  </a:solidFill>
                  <a:miter lim="800000"/>
                  <a:headEnd/>
                  <a:tailEn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16" name="Rectangle 22"/>
                <p:cNvSpPr>
                  <a:spLocks noChangeArrowheads="1"/>
                </p:cNvSpPr>
                <p:nvPr/>
              </p:nvSpPr>
              <p:spPr bwMode="auto">
                <a:xfrm>
                  <a:off x="3919163" y="3399541"/>
                  <a:ext cx="297214" cy="424988"/>
                </a:xfrm>
                <a:prstGeom prst="rect">
                  <a:avLst/>
                </a:prstGeom>
                <a:solidFill>
                  <a:schemeClr val="bg1"/>
                </a:solidFill>
                <a:ln w="12700">
                  <a:solidFill>
                    <a:schemeClr val="tx1"/>
                  </a:solidFill>
                  <a:miter lim="800000"/>
                  <a:headEnd/>
                  <a:tailEnd/>
                </a:ln>
                <a:effectLst/>
              </p:spPr>
              <p:txBody>
                <a:bodyPr wrap="none" anchor="ctr"/>
                <a:lstStyle/>
                <a:p>
                  <a:pPr lvl="0" fontAlgn="base">
                    <a:spcBef>
                      <a:spcPct val="0"/>
                    </a:spcBef>
                    <a:spcAft>
                      <a:spcPct val="0"/>
                    </a:spcAft>
                    <a:defRPr/>
                  </a:pPr>
                  <a:endParaRPr lang="en-US" b="1">
                    <a:solidFill>
                      <a:srgbClr val="000000"/>
                    </a:solidFill>
                    <a:latin typeface="Segoe UI" pitchFamily="34" charset="0"/>
                    <a:ea typeface="Segoe UI" pitchFamily="34" charset="0"/>
                    <a:cs typeface="Segoe UI" pitchFamily="34" charset="0"/>
                  </a:endParaRPr>
                </a:p>
              </p:txBody>
            </p:sp>
            <p:sp>
              <p:nvSpPr>
                <p:cNvPr id="17" name="Rectangle 23"/>
                <p:cNvSpPr>
                  <a:spLocks noChangeArrowheads="1"/>
                </p:cNvSpPr>
                <p:nvPr/>
              </p:nvSpPr>
              <p:spPr bwMode="auto">
                <a:xfrm>
                  <a:off x="4216376" y="3399541"/>
                  <a:ext cx="383322" cy="424988"/>
                </a:xfrm>
                <a:prstGeom prst="rect">
                  <a:avLst/>
                </a:prstGeom>
                <a:solidFill>
                  <a:schemeClr val="tx1">
                    <a:lumMod val="85000"/>
                    <a:lumOff val="15000"/>
                  </a:schemeClr>
                </a:solidFill>
                <a:ln w="12700">
                  <a:solidFill>
                    <a:schemeClr val="tx1"/>
                  </a:solidFill>
                  <a:miter lim="800000"/>
                  <a:headEnd/>
                  <a:tailEnd/>
                </a:ln>
              </p:spPr>
              <p:txBody>
                <a:bodyPr wrap="none"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18" name="Rectangle 24"/>
                <p:cNvSpPr>
                  <a:spLocks noChangeArrowheads="1"/>
                </p:cNvSpPr>
                <p:nvPr/>
              </p:nvSpPr>
              <p:spPr bwMode="auto">
                <a:xfrm>
                  <a:off x="4229786" y="3474821"/>
                  <a:ext cx="379733" cy="268946"/>
                </a:xfrm>
                <a:prstGeom prst="rect">
                  <a:avLst/>
                </a:prstGeom>
                <a:noFill/>
                <a:ln w="12700">
                  <a:noFill/>
                  <a:miter lim="800000"/>
                  <a:headEnd/>
                  <a:tailEnd/>
                </a:ln>
              </p:spPr>
              <p:txBody>
                <a:bodyPr wrap="none">
                  <a:spAutoFit/>
                </a:bodyPr>
                <a:lstStyle/>
                <a:p>
                  <a:pPr lvl="0" fontAlgn="base">
                    <a:spcBef>
                      <a:spcPct val="0"/>
                    </a:spcBef>
                    <a:spcAft>
                      <a:spcPct val="0"/>
                    </a:spcAft>
                  </a:pPr>
                  <a:r>
                    <a:rPr lang="en-US" sz="1600" b="1">
                      <a:solidFill>
                        <a:srgbClr val="FFFFFF"/>
                      </a:solidFill>
                      <a:latin typeface="Segoe UI" pitchFamily="34" charset="0"/>
                      <a:ea typeface="Segoe UI" pitchFamily="34" charset="0"/>
                      <a:cs typeface="Segoe UI" pitchFamily="34" charset="0"/>
                    </a:rPr>
                    <a:t>2.0</a:t>
                  </a:r>
                  <a:endParaRPr lang="en-US" sz="1600" b="1" dirty="0">
                    <a:solidFill>
                      <a:srgbClr val="FFFFFF"/>
                    </a:solidFill>
                    <a:latin typeface="Segoe UI" pitchFamily="34" charset="0"/>
                    <a:ea typeface="Segoe UI" pitchFamily="34" charset="0"/>
                    <a:cs typeface="Segoe UI" pitchFamily="34" charset="0"/>
                  </a:endParaRPr>
                </a:p>
              </p:txBody>
            </p:sp>
          </p:grpSp>
        </p:grpSp>
      </p:grpSp>
      <p:cxnSp>
        <p:nvCxnSpPr>
          <p:cNvPr id="61" name="Elbow Connector 60"/>
          <p:cNvCxnSpPr/>
          <p:nvPr/>
        </p:nvCxnSpPr>
        <p:spPr>
          <a:xfrm rot="5400000" flipH="1" flipV="1">
            <a:off x="1439011" y="1862887"/>
            <a:ext cx="1273983" cy="1070872"/>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p:nvPr/>
        </p:nvCxnSpPr>
        <p:spPr>
          <a:xfrm rot="16200000" flipH="1">
            <a:off x="1248157" y="3932618"/>
            <a:ext cx="1618373" cy="110819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1968901" y="3410036"/>
            <a:ext cx="642537" cy="46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1290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Managing User Desktops with Group Policy</a:t>
            </a:r>
            <a:endParaRPr lang="en-US"/>
          </a:p>
        </p:txBody>
      </p:sp>
      <p:sp>
        <p:nvSpPr>
          <p:cNvPr id="3" name="Text Placeholder 2"/>
          <p:cNvSpPr>
            <a:spLocks noGrp="1"/>
          </p:cNvSpPr>
          <p:nvPr>
            <p:ph type="body" idx="1"/>
          </p:nvPr>
        </p:nvSpPr>
        <p:spPr/>
        <p:txBody>
          <a:bodyPr/>
          <a:lstStyle/>
          <a:p>
            <a:r>
              <a:rPr lang="en-US" smtClean="0"/>
              <a:t>Exercise 1: Implementing Settings by Using Group Policy Preferences
Exercise 2: Managing Microsoft Office 2013 by Using Administrative templates
Exercise 3: Deploying Software by Using Group Policy
Exercise 4: Configuring Folder Redirection</a:t>
            </a:r>
            <a:endParaRPr lang="en-US"/>
          </a:p>
        </p:txBody>
      </p:sp>
      <p:sp>
        <p:nvSpPr>
          <p:cNvPr id="4" name="TextBox 3"/>
          <p:cNvSpPr txBox="1"/>
          <p:nvPr/>
        </p:nvSpPr>
        <p:spPr>
          <a:xfrm>
            <a:off x="458788" y="41896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570641"/>
            <a:ext cx="7754239" cy="1815882"/>
          </a:xfrm>
          <a:prstGeom prst="rect">
            <a:avLst/>
          </a:prstGeom>
          <a:noFill/>
        </p:spPr>
        <p:txBody>
          <a:bodyPr vert="horz" wrap="none" rtlCol="0">
            <a:spAutoFit/>
          </a:bodyPr>
          <a:lstStyle/>
          <a:p>
            <a:r>
              <a:rPr lang="en-US" sz="2800" b="0" i="0" u="none" strike="noStrike" baseline="0" dirty="0" smtClean="0">
                <a:latin typeface="Segoe UI" panose="020B0502040204020203" pitchFamily="34" charset="0"/>
              </a:rPr>
              <a:t>Virtual Machines: 	</a:t>
            </a:r>
            <a:r>
              <a:rPr lang="fr-CA" sz="2800" b="0" i="0" u="none" strike="noStrike" baseline="0" dirty="0" smtClean="0">
                <a:latin typeface="Segoe UI" panose="020B0502040204020203" pitchFamily="34" charset="0"/>
              </a:rPr>
              <a:t>20411D-LON-DC1, </a:t>
            </a:r>
          </a:p>
          <a:p>
            <a:r>
              <a:rPr lang="fr-CA" sz="2800" dirty="0">
                <a:latin typeface="Segoe UI" panose="020B0502040204020203" pitchFamily="34" charset="0"/>
              </a:rPr>
              <a:t>	</a:t>
            </a:r>
            <a:r>
              <a:rPr lang="fr-CA" sz="2800" dirty="0" smtClean="0">
                <a:latin typeface="Segoe UI" panose="020B0502040204020203" pitchFamily="34" charset="0"/>
              </a:rPr>
              <a:t>			</a:t>
            </a:r>
            <a:r>
              <a:rPr lang="fr-CA" sz="2800" b="0" i="0" u="none" strike="noStrike" baseline="0" dirty="0" smtClean="0">
                <a:latin typeface="Segoe UI" panose="020B0502040204020203" pitchFamily="34" charset="0"/>
              </a:rPr>
              <a:t>20411D-LON-CL1</a:t>
            </a:r>
          </a:p>
          <a:p>
            <a:r>
              <a:rPr lang="en-US" sz="2800" b="0" i="0" u="none" strike="noStrike" baseline="0" dirty="0" smtClean="0">
                <a:latin typeface="Segoe UI" panose="020B0502040204020203" pitchFamily="34" charset="0"/>
              </a:rPr>
              <a:t>User Name: 		</a:t>
            </a:r>
            <a:r>
              <a:rPr lang="en-US" sz="2800" b="1" i="0" u="none" strike="noStrike" baseline="0" dirty="0" err="1" smtClean="0">
                <a:latin typeface="Segoe UI" panose="020B0502040204020203" pitchFamily="34" charset="0"/>
              </a:rPr>
              <a:t>Adatum</a:t>
            </a:r>
            <a:r>
              <a:rPr lang="en-US" sz="2800" b="1" i="0" u="none" strike="noStrike" baseline="0" dirty="0" smtClean="0">
                <a:latin typeface="Segoe UI" panose="020B0502040204020203" pitchFamily="34" charset="0"/>
              </a:rPr>
              <a:t>\Administrator</a:t>
            </a:r>
            <a:endParaRPr lang="en-US" sz="2800" b="0" i="0" u="none" strike="noStrike" baseline="0" dirty="0" smtClean="0">
              <a:latin typeface="Segoe UI" panose="020B0502040204020203" pitchFamily="34" charset="0"/>
            </a:endParaRPr>
          </a:p>
          <a:p>
            <a:r>
              <a:rPr lang="en-US" sz="2800" b="0" i="0" u="none" strike="noStrike" baseline="0" dirty="0" smtClean="0">
                <a:latin typeface="Segoe UI" panose="020B0502040204020203" pitchFamily="34" charset="0"/>
              </a:rPr>
              <a:t>Password: 			</a:t>
            </a:r>
            <a:r>
              <a:rPr lang="en-US" sz="2800" b="1" i="0" u="none" strike="noStrike" baseline="0" dirty="0" smtClean="0">
                <a:latin typeface="Segoe UI" panose="020B0502040204020203" pitchFamily="34" charset="0"/>
              </a:rPr>
              <a:t>Pa$$w0rd</a:t>
            </a:r>
            <a:endParaRPr lang="en-US" sz="2800" b="0" i="0" u="none" strike="noStrike" baseline="0" dirty="0" smtClean="0">
              <a:latin typeface="Segoe UI" panose="020B0502040204020203" pitchFamily="34" charset="0"/>
            </a:endParaRPr>
          </a:p>
        </p:txBody>
      </p:sp>
      <p:sp>
        <p:nvSpPr>
          <p:cNvPr id="6" name="TextBox 5"/>
          <p:cNvSpPr txBox="1"/>
          <p:nvPr/>
        </p:nvSpPr>
        <p:spPr>
          <a:xfrm>
            <a:off x="458788" y="6239556"/>
            <a:ext cx="4529573" cy="523220"/>
          </a:xfrm>
          <a:prstGeom prst="rect">
            <a:avLst/>
          </a:prstGeom>
          <a:noFill/>
        </p:spPr>
        <p:txBody>
          <a:bodyPr vert="horz" wrap="none" rtlCol="0">
            <a:spAutoFit/>
          </a:bodyPr>
          <a:lstStyle/>
          <a:p>
            <a:r>
              <a:rPr lang="en-US" sz="2800" dirty="0" smtClean="0">
                <a:latin typeface="Segoe UI" panose="020B0502040204020203" pitchFamily="34" charset="0"/>
              </a:rPr>
              <a:t>Estimated Time: 45 minutes</a:t>
            </a:r>
            <a:endParaRPr lang="en-US" sz="2800" dirty="0">
              <a:latin typeface="Segoe UI" panose="020B0502040204020203" pitchFamily="34" charset="0"/>
            </a:endParaRPr>
          </a:p>
        </p:txBody>
      </p:sp>
    </p:spTree>
    <p:extLst>
      <p:ext uri="{BB962C8B-B14F-4D97-AF65-F5344CB8AC3E}">
        <p14:creationId xmlns:p14="http://schemas.microsoft.com/office/powerpoint/2010/main" val="27756503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5037276"/>
          </a:xfrm>
          <a:prstGeom prst="rect">
            <a:avLst/>
          </a:prstGeom>
          <a:noFill/>
        </p:spPr>
        <p:txBody>
          <a:bodyPr vert="horz" wrap="square" rtlCol="0">
            <a:spAutoFit/>
          </a:bodyPr>
          <a:lstStyle/>
          <a:p>
            <a:pPr>
              <a:spcBef>
                <a:spcPts val="600"/>
              </a:spcBef>
              <a:spcAft>
                <a:spcPts val="1000"/>
              </a:spcAft>
            </a:pPr>
            <a:r>
              <a:rPr lang="en-US" sz="2800" dirty="0" smtClean="0">
                <a:effectLst/>
                <a:latin typeface="Segoe UI" panose="020B0502040204020203" pitchFamily="34" charset="0"/>
                <a:ea typeface="Times New Roman" panose="02020603050405020304" pitchFamily="18" charset="0"/>
                <a:cs typeface="Segoe UI" panose="020B0502040204020203" pitchFamily="34" charset="0"/>
              </a:rPr>
              <a:t>A. Datum Corporation is a global engineering and manufacturing company with its head office in London, England. An IT office and a data center are located in London to support the London head office and other locations. A. Datum has recently deployed a Windows Server 2012 server and client infrastructure.</a:t>
            </a:r>
            <a:endParaRPr lang="en-US" sz="2800" dirty="0" smtClean="0">
              <a:effectLst/>
              <a:latin typeface="Segoe UI" panose="020B0502040204020203" pitchFamily="34" charset="0"/>
              <a:ea typeface="Times New Roman" panose="02020603050405020304" pitchFamily="18" charset="0"/>
              <a:cs typeface="Times New Roman" panose="02020603050405020304" pitchFamily="18" charset="0"/>
            </a:endParaRPr>
          </a:p>
          <a:p>
            <a:pPr>
              <a:spcBef>
                <a:spcPts val="600"/>
              </a:spcBef>
              <a:spcAft>
                <a:spcPts val="1000"/>
              </a:spcAft>
            </a:pPr>
            <a:r>
              <a:rPr lang="en-US" sz="2800" dirty="0" smtClean="0">
                <a:effectLst/>
                <a:latin typeface="Segoe UI" panose="020B0502040204020203" pitchFamily="34" charset="0"/>
                <a:ea typeface="Times New Roman" panose="02020603050405020304" pitchFamily="18" charset="0"/>
                <a:cs typeface="Times New Roman" panose="02020603050405020304" pitchFamily="18" charset="0"/>
              </a:rPr>
              <a:t>A. Datum has been using logon scripts to provide users with drive mappings to file shares. The maintenance of these scripts is an ongoing problem because they are large and complex. </a:t>
            </a:r>
            <a:endParaRPr lang="en-US" sz="2800" dirty="0">
              <a:effectLst/>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2794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3" name="Text Placeholder 2"/>
          <p:cNvSpPr>
            <a:spLocks noGrp="1"/>
          </p:cNvSpPr>
          <p:nvPr>
            <p:ph type="body" idx="1"/>
          </p:nvPr>
        </p:nvSpPr>
        <p:spPr/>
        <p:txBody>
          <a:bodyPr/>
          <a:lstStyle/>
          <a:p>
            <a:pPr marL="0" indent="0" fontAlgn="auto">
              <a:spcAft>
                <a:spcPts val="1000"/>
              </a:spcAft>
              <a:buClrTx/>
              <a:buSzTx/>
              <a:buNone/>
            </a:pPr>
            <a:r>
              <a:rPr lang="en-US" dirty="0" smtClean="0">
                <a:ea typeface="Times New Roman" panose="02020603050405020304" pitchFamily="18" charset="0"/>
                <a:cs typeface="Times New Roman" panose="02020603050405020304" pitchFamily="18" charset="0"/>
              </a:rPr>
              <a:t>Your </a:t>
            </a:r>
            <a:r>
              <a:rPr lang="en-US" kern="1200" dirty="0" smtClean="0">
                <a:solidFill>
                  <a:srgbClr val="000000"/>
                </a:solidFill>
                <a:ea typeface="Times New Roman" panose="02020603050405020304" pitchFamily="18" charset="0"/>
                <a:cs typeface="Times New Roman" panose="02020603050405020304" pitchFamily="18" charset="0"/>
              </a:rPr>
              <a:t>manager </a:t>
            </a:r>
            <a:r>
              <a:rPr lang="en-US" kern="1200" dirty="0">
                <a:solidFill>
                  <a:srgbClr val="000000"/>
                </a:solidFill>
                <a:ea typeface="Times New Roman" panose="02020603050405020304" pitchFamily="18" charset="0"/>
                <a:cs typeface="Times New Roman" panose="02020603050405020304" pitchFamily="18" charset="0"/>
              </a:rPr>
              <a:t>has asked you to implement the drive mappings by using Group Policy preferences so that logon scripts can be removed.</a:t>
            </a:r>
          </a:p>
          <a:p>
            <a:pPr marL="0" lvl="0" indent="0" fontAlgn="auto">
              <a:spcAft>
                <a:spcPts val="1000"/>
              </a:spcAft>
              <a:buClrTx/>
              <a:buSzTx/>
              <a:buNone/>
            </a:pPr>
            <a:r>
              <a:rPr lang="en-US" kern="1200" dirty="0">
                <a:solidFill>
                  <a:srgbClr val="000000"/>
                </a:solidFill>
                <a:ea typeface="Times New Roman" panose="02020603050405020304" pitchFamily="18" charset="0"/>
                <a:cs typeface="Times New Roman" panose="02020603050405020304" pitchFamily="18" charset="0"/>
              </a:rPr>
              <a:t>Your manager has also asked you to place a shortcut to the Notepad application for all users that belong to the IT security group and to add a new Computer Administrators security group as a local Administrator on all servers. </a:t>
            </a:r>
          </a:p>
          <a:p>
            <a:pPr marL="0" lvl="0" indent="0" fontAlgn="auto">
              <a:spcAft>
                <a:spcPts val="1000"/>
              </a:spcAft>
              <a:buClrTx/>
              <a:buSzTx/>
              <a:buNone/>
            </a:pPr>
            <a:r>
              <a:rPr lang="en-US" kern="1200" dirty="0">
                <a:solidFill>
                  <a:srgbClr val="000000"/>
                </a:solidFill>
                <a:ea typeface="Times New Roman" panose="02020603050405020304" pitchFamily="18" charset="0"/>
                <a:cs typeface="Times New Roman" panose="02020603050405020304" pitchFamily="18" charset="0"/>
              </a:rPr>
              <a:t>A. Datum wants to be able to manage Office 2013 settings for all client computers. They have decided to use Administrative templates to do this.</a:t>
            </a:r>
            <a:endParaRPr lang="en-US" dirty="0"/>
          </a:p>
        </p:txBody>
      </p:sp>
    </p:spTree>
    <p:extLst>
      <p:ext uri="{BB962C8B-B14F-4D97-AF65-F5344CB8AC3E}">
        <p14:creationId xmlns:p14="http://schemas.microsoft.com/office/powerpoint/2010/main" val="35224450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ec31ac34-c392-48ea-8bc8-cadccf9b32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Which options can you use to separate a user's redirected folders to different servers?
Can you name two methods you could use to assign a GPO to selected objects within an organizational unit (OU)?
You have created Group Policy preferences to configure new power options. How can you ensure that they will be applied only to laptop computers?</a:t>
            </a:r>
            <a:endParaRPr lang="en-US"/>
          </a:p>
        </p:txBody>
      </p:sp>
    </p:spTree>
    <p:extLst>
      <p:ext uri="{BB962C8B-B14F-4D97-AF65-F5344CB8AC3E}">
        <p14:creationId xmlns:p14="http://schemas.microsoft.com/office/powerpoint/2010/main" val="3255596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Administrative templates?</a:t>
            </a:r>
            <a:endParaRPr lang="en-US"/>
          </a:p>
        </p:txBody>
      </p:sp>
      <p:sp>
        <p:nvSpPr>
          <p:cNvPr id="4" name="Rounded Rectangle 812098"/>
          <p:cNvSpPr txBox="1">
            <a:spLocks noChangeArrowheads="1"/>
          </p:cNvSpPr>
          <p:nvPr/>
        </p:nvSpPr>
        <p:spPr bwMode="auto">
          <a:xfrm>
            <a:off x="476250" y="1949292"/>
            <a:ext cx="3854450" cy="3505200"/>
          </a:xfrm>
          <a:prstGeom prst="roundRect">
            <a:avLst>
              <a:gd name="adj" fmla="val 4167"/>
            </a:avLst>
          </a:prstGeom>
          <a:noFill/>
          <a:ln w="9525" cap="flat" algn="ctr">
            <a:noFill/>
            <a:round/>
            <a:headEnd type="none" w="med" len="med"/>
            <a:tailEnd type="none" w="med" len="med"/>
          </a:ln>
        </p:spPr>
        <p:txBody>
          <a:bodyPr vert="horz" wrap="square" lIns="91440" tIns="45720" rIns="91440" bIns="4572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40000"/>
              </a:spcBef>
              <a:buClrTx/>
              <a:buSzTx/>
              <a:buNone/>
            </a:pPr>
            <a:r>
              <a:rPr lang="en-US" sz="1800" b="1">
                <a:solidFill>
                  <a:srgbClr val="000000"/>
                </a:solidFill>
                <a:latin typeface="Segoe UI" pitchFamily="34" charset="0"/>
                <a:ea typeface="Segoe UI" pitchFamily="34" charset="0"/>
                <a:cs typeface="Segoe UI" pitchFamily="34" charset="0"/>
              </a:rPr>
              <a:t>Administrative Templates </a:t>
            </a:r>
            <a:br>
              <a:rPr lang="en-US" sz="1800" b="1">
                <a:solidFill>
                  <a:srgbClr val="000000"/>
                </a:solidFill>
                <a:latin typeface="Segoe UI" pitchFamily="34" charset="0"/>
                <a:ea typeface="Segoe UI" pitchFamily="34" charset="0"/>
                <a:cs typeface="Segoe UI" pitchFamily="34" charset="0"/>
              </a:rPr>
            </a:br>
            <a:r>
              <a:rPr lang="en-US" sz="1800" b="1">
                <a:solidFill>
                  <a:srgbClr val="000000"/>
                </a:solidFill>
                <a:latin typeface="Segoe UI" pitchFamily="34" charset="0"/>
                <a:ea typeface="Segoe UI" pitchFamily="34" charset="0"/>
                <a:cs typeface="Segoe UI" pitchFamily="34" charset="0"/>
              </a:rPr>
              <a:t>sections for computers are:</a:t>
            </a:r>
          </a:p>
          <a:p>
            <a:pPr marL="0" lvl="0" indent="0">
              <a:lnSpc>
                <a:spcPct val="100000"/>
              </a:lnSpc>
              <a:spcBef>
                <a:spcPct val="0"/>
              </a:spcBef>
              <a:buClrTx/>
              <a:buSzTx/>
              <a:buNone/>
            </a:pPr>
            <a:endParaRPr lang="en-US" sz="1800" b="1" dirty="0">
              <a:solidFill>
                <a:srgbClr val="000000"/>
              </a:solidFill>
              <a:latin typeface="Segoe UI" pitchFamily="34" charset="0"/>
              <a:ea typeface="Segoe UI" pitchFamily="34" charset="0"/>
              <a:cs typeface="Segoe UI" pitchFamily="34" charset="0"/>
            </a:endParaRPr>
          </a:p>
        </p:txBody>
      </p:sp>
      <p:sp>
        <p:nvSpPr>
          <p:cNvPr id="5" name="Rounded Rectangle 844804"/>
          <p:cNvSpPr>
            <a:spLocks noChangeArrowheads="1"/>
          </p:cNvSpPr>
          <p:nvPr/>
        </p:nvSpPr>
        <p:spPr bwMode="auto">
          <a:xfrm>
            <a:off x="704848" y="2711292"/>
            <a:ext cx="3365500" cy="2319337"/>
          </a:xfrm>
          <a:prstGeom prst="roundRect">
            <a:avLst>
              <a:gd name="adj" fmla="val 4167"/>
            </a:avLst>
          </a:prstGeom>
          <a:noFill/>
          <a:ln w="9525" algn="ctr">
            <a:noFill/>
            <a:round/>
            <a:headEnd/>
            <a:tailEnd/>
          </a:ln>
        </p:spPr>
        <p:txBody>
          <a:bodyPr wrap="none" anchor="ctr"/>
          <a:lstStyle/>
          <a:p>
            <a:pPr marL="228600" lvl="0" indent="-228600" fontAlgn="base">
              <a:lnSpc>
                <a:spcPct val="90000"/>
              </a:lnSpc>
              <a:spcBef>
                <a:spcPct val="40000"/>
              </a:spcBef>
              <a:spcAft>
                <a:spcPct val="0"/>
              </a:spcAft>
              <a:buClr>
                <a:srgbClr val="006699"/>
              </a:buClr>
              <a:buFontTx/>
              <a:buChar char="•"/>
            </a:pPr>
            <a:r>
              <a:rPr lang="en-US">
                <a:solidFill>
                  <a:srgbClr val="000000"/>
                </a:solidFill>
                <a:latin typeface="Segoe UI" pitchFamily="34" charset="0"/>
                <a:ea typeface="Segoe UI" pitchFamily="34" charset="0"/>
                <a:cs typeface="Segoe UI" pitchFamily="34" charset="0"/>
              </a:rPr>
              <a:t>Control Panel</a:t>
            </a:r>
          </a:p>
          <a:p>
            <a:pPr marL="228600" lvl="0" indent="-228600" fontAlgn="base">
              <a:lnSpc>
                <a:spcPct val="90000"/>
              </a:lnSpc>
              <a:spcBef>
                <a:spcPct val="40000"/>
              </a:spcBef>
              <a:spcAft>
                <a:spcPct val="0"/>
              </a:spcAft>
              <a:buClr>
                <a:srgbClr val="006699"/>
              </a:buClr>
              <a:buFontTx/>
              <a:buChar char="•"/>
            </a:pPr>
            <a:r>
              <a:rPr lang="en-US">
                <a:solidFill>
                  <a:srgbClr val="000000"/>
                </a:solidFill>
                <a:latin typeface="Segoe UI" pitchFamily="34" charset="0"/>
                <a:ea typeface="Segoe UI" pitchFamily="34" charset="0"/>
                <a:cs typeface="Segoe UI" pitchFamily="34" charset="0"/>
              </a:rPr>
              <a:t>Network</a:t>
            </a:r>
          </a:p>
          <a:p>
            <a:pPr marL="228600" lvl="0" indent="-228600" fontAlgn="base">
              <a:lnSpc>
                <a:spcPct val="90000"/>
              </a:lnSpc>
              <a:spcBef>
                <a:spcPct val="40000"/>
              </a:spcBef>
              <a:spcAft>
                <a:spcPct val="0"/>
              </a:spcAft>
              <a:buClr>
                <a:srgbClr val="006699"/>
              </a:buClr>
              <a:buFontTx/>
              <a:buChar char="•"/>
            </a:pPr>
            <a:r>
              <a:rPr lang="en-US">
                <a:solidFill>
                  <a:srgbClr val="000000"/>
                </a:solidFill>
                <a:latin typeface="Segoe UI" pitchFamily="34" charset="0"/>
                <a:ea typeface="Segoe UI" pitchFamily="34" charset="0"/>
                <a:cs typeface="Segoe UI" pitchFamily="34" charset="0"/>
              </a:rPr>
              <a:t>Printers</a:t>
            </a:r>
          </a:p>
          <a:p>
            <a:pPr marL="228600" lvl="0" indent="-228600" fontAlgn="base">
              <a:lnSpc>
                <a:spcPct val="90000"/>
              </a:lnSpc>
              <a:spcBef>
                <a:spcPct val="40000"/>
              </a:spcBef>
              <a:spcAft>
                <a:spcPct val="0"/>
              </a:spcAft>
              <a:buClr>
                <a:srgbClr val="006699"/>
              </a:buClr>
              <a:buFontTx/>
              <a:buChar char="•"/>
            </a:pPr>
            <a:r>
              <a:rPr lang="en-US">
                <a:solidFill>
                  <a:srgbClr val="000000"/>
                </a:solidFill>
                <a:latin typeface="Segoe UI" pitchFamily="34" charset="0"/>
                <a:ea typeface="Segoe UI" pitchFamily="34" charset="0"/>
                <a:cs typeface="Segoe UI" pitchFamily="34" charset="0"/>
              </a:rPr>
              <a:t>Server</a:t>
            </a:r>
          </a:p>
          <a:p>
            <a:pPr marL="228600" lvl="0" indent="-228600" fontAlgn="base">
              <a:lnSpc>
                <a:spcPct val="90000"/>
              </a:lnSpc>
              <a:spcBef>
                <a:spcPct val="40000"/>
              </a:spcBef>
              <a:spcAft>
                <a:spcPct val="0"/>
              </a:spcAft>
              <a:buClr>
                <a:srgbClr val="006699"/>
              </a:buClr>
              <a:buFontTx/>
              <a:buChar char="•"/>
            </a:pPr>
            <a:r>
              <a:rPr lang="en-US">
                <a:solidFill>
                  <a:srgbClr val="000000"/>
                </a:solidFill>
                <a:latin typeface="Segoe UI" pitchFamily="34" charset="0"/>
                <a:ea typeface="Segoe UI" pitchFamily="34" charset="0"/>
                <a:cs typeface="Segoe UI" pitchFamily="34" charset="0"/>
              </a:rPr>
              <a:t>Start Menu and Taskbar</a:t>
            </a:r>
          </a:p>
          <a:p>
            <a:pPr marL="228600" lvl="0" indent="-228600" fontAlgn="base">
              <a:lnSpc>
                <a:spcPct val="90000"/>
              </a:lnSpc>
              <a:spcBef>
                <a:spcPct val="40000"/>
              </a:spcBef>
              <a:spcAft>
                <a:spcPct val="0"/>
              </a:spcAft>
              <a:buClr>
                <a:srgbClr val="006699"/>
              </a:buClr>
              <a:buFontTx/>
              <a:buChar char="•"/>
            </a:pPr>
            <a:r>
              <a:rPr lang="en-US">
                <a:solidFill>
                  <a:srgbClr val="000000"/>
                </a:solidFill>
                <a:latin typeface="Segoe UI" pitchFamily="34" charset="0"/>
                <a:ea typeface="Segoe UI" pitchFamily="34" charset="0"/>
                <a:cs typeface="Segoe UI" pitchFamily="34" charset="0"/>
              </a:rPr>
              <a:t>System</a:t>
            </a:r>
          </a:p>
          <a:p>
            <a:pPr marL="228600" lvl="0" indent="-228600" fontAlgn="base">
              <a:lnSpc>
                <a:spcPct val="90000"/>
              </a:lnSpc>
              <a:spcBef>
                <a:spcPct val="40000"/>
              </a:spcBef>
              <a:spcAft>
                <a:spcPct val="0"/>
              </a:spcAft>
              <a:buClr>
                <a:srgbClr val="006699"/>
              </a:buClr>
              <a:buFontTx/>
              <a:buChar char="•"/>
            </a:pPr>
            <a:r>
              <a:rPr lang="en-US">
                <a:solidFill>
                  <a:srgbClr val="000000"/>
                </a:solidFill>
                <a:latin typeface="Segoe UI" pitchFamily="34" charset="0"/>
                <a:ea typeface="Segoe UI" pitchFamily="34" charset="0"/>
                <a:cs typeface="Segoe UI" pitchFamily="34" charset="0"/>
              </a:rPr>
              <a:t>Windows components</a:t>
            </a:r>
            <a:r>
              <a:rPr lang="en-US" sz="1600">
                <a:solidFill>
                  <a:srgbClr val="000000"/>
                </a:solidFill>
                <a:latin typeface="Segoe UI" pitchFamily="34" charset="0"/>
                <a:ea typeface="Segoe UI" pitchFamily="34" charset="0"/>
                <a:cs typeface="Segoe UI" pitchFamily="34" charset="0"/>
              </a:rPr>
              <a:t> </a:t>
            </a:r>
            <a:endParaRPr lang="en-US" dirty="0">
              <a:solidFill>
                <a:srgbClr val="000000"/>
              </a:solidFill>
              <a:latin typeface="Segoe UI" pitchFamily="34" charset="0"/>
              <a:ea typeface="Segoe UI" pitchFamily="34" charset="0"/>
              <a:cs typeface="Segoe UI" pitchFamily="34" charset="0"/>
            </a:endParaRPr>
          </a:p>
        </p:txBody>
      </p:sp>
      <p:sp>
        <p:nvSpPr>
          <p:cNvPr id="6" name="Rounded Rectangle 812098"/>
          <p:cNvSpPr txBox="1">
            <a:spLocks noChangeArrowheads="1"/>
          </p:cNvSpPr>
          <p:nvPr/>
        </p:nvSpPr>
        <p:spPr bwMode="auto">
          <a:xfrm>
            <a:off x="4648225" y="1892142"/>
            <a:ext cx="3965575" cy="3500438"/>
          </a:xfrm>
          <a:prstGeom prst="roundRect">
            <a:avLst>
              <a:gd name="adj" fmla="val 4167"/>
            </a:avLst>
          </a:prstGeom>
          <a:noFill/>
          <a:ln w="9525" cap="flat" algn="ctr">
            <a:noFill/>
            <a:round/>
            <a:headEnd type="none" w="med" len="med"/>
            <a:tailEnd type="none" w="med" len="med"/>
          </a:ln>
        </p:spPr>
        <p:txBody>
          <a:bodyPr vert="horz" wrap="square" lIns="91440" tIns="45720" rIns="91440" bIns="4572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40000"/>
              </a:spcBef>
              <a:buClrTx/>
              <a:buSzTx/>
              <a:buNone/>
            </a:pPr>
            <a:r>
              <a:rPr lang="en-US" sz="1800" b="1">
                <a:solidFill>
                  <a:srgbClr val="000000"/>
                </a:solidFill>
                <a:latin typeface="Segoe UI" pitchFamily="34" charset="0"/>
                <a:ea typeface="Segoe UI" pitchFamily="34" charset="0"/>
                <a:cs typeface="Segoe UI" pitchFamily="34" charset="0"/>
              </a:rPr>
              <a:t>Administrative Templates   sections for users are:</a:t>
            </a:r>
          </a:p>
          <a:p>
            <a:pPr marL="0" lvl="0" indent="0">
              <a:lnSpc>
                <a:spcPct val="100000"/>
              </a:lnSpc>
              <a:spcBef>
                <a:spcPct val="40000"/>
              </a:spcBef>
              <a:buClrTx/>
              <a:buSzTx/>
              <a:buNone/>
            </a:pPr>
            <a:endParaRPr lang="en-US" sz="1800" b="1" dirty="0">
              <a:solidFill>
                <a:srgbClr val="000000"/>
              </a:solidFill>
              <a:latin typeface="Segoe UI" pitchFamily="34" charset="0"/>
              <a:ea typeface="Segoe UI" pitchFamily="34" charset="0"/>
              <a:cs typeface="Segoe UI" pitchFamily="34" charset="0"/>
            </a:endParaRPr>
          </a:p>
        </p:txBody>
      </p:sp>
      <p:sp>
        <p:nvSpPr>
          <p:cNvPr id="7" name="Rounded Rectangle 844804"/>
          <p:cNvSpPr>
            <a:spLocks noChangeArrowheads="1"/>
          </p:cNvSpPr>
          <p:nvPr/>
        </p:nvSpPr>
        <p:spPr bwMode="auto">
          <a:xfrm>
            <a:off x="4886324" y="2730342"/>
            <a:ext cx="3505200" cy="2319337"/>
          </a:xfrm>
          <a:prstGeom prst="roundRect">
            <a:avLst>
              <a:gd name="adj" fmla="val 4167"/>
            </a:avLst>
          </a:prstGeom>
          <a:noFill/>
          <a:ln w="9525" algn="ctr">
            <a:noFill/>
            <a:round/>
            <a:headEnd/>
            <a:tailEnd/>
          </a:ln>
        </p:spPr>
        <p:txBody>
          <a:bodyPr wrap="none" anchor="ctr"/>
          <a:lstStyle/>
          <a:p>
            <a:pPr marL="228600" lvl="0" indent="-228600" fontAlgn="base">
              <a:lnSpc>
                <a:spcPct val="90000"/>
              </a:lnSpc>
              <a:spcBef>
                <a:spcPct val="40000"/>
              </a:spcBef>
              <a:spcAft>
                <a:spcPct val="0"/>
              </a:spcAft>
              <a:buClr>
                <a:srgbClr val="006699"/>
              </a:buClr>
              <a:buFontTx/>
              <a:buChar char="•"/>
            </a:pPr>
            <a:r>
              <a:rPr lang="en-US">
                <a:solidFill>
                  <a:srgbClr val="000000"/>
                </a:solidFill>
                <a:latin typeface="Segoe UI" pitchFamily="34" charset="0"/>
                <a:ea typeface="Segoe UI" pitchFamily="34" charset="0"/>
                <a:cs typeface="Segoe UI" pitchFamily="34" charset="0"/>
              </a:rPr>
              <a:t>Control panel</a:t>
            </a:r>
            <a:r>
              <a:rPr lang="en-US" sz="1600">
                <a:solidFill>
                  <a:srgbClr val="000000"/>
                </a:solidFill>
                <a:latin typeface="Segoe UI" pitchFamily="34" charset="0"/>
                <a:ea typeface="Segoe UI" pitchFamily="34" charset="0"/>
                <a:cs typeface="Segoe UI" pitchFamily="34" charset="0"/>
              </a:rPr>
              <a:t> </a:t>
            </a:r>
          </a:p>
          <a:p>
            <a:pPr marL="228600" lvl="0" indent="-228600" fontAlgn="base">
              <a:lnSpc>
                <a:spcPct val="90000"/>
              </a:lnSpc>
              <a:spcBef>
                <a:spcPct val="40000"/>
              </a:spcBef>
              <a:spcAft>
                <a:spcPct val="0"/>
              </a:spcAft>
              <a:buClr>
                <a:srgbClr val="006699"/>
              </a:buClr>
              <a:buFontTx/>
              <a:buChar char="•"/>
            </a:pPr>
            <a:r>
              <a:rPr lang="en-US">
                <a:solidFill>
                  <a:srgbClr val="000000"/>
                </a:solidFill>
                <a:latin typeface="Segoe UI" pitchFamily="34" charset="0"/>
                <a:ea typeface="Segoe UI" pitchFamily="34" charset="0"/>
                <a:cs typeface="Segoe UI" pitchFamily="34" charset="0"/>
              </a:rPr>
              <a:t>Desktop</a:t>
            </a:r>
          </a:p>
          <a:p>
            <a:pPr marL="228600" lvl="0" indent="-228600" fontAlgn="base">
              <a:lnSpc>
                <a:spcPct val="90000"/>
              </a:lnSpc>
              <a:spcBef>
                <a:spcPct val="40000"/>
              </a:spcBef>
              <a:spcAft>
                <a:spcPct val="0"/>
              </a:spcAft>
              <a:buClr>
                <a:srgbClr val="006699"/>
              </a:buClr>
              <a:buFontTx/>
              <a:buChar char="•"/>
            </a:pPr>
            <a:r>
              <a:rPr lang="en-US">
                <a:solidFill>
                  <a:srgbClr val="000000"/>
                </a:solidFill>
                <a:latin typeface="Segoe UI" pitchFamily="34" charset="0"/>
                <a:ea typeface="Segoe UI" pitchFamily="34" charset="0"/>
                <a:cs typeface="Segoe UI" pitchFamily="34" charset="0"/>
              </a:rPr>
              <a:t>Network</a:t>
            </a:r>
          </a:p>
          <a:p>
            <a:pPr marL="228600" lvl="0" indent="-228600" fontAlgn="base">
              <a:lnSpc>
                <a:spcPct val="90000"/>
              </a:lnSpc>
              <a:spcBef>
                <a:spcPct val="40000"/>
              </a:spcBef>
              <a:spcAft>
                <a:spcPct val="0"/>
              </a:spcAft>
              <a:buClr>
                <a:srgbClr val="006699"/>
              </a:buClr>
              <a:buFontTx/>
              <a:buChar char="•"/>
            </a:pPr>
            <a:r>
              <a:rPr lang="en-US">
                <a:solidFill>
                  <a:srgbClr val="000000"/>
                </a:solidFill>
                <a:latin typeface="Segoe UI" pitchFamily="34" charset="0"/>
                <a:ea typeface="Segoe UI" pitchFamily="34" charset="0"/>
                <a:cs typeface="Segoe UI" pitchFamily="34" charset="0"/>
              </a:rPr>
              <a:t>Shared Folders</a:t>
            </a:r>
          </a:p>
          <a:p>
            <a:pPr marL="228600" lvl="0" indent="-228600" fontAlgn="base">
              <a:lnSpc>
                <a:spcPct val="90000"/>
              </a:lnSpc>
              <a:spcBef>
                <a:spcPct val="40000"/>
              </a:spcBef>
              <a:spcAft>
                <a:spcPct val="0"/>
              </a:spcAft>
              <a:buClr>
                <a:srgbClr val="006699"/>
              </a:buClr>
              <a:buFontTx/>
              <a:buChar char="•"/>
            </a:pPr>
            <a:r>
              <a:rPr lang="en-US">
                <a:solidFill>
                  <a:srgbClr val="000000"/>
                </a:solidFill>
                <a:latin typeface="Segoe UI" pitchFamily="34" charset="0"/>
                <a:ea typeface="Segoe UI" pitchFamily="34" charset="0"/>
                <a:cs typeface="Segoe UI" pitchFamily="34" charset="0"/>
              </a:rPr>
              <a:t>Start Menu and Taskbar</a:t>
            </a:r>
          </a:p>
          <a:p>
            <a:pPr marL="228600" lvl="0" indent="-228600" fontAlgn="base">
              <a:lnSpc>
                <a:spcPct val="90000"/>
              </a:lnSpc>
              <a:spcBef>
                <a:spcPct val="40000"/>
              </a:spcBef>
              <a:spcAft>
                <a:spcPct val="0"/>
              </a:spcAft>
              <a:buClr>
                <a:srgbClr val="006699"/>
              </a:buClr>
              <a:buFontTx/>
              <a:buChar char="•"/>
            </a:pPr>
            <a:r>
              <a:rPr lang="en-US">
                <a:solidFill>
                  <a:srgbClr val="000000"/>
                </a:solidFill>
                <a:latin typeface="Segoe UI" pitchFamily="34" charset="0"/>
                <a:ea typeface="Segoe UI" pitchFamily="34" charset="0"/>
                <a:cs typeface="Segoe UI" pitchFamily="34" charset="0"/>
              </a:rPr>
              <a:t>System</a:t>
            </a:r>
          </a:p>
          <a:p>
            <a:pPr marL="228600" lvl="0" indent="-228600" fontAlgn="base">
              <a:lnSpc>
                <a:spcPct val="90000"/>
              </a:lnSpc>
              <a:spcBef>
                <a:spcPct val="40000"/>
              </a:spcBef>
              <a:spcAft>
                <a:spcPct val="0"/>
              </a:spcAft>
              <a:buClr>
                <a:srgbClr val="006699"/>
              </a:buClr>
              <a:buFontTx/>
              <a:buChar char="•"/>
            </a:pPr>
            <a:r>
              <a:rPr lang="en-US">
                <a:solidFill>
                  <a:srgbClr val="000000"/>
                </a:solidFill>
                <a:latin typeface="Segoe UI" pitchFamily="34" charset="0"/>
                <a:ea typeface="Segoe UI" pitchFamily="34" charset="0"/>
                <a:cs typeface="Segoe UI" pitchFamily="34" charset="0"/>
              </a:rPr>
              <a:t>Windows components</a:t>
            </a:r>
            <a:r>
              <a:rPr lang="en-US" sz="1600">
                <a:solidFill>
                  <a:srgbClr val="000000"/>
                </a:solidFill>
                <a:latin typeface="Segoe UI" pitchFamily="34" charset="0"/>
                <a:ea typeface="Segoe UI" pitchFamily="34" charset="0"/>
                <a:cs typeface="Segoe UI" pitchFamily="34" charset="0"/>
              </a:rPr>
              <a:t> </a:t>
            </a:r>
            <a:endParaRPr lang="en-US" dirty="0">
              <a:solidFill>
                <a:srgbClr val="000000"/>
              </a:solidFill>
              <a:latin typeface="Segoe UI" pitchFamily="34" charset="0"/>
              <a:ea typeface="Segoe UI" pitchFamily="34" charset="0"/>
              <a:cs typeface="Segoe UI" pitchFamily="34" charset="0"/>
            </a:endParaRPr>
          </a:p>
        </p:txBody>
      </p:sp>
      <p:sp>
        <p:nvSpPr>
          <p:cNvPr id="8" name="AutoShape 7"/>
          <p:cNvSpPr>
            <a:spLocks noChangeArrowheads="1"/>
          </p:cNvSpPr>
          <p:nvPr/>
        </p:nvSpPr>
        <p:spPr bwMode="auto">
          <a:xfrm>
            <a:off x="174625" y="916020"/>
            <a:ext cx="8775700" cy="844995"/>
          </a:xfrm>
          <a:prstGeom prst="roundRect">
            <a:avLst>
              <a:gd name="adj" fmla="val 4167"/>
            </a:avLst>
          </a:prstGeom>
          <a:noFill/>
          <a:ln w="9525" algn="ctr">
            <a:noFill/>
            <a:round/>
            <a:headEnd/>
            <a:tailEnd/>
          </a:ln>
          <a:effectLst/>
        </p:spPr>
        <p:txBody>
          <a:bodyPr tIns="91440" bIns="91440" anchor="ctr"/>
          <a:lstStyle/>
          <a:p>
            <a:pPr lvl="0" fontAlgn="base">
              <a:lnSpc>
                <a:spcPct val="90000"/>
              </a:lnSpc>
              <a:spcBef>
                <a:spcPct val="0"/>
              </a:spcBef>
              <a:spcAft>
                <a:spcPct val="0"/>
              </a:spcAft>
              <a:defRPr/>
            </a:pPr>
            <a:r>
              <a:rPr lang="en-US" sz="2200">
                <a:solidFill>
                  <a:srgbClr val="000000"/>
                </a:solidFill>
                <a:latin typeface="Segoe UI" pitchFamily="34" charset="0"/>
                <a:ea typeface="Segoe UI" pitchFamily="34" charset="0"/>
                <a:cs typeface="Segoe UI" pitchFamily="34" charset="0"/>
              </a:rPr>
              <a:t>Administrative Templates provide you with the ability to control both the environment of the operating system and user experience</a:t>
            </a:r>
            <a:endParaRPr lang="en-US" sz="2200" dirty="0">
              <a:solidFill>
                <a:srgbClr val="000000"/>
              </a:solidFill>
              <a:latin typeface="Segoe UI" pitchFamily="34" charset="0"/>
              <a:ea typeface="Segoe UI" pitchFamily="34" charset="0"/>
              <a:cs typeface="Segoe UI" pitchFamily="34" charset="0"/>
            </a:endParaRPr>
          </a:p>
        </p:txBody>
      </p:sp>
      <p:sp>
        <p:nvSpPr>
          <p:cNvPr id="9" name="AutoShape 7"/>
          <p:cNvSpPr>
            <a:spLocks noChangeArrowheads="1"/>
          </p:cNvSpPr>
          <p:nvPr/>
        </p:nvSpPr>
        <p:spPr bwMode="auto">
          <a:xfrm>
            <a:off x="551235" y="5646207"/>
            <a:ext cx="8039100" cy="633413"/>
          </a:xfrm>
          <a:prstGeom prst="roundRect">
            <a:avLst>
              <a:gd name="adj" fmla="val 4167"/>
            </a:avLst>
          </a:prstGeom>
          <a:noFill/>
          <a:ln w="9525" algn="ctr">
            <a:noFill/>
            <a:round/>
            <a:headEnd/>
            <a:tailEnd/>
          </a:ln>
          <a:effectLst/>
        </p:spPr>
        <p:txBody>
          <a:bodyPr tIns="91440" bIns="91440" anchor="ctr"/>
          <a:lstStyle/>
          <a:p>
            <a:pPr lvl="0" fontAlgn="base">
              <a:lnSpc>
                <a:spcPct val="90000"/>
              </a:lnSpc>
              <a:spcBef>
                <a:spcPct val="0"/>
              </a:spcBef>
              <a:spcAft>
                <a:spcPct val="0"/>
              </a:spcAft>
              <a:defRPr/>
            </a:pPr>
            <a:r>
              <a:rPr lang="en-US" sz="2200">
                <a:solidFill>
                  <a:srgbClr val="000000"/>
                </a:solidFill>
                <a:latin typeface="Segoe UI" pitchFamily="34" charset="0"/>
                <a:ea typeface="Segoe UI" pitchFamily="34" charset="0"/>
                <a:cs typeface="Segoe UI" pitchFamily="34" charset="0"/>
              </a:rPr>
              <a:t>Each of these main sections contains many subfolders to help you further organize settings</a:t>
            </a:r>
            <a:endParaRPr lang="en-US" sz="2200" dirty="0">
              <a:solidFill>
                <a:srgbClr val="000000"/>
              </a:solidFill>
              <a:latin typeface="Segoe UI" pitchFamily="34" charset="0"/>
              <a:ea typeface="Segoe UI" pitchFamily="34" charset="0"/>
              <a:cs typeface="Segoe UI" pitchFamily="34" charset="0"/>
            </a:endParaRPr>
          </a:p>
        </p:txBody>
      </p:sp>
      <p:sp>
        <p:nvSpPr>
          <p:cNvPr id="10" name="Rectangle 9"/>
          <p:cNvSpPr/>
          <p:nvPr/>
        </p:nvSpPr>
        <p:spPr bwMode="auto">
          <a:xfrm>
            <a:off x="408562" y="1828798"/>
            <a:ext cx="3813242" cy="3638145"/>
          </a:xfrm>
          <a:prstGeom prst="rect">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a:solidFill>
                <a:srgbClr val="000000"/>
              </a:solidFill>
              <a:latin typeface="Verdana" pitchFamily="34" charset="0"/>
              <a:cs typeface="Arial" charset="0"/>
            </a:endParaRPr>
          </a:p>
        </p:txBody>
      </p:sp>
      <p:sp>
        <p:nvSpPr>
          <p:cNvPr id="11" name="Rectangle 10"/>
          <p:cNvSpPr/>
          <p:nvPr/>
        </p:nvSpPr>
        <p:spPr bwMode="auto">
          <a:xfrm>
            <a:off x="4607670" y="1825556"/>
            <a:ext cx="3777574" cy="3638145"/>
          </a:xfrm>
          <a:prstGeom prst="rect">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a:solidFill>
                <a:srgbClr val="000000"/>
              </a:solidFill>
              <a:latin typeface="Verdana" pitchFamily="34" charset="0"/>
              <a:cs typeface="Arial" charset="0"/>
            </a:endParaRPr>
          </a:p>
        </p:txBody>
      </p:sp>
    </p:spTree>
    <p:extLst>
      <p:ext uri="{BB962C8B-B14F-4D97-AF65-F5344CB8AC3E}">
        <p14:creationId xmlns:p14="http://schemas.microsoft.com/office/powerpoint/2010/main" val="29059472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Best </a:t>
            </a:r>
            <a:r>
              <a:rPr lang="en-US" smtClean="0"/>
              <a:t>Practices</a:t>
            </a:r>
            <a:r>
              <a:rPr lang="en-US" smtClean="0"/>
              <a:t>
Common Issues and Troubleshooting Tips</a:t>
            </a:r>
            <a:endParaRPr lang="en-US"/>
          </a:p>
        </p:txBody>
      </p:sp>
    </p:spTree>
    <p:extLst>
      <p:ext uri="{BB962C8B-B14F-4D97-AF65-F5344CB8AC3E}">
        <p14:creationId xmlns:p14="http://schemas.microsoft.com/office/powerpoint/2010/main" val="3220122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6019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1076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ADM and ADMX Files?</a:t>
            </a:r>
            <a:endParaRPr lang="en-US"/>
          </a:p>
        </p:txBody>
      </p:sp>
      <p:sp>
        <p:nvSpPr>
          <p:cNvPr id="4" name="AutoShape 5"/>
          <p:cNvSpPr>
            <a:spLocks noChangeArrowheads="1"/>
          </p:cNvSpPr>
          <p:nvPr/>
        </p:nvSpPr>
        <p:spPr bwMode="auto">
          <a:xfrm>
            <a:off x="357188" y="1071563"/>
            <a:ext cx="8448675" cy="1598613"/>
          </a:xfrm>
          <a:prstGeom prst="roundRect">
            <a:avLst>
              <a:gd name="adj" fmla="val 4167"/>
            </a:avLst>
          </a:prstGeom>
          <a:noFill/>
          <a:ln w="9525" algn="ctr">
            <a:noFill/>
            <a:round/>
            <a:headEnd/>
            <a:tailEnd/>
          </a:ln>
        </p:spPr>
        <p:txBody>
          <a:bodyPr/>
          <a:lstStyle/>
          <a:p>
            <a:pPr lvl="0" fontAlgn="base">
              <a:spcBef>
                <a:spcPct val="0"/>
              </a:spcBef>
              <a:spcAft>
                <a:spcPct val="0"/>
              </a:spcAft>
            </a:pPr>
            <a:r>
              <a:rPr lang="en-US" sz="2800">
                <a:solidFill>
                  <a:srgbClr val="000000"/>
                </a:solidFill>
                <a:latin typeface="Segoe UI" pitchFamily="34" charset="0"/>
                <a:ea typeface="Segoe UI" pitchFamily="34" charset="0"/>
                <a:cs typeface="Segoe UI" pitchFamily="34" charset="0"/>
              </a:rPr>
              <a:t>ADM files:</a:t>
            </a:r>
            <a:endParaRPr lang="en-US" sz="2800" dirty="0">
              <a:solidFill>
                <a:srgbClr val="000000"/>
              </a:solidFill>
              <a:latin typeface="Segoe UI" pitchFamily="34" charset="0"/>
              <a:ea typeface="Segoe UI" pitchFamily="34" charset="0"/>
              <a:cs typeface="Segoe UI" pitchFamily="34" charset="0"/>
            </a:endParaRPr>
          </a:p>
        </p:txBody>
      </p:sp>
      <p:sp>
        <p:nvSpPr>
          <p:cNvPr id="5" name="AutoShape 6"/>
          <p:cNvSpPr>
            <a:spLocks noChangeArrowheads="1"/>
          </p:cNvSpPr>
          <p:nvPr/>
        </p:nvSpPr>
        <p:spPr bwMode="auto">
          <a:xfrm>
            <a:off x="541338" y="1624012"/>
            <a:ext cx="8035925" cy="1046163"/>
          </a:xfrm>
          <a:prstGeom prst="roundRect">
            <a:avLst>
              <a:gd name="adj" fmla="val 4167"/>
            </a:avLst>
          </a:prstGeom>
          <a:noFill/>
          <a:ln w="9525" algn="ctr">
            <a:noFill/>
            <a:round/>
            <a:headEnd/>
            <a:tailEnd/>
          </a:ln>
        </p:spPr>
        <p:txBody>
          <a:bodyPr wrap="none" anchor="ctr"/>
          <a:lstStyle/>
          <a:p>
            <a:pPr marL="228600" lvl="0" indent="-228600" fontAlgn="base">
              <a:lnSpc>
                <a:spcPct val="90000"/>
              </a:lnSpc>
              <a:spcBef>
                <a:spcPct val="40000"/>
              </a:spcBef>
              <a:spcAft>
                <a:spcPct val="0"/>
              </a:spcAft>
              <a:buClr>
                <a:srgbClr val="006699"/>
              </a:buClr>
              <a:buFontTx/>
              <a:buChar char="•"/>
            </a:pPr>
            <a:r>
              <a:rPr lang="en-US" sz="2400" dirty="0">
                <a:solidFill>
                  <a:srgbClr val="000000"/>
                </a:solidFill>
                <a:latin typeface="Segoe UI" pitchFamily="34" charset="0"/>
                <a:ea typeface="Segoe UI" pitchFamily="34" charset="0"/>
                <a:cs typeface="Segoe UI" pitchFamily="34" charset="0"/>
              </a:rPr>
              <a:t>Are copied into every GPO in SYSVOL</a:t>
            </a:r>
          </a:p>
          <a:p>
            <a:pPr marL="228600" lvl="0" indent="-228600" fontAlgn="base">
              <a:lnSpc>
                <a:spcPct val="90000"/>
              </a:lnSpc>
              <a:spcBef>
                <a:spcPct val="40000"/>
              </a:spcBef>
              <a:spcAft>
                <a:spcPct val="0"/>
              </a:spcAft>
              <a:buClr>
                <a:srgbClr val="006699"/>
              </a:buClr>
              <a:buFontTx/>
              <a:buChar char="•"/>
            </a:pPr>
            <a:r>
              <a:rPr lang="en-US" sz="2400" dirty="0">
                <a:solidFill>
                  <a:srgbClr val="000000"/>
                </a:solidFill>
                <a:latin typeface="Segoe UI" pitchFamily="34" charset="0"/>
                <a:ea typeface="Segoe UI" pitchFamily="34" charset="0"/>
                <a:cs typeface="Segoe UI" pitchFamily="34" charset="0"/>
              </a:rPr>
              <a:t>Are difficult to customize</a:t>
            </a:r>
          </a:p>
        </p:txBody>
      </p:sp>
      <p:sp>
        <p:nvSpPr>
          <p:cNvPr id="6" name="AutoShape 7"/>
          <p:cNvSpPr>
            <a:spLocks noChangeArrowheads="1"/>
          </p:cNvSpPr>
          <p:nvPr/>
        </p:nvSpPr>
        <p:spPr bwMode="auto">
          <a:xfrm>
            <a:off x="347663" y="2909888"/>
            <a:ext cx="8448675" cy="2100262"/>
          </a:xfrm>
          <a:prstGeom prst="roundRect">
            <a:avLst>
              <a:gd name="adj" fmla="val 4167"/>
            </a:avLst>
          </a:prstGeom>
          <a:noFill/>
          <a:ln w="9525" algn="ctr">
            <a:noFill/>
            <a:round/>
            <a:headEnd/>
            <a:tailEnd/>
          </a:ln>
        </p:spPr>
        <p:txBody>
          <a:bodyPr/>
          <a:lstStyle/>
          <a:p>
            <a:pPr lvl="0" fontAlgn="base">
              <a:spcBef>
                <a:spcPct val="0"/>
              </a:spcBef>
              <a:spcAft>
                <a:spcPct val="0"/>
              </a:spcAft>
            </a:pPr>
            <a:r>
              <a:rPr lang="en-US" sz="2800">
                <a:solidFill>
                  <a:srgbClr val="000000"/>
                </a:solidFill>
                <a:latin typeface="Segoe UI" pitchFamily="34" charset="0"/>
                <a:ea typeface="Segoe UI" pitchFamily="34" charset="0"/>
                <a:cs typeface="Segoe UI" pitchFamily="34" charset="0"/>
              </a:rPr>
              <a:t>ADMX files:</a:t>
            </a:r>
            <a:endParaRPr lang="en-US" sz="2800" dirty="0">
              <a:solidFill>
                <a:srgbClr val="000000"/>
              </a:solidFill>
              <a:latin typeface="Segoe UI" pitchFamily="34" charset="0"/>
              <a:ea typeface="Segoe UI" pitchFamily="34" charset="0"/>
              <a:cs typeface="Segoe UI" pitchFamily="34" charset="0"/>
            </a:endParaRPr>
          </a:p>
        </p:txBody>
      </p:sp>
      <p:sp>
        <p:nvSpPr>
          <p:cNvPr id="7" name="AutoShape 8"/>
          <p:cNvSpPr>
            <a:spLocks noChangeArrowheads="1"/>
          </p:cNvSpPr>
          <p:nvPr/>
        </p:nvSpPr>
        <p:spPr bwMode="auto">
          <a:xfrm>
            <a:off x="531813" y="3500438"/>
            <a:ext cx="8035925" cy="1749424"/>
          </a:xfrm>
          <a:prstGeom prst="roundRect">
            <a:avLst>
              <a:gd name="adj" fmla="val 4167"/>
            </a:avLst>
          </a:prstGeom>
          <a:noFill/>
          <a:ln w="9525" algn="ctr">
            <a:noFill/>
            <a:round/>
            <a:headEnd/>
            <a:tailEnd/>
          </a:ln>
        </p:spPr>
        <p:txBody>
          <a:bodyPr wrap="square" anchor="ctr"/>
          <a:lstStyle/>
          <a:p>
            <a:pPr marL="228600" lvl="0" indent="-228600" fontAlgn="base">
              <a:lnSpc>
                <a:spcPct val="90000"/>
              </a:lnSpc>
              <a:spcBef>
                <a:spcPct val="40000"/>
              </a:spcBef>
              <a:spcAft>
                <a:spcPct val="0"/>
              </a:spcAft>
              <a:buClr>
                <a:srgbClr val="006699"/>
              </a:buClr>
              <a:buFontTx/>
              <a:buChar char="•"/>
            </a:pPr>
            <a:r>
              <a:rPr lang="en-US" sz="2400" dirty="0">
                <a:solidFill>
                  <a:srgbClr val="000000"/>
                </a:solidFill>
                <a:latin typeface="Segoe UI" pitchFamily="34" charset="0"/>
                <a:ea typeface="Segoe UI" pitchFamily="34" charset="0"/>
                <a:cs typeface="Segoe UI" pitchFamily="34" charset="0"/>
              </a:rPr>
              <a:t>Include language-neutral ADML files that provide the localized language</a:t>
            </a:r>
          </a:p>
          <a:p>
            <a:pPr marL="228600" lvl="0" indent="-228600" fontAlgn="base">
              <a:lnSpc>
                <a:spcPct val="90000"/>
              </a:lnSpc>
              <a:spcBef>
                <a:spcPct val="40000"/>
              </a:spcBef>
              <a:spcAft>
                <a:spcPct val="0"/>
              </a:spcAft>
              <a:buClr>
                <a:srgbClr val="006699"/>
              </a:buClr>
              <a:buFontTx/>
              <a:buChar char="•"/>
            </a:pPr>
            <a:r>
              <a:rPr lang="en-US" sz="2400" dirty="0">
                <a:solidFill>
                  <a:srgbClr val="000000"/>
                </a:solidFill>
                <a:latin typeface="Segoe UI" pitchFamily="34" charset="0"/>
                <a:ea typeface="Segoe UI" pitchFamily="34" charset="0"/>
                <a:cs typeface="Segoe UI" pitchFamily="34" charset="0"/>
              </a:rPr>
              <a:t>Are not stored in the GPO</a:t>
            </a:r>
          </a:p>
          <a:p>
            <a:pPr marL="228600" lvl="0" indent="-228600" fontAlgn="base">
              <a:lnSpc>
                <a:spcPct val="90000"/>
              </a:lnSpc>
              <a:spcBef>
                <a:spcPct val="40000"/>
              </a:spcBef>
              <a:spcAft>
                <a:spcPct val="0"/>
              </a:spcAft>
              <a:buClr>
                <a:srgbClr val="006699"/>
              </a:buClr>
              <a:buFontTx/>
              <a:buChar char="•"/>
            </a:pPr>
            <a:r>
              <a:rPr lang="en-US" sz="2400" dirty="0">
                <a:solidFill>
                  <a:srgbClr val="000000"/>
                </a:solidFill>
                <a:latin typeface="Segoe UI" pitchFamily="34" charset="0"/>
                <a:ea typeface="Segoe UI" pitchFamily="34" charset="0"/>
                <a:cs typeface="Segoe UI" pitchFamily="34" charset="0"/>
              </a:rPr>
              <a:t>Are extensible through XML</a:t>
            </a:r>
          </a:p>
        </p:txBody>
      </p:sp>
    </p:spTree>
    <p:extLst>
      <p:ext uri="{BB962C8B-B14F-4D97-AF65-F5344CB8AC3E}">
        <p14:creationId xmlns:p14="http://schemas.microsoft.com/office/powerpoint/2010/main" val="1291007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d937ffb0-a201-4e0e-98c9-d7d13a023e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Central Store</a:t>
            </a:r>
            <a:endParaRPr lang="en-US"/>
          </a:p>
        </p:txBody>
      </p:sp>
      <p:sp>
        <p:nvSpPr>
          <p:cNvPr id="4" name="AutoShape 15"/>
          <p:cNvSpPr>
            <a:spLocks noChangeArrowheads="1"/>
          </p:cNvSpPr>
          <p:nvPr/>
        </p:nvSpPr>
        <p:spPr bwMode="auto">
          <a:xfrm>
            <a:off x="334962" y="1222374"/>
            <a:ext cx="8448675" cy="2271713"/>
          </a:xfrm>
          <a:prstGeom prst="roundRect">
            <a:avLst>
              <a:gd name="adj" fmla="val 4167"/>
            </a:avLst>
          </a:prstGeom>
          <a:noFill/>
          <a:ln w="9525" algn="ctr">
            <a:noFill/>
            <a:round/>
            <a:headEnd/>
            <a:tailEnd/>
          </a:ln>
        </p:spPr>
        <p:txBody>
          <a:bodyPr/>
          <a:lstStyle/>
          <a:p>
            <a:pPr lvl="0" fontAlgn="base">
              <a:spcBef>
                <a:spcPct val="0"/>
              </a:spcBef>
              <a:spcAft>
                <a:spcPct val="0"/>
              </a:spcAft>
            </a:pPr>
            <a:r>
              <a:rPr lang="en-US" sz="2800">
                <a:solidFill>
                  <a:srgbClr val="000000"/>
                </a:solidFill>
                <a:latin typeface="Segoe UI" pitchFamily="34" charset="0"/>
                <a:ea typeface="Segoe UI" pitchFamily="34" charset="0"/>
                <a:cs typeface="Segoe UI" pitchFamily="34" charset="0"/>
              </a:rPr>
              <a:t>The Central Store:</a:t>
            </a:r>
            <a:endParaRPr lang="en-US" sz="2800" dirty="0">
              <a:solidFill>
                <a:srgbClr val="000000"/>
              </a:solidFill>
              <a:latin typeface="Segoe UI" pitchFamily="34" charset="0"/>
              <a:ea typeface="Segoe UI" pitchFamily="34" charset="0"/>
              <a:cs typeface="Segoe UI" pitchFamily="34" charset="0"/>
            </a:endParaRPr>
          </a:p>
        </p:txBody>
      </p:sp>
      <p:sp>
        <p:nvSpPr>
          <p:cNvPr id="5" name="AutoShape 16"/>
          <p:cNvSpPr>
            <a:spLocks noChangeArrowheads="1"/>
          </p:cNvSpPr>
          <p:nvPr/>
        </p:nvSpPr>
        <p:spPr bwMode="auto">
          <a:xfrm>
            <a:off x="498475" y="1685924"/>
            <a:ext cx="8035925" cy="2317915"/>
          </a:xfrm>
          <a:prstGeom prst="roundRect">
            <a:avLst>
              <a:gd name="adj" fmla="val 4167"/>
            </a:avLst>
          </a:prstGeom>
          <a:noFill/>
          <a:ln w="9525" algn="ctr">
            <a:noFill/>
            <a:round/>
            <a:headEnd/>
            <a:tailEnd/>
          </a:ln>
        </p:spPr>
        <p:txBody>
          <a:bodyPr wrap="none" anchor="ctr"/>
          <a:lstStyle/>
          <a:p>
            <a:pPr marL="228600" lvl="0" indent="-228600" fontAlgn="base">
              <a:lnSpc>
                <a:spcPct val="90000"/>
              </a:lnSpc>
              <a:spcBef>
                <a:spcPct val="40000"/>
              </a:spcBef>
              <a:spcAft>
                <a:spcPct val="0"/>
              </a:spcAft>
              <a:buClr>
                <a:srgbClr val="006699"/>
              </a:buClr>
              <a:buFontTx/>
              <a:buChar char="•"/>
            </a:pPr>
            <a:r>
              <a:rPr lang="en-US" sz="2400" dirty="0">
                <a:solidFill>
                  <a:srgbClr val="000000"/>
                </a:solidFill>
                <a:latin typeface="Segoe UI" pitchFamily="34" charset="0"/>
                <a:ea typeface="Segoe UI" pitchFamily="34" charset="0"/>
                <a:cs typeface="Segoe UI" pitchFamily="34" charset="0"/>
              </a:rPr>
              <a:t>Is a central repository for ADMX and ADML files</a:t>
            </a:r>
          </a:p>
          <a:p>
            <a:pPr marL="228600" lvl="0" indent="-228600" fontAlgn="base">
              <a:lnSpc>
                <a:spcPct val="90000"/>
              </a:lnSpc>
              <a:spcBef>
                <a:spcPct val="40000"/>
              </a:spcBef>
              <a:spcAft>
                <a:spcPct val="0"/>
              </a:spcAft>
              <a:buClr>
                <a:srgbClr val="006699"/>
              </a:buClr>
              <a:buFontTx/>
              <a:buChar char="•"/>
            </a:pPr>
            <a:r>
              <a:rPr lang="en-US" sz="2400" dirty="0">
                <a:solidFill>
                  <a:srgbClr val="000000"/>
                </a:solidFill>
                <a:latin typeface="Segoe UI" pitchFamily="34" charset="0"/>
                <a:ea typeface="Segoe UI" pitchFamily="34" charset="0"/>
                <a:cs typeface="Segoe UI" pitchFamily="34" charset="0"/>
              </a:rPr>
              <a:t>Is stored in SYSVOL</a:t>
            </a:r>
          </a:p>
          <a:p>
            <a:pPr marL="228600" lvl="0" indent="-228600" fontAlgn="base">
              <a:lnSpc>
                <a:spcPct val="90000"/>
              </a:lnSpc>
              <a:spcBef>
                <a:spcPct val="40000"/>
              </a:spcBef>
              <a:spcAft>
                <a:spcPct val="0"/>
              </a:spcAft>
              <a:buClr>
                <a:srgbClr val="006699"/>
              </a:buClr>
              <a:buFontTx/>
              <a:buChar char="•"/>
            </a:pPr>
            <a:r>
              <a:rPr lang="en-US" sz="2400" dirty="0">
                <a:solidFill>
                  <a:srgbClr val="000000"/>
                </a:solidFill>
                <a:latin typeface="Segoe UI" pitchFamily="34" charset="0"/>
                <a:ea typeface="Segoe UI" pitchFamily="34" charset="0"/>
                <a:cs typeface="Segoe UI" pitchFamily="34" charset="0"/>
              </a:rPr>
              <a:t>Must be created manually</a:t>
            </a:r>
          </a:p>
          <a:p>
            <a:pPr marL="228600" lvl="0" indent="-228600" fontAlgn="base">
              <a:lnSpc>
                <a:spcPct val="90000"/>
              </a:lnSpc>
              <a:spcBef>
                <a:spcPct val="40000"/>
              </a:spcBef>
              <a:spcAft>
                <a:spcPct val="0"/>
              </a:spcAft>
              <a:buClr>
                <a:srgbClr val="006699"/>
              </a:buClr>
              <a:buFontTx/>
              <a:buChar char="•"/>
            </a:pPr>
            <a:r>
              <a:rPr lang="en-US" sz="2400" dirty="0">
                <a:solidFill>
                  <a:srgbClr val="000000"/>
                </a:solidFill>
                <a:latin typeface="Segoe UI" pitchFamily="34" charset="0"/>
                <a:ea typeface="Segoe UI" pitchFamily="34" charset="0"/>
                <a:cs typeface="Segoe UI" pitchFamily="34" charset="0"/>
              </a:rPr>
              <a:t>Is detected automatically by Windows Vista (and newer) </a:t>
            </a:r>
            <a:br>
              <a:rPr lang="en-US" sz="2400" dirty="0">
                <a:solidFill>
                  <a:srgbClr val="000000"/>
                </a:solidFill>
                <a:latin typeface="Segoe UI" pitchFamily="34" charset="0"/>
                <a:ea typeface="Segoe UI" pitchFamily="34" charset="0"/>
                <a:cs typeface="Segoe UI" pitchFamily="34" charset="0"/>
              </a:rPr>
            </a:br>
            <a:r>
              <a:rPr lang="en-US" sz="2400" dirty="0">
                <a:solidFill>
                  <a:srgbClr val="000000"/>
                </a:solidFill>
                <a:latin typeface="Segoe UI" pitchFamily="34" charset="0"/>
                <a:ea typeface="Segoe UI" pitchFamily="34" charset="0"/>
                <a:cs typeface="Segoe UI" pitchFamily="34" charset="0"/>
              </a:rPr>
              <a:t>or Windows Server 2008 (and newer)</a:t>
            </a:r>
          </a:p>
        </p:txBody>
      </p:sp>
      <p:sp>
        <p:nvSpPr>
          <p:cNvPr id="6" name="AutoShape 18"/>
          <p:cNvSpPr>
            <a:spLocks noChangeArrowheads="1"/>
          </p:cNvSpPr>
          <p:nvPr/>
        </p:nvSpPr>
        <p:spPr bwMode="auto">
          <a:xfrm>
            <a:off x="822325" y="5407612"/>
            <a:ext cx="2244725" cy="700088"/>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lvl="0" algn="ctr" fontAlgn="base">
              <a:spcBef>
                <a:spcPct val="0"/>
              </a:spcBef>
              <a:spcAft>
                <a:spcPct val="0"/>
              </a:spcAft>
              <a:defRPr/>
            </a:pPr>
            <a:r>
              <a:rPr lang="en-US" sz="1200" b="1">
                <a:solidFill>
                  <a:srgbClr val="000000"/>
                </a:solidFill>
                <a:latin typeface="Segoe UI" pitchFamily="34" charset="0"/>
                <a:ea typeface="Segoe UI" pitchFamily="34" charset="0"/>
                <a:cs typeface="Segoe UI" pitchFamily="34" charset="0"/>
              </a:rPr>
              <a:t>Windows Vista (and newer)</a:t>
            </a:r>
          </a:p>
          <a:p>
            <a:pPr lvl="0" algn="ctr" fontAlgn="base">
              <a:spcBef>
                <a:spcPct val="0"/>
              </a:spcBef>
              <a:spcAft>
                <a:spcPct val="0"/>
              </a:spcAft>
              <a:defRPr/>
            </a:pPr>
            <a:r>
              <a:rPr lang="en-US" sz="1200" b="1">
                <a:solidFill>
                  <a:srgbClr val="000000"/>
                </a:solidFill>
                <a:latin typeface="Segoe UI" pitchFamily="34" charset="0"/>
                <a:ea typeface="Segoe UI" pitchFamily="34" charset="0"/>
                <a:cs typeface="Segoe UI" pitchFamily="34" charset="0"/>
              </a:rPr>
              <a:t>or Windows Server 2008</a:t>
            </a:r>
          </a:p>
          <a:p>
            <a:pPr lvl="0" algn="ctr" fontAlgn="base">
              <a:spcBef>
                <a:spcPct val="0"/>
              </a:spcBef>
              <a:spcAft>
                <a:spcPct val="0"/>
              </a:spcAft>
              <a:defRPr/>
            </a:pPr>
            <a:r>
              <a:rPr lang="en-US" sz="1200" b="1">
                <a:solidFill>
                  <a:srgbClr val="000000"/>
                </a:solidFill>
                <a:latin typeface="Segoe UI" pitchFamily="34" charset="0"/>
                <a:ea typeface="Segoe UI" pitchFamily="34" charset="0"/>
                <a:cs typeface="Segoe UI" pitchFamily="34" charset="0"/>
              </a:rPr>
              <a:t>(and newer) computer</a:t>
            </a:r>
            <a:endParaRPr lang="en-US" sz="1200" b="1" dirty="0">
              <a:solidFill>
                <a:srgbClr val="000000"/>
              </a:solidFill>
              <a:latin typeface="Segoe UI" pitchFamily="34" charset="0"/>
              <a:ea typeface="Segoe UI" pitchFamily="34" charset="0"/>
              <a:cs typeface="Segoe UI" pitchFamily="34" charset="0"/>
            </a:endParaRPr>
          </a:p>
        </p:txBody>
      </p:sp>
      <p:sp>
        <p:nvSpPr>
          <p:cNvPr id="7" name="AutoShape 21"/>
          <p:cNvSpPr>
            <a:spLocks noChangeArrowheads="1"/>
          </p:cNvSpPr>
          <p:nvPr/>
        </p:nvSpPr>
        <p:spPr bwMode="auto">
          <a:xfrm>
            <a:off x="2560637" y="4526549"/>
            <a:ext cx="1012825" cy="344488"/>
          </a:xfrm>
          <a:prstGeom prst="roundRect">
            <a:avLst>
              <a:gd name="adj" fmla="val 10921"/>
            </a:avLst>
          </a:prstGeom>
          <a:solidFill>
            <a:schemeClr val="bg1"/>
          </a:solidFill>
          <a:ln w="9525">
            <a:solidFill>
              <a:srgbClr val="4D4D4D"/>
            </a:solidFill>
            <a:round/>
            <a:headEnd/>
            <a:tailEnd/>
          </a:ln>
          <a:effectLst/>
        </p:spPr>
        <p:txBody>
          <a:bodyPr wrap="none" anchor="ctr"/>
          <a:lstStyle/>
          <a:p>
            <a:pPr lvl="0" algn="ctr" fontAlgn="base">
              <a:spcBef>
                <a:spcPct val="0"/>
              </a:spcBef>
              <a:spcAft>
                <a:spcPct val="0"/>
              </a:spcAft>
              <a:defRPr/>
            </a:pPr>
            <a:r>
              <a:rPr lang="en-US" sz="1200" b="1">
                <a:solidFill>
                  <a:srgbClr val="000000"/>
                </a:solidFill>
                <a:latin typeface="Segoe UI" pitchFamily="34" charset="0"/>
                <a:ea typeface="Segoe UI" pitchFamily="34" charset="0"/>
                <a:cs typeface="Segoe UI" pitchFamily="34" charset="0"/>
              </a:rPr>
              <a:t>ADMX files</a:t>
            </a:r>
            <a:endParaRPr lang="en-US" sz="1200" b="1" dirty="0">
              <a:solidFill>
                <a:srgbClr val="000000"/>
              </a:solidFill>
              <a:latin typeface="Segoe UI" pitchFamily="34" charset="0"/>
              <a:ea typeface="Segoe UI" pitchFamily="34" charset="0"/>
              <a:cs typeface="Segoe UI" pitchFamily="34" charset="0"/>
            </a:endParaRPr>
          </a:p>
        </p:txBody>
      </p:sp>
      <p:sp>
        <p:nvSpPr>
          <p:cNvPr id="8" name="AutoShape 25"/>
          <p:cNvSpPr>
            <a:spLocks noChangeArrowheads="1"/>
          </p:cNvSpPr>
          <p:nvPr/>
        </p:nvSpPr>
        <p:spPr bwMode="auto">
          <a:xfrm>
            <a:off x="3552825" y="5699712"/>
            <a:ext cx="1927225" cy="407988"/>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lvl="0" algn="ctr" fontAlgn="base">
              <a:spcBef>
                <a:spcPct val="0"/>
              </a:spcBef>
              <a:spcAft>
                <a:spcPct val="0"/>
              </a:spcAft>
              <a:defRPr/>
            </a:pPr>
            <a:r>
              <a:rPr lang="en-US" sz="1200" b="1">
                <a:solidFill>
                  <a:srgbClr val="000000"/>
                </a:solidFill>
                <a:latin typeface="Segoe UI" pitchFamily="34" charset="0"/>
                <a:ea typeface="Segoe UI" pitchFamily="34" charset="0"/>
                <a:cs typeface="Segoe UI" pitchFamily="34" charset="0"/>
              </a:rPr>
              <a:t>Domain controller</a:t>
            </a:r>
          </a:p>
          <a:p>
            <a:pPr lvl="0" algn="ctr" fontAlgn="base">
              <a:spcBef>
                <a:spcPct val="0"/>
              </a:spcBef>
              <a:spcAft>
                <a:spcPct val="0"/>
              </a:spcAft>
              <a:defRPr/>
            </a:pPr>
            <a:r>
              <a:rPr lang="en-US" sz="1200" b="1">
                <a:solidFill>
                  <a:srgbClr val="000000"/>
                </a:solidFill>
                <a:latin typeface="Segoe UI" pitchFamily="34" charset="0"/>
                <a:ea typeface="Segoe UI" pitchFamily="34" charset="0"/>
                <a:cs typeface="Segoe UI" pitchFamily="34" charset="0"/>
              </a:rPr>
              <a:t> with SYSVOL</a:t>
            </a:r>
            <a:endParaRPr lang="en-US" sz="1200" b="1" dirty="0">
              <a:solidFill>
                <a:srgbClr val="000000"/>
              </a:solidFill>
              <a:latin typeface="Segoe UI" pitchFamily="34" charset="0"/>
              <a:ea typeface="Segoe UI" pitchFamily="34" charset="0"/>
              <a:cs typeface="Segoe UI" pitchFamily="34" charset="0"/>
            </a:endParaRPr>
          </a:p>
        </p:txBody>
      </p:sp>
      <p:sp>
        <p:nvSpPr>
          <p:cNvPr id="9" name="AutoShape 36"/>
          <p:cNvSpPr>
            <a:spLocks noChangeArrowheads="1"/>
          </p:cNvSpPr>
          <p:nvPr/>
        </p:nvSpPr>
        <p:spPr bwMode="auto">
          <a:xfrm>
            <a:off x="6143625" y="5699712"/>
            <a:ext cx="1927225" cy="407988"/>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lvl="0" algn="ctr" fontAlgn="base">
              <a:spcBef>
                <a:spcPct val="0"/>
              </a:spcBef>
              <a:spcAft>
                <a:spcPct val="0"/>
              </a:spcAft>
              <a:defRPr/>
            </a:pPr>
            <a:r>
              <a:rPr lang="en-US" sz="1200" b="1" dirty="0">
                <a:solidFill>
                  <a:srgbClr val="000000"/>
                </a:solidFill>
                <a:latin typeface="Segoe UI" pitchFamily="34" charset="0"/>
                <a:ea typeface="Segoe UI" pitchFamily="34" charset="0"/>
                <a:cs typeface="Segoe UI" pitchFamily="34" charset="0"/>
              </a:rPr>
              <a:t>Domain controller</a:t>
            </a:r>
          </a:p>
          <a:p>
            <a:pPr lvl="0" algn="ctr" fontAlgn="base">
              <a:spcBef>
                <a:spcPct val="0"/>
              </a:spcBef>
              <a:spcAft>
                <a:spcPct val="0"/>
              </a:spcAft>
              <a:defRPr/>
            </a:pPr>
            <a:r>
              <a:rPr lang="en-US" sz="1200" b="1" dirty="0">
                <a:solidFill>
                  <a:srgbClr val="000000"/>
                </a:solidFill>
                <a:latin typeface="Segoe UI" pitchFamily="34" charset="0"/>
                <a:ea typeface="Segoe UI" pitchFamily="34" charset="0"/>
                <a:cs typeface="Segoe UI" pitchFamily="34" charset="0"/>
              </a:rPr>
              <a:t> with SYSVOL</a:t>
            </a:r>
          </a:p>
        </p:txBody>
      </p:sp>
      <p:grpSp>
        <p:nvGrpSpPr>
          <p:cNvPr id="10" name="Group 9" descr="Illustration that explains that a central store provides a central repository for ADMX files. A central store is stored in SYSVOL. AD DS replication ensures that central store is replicated to all domain controllers."/>
          <p:cNvGrpSpPr/>
          <p:nvPr/>
        </p:nvGrpSpPr>
        <p:grpSpPr>
          <a:xfrm>
            <a:off x="1512196" y="4262438"/>
            <a:ext cx="6207324" cy="1072736"/>
            <a:chOff x="2464696" y="4302416"/>
            <a:chExt cx="6207324" cy="1072736"/>
          </a:xfrm>
        </p:grpSpPr>
        <p:grpSp>
          <p:nvGrpSpPr>
            <p:cNvPr id="11" name="Group 10"/>
            <p:cNvGrpSpPr/>
            <p:nvPr/>
          </p:nvGrpSpPr>
          <p:grpSpPr>
            <a:xfrm>
              <a:off x="2464696" y="4302416"/>
              <a:ext cx="1056760" cy="966212"/>
              <a:chOff x="2464696" y="4302416"/>
              <a:chExt cx="1056760" cy="966212"/>
            </a:xfrm>
          </p:grpSpPr>
          <p:pic>
            <p:nvPicPr>
              <p:cNvPr id="2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4610" y="4302416"/>
                <a:ext cx="821055" cy="87668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9422" y="4754461"/>
                <a:ext cx="382034" cy="514167"/>
              </a:xfrm>
              <a:prstGeom prst="rect">
                <a:avLst/>
              </a:prstGeom>
            </p:spPr>
          </p:pic>
          <p:pic>
            <p:nvPicPr>
              <p:cNvPr id="23"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64696" y="4577715"/>
                <a:ext cx="380364" cy="601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5221665" y="4420783"/>
              <a:ext cx="875706" cy="928274"/>
              <a:chOff x="5221665" y="4420783"/>
              <a:chExt cx="875706" cy="928274"/>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73928" y="4420783"/>
                <a:ext cx="523443" cy="928274"/>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21665" y="4829101"/>
                <a:ext cx="574237" cy="377916"/>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9985" y="4772932"/>
                <a:ext cx="382034" cy="514167"/>
              </a:xfrm>
              <a:prstGeom prst="rect">
                <a:avLst/>
              </a:prstGeom>
            </p:spPr>
          </p:pic>
        </p:grpSp>
        <p:grpSp>
          <p:nvGrpSpPr>
            <p:cNvPr id="13" name="Group 12"/>
            <p:cNvGrpSpPr/>
            <p:nvPr/>
          </p:nvGrpSpPr>
          <p:grpSpPr>
            <a:xfrm>
              <a:off x="7796314" y="4446878"/>
              <a:ext cx="875706" cy="928274"/>
              <a:chOff x="5221665" y="4420783"/>
              <a:chExt cx="875706" cy="928274"/>
            </a:xfrm>
          </p:grpSpPr>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73928" y="4420783"/>
                <a:ext cx="523443" cy="928274"/>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21665" y="4829101"/>
                <a:ext cx="574237" cy="377916"/>
              </a:xfrm>
              <a:prstGeom prst="rect">
                <a:avLst/>
              </a:prstGeom>
            </p:spPr>
          </p:pic>
        </p:grpSp>
        <p:cxnSp>
          <p:nvCxnSpPr>
            <p:cNvPr id="14" name="Straight Arrow Connector 13"/>
            <p:cNvCxnSpPr/>
            <p:nvPr/>
          </p:nvCxnSpPr>
          <p:spPr>
            <a:xfrm>
              <a:off x="3570287" y="5086350"/>
              <a:ext cx="160750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143091" y="5078730"/>
              <a:ext cx="160750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169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ffb946f6-545b-48f8-b877-873fbeaad9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Practical Uses of Administrative templates</a:t>
            </a:r>
            <a:endParaRPr lang="en-US"/>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4217" y="4496967"/>
            <a:ext cx="2429706" cy="1828381"/>
          </a:xfrm>
          <a:prstGeom prst="rect">
            <a:avLst/>
          </a:prstGeom>
          <a:noFill/>
          <a:effectLst/>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944217" y="1181100"/>
            <a:ext cx="7323483" cy="2726635"/>
          </a:xfrm>
          <a:prstGeom prst="wedgeRoundRectCallout">
            <a:avLst>
              <a:gd name="adj1" fmla="val -35860"/>
              <a:gd name="adj2" fmla="val 6969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marL="342900" lvl="0" indent="-342900" fontAlgn="base">
              <a:spcBef>
                <a:spcPct val="0"/>
              </a:spcBef>
              <a:spcAft>
                <a:spcPct val="0"/>
              </a:spcAft>
              <a:buFont typeface="Arial" panose="020B0604020202020204" pitchFamily="34" charset="0"/>
              <a:buChar char="•"/>
            </a:pPr>
            <a:r>
              <a:rPr lang="en-US" sz="2000">
                <a:solidFill>
                  <a:srgbClr val="000000"/>
                </a:solidFill>
                <a:latin typeface="Segoe UI" pitchFamily="34" charset="0"/>
                <a:ea typeface="Segoe UI" pitchFamily="34" charset="0"/>
                <a:cs typeface="Segoe UI" pitchFamily="34" charset="0"/>
              </a:rPr>
              <a:t>How do you currently provide desktop security?</a:t>
            </a:r>
          </a:p>
          <a:p>
            <a:pPr marL="342900" lvl="0" indent="-342900" fontAlgn="base">
              <a:spcBef>
                <a:spcPct val="0"/>
              </a:spcBef>
              <a:spcAft>
                <a:spcPct val="0"/>
              </a:spcAft>
              <a:buFont typeface="Arial" panose="020B0604020202020204" pitchFamily="34" charset="0"/>
              <a:buChar char="•"/>
            </a:pPr>
            <a:endParaRPr lang="en-US" sz="2000">
              <a:solidFill>
                <a:srgbClr val="000000"/>
              </a:solidFill>
              <a:latin typeface="Segoe UI" pitchFamily="34" charset="0"/>
              <a:ea typeface="Segoe UI" pitchFamily="34" charset="0"/>
              <a:cs typeface="Segoe UI" pitchFamily="34" charset="0"/>
            </a:endParaRPr>
          </a:p>
          <a:p>
            <a:pPr marL="342900" lvl="0" indent="-342900" fontAlgn="base">
              <a:spcBef>
                <a:spcPct val="0"/>
              </a:spcBef>
              <a:spcAft>
                <a:spcPct val="0"/>
              </a:spcAft>
              <a:buFont typeface="Arial" panose="020B0604020202020204" pitchFamily="34" charset="0"/>
              <a:buChar char="•"/>
            </a:pPr>
            <a:r>
              <a:rPr lang="en-US" sz="2000">
                <a:solidFill>
                  <a:srgbClr val="000000"/>
                </a:solidFill>
                <a:latin typeface="Segoe UI" pitchFamily="34" charset="0"/>
                <a:ea typeface="Segoe UI" pitchFamily="34" charset="0"/>
                <a:cs typeface="Segoe UI" pitchFamily="34" charset="0"/>
              </a:rPr>
              <a:t>How much administrative access do users have to their systems?</a:t>
            </a:r>
          </a:p>
          <a:p>
            <a:pPr marL="342900" lvl="0" indent="-342900" fontAlgn="base">
              <a:spcBef>
                <a:spcPct val="0"/>
              </a:spcBef>
              <a:spcAft>
                <a:spcPct val="0"/>
              </a:spcAft>
              <a:buFont typeface="Arial" panose="020B0604020202020204" pitchFamily="34" charset="0"/>
              <a:buChar char="•"/>
            </a:pPr>
            <a:endParaRPr lang="en-US" sz="2000">
              <a:solidFill>
                <a:srgbClr val="000000"/>
              </a:solidFill>
              <a:latin typeface="Segoe UI" pitchFamily="34" charset="0"/>
              <a:ea typeface="Segoe UI" pitchFamily="34" charset="0"/>
              <a:cs typeface="Segoe UI" pitchFamily="34" charset="0"/>
            </a:endParaRPr>
          </a:p>
          <a:p>
            <a:pPr marL="342900" lvl="0" indent="-342900" fontAlgn="base">
              <a:spcBef>
                <a:spcPct val="0"/>
              </a:spcBef>
              <a:spcAft>
                <a:spcPct val="0"/>
              </a:spcAft>
              <a:buFont typeface="Arial" panose="020B0604020202020204" pitchFamily="34" charset="0"/>
              <a:buChar char="•"/>
            </a:pPr>
            <a:r>
              <a:rPr lang="en-US" sz="2000">
                <a:solidFill>
                  <a:srgbClr val="000000"/>
                </a:solidFill>
                <a:latin typeface="Segoe UI" pitchFamily="34" charset="0"/>
                <a:ea typeface="Segoe UI" pitchFamily="34" charset="0"/>
                <a:cs typeface="Segoe UI" pitchFamily="34" charset="0"/>
              </a:rPr>
              <a:t>Which Group Policy settings will you find useful in your organization?</a:t>
            </a:r>
            <a:endParaRPr lang="en-IN" sz="200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60167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f1a98393-d712-42d2-95e5-8057e2d09f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Settings with Administrative templates</a:t>
            </a:r>
            <a:endParaRPr lang="en-US"/>
          </a:p>
        </p:txBody>
      </p:sp>
      <p:sp>
        <p:nvSpPr>
          <p:cNvPr id="4" name="Rectangle 3"/>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kern="0">
                <a:solidFill>
                  <a:srgbClr val="000000"/>
                </a:solidFill>
              </a:rPr>
              <a:t>In this demonstration, you will see how to:</a:t>
            </a:r>
          </a:p>
          <a:p>
            <a:pPr lvl="0"/>
            <a:r>
              <a:rPr lang="en-US" kern="0">
                <a:solidFill>
                  <a:srgbClr val="000000"/>
                </a:solidFill>
              </a:rPr>
              <a:t>Filter Administrative Template policy settings</a:t>
            </a:r>
            <a:endParaRPr lang="en-GB" kern="0">
              <a:solidFill>
                <a:srgbClr val="000000"/>
              </a:solidFill>
            </a:endParaRPr>
          </a:p>
          <a:p>
            <a:pPr lvl="0"/>
            <a:r>
              <a:rPr lang="en-US" kern="0">
                <a:solidFill>
                  <a:srgbClr val="000000"/>
                </a:solidFill>
              </a:rPr>
              <a:t>Apply comments to policy settings</a:t>
            </a:r>
            <a:endParaRPr lang="en-GB" kern="0">
              <a:solidFill>
                <a:srgbClr val="000000"/>
              </a:solidFill>
            </a:endParaRPr>
          </a:p>
          <a:p>
            <a:pPr lvl="0"/>
            <a:r>
              <a:rPr lang="en-US" kern="0">
                <a:solidFill>
                  <a:srgbClr val="000000"/>
                </a:solidFill>
              </a:rPr>
              <a:t>Add comments to a GPO</a:t>
            </a:r>
            <a:endParaRPr lang="en-GB" kern="0">
              <a:solidFill>
                <a:srgbClr val="000000"/>
              </a:solidFill>
            </a:endParaRPr>
          </a:p>
          <a:p>
            <a:pPr lvl="0"/>
            <a:r>
              <a:rPr lang="en-US" kern="0">
                <a:solidFill>
                  <a:srgbClr val="000000"/>
                </a:solidFill>
              </a:rPr>
              <a:t>Create a new GPO by copying an existing GPO</a:t>
            </a:r>
          </a:p>
          <a:p>
            <a:pPr lvl="0"/>
            <a:r>
              <a:rPr lang="en-US" kern="0">
                <a:solidFill>
                  <a:srgbClr val="000000"/>
                </a:solidFill>
              </a:rPr>
              <a:t>Create a new GPO by importing settings that were exported from another GPO</a:t>
            </a:r>
            <a:endParaRPr lang="en-GB" kern="0">
              <a:solidFill>
                <a:srgbClr val="000000"/>
              </a:solidFill>
            </a:endParaRPr>
          </a:p>
          <a:p>
            <a:pPr lvl="0"/>
            <a:endParaRPr lang="en-GB" kern="0">
              <a:solidFill>
                <a:srgbClr val="000000"/>
              </a:solidFill>
            </a:endParaRPr>
          </a:p>
          <a:p>
            <a:pPr lvl="0">
              <a:buNone/>
            </a:pPr>
            <a:endParaRPr lang="en-US" kern="0" dirty="0">
              <a:solidFill>
                <a:srgbClr val="000000"/>
              </a:solidFill>
            </a:endParaRPr>
          </a:p>
        </p:txBody>
      </p:sp>
    </p:spTree>
    <p:extLst>
      <p:ext uri="{BB962C8B-B14F-4D97-AF65-F5344CB8AC3E}">
        <p14:creationId xmlns:p14="http://schemas.microsoft.com/office/powerpoint/2010/main" val="53308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464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18</TotalTime>
  <Words>5909</Words>
  <Application>Microsoft Office PowerPoint</Application>
  <PresentationFormat>On-screen Show (4:3)</PresentationFormat>
  <Paragraphs>734</Paragraphs>
  <Slides>42</Slides>
  <Notes>42</Notes>
  <HiddenSlides>9</HiddenSlides>
  <MMClips>0</MMClips>
  <ScaleCrop>false</ScaleCrop>
  <HeadingPairs>
    <vt:vector size="6" baseType="variant">
      <vt:variant>
        <vt:lpstr>Fonts Used</vt:lpstr>
      </vt:variant>
      <vt:variant>
        <vt:i4>9</vt:i4>
      </vt:variant>
      <vt:variant>
        <vt:lpstr>Theme</vt:lpstr>
      </vt:variant>
      <vt:variant>
        <vt:i4>41</vt:i4>
      </vt:variant>
      <vt:variant>
        <vt:lpstr>Slide Titles</vt:lpstr>
      </vt:variant>
      <vt:variant>
        <vt:i4>42</vt:i4>
      </vt:variant>
    </vt:vector>
  </HeadingPairs>
  <TitlesOfParts>
    <vt:vector size="92" baseType="lpstr">
      <vt:lpstr>Calibri</vt:lpstr>
      <vt:lpstr>Wingdings</vt:lpstr>
      <vt:lpstr>Symbol</vt:lpstr>
      <vt:lpstr>Segoe UI</vt:lpstr>
      <vt:lpstr>Segoe UI Light</vt:lpstr>
      <vt:lpstr>Arial</vt:lpstr>
      <vt:lpstr>Times New Roman</vt:lpstr>
      <vt:lpstr>Verdana</vt:lpstr>
      <vt:lpstr>Segoe Light</vt:lpstr>
      <vt:lpstr>Presentation1</vt:lpstr>
      <vt:lpstr>1_Presentation1</vt:lpstr>
      <vt:lpstr>2_Presentation1</vt:lpstr>
      <vt:lpstr>3_Presentation1</vt:lpstr>
      <vt:lpstr>4_Presentation1</vt:lpstr>
      <vt:lpstr>5_Presentation1</vt:lpstr>
      <vt:lpstr>6_Presentation1</vt:lpstr>
      <vt:lpstr>7_Presentation1</vt:lpstr>
      <vt:lpstr>8_Presentation1</vt:lpstr>
      <vt:lpstr>9_Presentation1</vt:lpstr>
      <vt:lpstr>10_Presentation1</vt:lpstr>
      <vt:lpstr>11_Presentation1</vt:lpstr>
      <vt:lpstr>12_Presentation1</vt:lpstr>
      <vt:lpstr>13_Presentation1</vt:lpstr>
      <vt:lpstr>14_Presentation1</vt:lpstr>
      <vt:lpstr>15_Presentation1</vt:lpstr>
      <vt:lpstr>16_Presentation1</vt:lpstr>
      <vt:lpstr>17_Presentation1</vt:lpstr>
      <vt:lpstr>18_Presentation1</vt:lpstr>
      <vt:lpstr>19_Presentation1</vt:lpstr>
      <vt:lpstr>20_Presentation1</vt:lpstr>
      <vt:lpstr>21_Presentation1</vt:lpstr>
      <vt:lpstr>22_Presentation1</vt:lpstr>
      <vt:lpstr>23_Presentation1</vt:lpstr>
      <vt:lpstr>24_Presentation1</vt:lpstr>
      <vt:lpstr>25_Presentation1</vt:lpstr>
      <vt:lpstr>26_Presentation1</vt:lpstr>
      <vt:lpstr>27_Presentation1</vt:lpstr>
      <vt:lpstr>28_Presentation1</vt:lpstr>
      <vt:lpstr>29_Presentation1</vt:lpstr>
      <vt:lpstr>30_Presentation1</vt:lpstr>
      <vt:lpstr>31_Presentation1</vt:lpstr>
      <vt:lpstr>32_Presentation1</vt:lpstr>
      <vt:lpstr>33_Presentation1</vt:lpstr>
      <vt:lpstr>34_Presentation1</vt:lpstr>
      <vt:lpstr>35_Presentation1</vt:lpstr>
      <vt:lpstr>36_Presentation1</vt:lpstr>
      <vt:lpstr>37_Presentation1</vt:lpstr>
      <vt:lpstr>38_Presentation1</vt:lpstr>
      <vt:lpstr>39_Presentation1</vt:lpstr>
      <vt:lpstr>40_Presentation1</vt:lpstr>
      <vt:lpstr>Module 5</vt:lpstr>
      <vt:lpstr>Module Overview</vt:lpstr>
      <vt:lpstr>Lesson 1: Implementing Administrative templates</vt:lpstr>
      <vt:lpstr>What Are Administrative templates?</vt:lpstr>
      <vt:lpstr>What Are ADM and ADMX Files?</vt:lpstr>
      <vt:lpstr>The Central Store</vt:lpstr>
      <vt:lpstr>Discussion: Practical Uses of Administrative templates</vt:lpstr>
      <vt:lpstr>Demonstration: Configuring Settings with Administrative templates</vt:lpstr>
      <vt:lpstr>PowerPoint Presentation</vt:lpstr>
      <vt:lpstr>PowerPoint Presentation</vt:lpstr>
      <vt:lpstr>Extending Administrative templates</vt:lpstr>
      <vt:lpstr>Demonstration: Configuring Administrative templates</vt:lpstr>
      <vt:lpstr>PowerPoint Presentation</vt:lpstr>
      <vt:lpstr>Lesson 2: Configuring Folder Redirection and Scripts</vt:lpstr>
      <vt:lpstr>What Is Folder Redirection?</vt:lpstr>
      <vt:lpstr>Settings for Configuring Folder Redirection</vt:lpstr>
      <vt:lpstr>Security Settings for Redirected Folders</vt:lpstr>
      <vt:lpstr>Demonstration: Configuring Folder Redirection</vt:lpstr>
      <vt:lpstr>PowerPoint Presentation</vt:lpstr>
      <vt:lpstr>PowerPoint Presentation</vt:lpstr>
      <vt:lpstr>Group Policy Settings for Applying Scripts</vt:lpstr>
      <vt:lpstr>Demonstration: Configuring Scripts with GPOs</vt:lpstr>
      <vt:lpstr>PowerPoint Presentation</vt:lpstr>
      <vt:lpstr>Lesson 3: Configuring Group Policy Preferences</vt:lpstr>
      <vt:lpstr>What Are Group Policy Preferences?</vt:lpstr>
      <vt:lpstr>Comparing Group Policy Preferences and Administrative templates</vt:lpstr>
      <vt:lpstr>Features of Group Policy Preferences</vt:lpstr>
      <vt:lpstr>Item-Level Targeting Options</vt:lpstr>
      <vt:lpstr>Demonstration: Configuring Group Policy Preferences</vt:lpstr>
      <vt:lpstr>PowerPoint Presentation</vt:lpstr>
      <vt:lpstr>Lesson 4: Managing Software with Group Policy</vt:lpstr>
      <vt:lpstr>How Group Policy Software Distribution Helps to Address the Software Lifecycle</vt:lpstr>
      <vt:lpstr>How Windows Installer Enhances Software Distribution</vt:lpstr>
      <vt:lpstr>Assigning and Publishing Software</vt:lpstr>
      <vt:lpstr>Managing Software Upgrades by Using Group Policy</vt:lpstr>
      <vt:lpstr>Lab: Managing User Desktops with Group Policy</vt:lpstr>
      <vt:lpstr>Lab Scenario</vt:lpstr>
      <vt:lpstr>Lab Scenario</vt:lpstr>
      <vt:lpstr>Lab Review</vt:lpstr>
      <vt:lpstr>Module Review and Takeaways</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Anindya Pattanayak</dc:creator>
  <cp:lastModifiedBy>Anindya Pattanayak</cp:lastModifiedBy>
  <cp:revision>7</cp:revision>
  <dcterms:created xsi:type="dcterms:W3CDTF">2014-04-01T08:51:28Z</dcterms:created>
  <dcterms:modified xsi:type="dcterms:W3CDTF">2014-04-02T09:51:13Z</dcterms:modified>
</cp:coreProperties>
</file>