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85" r:id="rId3"/>
    <p:sldId id="257" r:id="rId4"/>
    <p:sldId id="258" r:id="rId5"/>
    <p:sldId id="259" r:id="rId6"/>
    <p:sldId id="286" r:id="rId7"/>
    <p:sldId id="260" r:id="rId8"/>
    <p:sldId id="287" r:id="rId9"/>
    <p:sldId id="261" r:id="rId10"/>
    <p:sldId id="262" r:id="rId11"/>
    <p:sldId id="288" r:id="rId12"/>
    <p:sldId id="263" r:id="rId13"/>
    <p:sldId id="264" r:id="rId14"/>
    <p:sldId id="265" r:id="rId15"/>
    <p:sldId id="266" r:id="rId16"/>
    <p:sldId id="289" r:id="rId17"/>
    <p:sldId id="267" r:id="rId18"/>
    <p:sldId id="268" r:id="rId19"/>
    <p:sldId id="269" r:id="rId20"/>
    <p:sldId id="290"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91" r:id="rId36"/>
    <p:sldId id="284" r:id="rId37"/>
    <p:sldId id="292" r:id="rId38"/>
  </p:sldIdLst>
  <p:sldSz cx="9144000" cy="6858000" type="screen4x3"/>
  <p:notesSz cx="6858000" cy="9144000"/>
  <p:embeddedFontLst>
    <p:embeddedFont>
      <p:font typeface="Verdana" panose="020B0604030504040204" pitchFamily="34"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Segoe UI Light" panose="020B0502040204020203" pitchFamily="34" charset="0"/>
      <p:regular r:id="rId48"/>
      <p:italic r:id="rId49"/>
    </p:embeddedFont>
    <p:embeddedFont>
      <p:font typeface="Segoe Light" panose="020B0302040504020203" pitchFamily="34" charset="0"/>
      <p:regular r:id="rId50"/>
      <p:italic r:id="rId51"/>
    </p:embeddedFont>
    <p:embeddedFont>
      <p:font typeface="Calibri" panose="020F050202020403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63067-4AC0-4CBA-8AE3-C9CC8946B343}" type="datetimeFigureOut">
              <a:rPr lang="en-US" smtClean="0"/>
              <a:t>4/2/2014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10F322-6265-4536-A301-A83AE2FED776}" type="slidenum">
              <a:rPr lang="en-US" smtClean="0"/>
              <a:t>‹#›</a:t>
            </a:fld>
            <a:endParaRPr lang="en-US"/>
          </a:p>
        </p:txBody>
      </p:sp>
    </p:spTree>
    <p:extLst>
      <p:ext uri="{BB962C8B-B14F-4D97-AF65-F5344CB8AC3E}">
        <p14:creationId xmlns:p14="http://schemas.microsoft.com/office/powerpoint/2010/main" val="408444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33116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214827&amp;clcid=0x409"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Presentation:</a:t>
            </a:r>
            <a:r>
              <a:rPr lang="en-US" sz="1000">
                <a:latin typeface="Arial"/>
                <a:ea typeface="Calibri"/>
                <a:cs typeface="Segoe UI"/>
              </a:rPr>
              <a:t> </a:t>
            </a:r>
            <a:r>
              <a:rPr lang="en-US" sz="1000" b="1">
                <a:latin typeface="Arial"/>
                <a:ea typeface="Calibri"/>
                <a:cs typeface="Times New Roman"/>
              </a:rPr>
              <a:t>60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Lab:</a:t>
            </a:r>
            <a:r>
              <a:rPr lang="en-US" sz="1000">
                <a:latin typeface="Arial"/>
                <a:ea typeface="Calibri"/>
                <a:cs typeface="Segoe UI"/>
              </a:rPr>
              <a:t> </a:t>
            </a:r>
            <a:r>
              <a:rPr lang="en-US" sz="1000" b="1">
                <a:latin typeface="Arial"/>
                <a:ea typeface="Calibri"/>
                <a:cs typeface="Times New Roman"/>
              </a:rPr>
              <a:t>45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After completing this module, students will be able to:</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Install and configure a Network Policy Server (NPS).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Configure clients and servers with the Remote Authentication Dial-In User Service (RADIUS) protocol.</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Explain NPS authentication methods.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Monitor and troubleshoot NPS.</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Times New Roman"/>
                <a:cs typeface="Segoe UI"/>
              </a:rPr>
              <a:t>Required materials</a:t>
            </a:r>
          </a:p>
          <a:p>
            <a:pPr>
              <a:lnSpc>
                <a:spcPct val="115000"/>
              </a:lnSpc>
              <a:spcAft>
                <a:spcPts val="1000"/>
              </a:spcAft>
            </a:pPr>
            <a:r>
              <a:rPr lang="en-US" sz="1000">
                <a:latin typeface="Arial"/>
                <a:ea typeface="Calibri"/>
                <a:cs typeface="Segoe UI"/>
              </a:rPr>
              <a:t>To teach this module, you need the Microsoft</a:t>
            </a:r>
            <a:r>
              <a:rPr lang="en-US" sz="1000" baseline="30000" smtClean="0">
                <a:effectLst/>
                <a:latin typeface="Arial"/>
                <a:ea typeface="Calibri"/>
                <a:cs typeface="Times New Roman"/>
              </a:rPr>
              <a:t>®</a:t>
            </a:r>
            <a:r>
              <a:rPr lang="en-US" sz="1000">
                <a:latin typeface="Arial"/>
                <a:ea typeface="Calibri"/>
                <a:cs typeface="Segoe UI"/>
              </a:rPr>
              <a:t> Office PowerPoint</a:t>
            </a:r>
            <a:r>
              <a:rPr lang="en-US" sz="1000" baseline="30000" smtClean="0">
                <a:effectLst/>
                <a:latin typeface="Arial"/>
                <a:ea typeface="Calibri"/>
                <a:cs typeface="Times New Roman"/>
              </a:rPr>
              <a:t>®</a:t>
            </a:r>
            <a:r>
              <a:rPr lang="en-US" sz="1000">
                <a:latin typeface="Arial"/>
                <a:ea typeface="Calibri"/>
                <a:cs typeface="Segoe UI"/>
              </a:rPr>
              <a:t> file 20411D_06.pptx.</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Important: We recommend that you use Office PowerPoint 2007 or a newer version to display the slides for this course. If you use PowerPoint Viewer or an older version of Office PowerPoint, all the features of the slides might not display correctly.</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Preparation tasks</a:t>
            </a:r>
          </a:p>
          <a:p>
            <a:pPr>
              <a:lnSpc>
                <a:spcPct val="115000"/>
              </a:lnSpc>
              <a:spcAft>
                <a:spcPts val="1000"/>
              </a:spcAft>
            </a:pPr>
            <a:r>
              <a:rPr lang="en-US" sz="1000">
                <a:latin typeface="Arial"/>
                <a:ea typeface="Calibri"/>
                <a:cs typeface="Segoe UI"/>
              </a:rPr>
              <a:t>To prepare for this module:</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Read all of the materials for this module.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Practice performing the demonstrations and the lab exercises.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Work through the Module Review and Takeaways section, and determine how you will use this section to reinforce student learning and promote knowledge transfer to on-the-job performance.</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Times New Roman"/>
                <a:cs typeface="Segoe UI"/>
              </a:rPr>
              <a:t>Preparation for Demos</a:t>
            </a:r>
          </a:p>
          <a:p>
            <a:pPr>
              <a:lnSpc>
                <a:spcPct val="115000"/>
              </a:lnSpc>
              <a:spcAft>
                <a:spcPts val="1000"/>
              </a:spcAft>
            </a:pPr>
            <a:r>
              <a:rPr lang="en-US" sz="1000">
                <a:latin typeface="Arial"/>
                <a:ea typeface="Calibri"/>
                <a:cs typeface="Segoe UI"/>
              </a:rPr>
              <a:t>There are four demonstrations in this module, and they require the virtual machines 20411D-LON-DC1 and 20411D-LON-RTR. You should launch these virtual machines before each class begins, and sign in to them so that you can prepare for the demonstrations.</a:t>
            </a:r>
            <a:endParaRPr lang="en-US" sz="1000">
              <a:latin typeface="Arial"/>
              <a:ea typeface="Calibri"/>
              <a:cs typeface="Times New Roman"/>
            </a:endParaRPr>
          </a:p>
          <a:p>
            <a:pPr>
              <a:lnSpc>
                <a:spcPts val="1300"/>
              </a:lnSpc>
              <a:spcBef>
                <a:spcPts val="900"/>
              </a:spcBef>
              <a:spcAft>
                <a:spcPts val="300"/>
              </a:spcAft>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4235652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Leave the virtual machines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One of the required virtual machines, 20411D-LON-DC1, should be running after the preceding demonstration. Please start 20411D-LON-RTR for this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Configure a RADIUS server for VPN connections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LON-DC1, in the Network Policy Server console, in the Getting Started details pane, open the drop-down list under </a:t>
            </a:r>
            <a:r>
              <a:rPr lang="en-US" sz="1000" b="1" smtClean="0">
                <a:effectLst/>
                <a:latin typeface="Arial"/>
                <a:ea typeface="Times New Roman"/>
                <a:cs typeface="Times New Roman"/>
              </a:rPr>
              <a:t>Standard Configuration</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RADIUS server for Dial-Up or VPN Connections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Under Radius server for Dial-Up or VPN Connections, click </a:t>
            </a:r>
            <a:r>
              <a:rPr lang="en-US" sz="1000" b="1" smtClean="0">
                <a:effectLst/>
                <a:latin typeface="Arial"/>
                <a:ea typeface="Times New Roman"/>
                <a:cs typeface="Times New Roman"/>
              </a:rPr>
              <a:t>Configure VPN or Dial-Up</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Configure VPN or Dial-Up Wizard, click </a:t>
            </a:r>
            <a:r>
              <a:rPr lang="en-US" sz="1000" b="1" smtClean="0">
                <a:effectLst/>
                <a:latin typeface="Arial"/>
                <a:ea typeface="Times New Roman"/>
                <a:cs typeface="Times New Roman"/>
              </a:rPr>
              <a:t>Virtual Private Network (VPN) Connections</a:t>
            </a:r>
            <a:r>
              <a:rPr lang="en-US" sz="1000" smtClean="0">
                <a:effectLst/>
                <a:latin typeface="Arial"/>
                <a:ea typeface="Times New Roman"/>
                <a:cs typeface="Segoe UI"/>
              </a:rPr>
              <a:t>, accept the default name,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RADIUS clients</a:t>
            </a:r>
            <a:r>
              <a:rPr lang="en-US" sz="1000" smtClean="0">
                <a:effectLst/>
                <a:latin typeface="Arial"/>
                <a:ea typeface="Times New Roman"/>
                <a:cs typeface="Segoe UI"/>
              </a:rPr>
              <a:t> page, click </a:t>
            </a:r>
            <a:r>
              <a:rPr lang="en-US" sz="1000" b="1" smtClean="0">
                <a:effectLst/>
                <a:latin typeface="Arial"/>
                <a:ea typeface="Times New Roman"/>
                <a:cs typeface="Times New Roman"/>
              </a:rPr>
              <a:t>Add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New RADIUS Client</a:t>
            </a:r>
            <a:r>
              <a:rPr lang="en-US" sz="1000" smtClean="0">
                <a:effectLst/>
                <a:latin typeface="Arial"/>
                <a:ea typeface="Times New Roman"/>
                <a:cs typeface="Segoe UI"/>
              </a:rPr>
              <a:t> dialog box, in the </a:t>
            </a:r>
            <a:r>
              <a:rPr lang="en-US" sz="1000" b="1" smtClean="0">
                <a:effectLst/>
                <a:latin typeface="Arial"/>
                <a:ea typeface="Times New Roman"/>
                <a:cs typeface="Times New Roman"/>
              </a:rPr>
              <a:t>Friendly name</a:t>
            </a:r>
            <a:r>
              <a:rPr lang="en-US" sz="1000" smtClean="0">
                <a:effectLst/>
                <a:latin typeface="Arial"/>
                <a:ea typeface="Times New Roman"/>
                <a:cs typeface="Segoe UI"/>
              </a:rPr>
              <a:t> box, type </a:t>
            </a:r>
            <a:r>
              <a:rPr lang="en-US" sz="1000" b="1" smtClean="0">
                <a:effectLst/>
                <a:latin typeface="Arial"/>
                <a:ea typeface="Times New Roman"/>
                <a:cs typeface="Times New Roman"/>
              </a:rPr>
              <a:t>LON-RTR</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Verify</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Verify Address</a:t>
            </a:r>
            <a:r>
              <a:rPr lang="en-US" sz="1000" smtClean="0">
                <a:effectLst/>
                <a:latin typeface="Arial"/>
                <a:ea typeface="Times New Roman"/>
                <a:cs typeface="Segoe UI"/>
              </a:rPr>
              <a:t> dialog box, in the </a:t>
            </a:r>
            <a:r>
              <a:rPr lang="en-US" sz="1000" b="1" smtClean="0">
                <a:effectLst/>
                <a:latin typeface="Arial"/>
                <a:ea typeface="Times New Roman"/>
                <a:cs typeface="Times New Roman"/>
              </a:rPr>
              <a:t>Address</a:t>
            </a:r>
            <a:r>
              <a:rPr lang="en-US" sz="1000" smtClean="0">
                <a:effectLst/>
                <a:latin typeface="Arial"/>
                <a:ea typeface="Times New Roman"/>
                <a:cs typeface="Segoe UI"/>
              </a:rPr>
              <a:t> box, type </a:t>
            </a:r>
            <a:r>
              <a:rPr lang="en-US" sz="1000" b="1" smtClean="0">
                <a:effectLst/>
                <a:latin typeface="Arial"/>
                <a:ea typeface="Times New Roman"/>
                <a:cs typeface="Times New Roman"/>
              </a:rPr>
              <a:t>LON-RTR</a:t>
            </a:r>
            <a:r>
              <a:rPr lang="en-US" sz="1000" smtClean="0">
                <a:effectLst/>
                <a:latin typeface="Arial"/>
                <a:ea typeface="Times New Roman"/>
                <a:cs typeface="Segoe UI"/>
              </a:rPr>
              <a:t>, click </a:t>
            </a:r>
            <a:r>
              <a:rPr lang="en-US" sz="1000" b="1" smtClean="0">
                <a:effectLst/>
                <a:latin typeface="Arial"/>
                <a:ea typeface="Times New Roman"/>
                <a:cs typeface="Times New Roman"/>
              </a:rPr>
              <a:t>Resolve</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LON-RTR Properties</a:t>
            </a:r>
            <a:r>
              <a:rPr lang="en-US" sz="1000" smtClean="0">
                <a:effectLst/>
                <a:latin typeface="Arial"/>
                <a:ea typeface="Times New Roman"/>
                <a:cs typeface="Segoe UI"/>
              </a:rPr>
              <a:t> dialog box, in the </a:t>
            </a:r>
            <a:r>
              <a:rPr lang="en-US" sz="1000" b="1" smtClean="0">
                <a:effectLst/>
                <a:latin typeface="Arial"/>
                <a:ea typeface="Times New Roman"/>
                <a:cs typeface="Times New Roman"/>
              </a:rPr>
              <a:t>Shared secret</a:t>
            </a:r>
            <a:r>
              <a:rPr lang="en-US" sz="1000" smtClean="0">
                <a:effectLst/>
                <a:latin typeface="Arial"/>
                <a:ea typeface="Times New Roman"/>
                <a:cs typeface="Segoe UI"/>
              </a:rPr>
              <a:t> and </a:t>
            </a:r>
            <a:r>
              <a:rPr lang="en-US" sz="1000" b="1" smtClean="0">
                <a:effectLst/>
                <a:latin typeface="Arial"/>
                <a:ea typeface="Times New Roman"/>
                <a:cs typeface="Times New Roman"/>
              </a:rPr>
              <a:t>Confirm shared secret</a:t>
            </a:r>
            <a:r>
              <a:rPr lang="en-US" sz="1000" smtClean="0">
                <a:effectLst/>
                <a:latin typeface="Arial"/>
                <a:ea typeface="Times New Roman"/>
                <a:cs typeface="Segoe UI"/>
              </a:rPr>
              <a:t> boxes, type </a:t>
            </a:r>
            <a:r>
              <a:rPr lang="en-US" sz="1000" b="1" smtClean="0">
                <a:effectLst/>
                <a:latin typeface="Arial"/>
                <a:ea typeface="Times New Roman"/>
                <a:cs typeface="Times New Roman"/>
              </a:rPr>
              <a:t>Pa$$w0rd</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Specify Dial-Up or VPN</a:t>
            </a:r>
            <a:r>
              <a:rPr lang="en-US" sz="1000" smtClean="0">
                <a:effectLst/>
                <a:latin typeface="Arial"/>
                <a:ea typeface="Times New Roman"/>
                <a:cs typeface="Segoe UI"/>
              </a:rPr>
              <a:t> </a:t>
            </a:r>
            <a:r>
              <a:rPr lang="en-US" sz="1000" b="1" smtClean="0">
                <a:effectLst/>
                <a:latin typeface="Arial"/>
                <a:ea typeface="Times New Roman"/>
                <a:cs typeface="Times New Roman"/>
              </a:rPr>
              <a:t>Server</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Configure Authentication Methods</a:t>
            </a:r>
            <a:r>
              <a:rPr lang="en-US" sz="1000" smtClean="0">
                <a:effectLst/>
                <a:latin typeface="Arial"/>
                <a:ea typeface="Times New Roman"/>
                <a:cs typeface="Segoe UI"/>
              </a:rPr>
              <a:t> page, ensure that the </a:t>
            </a:r>
            <a:r>
              <a:rPr lang="en-US" sz="1000" b="1" smtClean="0">
                <a:effectLst/>
                <a:latin typeface="Arial"/>
                <a:ea typeface="Times New Roman"/>
                <a:cs typeface="Times New Roman"/>
              </a:rPr>
              <a:t>Microsoft</a:t>
            </a:r>
            <a:r>
              <a:rPr lang="en-US" sz="1000" smtClean="0">
                <a:effectLst/>
                <a:latin typeface="Arial"/>
                <a:ea typeface="Times New Roman"/>
                <a:cs typeface="Segoe UI"/>
              </a:rPr>
              <a:t> </a:t>
            </a:r>
            <a:r>
              <a:rPr lang="en-US" sz="1000" b="1" smtClean="0">
                <a:effectLst/>
                <a:latin typeface="Arial"/>
                <a:ea typeface="Times New Roman"/>
                <a:cs typeface="Times New Roman"/>
              </a:rPr>
              <a:t>Encrypted Authentication version 2</a:t>
            </a:r>
            <a:r>
              <a:rPr lang="en-US" sz="1000" smtClean="0">
                <a:effectLst/>
                <a:latin typeface="Arial"/>
                <a:ea typeface="Times New Roman"/>
                <a:cs typeface="Segoe UI"/>
              </a:rPr>
              <a:t> </a:t>
            </a:r>
            <a:r>
              <a:rPr lang="en-US" sz="1000" b="1" smtClean="0">
                <a:effectLst/>
                <a:latin typeface="Arial"/>
                <a:ea typeface="Times New Roman"/>
                <a:cs typeface="Times New Roman"/>
              </a:rPr>
              <a:t>(MS-CHAPv2)</a:t>
            </a:r>
            <a:r>
              <a:rPr lang="en-US" sz="1000" smtClean="0">
                <a:effectLst/>
                <a:latin typeface="Arial"/>
                <a:ea typeface="Times New Roman"/>
                <a:cs typeface="Segoe UI"/>
              </a:rPr>
              <a:t> check box is selected,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410692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User Groups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IP Filters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Encryption Settings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Specify a Realm Name</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Completing New Dial-up or Virtual Private Network Connections and RADIUS clients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Finish</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Times New Roman"/>
                <a:cs typeface="Segoe UI"/>
              </a:rPr>
              <a:t>Save the configuration</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taskbar, click </a:t>
            </a:r>
            <a:r>
              <a:rPr lang="en-US" sz="1000" b="1">
                <a:solidFill>
                  <a:prstClr val="black"/>
                </a:solidFill>
                <a:latin typeface="Arial"/>
                <a:ea typeface="Times New Roman"/>
                <a:cs typeface="Times New Roman"/>
              </a:rPr>
              <a:t>Windows PowerShell</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At the Windows PowerShell</a:t>
            </a:r>
            <a:r>
              <a:rPr lang="en-US" sz="1000" baseline="30000">
                <a:solidFill>
                  <a:prstClr val="black"/>
                </a:solidFill>
                <a:latin typeface="Arial"/>
                <a:ea typeface="Times New Roman"/>
                <a:cs typeface="Segoe UI"/>
              </a:rPr>
              <a:t>®</a:t>
            </a:r>
            <a:r>
              <a:rPr lang="en-US" sz="1000">
                <a:solidFill>
                  <a:prstClr val="black"/>
                </a:solidFill>
                <a:latin typeface="Arial"/>
                <a:ea typeface="Times New Roman"/>
                <a:cs typeface="Segoe UI"/>
              </a:rPr>
              <a:t> command prompt, type the following command, and then press Enter:</a:t>
            </a:r>
            <a:endParaRPr lang="en-US" sz="1000">
              <a:solidFill>
                <a:prstClr val="black"/>
              </a:solidFill>
              <a:latin typeface="Arial"/>
              <a:ea typeface="Times New Roman"/>
              <a:cs typeface="Times New Roman"/>
            </a:endParaRPr>
          </a:p>
          <a:p>
            <a:pPr lvl="0">
              <a:lnSpc>
                <a:spcPct val="115000"/>
              </a:lnSpc>
              <a:spcBef>
                <a:spcPts val="600"/>
              </a:spcBef>
              <a:spcAft>
                <a:spcPts val="995"/>
              </a:spcAft>
            </a:pPr>
            <a:r>
              <a:rPr lang="en-US" sz="1000">
                <a:solidFill>
                  <a:prstClr val="black"/>
                </a:solidFill>
                <a:latin typeface="Arial"/>
                <a:ea typeface="Times New Roman"/>
                <a:cs typeface="Times New Roman"/>
              </a:rPr>
              <a:t>Export-NpsConfiguration –path lon-dc1.xml</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At the Windows PowerShell command prompt, type the following command, and then press Enter:</a:t>
            </a:r>
            <a:endParaRPr lang="en-US" sz="1000">
              <a:solidFill>
                <a:prstClr val="black"/>
              </a:solidFill>
              <a:latin typeface="Arial"/>
              <a:ea typeface="Times New Roman"/>
              <a:cs typeface="Times New Roman"/>
            </a:endParaRPr>
          </a:p>
          <a:p>
            <a:pPr lvl="0">
              <a:lnSpc>
                <a:spcPct val="115000"/>
              </a:lnSpc>
              <a:spcBef>
                <a:spcPts val="600"/>
              </a:spcBef>
              <a:spcAft>
                <a:spcPts val="995"/>
              </a:spcAft>
            </a:pPr>
            <a:r>
              <a:rPr lang="en-US" sz="1000">
                <a:solidFill>
                  <a:prstClr val="black"/>
                </a:solidFill>
                <a:latin typeface="Arial"/>
                <a:ea typeface="Times New Roman"/>
                <a:cs typeface="Times New Roman"/>
              </a:rPr>
              <a:t>Notepad lon-dc1.xml</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Scroll through the file, and then discuss the contents. Close the file.</a:t>
            </a:r>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11</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1719787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Discuss the role the RADIUS authentication protocol can play in a remote-access solution.</a:t>
            </a:r>
            <a:r>
              <a:rPr lang="en-US" sz="1000">
                <a:solidFill>
                  <a:srgbClr val="B3B3B3"/>
                </a:solidFill>
                <a:latin typeface="Arial"/>
                <a:ea typeface="Calibri"/>
                <a:cs typeface="Segoe UI"/>
              </a:rPr>
              <a:t>&lt;Add Instructor Notes here&gt;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2321303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Emphasize to students that client computers, such as wireless laptops and other computers that are running client operating systems, are not RADIUS clients. RADIUS clients potentially are network access devices that offer connectivity for the user from the wired local area network (LAN), wireless environments, and remote access solutions.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2873277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when you configure NPS as a RADIUS proxy, it receives connection attempts from RADIUS clients, and then forwards them to the appropriate RADIUS server or another RADIUS proxy for further routing.</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the times when an enterprise might require a RADIUS proxy. For example:</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In a service provider environment such as that of an Internet service provider (ISP) that offers wireless network-access services to multiple </a:t>
            </a:r>
            <a:r>
              <a:rPr lang="en-US" sz="1000" smtClean="0">
                <a:effectLst/>
                <a:latin typeface="Arial"/>
                <a:ea typeface="Times New Roman"/>
                <a:cs typeface="Segoe UI"/>
              </a:rPr>
              <a:t>customers.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When load balancing a large number of connection requests across multiple RADIUS servers.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In multiple domain environments.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In an environment with a mix of workgroup and domain computers.</a:t>
            </a:r>
          </a:p>
          <a:p>
            <a:pPr>
              <a:lnSpc>
                <a:spcPct val="115000"/>
              </a:lnSpc>
              <a:spcAft>
                <a:spcPts val="1000"/>
              </a:spcAft>
            </a:pPr>
            <a:r>
              <a:rPr lang="en-US" sz="1000">
                <a:latin typeface="Arial"/>
                <a:ea typeface="Calibri"/>
                <a:cs typeface="Segoe UI"/>
              </a:rPr>
              <a:t>Ask the students for some examples where a RADIUS proxy is useful. Engage the students’ ideas to further the discussion and help solidify their understanding.</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Additional Reading: </a:t>
            </a:r>
            <a:r>
              <a:rPr lang="en-US" sz="1000">
                <a:latin typeface="Arial"/>
                <a:ea typeface="Calibri"/>
                <a:cs typeface="Segoe UI"/>
              </a:rPr>
              <a:t>For more information, see </a:t>
            </a:r>
            <a:r>
              <a:rPr lang="en-US" sz="1000" u="sng">
                <a:solidFill>
                  <a:srgbClr val="0000FF"/>
                </a:solidFill>
                <a:latin typeface="Arial"/>
                <a:ea typeface="Calibri"/>
                <a:cs typeface="Segoe UI"/>
                <a:hlinkClick r:id="rId3"/>
              </a:rPr>
              <a:t>http://go.microsoft.com/fwlink/?LinkID=331167</a:t>
            </a:r>
            <a:r>
              <a:rPr lang="en-US" sz="1000">
                <a:latin typeface="Arial"/>
                <a:ea typeface="Calibri"/>
                <a:cs typeface="Segoe UI"/>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402993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Shut down LON-RTR because it is not required for subsequent demonstrations. Leave LON-DC1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required virtual machines 20411D-LON-DC1 and 20411D-LON-RTR should be running after the preceding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Switch to LON-RTR.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Sign in as </a:t>
            </a:r>
            <a:r>
              <a:rPr lang="en-US" sz="1000" b="1" smtClean="0">
                <a:effectLst/>
                <a:latin typeface="Arial"/>
                <a:ea typeface="Times New Roman"/>
                <a:cs typeface="Times New Roman"/>
              </a:rPr>
              <a:t>Adatum\Administrator</a:t>
            </a:r>
            <a:r>
              <a:rPr lang="en-US" sz="1000" smtClean="0">
                <a:effectLst/>
                <a:latin typeface="Arial"/>
                <a:ea typeface="Times New Roman"/>
                <a:cs typeface="Segoe UI"/>
              </a:rPr>
              <a:t> with the password </a:t>
            </a:r>
            <a:r>
              <a:rPr lang="en-US" sz="1000" b="1" smtClean="0">
                <a:effectLst/>
                <a:latin typeface="Arial"/>
                <a:ea typeface="Times New Roman"/>
                <a:cs typeface="Times New Roman"/>
              </a:rPr>
              <a:t>Pa$$w0rd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a:t>
            </a:r>
            <a:r>
              <a:rPr lang="en-US" sz="1000" b="1" smtClean="0">
                <a:effectLst/>
                <a:latin typeface="Arial"/>
                <a:ea typeface="Times New Roman"/>
                <a:cs typeface="Times New Roman"/>
              </a:rPr>
              <a:t>Start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Start screen, click </a:t>
            </a:r>
            <a:r>
              <a:rPr lang="en-US" sz="1000" b="1" smtClean="0">
                <a:effectLst/>
                <a:latin typeface="Arial"/>
                <a:ea typeface="Times New Roman"/>
                <a:cs typeface="Times New Roman"/>
              </a:rPr>
              <a:t>Administrative Tools</a:t>
            </a:r>
            <a:r>
              <a:rPr lang="en-US" sz="1000" smtClean="0">
                <a:effectLst/>
                <a:latin typeface="Arial"/>
                <a:ea typeface="Times New Roman"/>
                <a:cs typeface="Segoe UI"/>
              </a:rPr>
              <a:t>, and then double-click </a:t>
            </a:r>
            <a:r>
              <a:rPr lang="en-US" sz="1000" b="1" smtClean="0">
                <a:effectLst/>
                <a:latin typeface="Arial"/>
                <a:ea typeface="Times New Roman"/>
                <a:cs typeface="Times New Roman"/>
              </a:rPr>
              <a:t>Routing and Remote Access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required, in the Enable DirectAccess Wizard dialog box, click </a:t>
            </a:r>
            <a:r>
              <a:rPr lang="en-US" sz="1000" b="1" smtClean="0">
                <a:effectLst/>
                <a:latin typeface="Arial"/>
                <a:ea typeface="Times New Roman"/>
                <a:cs typeface="Times New Roman"/>
              </a:rPr>
              <a:t>Cancel</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Routing and Remote Access console, right-click </a:t>
            </a:r>
            <a:r>
              <a:rPr lang="en-US" sz="1000" b="1" smtClean="0">
                <a:effectLst/>
                <a:latin typeface="Arial"/>
                <a:ea typeface="Times New Roman"/>
                <a:cs typeface="Times New Roman"/>
              </a:rPr>
              <a:t>LON-RTR (local)</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Disable Routing and Remote Access</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Routing and Remote Access </a:t>
            </a:r>
            <a:r>
              <a:rPr lang="en-US" sz="1000" smtClean="0">
                <a:effectLst/>
                <a:latin typeface="Arial"/>
                <a:ea typeface="Times New Roman"/>
                <a:cs typeface="Segoe UI"/>
              </a:rPr>
              <a:t>dialog box, click </a:t>
            </a:r>
            <a:r>
              <a:rPr lang="en-US" sz="1000" b="1" smtClean="0">
                <a:effectLst/>
                <a:latin typeface="Arial"/>
                <a:ea typeface="Times New Roman"/>
                <a:cs typeface="Times New Roman"/>
              </a:rPr>
              <a:t>Yes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Routing and Remote Access console, right-click </a:t>
            </a:r>
            <a:r>
              <a:rPr lang="en-US" sz="1000" b="1" smtClean="0">
                <a:effectLst/>
                <a:latin typeface="Arial"/>
                <a:ea typeface="Times New Roman"/>
                <a:cs typeface="Times New Roman"/>
              </a:rPr>
              <a:t>LON-RTR (local)</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Configure and Enable Routing and Remote Access</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a:t>
            </a:r>
            <a:r>
              <a:rPr lang="en-US" sz="1000" b="1" smtClean="0">
                <a:effectLst/>
                <a:latin typeface="Arial"/>
                <a:ea typeface="Times New Roman"/>
                <a:cs typeface="Times New Roman"/>
              </a:rPr>
              <a:t>Next</a:t>
            </a:r>
            <a:r>
              <a:rPr lang="en-US" sz="1000" smtClean="0">
                <a:effectLst/>
                <a:latin typeface="Arial"/>
                <a:ea typeface="Times New Roman"/>
                <a:cs typeface="Segoe UI"/>
              </a:rPr>
              <a:t>, ensure that </a:t>
            </a:r>
            <a:r>
              <a:rPr lang="en-US" sz="1000" b="1" smtClean="0">
                <a:effectLst/>
                <a:latin typeface="Arial"/>
                <a:ea typeface="Times New Roman"/>
                <a:cs typeface="Times New Roman"/>
              </a:rPr>
              <a:t>Remote access (dial-up or VPN) </a:t>
            </a:r>
            <a:r>
              <a:rPr lang="en-US" sz="1000" smtClean="0">
                <a:effectLst/>
                <a:latin typeface="Arial"/>
                <a:ea typeface="Times New Roman"/>
                <a:cs typeface="Segoe UI"/>
              </a:rPr>
              <a:t>is selected,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Select the </a:t>
            </a:r>
            <a:r>
              <a:rPr lang="en-US" sz="1000" b="1" smtClean="0">
                <a:effectLst/>
                <a:latin typeface="Arial"/>
                <a:ea typeface="Times New Roman"/>
                <a:cs typeface="Times New Roman"/>
              </a:rPr>
              <a:t>VPN</a:t>
            </a:r>
            <a:r>
              <a:rPr lang="en-US" sz="1000" smtClean="0">
                <a:effectLst/>
                <a:latin typeface="Arial"/>
                <a:ea typeface="Times New Roman"/>
                <a:cs typeface="Segoe UI"/>
              </a:rPr>
              <a:t> check box,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the network interface named </a:t>
            </a:r>
            <a:r>
              <a:rPr lang="en-US" sz="1000" b="1" smtClean="0">
                <a:effectLst/>
                <a:latin typeface="Arial"/>
                <a:ea typeface="Times New Roman"/>
                <a:cs typeface="Times New Roman"/>
              </a:rPr>
              <a:t>Ethernet 2</a:t>
            </a:r>
            <a:r>
              <a:rPr lang="en-US" sz="1000" smtClean="0">
                <a:effectLst/>
                <a:latin typeface="Arial"/>
                <a:ea typeface="Times New Roman"/>
                <a:cs typeface="Segoe UI"/>
              </a:rPr>
              <a:t>. Clear the </a:t>
            </a:r>
            <a:r>
              <a:rPr lang="en-US" sz="1000" b="1" smtClean="0">
                <a:effectLst/>
                <a:latin typeface="Arial"/>
                <a:ea typeface="Times New Roman"/>
                <a:cs typeface="Times New Roman"/>
              </a:rPr>
              <a:t>Enable security on the selected interface by setting up static packet filters</a:t>
            </a:r>
            <a:r>
              <a:rPr lang="en-US" sz="1000" smtClean="0">
                <a:effectLst/>
                <a:latin typeface="Arial"/>
                <a:ea typeface="Times New Roman"/>
                <a:cs typeface="Segoe UI"/>
              </a:rPr>
              <a:t> check box,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Network Select</a:t>
            </a:r>
            <a:r>
              <a:rPr lang="en-US" sz="1000" smtClean="0">
                <a:effectLst/>
                <a:latin typeface="Arial"/>
                <a:ea typeface="Times New Roman"/>
                <a:cs typeface="Segoe UI"/>
              </a:rPr>
              <a:t> page, ensure that the Ethernet network interface is selected, and then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897699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IP Address Assignment</a:t>
            </a:r>
            <a:r>
              <a:rPr lang="en-US" sz="1000">
                <a:solidFill>
                  <a:prstClr val="black"/>
                </a:solidFill>
                <a:latin typeface="Arial"/>
                <a:ea typeface="Times New Roman"/>
                <a:cs typeface="Segoe UI"/>
              </a:rPr>
              <a:t> page, select </a:t>
            </a:r>
            <a:r>
              <a:rPr lang="en-US" sz="1000" b="1">
                <a:solidFill>
                  <a:prstClr val="black"/>
                </a:solidFill>
                <a:latin typeface="Arial"/>
                <a:ea typeface="Times New Roman"/>
                <a:cs typeface="Times New Roman"/>
              </a:rPr>
              <a:t>From a specified range of addresses</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Address Range Assignment</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New</a:t>
            </a:r>
            <a:r>
              <a:rPr lang="en-US" sz="1000">
                <a:solidFill>
                  <a:prstClr val="black"/>
                </a:solidFill>
                <a:latin typeface="Arial"/>
                <a:ea typeface="Times New Roman"/>
                <a:cs typeface="Segoe UI"/>
              </a:rPr>
              <a:t>. Next to Start IP address, type </a:t>
            </a:r>
            <a:r>
              <a:rPr lang="en-US" sz="1000" b="1">
                <a:solidFill>
                  <a:prstClr val="black"/>
                </a:solidFill>
                <a:latin typeface="Arial"/>
                <a:ea typeface="Times New Roman"/>
                <a:cs typeface="Times New Roman"/>
              </a:rPr>
              <a:t>172.16.0.100</a:t>
            </a:r>
            <a:r>
              <a:rPr lang="en-US" sz="1000">
                <a:solidFill>
                  <a:prstClr val="black"/>
                </a:solidFill>
                <a:latin typeface="Arial"/>
                <a:ea typeface="Times New Roman"/>
                <a:cs typeface="Segoe UI"/>
              </a:rPr>
              <a:t>. Next to End IP address, type </a:t>
            </a:r>
            <a:r>
              <a:rPr lang="en-US" sz="1000" b="1">
                <a:solidFill>
                  <a:prstClr val="black"/>
                </a:solidFill>
                <a:latin typeface="Arial"/>
                <a:ea typeface="Times New Roman"/>
                <a:cs typeface="Times New Roman"/>
              </a:rPr>
              <a:t>172.16.0.110</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Verify that 11 IP addresses were assigned for remote clients,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Managing Multiple Remote Access Servers</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Yes, set up this server to work with a RADIUS server</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RADIUS Server Selection</a:t>
            </a:r>
            <a:r>
              <a:rPr lang="en-US" sz="1000">
                <a:solidFill>
                  <a:prstClr val="black"/>
                </a:solidFill>
                <a:latin typeface="Arial"/>
                <a:ea typeface="Times New Roman"/>
                <a:cs typeface="Segoe UI"/>
              </a:rPr>
              <a:t> page, in the </a:t>
            </a:r>
            <a:r>
              <a:rPr lang="en-US" sz="1000" b="1">
                <a:solidFill>
                  <a:prstClr val="black"/>
                </a:solidFill>
                <a:latin typeface="Arial"/>
                <a:ea typeface="Times New Roman"/>
                <a:cs typeface="Times New Roman"/>
              </a:rPr>
              <a:t>Primary RADIUS server</a:t>
            </a:r>
            <a:r>
              <a:rPr lang="en-US" sz="1000">
                <a:solidFill>
                  <a:prstClr val="black"/>
                </a:solidFill>
                <a:latin typeface="Arial"/>
                <a:ea typeface="Times New Roman"/>
                <a:cs typeface="Segoe UI"/>
              </a:rPr>
              <a:t> box, type </a:t>
            </a:r>
            <a:r>
              <a:rPr lang="en-US" sz="1000" b="1">
                <a:solidFill>
                  <a:prstClr val="black"/>
                </a:solidFill>
                <a:latin typeface="Arial"/>
                <a:ea typeface="Times New Roman"/>
                <a:cs typeface="Times New Roman"/>
              </a:rPr>
              <a:t>LON-DC1</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Shared secret</a:t>
            </a:r>
            <a:r>
              <a:rPr lang="en-US" sz="1000">
                <a:solidFill>
                  <a:prstClr val="black"/>
                </a:solidFill>
                <a:latin typeface="Arial"/>
                <a:ea typeface="Times New Roman"/>
                <a:cs typeface="Segoe UI"/>
              </a:rPr>
              <a:t> box, type </a:t>
            </a:r>
            <a:r>
              <a:rPr lang="en-US" sz="1000" b="1">
                <a:solidFill>
                  <a:prstClr val="black"/>
                </a:solidFill>
                <a:latin typeface="Arial"/>
                <a:ea typeface="Times New Roman"/>
                <a:cs typeface="Times New Roman"/>
              </a:rPr>
              <a:t>Pa$$w0rd</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Finish</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Routing and Remote Access</a:t>
            </a:r>
            <a:r>
              <a:rPr lang="en-US" sz="1000">
                <a:solidFill>
                  <a:prstClr val="black"/>
                </a:solidFill>
                <a:latin typeface="Arial"/>
                <a:ea typeface="Times New Roman"/>
                <a:cs typeface="Segoe UI"/>
              </a:rPr>
              <a:t> dialog box,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If prompted again,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16</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3669908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Review the three sections for each policy: </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Overview. Describe how to enable and disable policies.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Conditions. Discuss the various conditions that are available.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Settings. Discuss various advanced settings.</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Calibri"/>
                <a:cs typeface="Segoe UI"/>
              </a:rPr>
              <a:t>Ask the students for scenarios that would require custom connection policies. Examples include a scenario in which policies exist with different realm names for RADIUS authentication and authorization, or in which you require a different accounting server.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121848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At the conclusion of the discussion of this topic, students should understand the following:</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RADIUS is ideal for environments that have multiple remote access servers because it centralizes all of the policies and enables you to create them only once in NPS.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The benefits of RADIUS server groups in load-balancing activities.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The security benefits of having a RADIUS proxy outside the firewall.</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The security benefits of having firewall policies that allow User Datagram Protocol (UDP) 1812/1645 and 1813/1646 to open for communication between the proxy and RADIUS server internally.</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1054601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Revert all virtual machines.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required virtual machine 20411D-LON-DC1 should be running after the preceding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Switch to the LON-DC1 computer.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Switch to the Network Policy Server console.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Network Policy Server, expand </a:t>
            </a:r>
            <a:r>
              <a:rPr lang="en-US" sz="1000" b="1" smtClean="0">
                <a:effectLst/>
                <a:latin typeface="Arial"/>
                <a:ea typeface="Times New Roman"/>
                <a:cs typeface="Times New Roman"/>
              </a:rPr>
              <a:t>Policies</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Connection</a:t>
            </a:r>
            <a:r>
              <a:rPr lang="en-US" sz="1000" smtClean="0">
                <a:effectLst/>
                <a:latin typeface="Arial"/>
                <a:ea typeface="Times New Roman"/>
                <a:cs typeface="Segoe UI"/>
              </a:rPr>
              <a:t> </a:t>
            </a:r>
            <a:r>
              <a:rPr lang="en-US" sz="1000" b="1" smtClean="0">
                <a:effectLst/>
                <a:latin typeface="Arial"/>
                <a:ea typeface="Times New Roman"/>
                <a:cs typeface="Times New Roman"/>
              </a:rPr>
              <a:t>Request Policies</a:t>
            </a:r>
            <a:r>
              <a:rPr lang="en-US" sz="1000" smtClean="0">
                <a:effectLst/>
                <a:latin typeface="Arial"/>
                <a:ea typeface="Times New Roman"/>
                <a:cs typeface="Segoe UI"/>
              </a:rPr>
              <a:t>. Notice the presence of the Virtual Private Network (VPN) Connections policies.</a:t>
            </a:r>
            <a:r>
              <a:rPr lang="en-US" sz="1000" smtClean="0">
                <a:effectLst/>
                <a:latin typeface="Arial"/>
                <a:ea typeface="Times New Roman"/>
                <a:cs typeface="Times New Roman"/>
              </a:rPr>
              <a:t> </a:t>
            </a:r>
            <a:r>
              <a:rPr lang="en-US" sz="1000" smtClean="0">
                <a:effectLst/>
                <a:latin typeface="Arial"/>
                <a:ea typeface="Times New Roman"/>
                <a:cs typeface="Segoe UI"/>
              </a:rPr>
              <a:t>The wizard created these automatically when you specified the NPS role of this server.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Right-click </a:t>
            </a:r>
            <a:r>
              <a:rPr lang="en-US" sz="1000" b="1" smtClean="0">
                <a:effectLst/>
                <a:latin typeface="Arial"/>
                <a:ea typeface="Times New Roman"/>
                <a:cs typeface="Times New Roman"/>
              </a:rPr>
              <a:t>Connection Request Policies</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New</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New Connection Request Policy</a:t>
            </a:r>
            <a:r>
              <a:rPr lang="en-US" sz="1000" b="1" smtClean="0">
                <a:effectLst/>
                <a:latin typeface="Arial"/>
                <a:ea typeface="Times New Roman"/>
                <a:cs typeface="Times New Roman"/>
              </a:rPr>
              <a:t> </a:t>
            </a:r>
            <a:r>
              <a:rPr lang="en-US" sz="1000" smtClean="0">
                <a:effectLst/>
                <a:latin typeface="Arial"/>
                <a:ea typeface="Times New Roman"/>
                <a:cs typeface="Segoe UI"/>
              </a:rPr>
              <a:t>Wizard, in the </a:t>
            </a:r>
            <a:r>
              <a:rPr lang="en-US" sz="1000" b="1" smtClean="0">
                <a:effectLst/>
                <a:latin typeface="Arial"/>
                <a:ea typeface="Times New Roman"/>
                <a:cs typeface="Times New Roman"/>
              </a:rPr>
              <a:t>Policy name</a:t>
            </a:r>
            <a:r>
              <a:rPr lang="en-US" sz="1000" smtClean="0">
                <a:effectLst/>
                <a:latin typeface="Arial"/>
                <a:ea typeface="Times New Roman"/>
                <a:cs typeface="Segoe UI"/>
              </a:rPr>
              <a:t> box, type </a:t>
            </a:r>
            <a:r>
              <a:rPr lang="en-US" sz="1000" b="1" smtClean="0">
                <a:effectLst/>
                <a:latin typeface="Arial"/>
                <a:ea typeface="Times New Roman"/>
                <a:cs typeface="Times New Roman"/>
              </a:rPr>
              <a:t>Adatum VPN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Type of network access server</a:t>
            </a:r>
            <a:r>
              <a:rPr lang="en-US" sz="1000" smtClean="0">
                <a:effectLst/>
                <a:latin typeface="Arial"/>
                <a:ea typeface="Times New Roman"/>
                <a:cs typeface="Segoe UI"/>
              </a:rPr>
              <a:t> list, click </a:t>
            </a:r>
            <a:r>
              <a:rPr lang="en-US" sz="1000" b="1" smtClean="0">
                <a:effectLst/>
                <a:latin typeface="Arial"/>
                <a:ea typeface="Times New Roman"/>
                <a:cs typeface="Times New Roman"/>
              </a:rPr>
              <a:t>Remote Access Server(VPN-Dial up)</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Specify Conditions</a:t>
            </a:r>
            <a:r>
              <a:rPr lang="en-US" sz="1000" smtClean="0">
                <a:effectLst/>
                <a:latin typeface="Arial"/>
                <a:ea typeface="Times New Roman"/>
                <a:cs typeface="Segoe UI"/>
              </a:rPr>
              <a:t> page, click </a:t>
            </a:r>
            <a:r>
              <a:rPr lang="en-US" sz="1000" b="1" smtClean="0">
                <a:effectLst/>
                <a:latin typeface="Arial"/>
                <a:ea typeface="Times New Roman"/>
                <a:cs typeface="Times New Roman"/>
              </a:rPr>
              <a:t>Add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Select condition </a:t>
            </a:r>
            <a:r>
              <a:rPr lang="en-US" sz="1000" smtClean="0">
                <a:effectLst/>
                <a:latin typeface="Arial"/>
                <a:ea typeface="Times New Roman"/>
                <a:cs typeface="Segoe UI"/>
              </a:rPr>
              <a:t>dialog box, select </a:t>
            </a:r>
            <a:r>
              <a:rPr lang="en-US" sz="1000" b="1" smtClean="0">
                <a:effectLst/>
                <a:latin typeface="Arial"/>
                <a:ea typeface="Times New Roman"/>
                <a:cs typeface="Times New Roman"/>
              </a:rPr>
              <a:t>NAS Port Type</a:t>
            </a:r>
            <a:r>
              <a:rPr lang="en-US" sz="1000" smtClean="0">
                <a:effectLst/>
                <a:latin typeface="Arial"/>
                <a:ea typeface="Times New Roman"/>
                <a:cs typeface="Segoe UI"/>
              </a:rPr>
              <a:t>,</a:t>
            </a:r>
            <a:r>
              <a:rPr lang="en-US" sz="1000" b="1" smtClean="0">
                <a:effectLst/>
                <a:latin typeface="Arial"/>
                <a:ea typeface="Times New Roman"/>
                <a:cs typeface="Times New Roman"/>
              </a:rPr>
              <a:t> </a:t>
            </a:r>
            <a:r>
              <a:rPr lang="en-US" sz="1000" smtClean="0">
                <a:effectLst/>
                <a:latin typeface="Arial"/>
                <a:ea typeface="Times New Roman"/>
                <a:cs typeface="Segoe UI"/>
              </a:rPr>
              <a:t>and then click </a:t>
            </a:r>
            <a:r>
              <a:rPr lang="en-US" sz="1000" b="1" smtClean="0">
                <a:effectLst/>
                <a:latin typeface="Arial"/>
                <a:ea typeface="Times New Roman"/>
                <a:cs typeface="Times New Roman"/>
              </a:rPr>
              <a:t>Add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NAS Port Type</a:t>
            </a:r>
            <a:r>
              <a:rPr lang="en-US" sz="1000" smtClean="0">
                <a:effectLst/>
                <a:latin typeface="Arial"/>
                <a:ea typeface="Times New Roman"/>
                <a:cs typeface="Segoe UI"/>
              </a:rPr>
              <a:t> dialog box, select the </a:t>
            </a:r>
            <a:r>
              <a:rPr lang="en-US" sz="1000" b="1" smtClean="0">
                <a:effectLst/>
                <a:latin typeface="Arial"/>
                <a:ea typeface="Times New Roman"/>
                <a:cs typeface="Times New Roman"/>
              </a:rPr>
              <a:t>Virtual (VPN)</a:t>
            </a:r>
            <a:r>
              <a:rPr lang="en-US" sz="1000" smtClean="0">
                <a:effectLst/>
                <a:latin typeface="Arial"/>
                <a:ea typeface="Times New Roman"/>
                <a:cs typeface="Segoe UI"/>
              </a:rPr>
              <a:t> check box,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Specify Connection Request Forwarding</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Specify Authentication</a:t>
            </a:r>
            <a:r>
              <a:rPr lang="en-US" sz="1000" smtClean="0">
                <a:effectLst/>
                <a:latin typeface="Arial"/>
                <a:ea typeface="Times New Roman"/>
                <a:cs typeface="Segoe UI"/>
              </a:rPr>
              <a:t> </a:t>
            </a:r>
            <a:r>
              <a:rPr lang="en-US" sz="1000" b="1" smtClean="0">
                <a:effectLst/>
                <a:latin typeface="Arial"/>
                <a:ea typeface="Times New Roman"/>
                <a:cs typeface="Times New Roman"/>
              </a:rPr>
              <a:t>Methods</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Configure Settings</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Completing Connection Request Policy Wizard</a:t>
            </a:r>
            <a:r>
              <a:rPr lang="en-US" sz="1000" smtClean="0">
                <a:effectLst/>
                <a:latin typeface="Arial"/>
                <a:ea typeface="Times New Roman"/>
                <a:cs typeface="Segoe UI"/>
              </a:rPr>
              <a:t> page, click </a:t>
            </a:r>
            <a:r>
              <a:rPr lang="en-US" sz="1000" b="1" smtClean="0">
                <a:effectLst/>
                <a:latin typeface="Arial"/>
                <a:ea typeface="Times New Roman"/>
                <a:cs typeface="Times New Roman"/>
              </a:rPr>
              <a:t>Finish</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Connection Request Policies</a:t>
            </a:r>
            <a:r>
              <a:rPr lang="en-US" sz="1000" smtClean="0">
                <a:effectLst/>
                <a:latin typeface="Arial"/>
                <a:ea typeface="Times New Roman"/>
                <a:cs typeface="Segoe UI"/>
              </a:rPr>
              <a:t> list, right-click </a:t>
            </a:r>
            <a:r>
              <a:rPr lang="en-US" sz="1000" b="1" smtClean="0">
                <a:effectLst/>
                <a:latin typeface="Arial"/>
                <a:ea typeface="Times New Roman"/>
                <a:cs typeface="Times New Roman"/>
              </a:rPr>
              <a:t>Adatum VPN</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Move Up</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54757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a:ea typeface="Times New Roman"/>
                <a:cs typeface="Segoe UI"/>
              </a:rPr>
              <a:t>Preparation for Labs</a:t>
            </a:r>
          </a:p>
          <a:p>
            <a:pPr lvl="0">
              <a:lnSpc>
                <a:spcPct val="115000"/>
              </a:lnSpc>
              <a:spcAft>
                <a:spcPts val="1000"/>
              </a:spcAft>
            </a:pPr>
            <a:r>
              <a:rPr lang="en-US" sz="1000">
                <a:solidFill>
                  <a:prstClr val="black"/>
                </a:solidFill>
                <a:latin typeface="Arial"/>
                <a:ea typeface="Calibri"/>
                <a:cs typeface="Segoe UI"/>
              </a:rPr>
              <a:t>There is one lab at the end of this module. It requires the virtual machines 20411D-LON-DC1, 20411D-LON-RTR, and 20411D-LON-CL2. Ask students to launch these virtual machines immediately, and to sign in by using the credentials on the lab slide. This will prepare them for this lab.</a:t>
            </a:r>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1825612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buAutoNum type="arabicPeriod" startAt="15"/>
            </a:pPr>
            <a:r>
              <a:rPr lang="en-US" sz="1000">
                <a:solidFill>
                  <a:prstClr val="black"/>
                </a:solidFill>
                <a:latin typeface="Arial"/>
                <a:ea typeface="Times New Roman"/>
                <a:cs typeface="Segoe UI"/>
              </a:rPr>
              <a:t>Ensure that the Adatum VPN policy has a processing order of 1. If not, repeat step 14.</a:t>
            </a:r>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393879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410F322-6265-4536-A301-A83AE2FED77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4146140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We do not recommend password-based authentication because it does not provide strong security. When you allow password-based authentication, it is processed from the most secure, MS-CHAPv2, to the least secure, unauthenticated access.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Ensure that the students realize that, if the clients using the service are all Microsoft clients, MS-CHAPv2 should be the only method allowed for a password-based solution. If you require support for non-Microsoft clients, then you can use the Challenge Handshake Authentication Protocol (CHAP).</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Password Authentication Protocol (PAP) is plain text, and any packet sniffer can capture the transmission in plain text.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Unauthenticated access is required for guest account access, and we do not recommend it.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139816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Ensure that students understand that certificate-based authentication is the strongest authentication that can take place in NPS, and that we highly recommend 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facilitating a discussion about the advantages and disadvantages of hosting your own certificate server, as well as the advantages and disadvantages of using a public certification authority (CA) vendor for your certificate needs.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3483747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you can use private or public CAs to meet an organization’s certificate needs. However, private CAs are the most cost-effective solution for most organizations. Certificate usage eliminates the possibility that someone can implement less-secure, password-based authentication methods to avoid extra costs for administration and configuration. The added costs are outweighed by the additional security that you can achieve by using this method.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473700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using the autoenrollment feature simplifies certificate deployment to enterprise users and computers. Encourage students to use the Windows Server</a:t>
            </a:r>
            <a:r>
              <a:rPr lang="en-US" sz="1000" baseline="30000">
                <a:latin typeface="Arial"/>
                <a:ea typeface="Calibri"/>
                <a:cs typeface="Segoe UI"/>
              </a:rPr>
              <a:t>®</a:t>
            </a:r>
            <a:r>
              <a:rPr lang="en-US" sz="1000">
                <a:latin typeface="Arial"/>
                <a:ea typeface="Calibri"/>
                <a:cs typeface="Segoe UI"/>
              </a:rPr>
              <a:t> 2012 infrastructure to automate as much of the process as possible.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guidelines for deploying certificates for PEAP and EAP:</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For Domain Computer and User accounts, you can use the autoenrollment feature in Group Policy to acquire the necessary certificates automatically for authentication at the next Group Policy refresh interval or by forcing Group Policy refresh by using the </a:t>
            </a:r>
            <a:r>
              <a:rPr lang="en-US" sz="1000" b="1" smtClean="0">
                <a:effectLst/>
                <a:latin typeface="Arial"/>
                <a:ea typeface="Times New Roman"/>
                <a:cs typeface="Times New Roman"/>
              </a:rPr>
              <a:t>GPupdate</a:t>
            </a:r>
            <a:r>
              <a:rPr lang="en-US" sz="1000" smtClean="0">
                <a:effectLst/>
                <a:latin typeface="Arial"/>
                <a:ea typeface="Times New Roman"/>
                <a:cs typeface="Segoe UI"/>
              </a:rPr>
              <a:t> command.</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Nondomain member enrollment requires an administrator to request a user or computer certificate using the CA Web Enrollment tool.</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The administrator must save the computer or user certificate to removable media, and manually install the certificate on the nondomain member computer. In cases where the computer is not accessible, a domain user whom the administrator trusts can install the certificate.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The administrator can distribute user certificates on a smart card.</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1330948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410F322-6265-4536-A301-A83AE2FED776}"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1512992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some best practices for logging.</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3097455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Ensure that students understand that any logging that occurs should be done off the system partition, and that they should configure it so that the logged data is the most useful for the enterprise. Mention that you can send the output to external applications via piping, and that you can specify UNC paths for network locations, as well. You can use NPSparse.exe to view the log data.</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120279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Logging in to a Microsoft SQL Server</a:t>
            </a:r>
            <a:r>
              <a:rPr lang="en-US" sz="1000" baseline="30000">
                <a:latin typeface="Arial"/>
                <a:ea typeface="Calibri"/>
                <a:cs typeface="Segoe UI"/>
              </a:rPr>
              <a:t>®</a:t>
            </a:r>
            <a:r>
              <a:rPr lang="en-US" sz="1000">
                <a:latin typeface="Arial"/>
                <a:ea typeface="Calibri"/>
                <a:cs typeface="Segoe UI"/>
              </a:rPr>
              <a:t> instance is the preferred option, if Microsoft SQL Server is available. You can configure the maximum number of concurrent sessions between Microsoft SQL Server and NPS. Explain how to configure Microsoft SQL Server logging in NPS.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4057107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410F322-6265-4536-A301-A83AE2FED77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993866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connection requests are rejected or ignored for a variety of reasons.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2548170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Segoe UI"/>
              </a:rPr>
              <a:t>Exercise 1: Installing and Configuring NPS to Support RADIUS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have been tasked with installing an NPS into the existing infrastructure to be used for RADIUS services. In this exercise, you will configure the RADIUS server with appropriate templates to help manage any future implementations. You also need to configure Accounting to log authentication information to a local text file on the server.</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Exercise 2: Configuring and Testing a RADIUS Client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need to configure a server as a VPN server and a RADIUS client, including the client configuration, and then you need to modify the Network Policy settings.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4109122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324586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3705724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What does a RADIUS proxy provide?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When you use NPS as a RADIUS proxy, NPS forwards connection requests to NPS or other RADIUS servers for processing. Because of this, the domain membership of the NPS proxy is irrelevant. You do not need to register the proxy in the Active Directory Domain Services (AD DS) domain because it does not need access to the dial-in properties of the user accounts. Additionally, you do not need to configure network policies on an NPS proxy, because the proxy does not perform authorization for connection requests. The NPS proxy can be a domain member or it can be a stand-alone server with no domain membership.</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What is a RADIUS client, and what are some examples of RADIUS clients?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A network access server (NAS) is a device that provides some level of access to a larger network. A NAS using a RADIUS infrastructure is a RADIUS client, sending connection requests and accounting messages to a RADIUS server for authentication, authorization, and accounting.</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Examples of RADIUS clients are:</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NASs that provide remote access connectivity to an organization’s network or the Internet. An example is a computer that is running Windows Server 2012 and the Routing and Remote Access service, which provides either traditional dial-up or VPN remote-access services to an organization’s intranet.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Wireless access points that provide physical layer access to an organization’s network by using wireless-based transmission and reception technologies.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Switches that provide physical-layer access to an organization’s network, by using traditional LAN technologies such as Ethernet.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305678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r>
              <a:rPr lang="en-US" sz="1000">
                <a:solidFill>
                  <a:srgbClr val="000000"/>
                </a:solidFill>
                <a:latin typeface="Arial"/>
                <a:ea typeface="Times New Roman"/>
                <a:cs typeface="Segoe UI"/>
              </a:rPr>
              <a:t>RADIUS proxies that forward connection requests to RADIUS servers that are members of a remote RADIUS server group that you configure on the RADIUS proxy.</a:t>
            </a:r>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3176015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How can you make the most effective use of the NPS logging features?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marL="457200" marR="0">
              <a:lnSpc>
                <a:spcPts val="1300"/>
              </a:lnSpc>
              <a:spcBef>
                <a:spcPts val="0"/>
              </a:spcBef>
              <a:spcAft>
                <a:spcPts val="0"/>
              </a:spcAft>
            </a:pPr>
            <a:r>
              <a:rPr lang="en-US" sz="1000" smtClean="0">
                <a:effectLst/>
                <a:latin typeface="Arial"/>
                <a:ea typeface="Times New Roman"/>
                <a:cs typeface="Segoe UI"/>
              </a:rPr>
              <a:t>You can make the most effective use of the NPS logging features by performing the following tasks: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Turn on logging initially for both authentication and accounting records. Modify these selections after you determine what is appropriate for your environment.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Ensure that you configure event logging with sufficient capacity to maintain your logs.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Back up all log files on a regular basis, because you cannot recreate them when they become damaged or are deleted.</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Use the RADIUS </a:t>
            </a:r>
            <a:r>
              <a:rPr lang="en-US" sz="1000" b="1" smtClean="0">
                <a:effectLst/>
                <a:latin typeface="Arial"/>
                <a:ea typeface="Times New Roman"/>
                <a:cs typeface="Times New Roman"/>
              </a:rPr>
              <a:t>Class</a:t>
            </a:r>
            <a:r>
              <a:rPr lang="en-US" sz="1000" smtClean="0">
                <a:effectLst/>
                <a:latin typeface="Arial"/>
                <a:ea typeface="Times New Roman"/>
                <a:cs typeface="Segoe UI"/>
              </a:rPr>
              <a:t> attribute to track usage and simplify the identification of which department or user to charge for usage. Although the </a:t>
            </a:r>
            <a:r>
              <a:rPr lang="en-US" sz="1000" b="1" smtClean="0">
                <a:effectLst/>
                <a:latin typeface="Arial"/>
                <a:ea typeface="Times New Roman"/>
                <a:cs typeface="Times New Roman"/>
              </a:rPr>
              <a:t>Class</a:t>
            </a:r>
            <a:r>
              <a:rPr lang="en-US" sz="1000" smtClean="0">
                <a:effectLst/>
                <a:latin typeface="Arial"/>
                <a:ea typeface="Times New Roman"/>
                <a:cs typeface="Segoe UI"/>
              </a:rPr>
              <a:t> attribute, which is automatically generated, is unique for each request, duplicate records might exist in cases where the reply to the access server is lost and the request is resent. You might need to delete duplicate requests from your logs to track usage accurately.</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To provide failover and redundancy with Microsoft SQL Server logging, place two computers that are running Microsoft SQL Server on different subnets. Use the Microsoft SQL Server Create Publication Wizard to configure database replication between the two servers.</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What consideration must you follow if you choose to use a nonstandard port assignment for RADIUS traffic?</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you do not use the RADIUS default port numbers, you must configure exceptions on the firewall for the local computer to allow RADIUS traffic on the new ports.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397721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a:solidFill>
                  <a:prstClr val="black"/>
                </a:solidFill>
                <a:latin typeface="Arial"/>
                <a:ea typeface="Calibri"/>
                <a:cs typeface="Segoe UI"/>
              </a:rPr>
              <a:t>Why must you register the NPS server in AD DS?</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Calibri"/>
                <a:cs typeface="Times New Roman"/>
              </a:rPr>
              <a:t>Answer</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When NPS is a member of an Active Directory domain, NPS performs authentication by comparing user credentials that it receives from NASs with the user-account credentials that AD DS stores. NPS authorizes connection requests by using network policy and by checking user account dial-in properties in AD DS. You must register the NPS server in AD DS to have permission to access user-account credentials and dial-in properties.</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Calibri"/>
                <a:cs typeface="Times New Roman"/>
              </a:rPr>
              <a:t>Tools</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Times New Roman"/>
                <a:cs typeface="Times New Roman"/>
              </a:rPr>
              <a:t>Tool</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Times New Roman"/>
                <a:cs typeface="Times New Roman"/>
              </a:rPr>
              <a:t>Use for</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Times New Roman"/>
                <a:cs typeface="Times New Roman"/>
              </a:rPr>
              <a:t>Where to find it</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Network Policy Server</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Managing and creating Network Policy</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Network Policy Server on the Administrative Tools menu</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Netsh command-line tool</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Creating administrative scripts for configuring and managing the Network Policy Server role</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In a Command Prompt window, type </a:t>
            </a:r>
            <a:r>
              <a:rPr lang="en-US" sz="1000" b="1">
                <a:solidFill>
                  <a:prstClr val="black"/>
                </a:solidFill>
                <a:latin typeface="Arial"/>
                <a:ea typeface="Times New Roman"/>
                <a:cs typeface="Times New Roman"/>
              </a:rPr>
              <a:t>netsh –c nps</a:t>
            </a:r>
            <a:r>
              <a:rPr lang="en-US" sz="1000">
                <a:solidFill>
                  <a:srgbClr val="000000"/>
                </a:solidFill>
                <a:latin typeface="Arial"/>
                <a:ea typeface="Times New Roman"/>
                <a:cs typeface="Segoe UI"/>
              </a:rPr>
              <a:t> to administer the Network Policy Server role from a command prompt</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Event Viewer</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Viewing logged information from application, system, and security events</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Event Viewer on the Administrative Tools menu</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Calibri"/>
                <a:cs typeface="Times New Roman"/>
              </a:rPr>
              <a:t>Best Practice: </a:t>
            </a:r>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37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275582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410F322-6265-4536-A301-A83AE2FED77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241741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Describe the NPS role service. Your students should understand that policies created on Remote Access servers are local to the server that is hosting the role. In the case of NPS as a RADIUS server, an environment with numerous Remote Access servers can store all the policies in one place: on the NPS RADIUS server. This eliminates the need to duplicate the policies on individual servers.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Detailed logging and accounting also is available when you use the RADIUS authentication and authorization service. Explain to students that the Network Access Protection (NAP) scenarios involve NPS to evaluate statements of health (SoH) that are sent by NAP-capable client computers that connect to the network. Access is granted depending on the client’s health compared to the server’s NAP policies. </a:t>
            </a:r>
            <a:r>
              <a:rPr lang="en-US" sz="1000">
                <a:latin typeface="Arial"/>
                <a:ea typeface="Calibri"/>
                <a:cs typeface="Times New Roman"/>
              </a:rPr>
              <a:t>Logging and accounting is discussed in more detail in the “</a:t>
            </a:r>
            <a:r>
              <a:rPr lang="en-US" sz="1000">
                <a:latin typeface="Arial"/>
                <a:ea typeface="Calibri"/>
                <a:cs typeface="Segoe UI"/>
              </a:rPr>
              <a:t>Logging NPS Accounting”</a:t>
            </a:r>
            <a:r>
              <a:rPr lang="en-US" sz="1000">
                <a:latin typeface="Arial"/>
                <a:ea typeface="Calibri"/>
                <a:cs typeface="Times New Roman"/>
              </a:rPr>
              <a:t> topic later in this module.</a:t>
            </a:r>
          </a:p>
          <a:p>
            <a:pPr>
              <a:lnSpc>
                <a:spcPct val="115000"/>
              </a:lnSpc>
              <a:spcAft>
                <a:spcPts val="1000"/>
              </a:spcAft>
            </a:pPr>
            <a:r>
              <a:rPr lang="en-US" sz="1000">
                <a:latin typeface="Arial"/>
                <a:ea typeface="Calibri"/>
                <a:cs typeface="Segoe UI"/>
              </a:rPr>
              <a:t>Secure wired or wireless access requires 802.1x authenticating switches and 802.1x capable wireless access points.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RADIUS offers central policy management for Remote Access. RADIUS also provides connection authorization policies for Remote Desktop Server.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Note: </a:t>
            </a:r>
            <a:r>
              <a:rPr lang="en-US" sz="1000">
                <a:latin typeface="Arial"/>
                <a:ea typeface="Calibri"/>
                <a:cs typeface="Segoe UI"/>
              </a:rPr>
              <a:t>You might want to draw a diagram that shows the relationship between these elements. Use this link to see a sample diagram: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RADIUS Proxy</a:t>
            </a:r>
            <a:endParaRPr lang="en-US" sz="1000">
              <a:latin typeface="Arial"/>
              <a:ea typeface="Calibri"/>
              <a:cs typeface="Times New Roman"/>
            </a:endParaRPr>
          </a:p>
          <a:p>
            <a:pPr>
              <a:lnSpc>
                <a:spcPct val="115000"/>
              </a:lnSpc>
              <a:spcAft>
                <a:spcPts val="1000"/>
              </a:spcAft>
            </a:pPr>
            <a:r>
              <a:rPr lang="en-US" sz="1000" u="sng">
                <a:latin typeface="Arial"/>
                <a:ea typeface="Calibri"/>
                <a:cs typeface="Segoe UI"/>
                <a:hlinkClick r:id="rId3"/>
              </a:rPr>
              <a:t>http://go.microsoft.com/fwlink/?LinkID=214827&amp;clcid=0x409</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following configuration examples that illustrate how you can configure NPS as a RADIUS server and a RADIUS proxy with the class: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NPS as a RADIUS server. In this example, you configure NPS as a RADIUS server. The default connection request policy is the only configured policy, and the local NPS server processes all connection requests. The NPS server can authenticate and authorize users whose accounts are in the domain of the NPS server and in trusted domains.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NPS as a RADIUS proxy. In this example, you configure the NPS server as a RADIUS proxy that forwards connection requests to remote RADIUS server groups in two different, nontrusted domains. The default connection request policy is deleted, and two new connection request policies are created to forward requests to two different domains. In this example, NPS does not process any connection requests on the local server. Instead, it forwards connection requests to NPS or other</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806928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RADIUS servers that you configure as members of remote RADIUS server groups.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NPS as both a RADIUS server and RADIUS proxy. In addition to the default connection request policy, which designates that connection requests are processed locally, you can create a new connection request policy that forwards connection requests to an NPS or other RADIUS server in an untrusted domain. This second policy is named the Proxy policy. </a:t>
            </a:r>
            <a:endParaRPr lang="en-US" sz="1000">
              <a:solidFill>
                <a:prstClr val="black"/>
              </a:solidFill>
              <a:latin typeface="Arial"/>
              <a:ea typeface="Times New Roman"/>
              <a:cs typeface="Times New Roman"/>
            </a:endParaRPr>
          </a:p>
          <a:p>
            <a:pPr marL="685800" lvl="0">
              <a:lnSpc>
                <a:spcPct val="115000"/>
              </a:lnSpc>
              <a:spcAft>
                <a:spcPts val="1000"/>
              </a:spcAft>
            </a:pPr>
            <a:r>
              <a:rPr lang="en-US" sz="1000">
                <a:solidFill>
                  <a:prstClr val="black"/>
                </a:solidFill>
                <a:latin typeface="Arial"/>
                <a:ea typeface="Calibri"/>
                <a:cs typeface="Segoe UI"/>
              </a:rPr>
              <a:t>In this example, the Proxy policy appears first in the ordered list of policies. If the connection request matches the Proxy policy, the connection request is forwarded to the RADIUS server in the remote RADIUS server group. If the connection request does not match the Proxy policy, but does match the default connection request policy, NPS processes the connection request on the local server. If the connection request does not match either policy, NPS discards it.</a:t>
            </a:r>
            <a:endParaRPr lang="en-US" sz="1000">
              <a:solidFill>
                <a:prstClr val="black"/>
              </a:solidFill>
              <a:latin typeface="Arial"/>
              <a:ea typeface="Calibri"/>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NPS as a RADIUS server with remote accounting servers. In this example, you do not configure the local NPS server to perform accounting, and you revise the default connection request policy so that RADIUS accounting messages are forwarded to an NPS or other RADIUS server in a remote RADIUS server group. Although accounting messages are forwarded, authentication and authorization messages are not, and the local NPS server performs these functions for the local and all trusted domains.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NPS with Remote RADIUS to Windows</a:t>
            </a:r>
            <a:r>
              <a:rPr lang="en-US" sz="1000" baseline="30000">
                <a:solidFill>
                  <a:prstClr val="black"/>
                </a:solidFill>
                <a:latin typeface="Arial"/>
                <a:ea typeface="Times New Roman"/>
                <a:cs typeface="Segoe UI"/>
              </a:rPr>
              <a:t>®</a:t>
            </a:r>
            <a:r>
              <a:rPr lang="en-US" sz="1000">
                <a:solidFill>
                  <a:prstClr val="black"/>
                </a:solidFill>
                <a:latin typeface="Arial"/>
                <a:ea typeface="Times New Roman"/>
                <a:cs typeface="Segoe UI"/>
              </a:rPr>
              <a:t> user mapping. In this example, NPS acts as both a RADIUS server and as a RADIUS proxy for each individual connection request by forwarding the authentication request to a remote RADIUS server while using a local Windows user account for authorization. You can implement this configuration by configuring the </a:t>
            </a:r>
            <a:r>
              <a:rPr lang="en-US" sz="1000" b="1">
                <a:solidFill>
                  <a:prstClr val="black"/>
                </a:solidFill>
                <a:latin typeface="Arial"/>
                <a:ea typeface="Times New Roman"/>
                <a:cs typeface="Times New Roman"/>
              </a:rPr>
              <a:t>Remote RADIUS to Windows User Mapping</a:t>
            </a:r>
            <a:r>
              <a:rPr lang="en-US" sz="1000">
                <a:solidFill>
                  <a:prstClr val="black"/>
                </a:solidFill>
                <a:latin typeface="Arial"/>
                <a:ea typeface="Times New Roman"/>
                <a:cs typeface="Segoe UI"/>
              </a:rPr>
              <a:t> attribute as a condition of the connection request policy. Additionally, you must create a user account locally that has the same name as the remote user account against which the remote RADIUS server performs authentication.</a:t>
            </a:r>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6</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132626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Leave the virtual machine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require the 20411D-LON-DC1 virtual machine for this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Install the NPS Role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Sign in to LON-DC1 as </a:t>
            </a:r>
            <a:r>
              <a:rPr lang="en-US" sz="1000" b="1" smtClean="0">
                <a:effectLst/>
                <a:latin typeface="Arial"/>
                <a:ea typeface="Times New Roman"/>
                <a:cs typeface="Times New Roman"/>
              </a:rPr>
              <a:t>Adatum\Administrator</a:t>
            </a:r>
            <a:r>
              <a:rPr lang="en-US" sz="1000" smtClean="0">
                <a:effectLst/>
                <a:latin typeface="Arial"/>
                <a:ea typeface="Times New Roman"/>
                <a:cs typeface="Segoe UI"/>
              </a:rPr>
              <a:t> with the password </a:t>
            </a:r>
            <a:r>
              <a:rPr lang="en-US" sz="1000" b="1" smtClean="0">
                <a:effectLst/>
                <a:latin typeface="Arial"/>
                <a:ea typeface="Times New Roman"/>
                <a:cs typeface="Times New Roman"/>
              </a:rPr>
              <a:t>Pa$$w0rd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necessary, on the taskbar, click </a:t>
            </a:r>
            <a:r>
              <a:rPr lang="en-US" sz="1000" b="1" smtClean="0">
                <a:effectLst/>
                <a:latin typeface="Arial"/>
                <a:ea typeface="Times New Roman"/>
                <a:cs typeface="Times New Roman"/>
              </a:rPr>
              <a:t>Server Manager</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details pane, click </a:t>
            </a:r>
            <a:r>
              <a:rPr lang="en-US" sz="1000" b="1" smtClean="0">
                <a:effectLst/>
                <a:latin typeface="Arial"/>
                <a:ea typeface="Times New Roman"/>
                <a:cs typeface="Times New Roman"/>
              </a:rPr>
              <a:t>Add roles and features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Add Roles and Features Wizard,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installation type</a:t>
            </a:r>
            <a:r>
              <a:rPr lang="en-US" sz="1000" smtClean="0">
                <a:effectLst/>
                <a:latin typeface="Arial"/>
                <a:ea typeface="Times New Roman"/>
                <a:cs typeface="Segoe UI"/>
              </a:rPr>
              <a:t> page, click </a:t>
            </a:r>
            <a:r>
              <a:rPr lang="en-US" sz="1000" b="1" smtClean="0">
                <a:effectLst/>
                <a:latin typeface="Arial"/>
                <a:ea typeface="Times New Roman"/>
                <a:cs typeface="Times New Roman"/>
              </a:rPr>
              <a:t>Role-based or feature based</a:t>
            </a:r>
            <a:r>
              <a:rPr lang="en-US" sz="1000" smtClean="0">
                <a:effectLst/>
                <a:latin typeface="Arial"/>
                <a:ea typeface="Times New Roman"/>
                <a:cs typeface="Segoe UI"/>
              </a:rPr>
              <a:t> </a:t>
            </a:r>
            <a:r>
              <a:rPr lang="en-US" sz="1000" b="1" smtClean="0">
                <a:effectLst/>
                <a:latin typeface="Arial"/>
                <a:ea typeface="Times New Roman"/>
                <a:cs typeface="Times New Roman"/>
              </a:rPr>
              <a:t>installation</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destination server</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server roles </a:t>
            </a:r>
            <a:r>
              <a:rPr lang="en-US" sz="1000" smtClean="0">
                <a:effectLst/>
                <a:latin typeface="Arial"/>
                <a:ea typeface="Times New Roman"/>
                <a:cs typeface="Segoe UI"/>
              </a:rPr>
              <a:t>page, select the </a:t>
            </a:r>
            <a:r>
              <a:rPr lang="en-US" sz="1000" b="1" smtClean="0">
                <a:effectLst/>
                <a:latin typeface="Arial"/>
                <a:ea typeface="Times New Roman"/>
                <a:cs typeface="Times New Roman"/>
              </a:rPr>
              <a:t>Network Policy and Access Services </a:t>
            </a:r>
            <a:r>
              <a:rPr lang="en-US" sz="1000" smtClean="0">
                <a:effectLst/>
                <a:latin typeface="Arial"/>
                <a:ea typeface="Times New Roman"/>
                <a:cs typeface="Segoe UI"/>
              </a:rPr>
              <a:t>check box.</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a:t>
            </a:r>
            <a:r>
              <a:rPr lang="en-US" sz="1000" b="1" smtClean="0">
                <a:effectLst/>
                <a:latin typeface="Arial"/>
                <a:ea typeface="Times New Roman"/>
                <a:cs typeface="Times New Roman"/>
              </a:rPr>
              <a:t>Add Features</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 twice.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Network Policy and Access Services</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role services</a:t>
            </a:r>
            <a:r>
              <a:rPr lang="en-US" sz="1000" smtClean="0">
                <a:effectLst/>
                <a:latin typeface="Arial"/>
                <a:ea typeface="Times New Roman"/>
                <a:cs typeface="Segoe UI"/>
              </a:rPr>
              <a:t> page, verify that the </a:t>
            </a:r>
            <a:r>
              <a:rPr lang="en-US" sz="1000" b="1" smtClean="0">
                <a:effectLst/>
                <a:latin typeface="Arial"/>
                <a:ea typeface="Times New Roman"/>
                <a:cs typeface="Times New Roman"/>
              </a:rPr>
              <a:t>Network Policy Server</a:t>
            </a:r>
            <a:r>
              <a:rPr lang="en-US" sz="1000" smtClean="0">
                <a:effectLst/>
                <a:latin typeface="Arial"/>
                <a:ea typeface="Times New Roman"/>
                <a:cs typeface="Segoe UI"/>
              </a:rPr>
              <a:t> check box is selected,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Confirm installation</a:t>
            </a:r>
            <a:r>
              <a:rPr lang="en-US" sz="1000" smtClean="0">
                <a:effectLst/>
                <a:latin typeface="Arial"/>
                <a:ea typeface="Times New Roman"/>
                <a:cs typeface="Segoe UI"/>
              </a:rPr>
              <a:t> </a:t>
            </a:r>
            <a:r>
              <a:rPr lang="en-US" sz="1000" b="1" smtClean="0">
                <a:effectLst/>
                <a:latin typeface="Arial"/>
                <a:ea typeface="Times New Roman"/>
                <a:cs typeface="Times New Roman"/>
              </a:rPr>
              <a:t>selections</a:t>
            </a:r>
            <a:r>
              <a:rPr lang="en-US" sz="1000" smtClean="0">
                <a:effectLst/>
                <a:latin typeface="Arial"/>
                <a:ea typeface="Times New Roman"/>
                <a:cs typeface="Segoe UI"/>
              </a:rPr>
              <a:t> page, click </a:t>
            </a:r>
            <a:r>
              <a:rPr lang="en-US" sz="1000" b="1" smtClean="0">
                <a:effectLst/>
                <a:latin typeface="Arial"/>
                <a:ea typeface="Times New Roman"/>
                <a:cs typeface="Times New Roman"/>
              </a:rPr>
              <a:t>Install</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Verify that the installation was successful, and then click </a:t>
            </a:r>
            <a:r>
              <a:rPr lang="en-US" sz="1000" b="1" smtClean="0">
                <a:effectLst/>
                <a:latin typeface="Arial"/>
                <a:ea typeface="Times New Roman"/>
                <a:cs typeface="Times New Roman"/>
              </a:rPr>
              <a:t>Close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Close the Server Manager window.</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Times New Roman"/>
                <a:cs typeface="Segoe UI"/>
              </a:rPr>
              <a:t>Register NPS in AD DS	</a:t>
            </a: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428048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Start</a:t>
            </a:r>
            <a:r>
              <a:rPr lang="en-US" sz="1000">
                <a:solidFill>
                  <a:prstClr val="black"/>
                </a:solidFill>
                <a:latin typeface="Arial"/>
                <a:ea typeface="Times New Roman"/>
                <a:cs typeface="Segoe UI"/>
              </a:rPr>
              <a:t>, and then click</a:t>
            </a:r>
            <a:r>
              <a:rPr lang="en-US" sz="1000" b="1">
                <a:solidFill>
                  <a:prstClr val="black"/>
                </a:solidFill>
                <a:latin typeface="Arial"/>
                <a:ea typeface="Times New Roman"/>
                <a:cs typeface="Times New Roman"/>
              </a:rPr>
              <a:t> Administrative Tools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Double-click </a:t>
            </a:r>
            <a:r>
              <a:rPr lang="en-US" sz="1000" b="1">
                <a:solidFill>
                  <a:prstClr val="black"/>
                </a:solidFill>
                <a:latin typeface="Arial"/>
                <a:ea typeface="Times New Roman"/>
                <a:cs typeface="Times New Roman"/>
              </a:rPr>
              <a:t>Network Policy Server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Network Policy Server, in the navigation pane, right-click </a:t>
            </a:r>
            <a:r>
              <a:rPr lang="en-US" sz="1000" b="1">
                <a:solidFill>
                  <a:prstClr val="black"/>
                </a:solidFill>
                <a:latin typeface="Arial"/>
                <a:ea typeface="Times New Roman"/>
                <a:cs typeface="Times New Roman"/>
              </a:rPr>
              <a:t>NPS (Local)</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Register server in Active Directory</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Network Policy Server</a:t>
            </a:r>
            <a:r>
              <a:rPr lang="en-US" sz="1000">
                <a:solidFill>
                  <a:prstClr val="black"/>
                </a:solidFill>
                <a:latin typeface="Arial"/>
                <a:ea typeface="Times New Roman"/>
                <a:cs typeface="Segoe UI"/>
              </a:rPr>
              <a:t> message box,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subsequent </a:t>
            </a:r>
            <a:r>
              <a:rPr lang="en-US" sz="1000" b="1">
                <a:solidFill>
                  <a:prstClr val="black"/>
                </a:solidFill>
                <a:latin typeface="Arial"/>
                <a:ea typeface="Times New Roman"/>
                <a:cs typeface="Times New Roman"/>
              </a:rPr>
              <a:t>Network Policy Server</a:t>
            </a:r>
            <a:r>
              <a:rPr lang="en-US" sz="1000">
                <a:solidFill>
                  <a:prstClr val="black"/>
                </a:solidFill>
                <a:latin typeface="Arial"/>
                <a:ea typeface="Times New Roman"/>
                <a:cs typeface="Segoe UI"/>
              </a:rPr>
              <a:t> dialog box,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Leave the Network Policy Server console window open.</a:t>
            </a:r>
            <a:endParaRPr lang="en-US"/>
          </a:p>
        </p:txBody>
      </p:sp>
      <p:sp>
        <p:nvSpPr>
          <p:cNvPr id="4" name="Slide Number Placeholder 3"/>
          <p:cNvSpPr>
            <a:spLocks noGrp="1"/>
          </p:cNvSpPr>
          <p:nvPr>
            <p:ph type="sldNum" sz="quarter" idx="10"/>
          </p:nvPr>
        </p:nvSpPr>
        <p:spPr/>
        <p:txBody>
          <a:bodyPr/>
          <a:lstStyle/>
          <a:p>
            <a:fld id="{B410F322-6265-4536-A301-A83AE2FED776}"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4219342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You can use the NPS console that is available after installation to manage the local NPS server only. For remote NPS administration, use the NPS Microsoft Management Console (MMC) snap-in. The Netsh command-line tool also is available for NPS management tasks.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410F322-6265-4536-A301-A83AE2FED776}"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Installing, Configuring, and Troubleshooting the Network Policy Server Role</a:t>
            </a:r>
            <a:endParaRPr lang="en-US" sz="1200" b="1">
              <a:solidFill>
                <a:srgbClr val="336699"/>
              </a:solidFill>
              <a:latin typeface="Arial"/>
            </a:endParaRPr>
          </a:p>
        </p:txBody>
      </p:sp>
    </p:spTree>
    <p:extLst>
      <p:ext uri="{BB962C8B-B14F-4D97-AF65-F5344CB8AC3E}">
        <p14:creationId xmlns:p14="http://schemas.microsoft.com/office/powerpoint/2010/main" val="22223241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20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6</a:t>
            </a:r>
            <a:endParaRPr lang="en-US" sz="2600"/>
          </a:p>
        </p:txBody>
      </p:sp>
      <p:sp>
        <p:nvSpPr>
          <p:cNvPr id="3" name="Subtitle 2"/>
          <p:cNvSpPr>
            <a:spLocks noGrp="1"/>
          </p:cNvSpPr>
          <p:nvPr>
            <p:ph type="subTitle" sz="quarter" idx="1"/>
          </p:nvPr>
        </p:nvSpPr>
        <p:spPr>
          <a:xfrm>
            <a:off x="3121297" y="3657600"/>
            <a:ext cx="5775960" cy="1103872"/>
          </a:xfrm>
        </p:spPr>
        <p:txBody>
          <a:bodyPr/>
          <a:lstStyle/>
          <a:p>
            <a:r>
              <a:rPr lang="en-US" dirty="0" smtClean="0"/>
              <a:t>Installing, Configuring, and Troubleshooting the Network Policy Server Role
</a:t>
            </a:r>
            <a:endParaRPr lang="en-US" dirty="0"/>
          </a:p>
        </p:txBody>
      </p:sp>
    </p:spTree>
    <p:extLst>
      <p:ext uri="{BB962C8B-B14F-4D97-AF65-F5344CB8AC3E}">
        <p14:creationId xmlns:p14="http://schemas.microsoft.com/office/powerpoint/2010/main" val="913138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064b076-7f9b-4a88-90cb-36bf5c19c0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General NPS Settings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 this demonstration, you will see how to:</a:t>
            </a:r>
            <a:r>
              <a:rPr lang="en-GB" b="1" dirty="0" smtClean="0"/>
              <a:t> </a:t>
            </a:r>
            <a:endParaRPr lang="en-GB" b="1" dirty="0"/>
          </a:p>
          <a:p>
            <a:r>
              <a:rPr lang="en-GB" dirty="0"/>
              <a:t>Configure a RADIUS server for VPN connections</a:t>
            </a:r>
          </a:p>
          <a:p>
            <a:r>
              <a:rPr lang="en-GB" dirty="0"/>
              <a:t>Save the configuration</a:t>
            </a:r>
          </a:p>
          <a:p>
            <a:endParaRPr lang="en-US" dirty="0"/>
          </a:p>
        </p:txBody>
      </p:sp>
    </p:spTree>
    <p:extLst>
      <p:ext uri="{BB962C8B-B14F-4D97-AF65-F5344CB8AC3E}">
        <p14:creationId xmlns:p14="http://schemas.microsoft.com/office/powerpoint/2010/main" val="494677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5565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50225" cy="740664"/>
          </a:xfrm>
        </p:spPr>
        <p:txBody>
          <a:bodyPr/>
          <a:lstStyle/>
          <a:p>
            <a:r>
              <a:rPr lang="en-US" smtClean="0"/>
              <a:t>Lesson 2: Configuring RADIUS Clients and Servers</a:t>
            </a:r>
            <a:endParaRPr lang="en-US"/>
          </a:p>
        </p:txBody>
      </p:sp>
      <p:sp>
        <p:nvSpPr>
          <p:cNvPr id="3" name="Text Placeholder 2"/>
          <p:cNvSpPr>
            <a:spLocks noGrp="1"/>
          </p:cNvSpPr>
          <p:nvPr>
            <p:ph type="body" idx="1"/>
          </p:nvPr>
        </p:nvSpPr>
        <p:spPr/>
        <p:txBody>
          <a:bodyPr/>
          <a:lstStyle/>
          <a:p>
            <a:r>
              <a:rPr lang="en-US" smtClean="0"/>
              <a:t>What Is a RADIUS Client?
What Is a RADIUS Proxy?
Demonstration: Configuring a RADIUS Client
What Is a Connection Request Policy?
Configuring Connection Request Processing
Demonstration: Creating a Connection Request Policy</a:t>
            </a:r>
            <a:endParaRPr lang="en-US"/>
          </a:p>
        </p:txBody>
      </p:sp>
    </p:spTree>
    <p:extLst>
      <p:ext uri="{BB962C8B-B14F-4D97-AF65-F5344CB8AC3E}">
        <p14:creationId xmlns:p14="http://schemas.microsoft.com/office/powerpoint/2010/main" val="3704414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RADIUS Client?</a:t>
            </a:r>
            <a:endParaRPr lang="en-US"/>
          </a:p>
        </p:txBody>
      </p:sp>
      <p:sp>
        <p:nvSpPr>
          <p:cNvPr id="4" name="TextBox 3"/>
          <p:cNvSpPr txBox="1"/>
          <p:nvPr/>
        </p:nvSpPr>
        <p:spPr>
          <a:xfrm>
            <a:off x="1981200" y="914400"/>
            <a:ext cx="5181600"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smtClean="0">
                <a:latin typeface="Segoe UI" pitchFamily="34" charset="0"/>
                <a:ea typeface="Segoe UI" pitchFamily="34" charset="0"/>
                <a:cs typeface="Segoe UI" pitchFamily="34" charset="0"/>
              </a:rPr>
              <a:t>NPS is a RADIUS server</a:t>
            </a:r>
            <a:endParaRPr lang="en-IN" sz="2800" dirty="0">
              <a:latin typeface="Segoe UI" pitchFamily="34" charset="0"/>
              <a:ea typeface="Segoe UI" pitchFamily="34" charset="0"/>
              <a:cs typeface="Segoe UI" pitchFamily="34" charset="0"/>
            </a:endParaRPr>
          </a:p>
        </p:txBody>
      </p:sp>
      <p:grpSp>
        <p:nvGrpSpPr>
          <p:cNvPr id="5" name="Group 4" descr="A diagram that depicts a client computer, a wireless access point (RADIUS client), and a RADIUS server. There is an arrow pointing from the client computer to the RADIUS client, and another arrow pointing from the RADIUS client to the RADIUS server."/>
          <p:cNvGrpSpPr/>
          <p:nvPr/>
        </p:nvGrpSpPr>
        <p:grpSpPr>
          <a:xfrm>
            <a:off x="1066800" y="1524000"/>
            <a:ext cx="4123893" cy="4861379"/>
            <a:chOff x="1066800" y="1524000"/>
            <a:chExt cx="4123893" cy="4861379"/>
          </a:xfrm>
        </p:grpSpPr>
        <p:pic>
          <p:nvPicPr>
            <p:cNvPr id="6" name="Picture 5" descr="Wireless access 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524000"/>
              <a:ext cx="2267525" cy="1968845"/>
            </a:xfrm>
            <a:prstGeom prst="rect">
              <a:avLst/>
            </a:prstGeom>
          </p:spPr>
        </p:pic>
        <p:pic>
          <p:nvPicPr>
            <p:cNvPr id="7" name="Picture 6" descr="Radius serve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3307" y="4191000"/>
              <a:ext cx="1237386" cy="2194379"/>
            </a:xfrm>
            <a:prstGeom prst="rect">
              <a:avLst/>
            </a:prstGeom>
          </p:spPr>
        </p:pic>
      </p:grpSp>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209800"/>
            <a:ext cx="2895599" cy="976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264848"/>
            <a:ext cx="2133600" cy="1450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1"/>
          <p:cNvSpPr txBox="1"/>
          <p:nvPr/>
        </p:nvSpPr>
        <p:spPr>
          <a:xfrm>
            <a:off x="6248400" y="3733800"/>
            <a:ext cx="22860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anose="020B0502040204020203" pitchFamily="34" charset="0"/>
                <a:cs typeface="Segoe UI" panose="020B0502040204020203" pitchFamily="34" charset="0"/>
              </a:rPr>
              <a:t>Client computer</a:t>
            </a:r>
            <a:endParaRPr lang="en-US" sz="2000" dirty="0">
              <a:latin typeface="Segoe UI" panose="020B0502040204020203" pitchFamily="34" charset="0"/>
              <a:cs typeface="Segoe UI" panose="020B0502040204020203" pitchFamily="34" charset="0"/>
            </a:endParaRPr>
          </a:p>
        </p:txBody>
      </p:sp>
      <p:sp>
        <p:nvSpPr>
          <p:cNvPr id="11" name="TextBox 8"/>
          <p:cNvSpPr txBox="1"/>
          <p:nvPr/>
        </p:nvSpPr>
        <p:spPr>
          <a:xfrm>
            <a:off x="3581400" y="6400800"/>
            <a:ext cx="22860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anose="020B0502040204020203" pitchFamily="34" charset="0"/>
                <a:cs typeface="Segoe UI" panose="020B0502040204020203" pitchFamily="34" charset="0"/>
              </a:rPr>
              <a:t>RADIUS server</a:t>
            </a:r>
            <a:endParaRPr lang="en-US" sz="2000" dirty="0">
              <a:latin typeface="Segoe UI" panose="020B0502040204020203" pitchFamily="34" charset="0"/>
              <a:cs typeface="Segoe UI" panose="020B0502040204020203" pitchFamily="34" charset="0"/>
            </a:endParaRPr>
          </a:p>
        </p:txBody>
      </p:sp>
      <p:sp>
        <p:nvSpPr>
          <p:cNvPr id="12" name="TextBox 9"/>
          <p:cNvSpPr txBox="1"/>
          <p:nvPr/>
        </p:nvSpPr>
        <p:spPr>
          <a:xfrm>
            <a:off x="838200" y="3429000"/>
            <a:ext cx="2819399"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anose="020B0502040204020203" pitchFamily="34" charset="0"/>
                <a:cs typeface="Segoe UI" panose="020B0502040204020203" pitchFamily="34" charset="0"/>
              </a:rPr>
              <a:t>Wireless access point</a:t>
            </a:r>
            <a:endParaRPr lang="en-US" sz="2000" dirty="0">
              <a:latin typeface="Segoe UI" panose="020B0502040204020203" pitchFamily="34" charset="0"/>
              <a:cs typeface="Segoe UI" panose="020B0502040204020203" pitchFamily="34" charset="0"/>
            </a:endParaRPr>
          </a:p>
        </p:txBody>
      </p:sp>
      <p:sp>
        <p:nvSpPr>
          <p:cNvPr id="13" name="TextBox 10"/>
          <p:cNvSpPr txBox="1"/>
          <p:nvPr/>
        </p:nvSpPr>
        <p:spPr>
          <a:xfrm>
            <a:off x="1143000" y="3790890"/>
            <a:ext cx="22860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anose="020B0502040204020203" pitchFamily="34" charset="0"/>
                <a:cs typeface="Segoe UI" panose="020B0502040204020203" pitchFamily="34" charset="0"/>
              </a:rPr>
              <a:t>(RADIUS client)</a:t>
            </a:r>
            <a:endParaRPr lang="en-US" sz="2000" dirty="0">
              <a:latin typeface="Segoe UI" panose="020B0502040204020203" pitchFamily="34" charset="0"/>
              <a:cs typeface="Segoe UI" panose="020B0502040204020203" pitchFamily="34" charset="0"/>
            </a:endParaRPr>
          </a:p>
        </p:txBody>
      </p:sp>
      <p:pic>
        <p:nvPicPr>
          <p:cNvPr id="14" name="Content Placeholder 5" descr="Client computer"/>
          <p:cNvPicPr>
            <a:picLocks noGrp="1" noChangeAspect="1"/>
          </p:cNvPicPr>
          <p:nvPr/>
        </p:nvPicPr>
        <p:blipFill>
          <a:blip r:embed="rId7">
            <a:extLst>
              <a:ext uri="{28A0092B-C50C-407E-A947-70E740481C1C}">
                <a14:useLocalDpi xmlns:a14="http://schemas.microsoft.com/office/drawing/2010/main" val="0"/>
              </a:ext>
            </a:extLst>
          </a:blip>
          <a:stretch>
            <a:fillRect/>
          </a:stretch>
        </p:blipFill>
        <p:spPr bwMode="auto">
          <a:xfrm>
            <a:off x="6321722" y="1524000"/>
            <a:ext cx="2060278" cy="2218761"/>
          </a:xfrm>
          <a:prstGeom prst="rect">
            <a:avLst/>
          </a:prstGeom>
          <a:noFill/>
          <a:ln w="9525">
            <a:noFill/>
            <a:miter lim="800000"/>
            <a:headEnd/>
            <a:tailEnd/>
          </a:ln>
        </p:spPr>
      </p:pic>
    </p:spTree>
    <p:extLst>
      <p:ext uri="{BB962C8B-B14F-4D97-AF65-F5344CB8AC3E}">
        <p14:creationId xmlns:p14="http://schemas.microsoft.com/office/powerpoint/2010/main" val="1869477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RADIUS Proxy?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A RADIUS proxy receives connection attempts from RADIUS </a:t>
            </a:r>
            <a:r>
              <a:rPr lang="en-GB" sz="2400" dirty="0" smtClean="0"/>
              <a:t>clients, </a:t>
            </a:r>
            <a:r>
              <a:rPr lang="en-GB" sz="2400" dirty="0"/>
              <a:t>and </a:t>
            </a:r>
            <a:r>
              <a:rPr lang="en-GB" sz="2400" dirty="0" smtClean="0"/>
              <a:t>then forwards </a:t>
            </a:r>
            <a:r>
              <a:rPr lang="en-GB" sz="2400" dirty="0"/>
              <a:t>them to the appropriate RADIUS server or another RADIUS proxy for further routing</a:t>
            </a:r>
          </a:p>
          <a:p>
            <a:r>
              <a:rPr lang="en-GB" sz="2400" dirty="0"/>
              <a:t>A RADIUS proxy is required for:</a:t>
            </a:r>
          </a:p>
          <a:p>
            <a:pPr lvl="1"/>
            <a:r>
              <a:rPr lang="en-GB" sz="2000" dirty="0" smtClean="0"/>
              <a:t>Offering </a:t>
            </a:r>
            <a:r>
              <a:rPr lang="en-GB" sz="2000" dirty="0"/>
              <a:t>outsourced dial-up, VPN, </a:t>
            </a:r>
            <a:r>
              <a:rPr lang="en-GB" sz="2000" dirty="0" smtClean="0"/>
              <a:t>or </a:t>
            </a:r>
            <a:r>
              <a:rPr lang="en-GB" sz="2000"/>
              <a:t>wireless </a:t>
            </a:r>
            <a:r>
              <a:rPr lang="en-GB" sz="2000" smtClean="0"/>
              <a:t>network-access </a:t>
            </a:r>
            <a:r>
              <a:rPr lang="en-GB" sz="2000" dirty="0" smtClean="0"/>
              <a:t>services by service providers </a:t>
            </a:r>
            <a:endParaRPr lang="en-GB" sz="2000" dirty="0"/>
          </a:p>
          <a:p>
            <a:pPr lvl="1"/>
            <a:r>
              <a:rPr lang="en-GB" sz="2000" dirty="0"/>
              <a:t>Providing authentication and authorization for user </a:t>
            </a:r>
            <a:br>
              <a:rPr lang="en-GB" sz="2000" dirty="0"/>
            </a:br>
            <a:r>
              <a:rPr lang="en-GB" sz="2000" dirty="0"/>
              <a:t>accounts that are not Active Directory members</a:t>
            </a:r>
          </a:p>
          <a:p>
            <a:pPr lvl="1"/>
            <a:r>
              <a:rPr lang="en-GB" sz="2000" dirty="0"/>
              <a:t>Performing authentication and authorization </a:t>
            </a:r>
            <a:r>
              <a:rPr lang="en-GB" sz="2000" dirty="0" smtClean="0"/>
              <a:t>by using </a:t>
            </a:r>
            <a:r>
              <a:rPr lang="en-GB" sz="2000" dirty="0"/>
              <a:t/>
            </a:r>
            <a:br>
              <a:rPr lang="en-GB" sz="2000" dirty="0"/>
            </a:br>
            <a:r>
              <a:rPr lang="en-GB" sz="2000" dirty="0"/>
              <a:t>a database that is not a Windows account database </a:t>
            </a:r>
          </a:p>
          <a:p>
            <a:pPr lvl="1"/>
            <a:r>
              <a:rPr lang="en-GB" sz="2000" dirty="0"/>
              <a:t>Load-balancing connection requests among </a:t>
            </a:r>
            <a:br>
              <a:rPr lang="en-GB" sz="2000" dirty="0"/>
            </a:br>
            <a:r>
              <a:rPr lang="en-GB" sz="2000" dirty="0"/>
              <a:t>multiple RADIUS servers </a:t>
            </a:r>
          </a:p>
          <a:p>
            <a:pPr lvl="1"/>
            <a:r>
              <a:rPr lang="en-GB" sz="2000" dirty="0"/>
              <a:t>Providing RADIUS for outsourced service providers </a:t>
            </a:r>
            <a:br>
              <a:rPr lang="en-GB" sz="2000" dirty="0"/>
            </a:br>
            <a:r>
              <a:rPr lang="en-GB" sz="2000" dirty="0"/>
              <a:t>and limiting traffic types through the firewall </a:t>
            </a:r>
          </a:p>
          <a:p>
            <a:pPr lvl="1"/>
            <a:endParaRPr lang="en-US" sz="2000" dirty="0"/>
          </a:p>
        </p:txBody>
      </p:sp>
    </p:spTree>
    <p:extLst>
      <p:ext uri="{BB962C8B-B14F-4D97-AF65-F5344CB8AC3E}">
        <p14:creationId xmlns:p14="http://schemas.microsoft.com/office/powerpoint/2010/main" val="15991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ef7b93af-2fe1-4366-9e3c-142d36009f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a RADIUS Client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 this demonstration, you will see how to configure </a:t>
            </a:r>
            <a:r>
              <a:rPr lang="en-GB" dirty="0"/>
              <a:t>a RADIUS client</a:t>
            </a:r>
          </a:p>
          <a:p>
            <a:endParaRPr lang="en-US" dirty="0"/>
          </a:p>
        </p:txBody>
      </p:sp>
    </p:spTree>
    <p:extLst>
      <p:ext uri="{BB962C8B-B14F-4D97-AF65-F5344CB8AC3E}">
        <p14:creationId xmlns:p14="http://schemas.microsoft.com/office/powerpoint/2010/main" val="2030546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474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Connection Request Policy?</a:t>
            </a:r>
            <a:endParaRPr lang="en-US"/>
          </a:p>
        </p:txBody>
      </p:sp>
      <p:sp>
        <p:nvSpPr>
          <p:cNvPr id="4" name="Content Placeholder 2"/>
          <p:cNvSpPr>
            <a:spLocks noGrp="1"/>
          </p:cNvSpPr>
          <p:nvPr/>
        </p:nvSpPr>
        <p:spPr bwMode="auto">
          <a:xfrm>
            <a:off x="415244" y="762000"/>
            <a:ext cx="8119156" cy="1188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Connection </a:t>
            </a:r>
            <a:r>
              <a:rPr lang="en-GB" sz="2400" dirty="0" smtClean="0"/>
              <a:t>request </a:t>
            </a:r>
            <a:r>
              <a:rPr lang="en-GB" sz="2400" dirty="0"/>
              <a:t>policies are sets of conditions and settings that designate which RADIUS servers perform the authentication and authorization of connection requests that NPS receives from RADIUS </a:t>
            </a:r>
            <a:r>
              <a:rPr lang="en-GB" sz="2400" dirty="0" smtClean="0"/>
              <a:t>clients</a:t>
            </a:r>
            <a:endParaRPr lang="en-GB" sz="2400" dirty="0"/>
          </a:p>
        </p:txBody>
      </p:sp>
      <p:sp>
        <p:nvSpPr>
          <p:cNvPr id="5" name="Rectangle 4"/>
          <p:cNvSpPr/>
          <p:nvPr/>
        </p:nvSpPr>
        <p:spPr>
          <a:xfrm>
            <a:off x="304800" y="2362200"/>
            <a:ext cx="7924800" cy="430887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spcBef>
                <a:spcPts val="600"/>
              </a:spcBef>
              <a:buClr>
                <a:srgbClr val="0070C0"/>
              </a:buClr>
              <a:buSzPct val="90000"/>
              <a:buFont typeface="Arial" pitchFamily="34" charset="0"/>
              <a:buChar char="•"/>
            </a:pPr>
            <a:r>
              <a:rPr lang="en-US" sz="2400" b="0" kern="0" dirty="0">
                <a:solidFill>
                  <a:srgbClr val="000000"/>
                </a:solidFill>
                <a:latin typeface="Segoe UI" pitchFamily="34" charset="0"/>
                <a:ea typeface="Segoe UI" pitchFamily="34" charset="0"/>
                <a:cs typeface="Segoe UI" pitchFamily="34" charset="0"/>
              </a:rPr>
              <a:t>Connection request policies include:</a:t>
            </a:r>
          </a:p>
          <a:p>
            <a:pPr marL="458788" lvl="1" indent="-169863">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Conditions, such as:</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Framed Protocol</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Service Type</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Tunnel Type</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Day and Time restrictions</a:t>
            </a:r>
          </a:p>
          <a:p>
            <a:pPr marL="458788" lvl="1" indent="-169863">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Settings, such as:</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Authentication</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Accounting</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Attribute Manipulation</a:t>
            </a:r>
          </a:p>
          <a:p>
            <a:pPr marL="854075" lvl="2" indent="-173038">
              <a:spcBef>
                <a:spcPts val="600"/>
              </a:spcBef>
              <a:buClr>
                <a:srgbClr val="0070C0"/>
              </a:buClr>
              <a:buSzPct val="80000"/>
              <a:buFont typeface="Arial" pitchFamily="34" charset="0"/>
              <a:buChar char="•"/>
            </a:pPr>
            <a:r>
              <a:rPr lang="en-GB" sz="2000" b="0" kern="0" dirty="0">
                <a:solidFill>
                  <a:srgbClr val="000000"/>
                </a:solidFill>
                <a:latin typeface="Segoe UI" pitchFamily="34" charset="0"/>
                <a:ea typeface="Segoe UI" pitchFamily="34" charset="0"/>
                <a:cs typeface="Segoe UI" pitchFamily="34" charset="0"/>
              </a:rPr>
              <a:t>Advanced settings</a:t>
            </a:r>
            <a:endParaRPr lang="en-IN" sz="2000" dirty="0"/>
          </a:p>
        </p:txBody>
      </p:sp>
    </p:spTree>
    <p:extLst>
      <p:ext uri="{BB962C8B-B14F-4D97-AF65-F5344CB8AC3E}">
        <p14:creationId xmlns:p14="http://schemas.microsoft.com/office/powerpoint/2010/main" val="618011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85dd71ec-25bb-4830-8862-5a979926cf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Connection Request Processing</a:t>
            </a:r>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1884985654"/>
              </p:ext>
            </p:extLst>
          </p:nvPr>
        </p:nvGraphicFramePr>
        <p:xfrm>
          <a:off x="458788" y="1020761"/>
          <a:ext cx="8118476" cy="4835375"/>
        </p:xfrm>
        <a:graphic>
          <a:graphicData uri="http://schemas.openxmlformats.org/drawingml/2006/table">
            <a:tbl>
              <a:tblPr firstRow="1" bandRow="1">
                <a:tableStyleId>{21E4AEA4-8DFA-4A89-87EB-49C32662AFE0}</a:tableStyleId>
              </a:tblPr>
              <a:tblGrid>
                <a:gridCol w="2790250"/>
                <a:gridCol w="5328226"/>
              </a:tblGrid>
              <a:tr h="550209">
                <a:tc>
                  <a:txBody>
                    <a:bodyPr/>
                    <a:lstStyle/>
                    <a:p>
                      <a:pPr algn="ctr"/>
                      <a:r>
                        <a:rPr lang="en-US" dirty="0" smtClean="0">
                          <a:solidFill>
                            <a:schemeClr val="tx1"/>
                          </a:solidFill>
                        </a:rPr>
                        <a:t>Configuration</a:t>
                      </a:r>
                      <a:endParaRPr lang="en-US" dirty="0">
                        <a:solidFill>
                          <a:schemeClr val="tx1"/>
                        </a:solidFill>
                      </a:endParaRPr>
                    </a:p>
                  </a:txBody>
                  <a:tcPr/>
                </a:tc>
                <a:tc>
                  <a:txBody>
                    <a:bodyPr/>
                    <a:lstStyle/>
                    <a:p>
                      <a:pPr algn="ctr"/>
                      <a:r>
                        <a:rPr lang="en-US" dirty="0" smtClean="0">
                          <a:solidFill>
                            <a:schemeClr val="tx1"/>
                          </a:solidFill>
                        </a:rPr>
                        <a:t>Description</a:t>
                      </a:r>
                      <a:endParaRPr lang="en-US" dirty="0">
                        <a:solidFill>
                          <a:schemeClr val="tx1"/>
                        </a:solidFill>
                      </a:endParaRPr>
                    </a:p>
                  </a:txBody>
                  <a:tcPr/>
                </a:tc>
              </a:tr>
              <a:tr h="1530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latin typeface="Segoe UI" pitchFamily="34" charset="0"/>
                          <a:ea typeface="Segoe UI" pitchFamily="34" charset="0"/>
                          <a:cs typeface="Segoe UI" pitchFamily="34" charset="0"/>
                        </a:rPr>
                        <a:t>Local vs. RADIUS authentication</a:t>
                      </a: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endParaRPr lang="en-US" dirty="0"/>
                    </a:p>
                  </a:txBody>
                  <a:tcPr anchor="ctr"/>
                </a:tc>
                <a:tc>
                  <a:txBody>
                    <a:bodyPr/>
                    <a:lstStyle/>
                    <a:p>
                      <a:pPr marL="166688" marR="0" lvl="0" indent="-166688"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Local authentication takes place against the local security account database or Active Directory </a:t>
                      </a:r>
                      <a:r>
                        <a:rPr kumimoji="0" lang="en-US" sz="1800" u="none" strike="noStrike" cap="none" normalizeH="0" baseline="0" smtClean="0">
                          <a:ln>
                            <a:noFill/>
                          </a:ln>
                          <a:effectLst/>
                          <a:latin typeface="Segoe UI" pitchFamily="34" charset="0"/>
                          <a:ea typeface="Segoe UI" pitchFamily="34" charset="0"/>
                          <a:cs typeface="Segoe UI" pitchFamily="34" charset="0"/>
                        </a:rPr>
                        <a:t>Domain Services. </a:t>
                      </a:r>
                      <a:endParaRPr kumimoji="0" lang="en-US" sz="1800" u="none" strike="noStrike" cap="none" normalizeH="0" baseline="0" dirty="0" smtClean="0">
                        <a:ln>
                          <a:noFill/>
                        </a:ln>
                        <a:effectLst/>
                        <a:latin typeface="Segoe UI" pitchFamily="34" charset="0"/>
                        <a:ea typeface="Segoe UI" pitchFamily="34" charset="0"/>
                        <a:cs typeface="Segoe UI" pitchFamily="34" charset="0"/>
                      </a:endParaRPr>
                    </a:p>
                    <a:p>
                      <a:pPr marL="166688" marR="0" lvl="0" indent="-166688"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RADIUS authentication forwards the connection request to a RADIUS server for authentication.</a:t>
                      </a:r>
                      <a:endParaRPr lang="en-US" dirty="0"/>
                    </a:p>
                  </a:txBody>
                  <a:tcPr/>
                </a:tc>
              </a:tr>
              <a:tr h="12920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latin typeface="Segoe UI" pitchFamily="34" charset="0"/>
                          <a:ea typeface="Segoe UI" pitchFamily="34" charset="0"/>
                          <a:cs typeface="Segoe UI" pitchFamily="34" charset="0"/>
                        </a:rPr>
                        <a:t>RADIUS server groups</a:t>
                      </a: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endParaRPr lang="en-US" dirty="0"/>
                    </a:p>
                  </a:txBody>
                  <a:tcPr anchor="ctr"/>
                </a:tc>
                <a:tc>
                  <a:txBody>
                    <a:bodyPr/>
                    <a:lstStyle/>
                    <a:p>
                      <a:pPr marL="166688" marR="0" lvl="0" indent="-166688" algn="l" defTabSz="914400" rtl="0" eaLnBrk="1" fontAlgn="base" latinLnBrk="0" hangingPunct="1">
                        <a:lnSpc>
                          <a:spcPct val="90000"/>
                        </a:lnSpc>
                        <a:spcBef>
                          <a:spcPct val="70000"/>
                        </a:spcBef>
                        <a:spcAft>
                          <a:spcPct val="0"/>
                        </a:spcAft>
                        <a:buClr>
                          <a:schemeClr val="hlink"/>
                        </a:buClr>
                        <a:buSzPct val="90000"/>
                        <a:buFontTx/>
                        <a:buChar char="•"/>
                        <a:tabLst/>
                        <a:defRPr/>
                      </a:pPr>
                      <a:r>
                        <a:rPr kumimoji="0" lang="en-US" sz="1800" u="none" strike="noStrike" kern="1200" cap="none" normalizeH="0" baseline="0" dirty="0" smtClean="0">
                          <a:ln>
                            <a:noFill/>
                          </a:ln>
                          <a:solidFill>
                            <a:schemeClr val="dk1"/>
                          </a:solidFill>
                          <a:effectLst/>
                          <a:latin typeface="Segoe UI" pitchFamily="34" charset="0"/>
                          <a:ea typeface="Segoe UI" pitchFamily="34" charset="0"/>
                          <a:cs typeface="Segoe UI" pitchFamily="34" charset="0"/>
                        </a:rPr>
                        <a:t>Used where one or more RADIUS servers are capable of handling connection requests. The connection requests are load-balanced on specified criteria.</a:t>
                      </a:r>
                    </a:p>
                  </a:txBody>
                  <a:tcPr/>
                </a:tc>
              </a:tr>
              <a:tr h="55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latin typeface="Segoe UI" pitchFamily="34" charset="0"/>
                          <a:ea typeface="Segoe UI" pitchFamily="34" charset="0"/>
                          <a:cs typeface="Segoe UI" pitchFamily="34" charset="0"/>
                        </a:rPr>
                        <a:t>Default ports for accounting and authentication by  using RADIUS</a:t>
                      </a: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p>
                      <a:endParaRPr lang="en-US" dirty="0"/>
                    </a:p>
                  </a:txBody>
                  <a:tcPr anchor="ctr"/>
                </a:tc>
                <a:tc>
                  <a:txBody>
                    <a:bodyPr/>
                    <a:lstStyle/>
                    <a:p>
                      <a:pPr marL="166688" marR="0" lvl="0" indent="-166688" algn="l" defTabSz="914400" rtl="0" eaLnBrk="1" fontAlgn="base" latinLnBrk="0" hangingPunct="1">
                        <a:lnSpc>
                          <a:spcPct val="90000"/>
                        </a:lnSpc>
                        <a:spcBef>
                          <a:spcPct val="70000"/>
                        </a:spcBef>
                        <a:spcAft>
                          <a:spcPct val="0"/>
                        </a:spcAft>
                        <a:buClr>
                          <a:schemeClr val="hlink"/>
                        </a:buClr>
                        <a:buSzPct val="90000"/>
                        <a:buFontTx/>
                        <a:buChar char="•"/>
                        <a:tabLst/>
                        <a:defRPr/>
                      </a:pPr>
                      <a:r>
                        <a:rPr kumimoji="0" lang="en-US" sz="1800" u="none" strike="noStrike" kern="1200" cap="none" normalizeH="0" baseline="0" dirty="0" smtClean="0">
                          <a:ln>
                            <a:noFill/>
                          </a:ln>
                          <a:solidFill>
                            <a:schemeClr val="dk1"/>
                          </a:solidFill>
                          <a:effectLst/>
                          <a:latin typeface="Segoe UI" pitchFamily="34" charset="0"/>
                          <a:ea typeface="Segoe UI" pitchFamily="34" charset="0"/>
                          <a:cs typeface="Segoe UI" pitchFamily="34" charset="0"/>
                        </a:rPr>
                        <a:t>The ports required for accounting and authentication requests being forwarded to a RADIUS server are </a:t>
                      </a:r>
                      <a:br>
                        <a:rPr kumimoji="0" lang="en-US" sz="1800" u="none" strike="noStrike" kern="1200" cap="none" normalizeH="0" baseline="0" dirty="0" smtClean="0">
                          <a:ln>
                            <a:noFill/>
                          </a:ln>
                          <a:solidFill>
                            <a:schemeClr val="dk1"/>
                          </a:solidFill>
                          <a:effectLst/>
                          <a:latin typeface="Segoe UI" pitchFamily="34" charset="0"/>
                          <a:ea typeface="Segoe UI" pitchFamily="34" charset="0"/>
                          <a:cs typeface="Segoe UI" pitchFamily="34" charset="0"/>
                        </a:rPr>
                      </a:br>
                      <a:r>
                        <a:rPr kumimoji="0" lang="en-US" sz="1800" u="none" strike="noStrike" kern="1200" cap="none" normalizeH="0" baseline="0" dirty="0" smtClean="0">
                          <a:ln>
                            <a:noFill/>
                          </a:ln>
                          <a:solidFill>
                            <a:schemeClr val="dk1"/>
                          </a:solidFill>
                          <a:effectLst/>
                          <a:latin typeface="Segoe UI" pitchFamily="34" charset="0"/>
                          <a:ea typeface="Segoe UI" pitchFamily="34" charset="0"/>
                          <a:cs typeface="Segoe UI" pitchFamily="34" charset="0"/>
                        </a:rPr>
                        <a:t>UDP 1812/1645 and UDP 1813/1646, respectively.</a:t>
                      </a:r>
                    </a:p>
                  </a:txBody>
                  <a:tcPr/>
                </a:tc>
              </a:tr>
            </a:tbl>
          </a:graphicData>
        </a:graphic>
      </p:graphicFrame>
    </p:spTree>
    <p:extLst>
      <p:ext uri="{BB962C8B-B14F-4D97-AF65-F5344CB8AC3E}">
        <p14:creationId xmlns:p14="http://schemas.microsoft.com/office/powerpoint/2010/main" val="1951519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62e5a205-02ce-45ad-a322-4f52180b035b">
    <p:spTree>
      <p:nvGrpSpPr>
        <p:cNvPr id="1" name=""/>
        <p:cNvGrpSpPr/>
        <p:nvPr/>
      </p:nvGrpSpPr>
      <p:grpSpPr>
        <a:xfrm>
          <a:off x="0" y="0"/>
          <a:ext cx="0" cy="0"/>
          <a:chOff x="0" y="0"/>
          <a:chExt cx="0" cy="0"/>
        </a:xfrm>
      </p:grpSpPr>
      <p:sp>
        <p:nvSpPr>
          <p:cNvPr id="2" name="Title 1"/>
          <p:cNvSpPr>
            <a:spLocks noGrp="1"/>
          </p:cNvSpPr>
          <p:nvPr>
            <p:ph type="title"/>
          </p:nvPr>
        </p:nvSpPr>
        <p:spPr>
          <a:xfrm>
            <a:off x="381000" y="-2"/>
            <a:ext cx="8683625" cy="740664"/>
          </a:xfrm>
        </p:spPr>
        <p:txBody>
          <a:bodyPr/>
          <a:lstStyle/>
          <a:p>
            <a:r>
              <a:rPr lang="en-US" dirty="0" smtClean="0"/>
              <a:t>Demonstration: Creating a Connection Request Policy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 this demonstration, you will see how to create a VPN connection request policy</a:t>
            </a:r>
          </a:p>
          <a:p>
            <a:endParaRPr lang="en-GB" dirty="0"/>
          </a:p>
          <a:p>
            <a:endParaRPr lang="en-US" dirty="0"/>
          </a:p>
        </p:txBody>
      </p:sp>
    </p:spTree>
    <p:extLst>
      <p:ext uri="{BB962C8B-B14F-4D97-AF65-F5344CB8AC3E}">
        <p14:creationId xmlns:p14="http://schemas.microsoft.com/office/powerpoint/2010/main" val="1718170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414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3726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NPS Authentication Methods</a:t>
            </a:r>
            <a:endParaRPr lang="en-US"/>
          </a:p>
        </p:txBody>
      </p:sp>
      <p:sp>
        <p:nvSpPr>
          <p:cNvPr id="3" name="Text Placeholder 2"/>
          <p:cNvSpPr>
            <a:spLocks noGrp="1"/>
          </p:cNvSpPr>
          <p:nvPr>
            <p:ph type="body" idx="1"/>
          </p:nvPr>
        </p:nvSpPr>
        <p:spPr/>
        <p:txBody>
          <a:bodyPr/>
          <a:lstStyle/>
          <a:p>
            <a:r>
              <a:rPr lang="en-US" smtClean="0"/>
              <a:t>Password-Based Authentication Methods
Using Certificates for Authentication
Required Certificates for Authentication
Deploying Certificates for PEAP and EAP</a:t>
            </a:r>
            <a:endParaRPr lang="en-US"/>
          </a:p>
        </p:txBody>
      </p:sp>
    </p:spTree>
    <p:extLst>
      <p:ext uri="{BB962C8B-B14F-4D97-AF65-F5344CB8AC3E}">
        <p14:creationId xmlns:p14="http://schemas.microsoft.com/office/powerpoint/2010/main" val="2892314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Password-Based Authentication Methods</a:t>
            </a:r>
            <a:endParaRPr lang="en-US"/>
          </a:p>
        </p:txBody>
      </p:sp>
      <p:sp>
        <p:nvSpPr>
          <p:cNvPr id="4" name="Content Placeholder 2"/>
          <p:cNvSpPr>
            <a:spLocks noGrp="1"/>
          </p:cNvSpPr>
          <p:nvPr/>
        </p:nvSpPr>
        <p:spPr bwMode="auto">
          <a:xfrm>
            <a:off x="458788" y="762000"/>
            <a:ext cx="8119156" cy="959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Authentication methods for an NPS server </a:t>
            </a:r>
            <a:r>
              <a:rPr lang="en-GB" dirty="0" smtClean="0"/>
              <a:t>from the most secure to the least secure:</a:t>
            </a:r>
          </a:p>
        </p:txBody>
      </p:sp>
      <p:sp>
        <p:nvSpPr>
          <p:cNvPr id="5" name="Rectangle 4"/>
          <p:cNvSpPr/>
          <p:nvPr/>
        </p:nvSpPr>
        <p:spPr bwMode="auto">
          <a:xfrm>
            <a:off x="2895599" y="1752600"/>
            <a:ext cx="3133725" cy="914400"/>
          </a:xfrm>
          <a:prstGeom prst="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6" name="TextBox 19"/>
          <p:cNvSpPr txBox="1"/>
          <p:nvPr/>
        </p:nvSpPr>
        <p:spPr>
          <a:xfrm>
            <a:off x="3733800" y="2025134"/>
            <a:ext cx="1661032" cy="400110"/>
          </a:xfrm>
          <a:prstGeom prst="rect">
            <a:avLst/>
          </a:prstGeom>
          <a:no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anose="020B0502040204020203" pitchFamily="34" charset="0"/>
                <a:cs typeface="Segoe UI" panose="020B0502040204020203" pitchFamily="34" charset="0"/>
              </a:rPr>
              <a:t>MS-CHAPv2</a:t>
            </a:r>
            <a:endParaRPr lang="en-IN" sz="2000" dirty="0">
              <a:latin typeface="Segoe UI" panose="020B0502040204020203" pitchFamily="34" charset="0"/>
              <a:cs typeface="Segoe UI" panose="020B0502040204020203" pitchFamily="34" charset="0"/>
            </a:endParaRPr>
          </a:p>
        </p:txBody>
      </p:sp>
      <p:sp>
        <p:nvSpPr>
          <p:cNvPr id="7" name="TextBox 20"/>
          <p:cNvSpPr txBox="1"/>
          <p:nvPr/>
        </p:nvSpPr>
        <p:spPr>
          <a:xfrm>
            <a:off x="3890894" y="3015734"/>
            <a:ext cx="1374094"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cs typeface="Segoe UI" panose="020B0502040204020203" pitchFamily="34" charset="0"/>
              </a:rPr>
              <a:t>MS-CHAP</a:t>
            </a:r>
            <a:endParaRPr lang="en-IN" sz="2000" dirty="0">
              <a:latin typeface="Segoe UI" panose="020B0502040204020203" pitchFamily="34" charset="0"/>
              <a:cs typeface="Segoe UI" panose="020B0502040204020203" pitchFamily="34" charset="0"/>
            </a:endParaRPr>
          </a:p>
        </p:txBody>
      </p:sp>
      <p:sp>
        <p:nvSpPr>
          <p:cNvPr id="8" name="TextBox 21"/>
          <p:cNvSpPr txBox="1"/>
          <p:nvPr/>
        </p:nvSpPr>
        <p:spPr>
          <a:xfrm>
            <a:off x="4015062" y="4006334"/>
            <a:ext cx="880369"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cs typeface="Segoe UI" panose="020B0502040204020203" pitchFamily="34" charset="0"/>
              </a:rPr>
              <a:t>CHAP</a:t>
            </a:r>
            <a:endParaRPr lang="en-IN" sz="2000" dirty="0">
              <a:latin typeface="Segoe UI" panose="020B0502040204020203" pitchFamily="34" charset="0"/>
              <a:cs typeface="Segoe UI" panose="020B0502040204020203" pitchFamily="34" charset="0"/>
            </a:endParaRPr>
          </a:p>
        </p:txBody>
      </p:sp>
      <p:sp>
        <p:nvSpPr>
          <p:cNvPr id="9" name="TextBox 22"/>
          <p:cNvSpPr txBox="1"/>
          <p:nvPr/>
        </p:nvSpPr>
        <p:spPr>
          <a:xfrm>
            <a:off x="4086202" y="4996934"/>
            <a:ext cx="664862"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cs typeface="Segoe UI" panose="020B0502040204020203" pitchFamily="34" charset="0"/>
              </a:rPr>
              <a:t>PAP</a:t>
            </a:r>
            <a:endParaRPr lang="en-IN" sz="2000" dirty="0">
              <a:latin typeface="Segoe UI" panose="020B0502040204020203" pitchFamily="34" charset="0"/>
              <a:cs typeface="Segoe UI" panose="020B0502040204020203" pitchFamily="34" charset="0"/>
            </a:endParaRPr>
          </a:p>
        </p:txBody>
      </p:sp>
      <p:sp>
        <p:nvSpPr>
          <p:cNvPr id="10" name="TextBox 23"/>
          <p:cNvSpPr txBox="1"/>
          <p:nvPr/>
        </p:nvSpPr>
        <p:spPr>
          <a:xfrm>
            <a:off x="3252034" y="5849034"/>
            <a:ext cx="2267544" cy="70788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anose="020B0502040204020203" pitchFamily="34" charset="0"/>
                <a:cs typeface="Segoe UI" panose="020B0502040204020203" pitchFamily="34" charset="0"/>
              </a:rPr>
              <a:t>Unauthenticated </a:t>
            </a:r>
          </a:p>
          <a:p>
            <a:pPr algn="ctr"/>
            <a:r>
              <a:rPr lang="en-US" sz="2000" dirty="0">
                <a:latin typeface="Segoe UI" panose="020B0502040204020203" pitchFamily="34" charset="0"/>
                <a:cs typeface="Segoe UI" panose="020B0502040204020203" pitchFamily="34" charset="0"/>
              </a:rPr>
              <a:t>access</a:t>
            </a:r>
            <a:endParaRPr lang="en-IN" sz="2000" dirty="0">
              <a:latin typeface="Segoe UI" panose="020B0502040204020203" pitchFamily="34" charset="0"/>
              <a:cs typeface="Segoe UI" panose="020B0502040204020203" pitchFamily="34" charset="0"/>
            </a:endParaRPr>
          </a:p>
        </p:txBody>
      </p:sp>
      <p:sp>
        <p:nvSpPr>
          <p:cNvPr id="11" name="Rectangle 10"/>
          <p:cNvSpPr/>
          <p:nvPr/>
        </p:nvSpPr>
        <p:spPr bwMode="auto">
          <a:xfrm>
            <a:off x="2895600" y="2743200"/>
            <a:ext cx="3133725" cy="914400"/>
          </a:xfrm>
          <a:prstGeom prst="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2" name="Rectangle 11"/>
          <p:cNvSpPr/>
          <p:nvPr/>
        </p:nvSpPr>
        <p:spPr bwMode="auto">
          <a:xfrm>
            <a:off x="2895600" y="3733800"/>
            <a:ext cx="3133725" cy="914400"/>
          </a:xfrm>
          <a:prstGeom prst="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3" name="Rectangle 12"/>
          <p:cNvSpPr/>
          <p:nvPr/>
        </p:nvSpPr>
        <p:spPr bwMode="auto">
          <a:xfrm>
            <a:off x="2895600" y="4724400"/>
            <a:ext cx="3133725" cy="914400"/>
          </a:xfrm>
          <a:prstGeom prst="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4" name="Rectangle 13"/>
          <p:cNvSpPr/>
          <p:nvPr/>
        </p:nvSpPr>
        <p:spPr bwMode="auto">
          <a:xfrm>
            <a:off x="2895600" y="5715000"/>
            <a:ext cx="3133725" cy="914400"/>
          </a:xfrm>
          <a:prstGeom prst="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546695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Certificates for Authentication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With NPS, you use certificates for network access authentication </a:t>
            </a:r>
            <a:r>
              <a:rPr lang="en-GB" dirty="0" smtClean="0"/>
              <a:t>because they:</a:t>
            </a:r>
          </a:p>
          <a:p>
            <a:pPr lvl="1"/>
            <a:r>
              <a:rPr lang="en-GB" dirty="0"/>
              <a:t>Provide </a:t>
            </a:r>
            <a:r>
              <a:rPr lang="en-GB" dirty="0" smtClean="0"/>
              <a:t>stronger </a:t>
            </a:r>
            <a:r>
              <a:rPr lang="en-GB" dirty="0"/>
              <a:t>security</a:t>
            </a:r>
          </a:p>
          <a:p>
            <a:pPr lvl="1"/>
            <a:r>
              <a:rPr lang="en-GB" dirty="0"/>
              <a:t>Eliminate </a:t>
            </a:r>
            <a:r>
              <a:rPr lang="en-GB" dirty="0" smtClean="0"/>
              <a:t>the need </a:t>
            </a:r>
            <a:r>
              <a:rPr lang="en-GB" dirty="0"/>
              <a:t>for less secure, password-based authentication</a:t>
            </a:r>
          </a:p>
          <a:p>
            <a:pPr lvl="1"/>
            <a:endParaRPr lang="en-US" dirty="0"/>
          </a:p>
        </p:txBody>
      </p:sp>
      <p:pic>
        <p:nvPicPr>
          <p:cNvPr id="5" name="Picture 4" descr="Ser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346" y="3962400"/>
            <a:ext cx="967130" cy="1715108"/>
          </a:xfrm>
          <a:prstGeom prst="rect">
            <a:avLst/>
          </a:prstGeom>
        </p:spPr>
      </p:pic>
      <p:pic>
        <p:nvPicPr>
          <p:cNvPr id="6" name="Picture 5" descr="Certificat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2511" y="4172481"/>
            <a:ext cx="955489" cy="1013609"/>
          </a:xfrm>
          <a:prstGeom prst="rect">
            <a:avLst/>
          </a:prstGeom>
        </p:spPr>
      </p:pic>
    </p:spTree>
    <p:extLst>
      <p:ext uri="{BB962C8B-B14F-4D97-AF65-F5344CB8AC3E}">
        <p14:creationId xmlns:p14="http://schemas.microsoft.com/office/powerpoint/2010/main" val="4106607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Required Certificates for Authentication</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21725893"/>
              </p:ext>
            </p:extLst>
          </p:nvPr>
        </p:nvGraphicFramePr>
        <p:xfrm>
          <a:off x="685800" y="1447800"/>
          <a:ext cx="7848600" cy="5227320"/>
        </p:xfrm>
        <a:graphic>
          <a:graphicData uri="http://schemas.openxmlformats.org/drawingml/2006/table">
            <a:tbl>
              <a:tblPr firstRow="1" bandRow="1">
                <a:tableStyleId>{21E4AEA4-8DFA-4A89-87EB-49C32662AFE0}</a:tableStyleId>
              </a:tblPr>
              <a:tblGrid>
                <a:gridCol w="2060258"/>
                <a:gridCol w="5788342"/>
              </a:tblGrid>
              <a:tr h="533863">
                <a:tc>
                  <a:txBody>
                    <a:bodyPr/>
                    <a:lstStyle/>
                    <a:p>
                      <a:r>
                        <a:rPr lang="en-US" dirty="0" smtClean="0">
                          <a:solidFill>
                            <a:schemeClr val="tx1"/>
                          </a:solidFill>
                          <a:latin typeface="Segoe UI" pitchFamily="34" charset="0"/>
                          <a:ea typeface="Segoe UI" pitchFamily="34" charset="0"/>
                          <a:cs typeface="Segoe UI" pitchFamily="34" charset="0"/>
                        </a:rPr>
                        <a:t>Certificate</a:t>
                      </a:r>
                      <a:endParaRPr lang="en-IN" dirty="0">
                        <a:solidFill>
                          <a:schemeClr val="tx1"/>
                        </a:solidFill>
                        <a:latin typeface="Segoe UI" pitchFamily="34" charset="0"/>
                        <a:ea typeface="Segoe UI" pitchFamily="34" charset="0"/>
                        <a:cs typeface="Segoe UI" pitchFamily="34" charset="0"/>
                      </a:endParaRPr>
                    </a:p>
                  </a:txBody>
                  <a:tcPr/>
                </a:tc>
                <a:tc>
                  <a:txBody>
                    <a:bodyPr/>
                    <a:lstStyle/>
                    <a:p>
                      <a:pPr algn="ctr"/>
                      <a:r>
                        <a:rPr lang="en-US" dirty="0" smtClean="0">
                          <a:solidFill>
                            <a:schemeClr val="tx1"/>
                          </a:solidFill>
                          <a:latin typeface="Segoe UI" pitchFamily="34" charset="0"/>
                          <a:ea typeface="Segoe UI" pitchFamily="34" charset="0"/>
                          <a:cs typeface="Segoe UI" pitchFamily="34" charset="0"/>
                        </a:rPr>
                        <a:t>Description</a:t>
                      </a:r>
                      <a:endParaRPr lang="en-IN" dirty="0">
                        <a:solidFill>
                          <a:schemeClr val="tx1"/>
                        </a:solidFill>
                        <a:latin typeface="Segoe UI" pitchFamily="34" charset="0"/>
                        <a:ea typeface="Segoe UI" pitchFamily="34" charset="0"/>
                        <a:cs typeface="Segoe UI" pitchFamily="34" charset="0"/>
                      </a:endParaRPr>
                    </a:p>
                  </a:txBody>
                  <a:tcPr/>
                </a:tc>
              </a:tr>
              <a:tr h="1216630">
                <a:tc>
                  <a:txBody>
                    <a:bodyPr/>
                    <a:lstStyle/>
                    <a:p>
                      <a:endParaRPr lang="en-IN"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b="1" dirty="0" smtClean="0">
                          <a:latin typeface="Segoe UI" pitchFamily="34" charset="0"/>
                          <a:ea typeface="Segoe UI" pitchFamily="34" charset="0"/>
                          <a:cs typeface="Segoe UI" pitchFamily="34" charset="0"/>
                        </a:rPr>
                        <a:t>CA certificate</a:t>
                      </a:r>
                      <a:r>
                        <a:rPr lang="en-GB" dirty="0" smtClean="0">
                          <a:latin typeface="Segoe UI" pitchFamily="34" charset="0"/>
                          <a:ea typeface="Segoe UI" pitchFamily="34" charset="0"/>
                          <a:cs typeface="Segoe UI" pitchFamily="34" charset="0"/>
                        </a:rPr>
                        <a:t>. Resides in the Trusted Root Certification </a:t>
                      </a:r>
                      <a:br>
                        <a:rPr lang="en-GB" dirty="0" smtClean="0">
                          <a:latin typeface="Segoe UI" pitchFamily="34" charset="0"/>
                          <a:ea typeface="Segoe UI" pitchFamily="34" charset="0"/>
                          <a:cs typeface="Segoe UI" pitchFamily="34" charset="0"/>
                        </a:rPr>
                      </a:br>
                      <a:r>
                        <a:rPr lang="en-GB" dirty="0" smtClean="0">
                          <a:latin typeface="Segoe UI" pitchFamily="34" charset="0"/>
                          <a:ea typeface="Segoe UI" pitchFamily="34" charset="0"/>
                          <a:cs typeface="Segoe UI" pitchFamily="34" charset="0"/>
                        </a:rPr>
                        <a:t>Authorities certificate store for the Local Computer and Current User.</a:t>
                      </a:r>
                      <a:endParaRPr lang="en-IN" dirty="0"/>
                    </a:p>
                  </a:txBody>
                  <a:tcPr/>
                </a:tc>
              </a:tr>
              <a:tr h="1113950">
                <a:tc>
                  <a:txBody>
                    <a:bodyPr/>
                    <a:lstStyle/>
                    <a:p>
                      <a:endParaRPr lang="en-IN"/>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b="1" dirty="0" smtClean="0">
                          <a:latin typeface="Segoe UI" pitchFamily="34" charset="0"/>
                          <a:ea typeface="Segoe UI" pitchFamily="34" charset="0"/>
                          <a:cs typeface="Segoe UI" pitchFamily="34" charset="0"/>
                        </a:rPr>
                        <a:t>Client</a:t>
                      </a:r>
                      <a:r>
                        <a:rPr lang="en-GB" dirty="0" smtClean="0">
                          <a:latin typeface="Segoe UI" pitchFamily="34" charset="0"/>
                          <a:ea typeface="Segoe UI" pitchFamily="34" charset="0"/>
                          <a:cs typeface="Segoe UI" pitchFamily="34" charset="0"/>
                        </a:rPr>
                        <a:t> </a:t>
                      </a:r>
                      <a:r>
                        <a:rPr lang="en-GB" b="1" dirty="0" smtClean="0">
                          <a:latin typeface="Segoe UI" pitchFamily="34" charset="0"/>
                          <a:ea typeface="Segoe UI" pitchFamily="34" charset="0"/>
                          <a:cs typeface="Segoe UI" pitchFamily="34" charset="0"/>
                        </a:rPr>
                        <a:t>computer</a:t>
                      </a:r>
                      <a:r>
                        <a:rPr lang="en-GB" dirty="0" smtClean="0">
                          <a:latin typeface="Segoe UI" pitchFamily="34" charset="0"/>
                          <a:ea typeface="Segoe UI" pitchFamily="34" charset="0"/>
                          <a:cs typeface="Segoe UI" pitchFamily="34" charset="0"/>
                        </a:rPr>
                        <a:t> </a:t>
                      </a:r>
                      <a:r>
                        <a:rPr lang="en-GB" b="1" dirty="0" smtClean="0">
                          <a:latin typeface="Segoe UI" pitchFamily="34" charset="0"/>
                          <a:ea typeface="Segoe UI" pitchFamily="34" charset="0"/>
                          <a:cs typeface="Segoe UI" pitchFamily="34" charset="0"/>
                        </a:rPr>
                        <a:t>certificate</a:t>
                      </a:r>
                      <a:r>
                        <a:rPr lang="en-GB" dirty="0" smtClean="0">
                          <a:latin typeface="Segoe UI" pitchFamily="34" charset="0"/>
                          <a:ea typeface="Segoe UI" pitchFamily="34" charset="0"/>
                          <a:cs typeface="Segoe UI" pitchFamily="34" charset="0"/>
                        </a:rPr>
                        <a:t>. Resides in the certificate store of the client.</a:t>
                      </a:r>
                    </a:p>
                  </a:txBody>
                  <a:tcPr/>
                </a:tc>
              </a:tr>
              <a:tr h="1174157">
                <a:tc>
                  <a:txBody>
                    <a:bodyPr/>
                    <a:lstStyle/>
                    <a:p>
                      <a:endParaRPr lang="en-IN"/>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b="1" dirty="0" smtClean="0">
                          <a:latin typeface="Segoe UI" pitchFamily="34" charset="0"/>
                          <a:ea typeface="Segoe UI" pitchFamily="34" charset="0"/>
                          <a:cs typeface="Segoe UI" pitchFamily="34" charset="0"/>
                        </a:rPr>
                        <a:t>Server</a:t>
                      </a:r>
                      <a:r>
                        <a:rPr lang="en-GB" dirty="0" smtClean="0">
                          <a:latin typeface="Segoe UI" pitchFamily="34" charset="0"/>
                          <a:ea typeface="Segoe UI" pitchFamily="34" charset="0"/>
                          <a:cs typeface="Segoe UI" pitchFamily="34" charset="0"/>
                        </a:rPr>
                        <a:t> </a:t>
                      </a:r>
                      <a:r>
                        <a:rPr lang="en-GB" b="1" dirty="0" smtClean="0">
                          <a:latin typeface="Segoe UI" pitchFamily="34" charset="0"/>
                          <a:ea typeface="Segoe UI" pitchFamily="34" charset="0"/>
                          <a:cs typeface="Segoe UI" pitchFamily="34" charset="0"/>
                        </a:rPr>
                        <a:t>certificate</a:t>
                      </a:r>
                      <a:r>
                        <a:rPr lang="en-GB" dirty="0" smtClean="0">
                          <a:latin typeface="Segoe UI" pitchFamily="34" charset="0"/>
                          <a:ea typeface="Segoe UI" pitchFamily="34" charset="0"/>
                          <a:cs typeface="Segoe UI" pitchFamily="34" charset="0"/>
                        </a:rPr>
                        <a:t>. Resides in the certificate store of the NPS server.</a:t>
                      </a:r>
                    </a:p>
                  </a:txBody>
                  <a:tcPr/>
                </a:tc>
              </a:tr>
              <a:tr h="794108">
                <a:tc>
                  <a:txBody>
                    <a:bodyPr/>
                    <a:lstStyle/>
                    <a:p>
                      <a:endParaRPr lang="en-IN"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b="1" dirty="0" smtClean="0">
                          <a:latin typeface="Segoe UI" pitchFamily="34" charset="0"/>
                          <a:ea typeface="Segoe UI" pitchFamily="34" charset="0"/>
                          <a:cs typeface="Segoe UI" pitchFamily="34" charset="0"/>
                        </a:rPr>
                        <a:t>User</a:t>
                      </a:r>
                      <a:r>
                        <a:rPr lang="en-GB" dirty="0" smtClean="0">
                          <a:latin typeface="Segoe UI" pitchFamily="34" charset="0"/>
                          <a:ea typeface="Segoe UI" pitchFamily="34" charset="0"/>
                          <a:cs typeface="Segoe UI" pitchFamily="34" charset="0"/>
                        </a:rPr>
                        <a:t> </a:t>
                      </a:r>
                      <a:r>
                        <a:rPr lang="en-GB" b="1" dirty="0" smtClean="0">
                          <a:latin typeface="Segoe UI" pitchFamily="34" charset="0"/>
                          <a:ea typeface="Segoe UI" pitchFamily="34" charset="0"/>
                          <a:cs typeface="Segoe UI" pitchFamily="34" charset="0"/>
                        </a:rPr>
                        <a:t>certificate</a:t>
                      </a:r>
                      <a:r>
                        <a:rPr lang="en-GB" dirty="0" smtClean="0">
                          <a:latin typeface="Segoe UI" pitchFamily="34" charset="0"/>
                          <a:ea typeface="Segoe UI" pitchFamily="34" charset="0"/>
                          <a:cs typeface="Segoe UI" pitchFamily="34" charset="0"/>
                        </a:rPr>
                        <a:t>. Use</a:t>
                      </a:r>
                      <a:r>
                        <a:rPr lang="en-GB" baseline="0" dirty="0" smtClean="0">
                          <a:latin typeface="Segoe UI" pitchFamily="34" charset="0"/>
                          <a:ea typeface="Segoe UI" pitchFamily="34" charset="0"/>
                          <a:cs typeface="Segoe UI" pitchFamily="34" charset="0"/>
                        </a:rPr>
                        <a:t>d</a:t>
                      </a:r>
                      <a:r>
                        <a:rPr lang="en-GB" dirty="0" smtClean="0">
                          <a:latin typeface="Segoe UI" pitchFamily="34" charset="0"/>
                          <a:ea typeface="Segoe UI" pitchFamily="34" charset="0"/>
                          <a:cs typeface="Segoe UI" pitchFamily="34" charset="0"/>
                        </a:rPr>
                        <a:t> on a smart card.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Segoe UI" pitchFamily="34" charset="0"/>
                        <a:ea typeface="Segoe UI" pitchFamily="34" charset="0"/>
                        <a:cs typeface="Segoe UI"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Segoe UI" pitchFamily="34" charset="0"/>
                        <a:ea typeface="Segoe UI" pitchFamily="34" charset="0"/>
                        <a:cs typeface="Segoe UI"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Segoe UI" pitchFamily="34" charset="0"/>
                        <a:ea typeface="Segoe UI" pitchFamily="34" charset="0"/>
                        <a:cs typeface="Segoe UI" pitchFamily="34" charset="0"/>
                      </a:endParaRPr>
                    </a:p>
                  </a:txBody>
                  <a:tcPr/>
                </a:tc>
              </a:tr>
            </a:tbl>
          </a:graphicData>
        </a:graphic>
      </p:graphicFrame>
      <p:sp>
        <p:nvSpPr>
          <p:cNvPr id="5" name="Content Placeholder 2"/>
          <p:cNvSpPr>
            <a:spLocks noGrp="1"/>
          </p:cNvSpPr>
          <p:nvPr/>
        </p:nvSpPr>
        <p:spPr bwMode="auto">
          <a:xfrm>
            <a:off x="458788" y="762000"/>
            <a:ext cx="8119156" cy="655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GB" sz="2000" dirty="0" smtClean="0"/>
              <a:t>	You </a:t>
            </a:r>
            <a:r>
              <a:rPr lang="en-GB" sz="2000" dirty="0"/>
              <a:t>require the following certificates to deploy certificate-based authentication in </a:t>
            </a:r>
            <a:r>
              <a:rPr lang="en-GB" sz="2000" dirty="0" smtClean="0"/>
              <a:t>NPS:</a:t>
            </a:r>
          </a:p>
        </p:txBody>
      </p:sp>
      <p:grpSp>
        <p:nvGrpSpPr>
          <p:cNvPr id="6" name="Group 5"/>
          <p:cNvGrpSpPr/>
          <p:nvPr/>
        </p:nvGrpSpPr>
        <p:grpSpPr>
          <a:xfrm>
            <a:off x="1110597" y="5791200"/>
            <a:ext cx="1146519" cy="914400"/>
            <a:chOff x="6809503" y="5401056"/>
            <a:chExt cx="1283417" cy="1152144"/>
          </a:xfrm>
        </p:grpSpPr>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28030" y="5401056"/>
              <a:ext cx="964890" cy="1152144"/>
            </a:xfrm>
            <a:prstGeom prst="rect">
              <a:avLst/>
            </a:prstGeom>
            <a:noFill/>
          </p:spPr>
        </p:pic>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809503" y="5791200"/>
              <a:ext cx="428463" cy="762000"/>
            </a:xfrm>
            <a:prstGeom prst="rect">
              <a:avLst/>
            </a:prstGeom>
            <a:noFill/>
          </p:spPr>
        </p:pic>
      </p:grpSp>
      <p:grpSp>
        <p:nvGrpSpPr>
          <p:cNvPr id="9" name="Group 8"/>
          <p:cNvGrpSpPr/>
          <p:nvPr/>
        </p:nvGrpSpPr>
        <p:grpSpPr>
          <a:xfrm>
            <a:off x="1088712" y="4495800"/>
            <a:ext cx="1159922" cy="1143000"/>
            <a:chOff x="5219381" y="5334000"/>
            <a:chExt cx="1347556" cy="1295400"/>
          </a:xfrm>
        </p:grpSpPr>
        <p:pic>
          <p:nvPicPr>
            <p:cNvPr id="10" name="Picture 9"/>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53611" y="5334000"/>
              <a:ext cx="1113326" cy="1152144"/>
            </a:xfrm>
            <a:prstGeom prst="rect">
              <a:avLst/>
            </a:prstGeom>
            <a:noFill/>
          </p:spPr>
        </p:pic>
        <p:pic>
          <p:nvPicPr>
            <p:cNvPr id="11" name="Picture 10"/>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219381" y="5791200"/>
              <a:ext cx="484508" cy="838200"/>
            </a:xfrm>
            <a:prstGeom prst="rect">
              <a:avLst/>
            </a:prstGeom>
            <a:noFill/>
          </p:spPr>
        </p:pic>
      </p:grpSp>
      <p:grpSp>
        <p:nvGrpSpPr>
          <p:cNvPr id="12" name="Group 11"/>
          <p:cNvGrpSpPr/>
          <p:nvPr/>
        </p:nvGrpSpPr>
        <p:grpSpPr>
          <a:xfrm>
            <a:off x="1095726" y="3352800"/>
            <a:ext cx="1131744" cy="914400"/>
            <a:chOff x="3371427" y="5334000"/>
            <a:chExt cx="1265441" cy="1219200"/>
          </a:xfrm>
        </p:grpSpPr>
        <p:pic>
          <p:nvPicPr>
            <p:cNvPr id="13" name="Picture 1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726081" y="5334000"/>
              <a:ext cx="910787" cy="1152144"/>
            </a:xfrm>
            <a:prstGeom prst="rect">
              <a:avLst/>
            </a:prstGeom>
            <a:noFill/>
          </p:spPr>
        </p:pic>
        <p:pic>
          <p:nvPicPr>
            <p:cNvPr id="14" name="Picture 13"/>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3371427" y="5715000"/>
              <a:ext cx="622637" cy="838200"/>
            </a:xfrm>
            <a:prstGeom prst="rect">
              <a:avLst/>
            </a:prstGeom>
            <a:noFill/>
          </p:spPr>
        </p:pic>
      </p:grpSp>
      <p:grpSp>
        <p:nvGrpSpPr>
          <p:cNvPr id="15" name="Group 14"/>
          <p:cNvGrpSpPr/>
          <p:nvPr/>
        </p:nvGrpSpPr>
        <p:grpSpPr>
          <a:xfrm>
            <a:off x="990600" y="2133600"/>
            <a:ext cx="1120987" cy="847345"/>
            <a:chOff x="1143000" y="5334000"/>
            <a:chExt cx="1405682" cy="1152145"/>
          </a:xfrm>
        </p:grpSpPr>
        <p:pic>
          <p:nvPicPr>
            <p:cNvPr id="16" name="Picture 1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547066" y="5334000"/>
              <a:ext cx="1001616" cy="1152144"/>
            </a:xfrm>
            <a:prstGeom prst="rect">
              <a:avLst/>
            </a:prstGeom>
            <a:noFill/>
          </p:spPr>
        </p:pic>
        <p:grpSp>
          <p:nvGrpSpPr>
            <p:cNvPr id="17" name="Group 16"/>
            <p:cNvGrpSpPr/>
            <p:nvPr/>
          </p:nvGrpSpPr>
          <p:grpSpPr>
            <a:xfrm>
              <a:off x="1143000" y="5638800"/>
              <a:ext cx="960164" cy="847345"/>
              <a:chOff x="6096000" y="3196018"/>
              <a:chExt cx="960164" cy="847345"/>
            </a:xfrm>
          </p:grpSpPr>
          <p:pic>
            <p:nvPicPr>
              <p:cNvPr id="18" name="Picture 17" descr="D:\Evergreen\Miscellaneous\PPT Library\PPT Library\2_Domain.png"/>
              <p:cNvPicPr>
                <a:picLocks noChangeAspect="1" noChangeArrowheads="1"/>
              </p:cNvPicPr>
              <p:nvPr/>
            </p:nvPicPr>
            <p:blipFill>
              <a:blip r:embed="rId10"/>
              <a:srcRect/>
              <a:stretch>
                <a:fillRect/>
              </a:stretch>
            </p:blipFill>
            <p:spPr bwMode="auto">
              <a:xfrm>
                <a:off x="6096000" y="3196018"/>
                <a:ext cx="960164" cy="847345"/>
              </a:xfrm>
              <a:prstGeom prst="rect">
                <a:avLst/>
              </a:prstGeom>
              <a:noFill/>
            </p:spPr>
          </p:pic>
          <p:pic>
            <p:nvPicPr>
              <p:cNvPr id="19"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261599" y="3429000"/>
                <a:ext cx="497986" cy="609599"/>
              </a:xfrm>
              <a:prstGeom prst="rect">
                <a:avLst/>
              </a:prstGeom>
              <a:noFill/>
            </p:spPr>
          </p:pic>
        </p:grpSp>
      </p:grpSp>
      <p:pic>
        <p:nvPicPr>
          <p:cNvPr id="20" name="Pictur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965" y="2667000"/>
            <a:ext cx="310259" cy="490209"/>
          </a:xfrm>
          <a:prstGeom prst="rect">
            <a:avLst/>
          </a:prstGeom>
        </p:spPr>
      </p:pic>
    </p:spTree>
    <p:extLst>
      <p:ext uri="{BB962C8B-B14F-4D97-AF65-F5344CB8AC3E}">
        <p14:creationId xmlns:p14="http://schemas.microsoft.com/office/powerpoint/2010/main" val="954115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889e8844-b3ac-4103-bafd-74276e2cb9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Certificates for PEAP and EAP</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1800"/>
              </a:spcBef>
            </a:pPr>
            <a:r>
              <a:rPr lang="en-GB" sz="2400" dirty="0"/>
              <a:t>For Domain Computer and User accounts, use the </a:t>
            </a:r>
            <a:r>
              <a:rPr lang="en-GB" sz="2400" dirty="0" err="1" smtClean="0"/>
              <a:t>autoenrollment</a:t>
            </a:r>
            <a:r>
              <a:rPr lang="en-GB" sz="2400" dirty="0" smtClean="0"/>
              <a:t> feature </a:t>
            </a:r>
            <a:r>
              <a:rPr lang="en-GB" sz="2400" dirty="0"/>
              <a:t>in Group Policy</a:t>
            </a:r>
          </a:p>
          <a:p>
            <a:pPr>
              <a:spcBef>
                <a:spcPts val="1800"/>
              </a:spcBef>
            </a:pPr>
            <a:r>
              <a:rPr lang="en-GB" sz="2400" dirty="0" err="1"/>
              <a:t>Nondomain</a:t>
            </a:r>
            <a:r>
              <a:rPr lang="en-GB" sz="2400" dirty="0"/>
              <a:t> member </a:t>
            </a:r>
            <a:r>
              <a:rPr lang="en-GB" sz="2400" dirty="0" err="1"/>
              <a:t>enrollment</a:t>
            </a:r>
            <a:r>
              <a:rPr lang="en-GB" sz="2400" dirty="0"/>
              <a:t> requires an administrator </a:t>
            </a:r>
            <a:br>
              <a:rPr lang="en-GB" sz="2400" dirty="0"/>
            </a:br>
            <a:r>
              <a:rPr lang="en-GB" sz="2400" dirty="0"/>
              <a:t>to request a user or computer </a:t>
            </a:r>
            <a:r>
              <a:rPr lang="en-GB" sz="2400" dirty="0" smtClean="0"/>
              <a:t>certificate by </a:t>
            </a:r>
            <a:r>
              <a:rPr lang="en-GB" sz="2400" dirty="0"/>
              <a:t>using the </a:t>
            </a:r>
            <a:br>
              <a:rPr lang="en-GB" sz="2400" dirty="0"/>
            </a:br>
            <a:r>
              <a:rPr lang="en-GB" sz="2400" dirty="0"/>
              <a:t>CA Web </a:t>
            </a:r>
            <a:r>
              <a:rPr lang="en-GB" sz="2400" dirty="0" err="1"/>
              <a:t>Enrollment</a:t>
            </a:r>
            <a:r>
              <a:rPr lang="en-GB" sz="2400" dirty="0"/>
              <a:t> tool </a:t>
            </a:r>
          </a:p>
          <a:p>
            <a:pPr>
              <a:spcBef>
                <a:spcPts val="1800"/>
              </a:spcBef>
            </a:pPr>
            <a:r>
              <a:rPr lang="en-GB" sz="2400" dirty="0"/>
              <a:t>The administrator must save the computer or user certificate to </a:t>
            </a:r>
            <a:r>
              <a:rPr lang="en-GB" sz="2400" dirty="0" smtClean="0"/>
              <a:t>removable </a:t>
            </a:r>
            <a:r>
              <a:rPr lang="en-GB" sz="2400" dirty="0"/>
              <a:t>media, and manually install the </a:t>
            </a:r>
            <a:r>
              <a:rPr lang="en-GB" sz="2400" dirty="0" smtClean="0"/>
              <a:t>certificate </a:t>
            </a:r>
            <a:r>
              <a:rPr lang="en-GB" sz="2400" dirty="0"/>
              <a:t>on the </a:t>
            </a:r>
            <a:r>
              <a:rPr lang="en-GB" sz="2400" dirty="0" err="1"/>
              <a:t>nondomain</a:t>
            </a:r>
            <a:r>
              <a:rPr lang="en-GB" sz="2400" dirty="0"/>
              <a:t> member </a:t>
            </a:r>
            <a:r>
              <a:rPr lang="en-GB" sz="2400" dirty="0" smtClean="0"/>
              <a:t>computer</a:t>
            </a:r>
            <a:endParaRPr lang="en-GB" sz="2400" dirty="0"/>
          </a:p>
          <a:p>
            <a:pPr>
              <a:spcBef>
                <a:spcPts val="1800"/>
              </a:spcBef>
            </a:pPr>
            <a:r>
              <a:rPr lang="en-GB" sz="2400" dirty="0"/>
              <a:t>The administrator can distribute user certificates on a smart </a:t>
            </a:r>
            <a:r>
              <a:rPr lang="en-GB" sz="2400" dirty="0" smtClean="0"/>
              <a:t>card</a:t>
            </a:r>
            <a:endParaRPr lang="en-GB" sz="2400" dirty="0"/>
          </a:p>
          <a:p>
            <a:endParaRPr lang="en-US" sz="2400" dirty="0"/>
          </a:p>
        </p:txBody>
      </p:sp>
    </p:spTree>
    <p:extLst>
      <p:ext uri="{BB962C8B-B14F-4D97-AF65-F5344CB8AC3E}">
        <p14:creationId xmlns:p14="http://schemas.microsoft.com/office/powerpoint/2010/main" val="2587271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c35790bc-2133-4b60-b5e9-2aea04b090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Monitoring and Troubleshooting a Network Policy Server</a:t>
            </a:r>
            <a:endParaRPr lang="en-US"/>
          </a:p>
        </p:txBody>
      </p:sp>
      <p:sp>
        <p:nvSpPr>
          <p:cNvPr id="3" name="Text Placeholder 2"/>
          <p:cNvSpPr>
            <a:spLocks noGrp="1"/>
          </p:cNvSpPr>
          <p:nvPr>
            <p:ph type="body" idx="1"/>
          </p:nvPr>
        </p:nvSpPr>
        <p:spPr/>
        <p:txBody>
          <a:bodyPr/>
          <a:lstStyle/>
          <a:p>
            <a:r>
              <a:rPr lang="en-US" smtClean="0"/>
              <a:t>Methods Used to Monitor NPS
Logging NPS Accounting
Configuring Microsoft SQL Server Logging
Configuring NPS Events to Record in the Event Viewer</a:t>
            </a:r>
            <a:endParaRPr lang="en-US"/>
          </a:p>
        </p:txBody>
      </p:sp>
    </p:spTree>
    <p:extLst>
      <p:ext uri="{BB962C8B-B14F-4D97-AF65-F5344CB8AC3E}">
        <p14:creationId xmlns:p14="http://schemas.microsoft.com/office/powerpoint/2010/main" val="2320319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2f43ddcf-8164-4890-9b19-fca5885610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Methods Used to Monitor NPS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NPS monitoring methods </a:t>
            </a:r>
            <a:r>
              <a:rPr lang="en-US" dirty="0" smtClean="0"/>
              <a:t>include:</a:t>
            </a:r>
          </a:p>
          <a:p>
            <a:pPr lvl="1"/>
            <a:r>
              <a:rPr lang="en-GB" dirty="0"/>
              <a:t>Event logging </a:t>
            </a:r>
          </a:p>
          <a:p>
            <a:pPr lvl="2"/>
            <a:r>
              <a:rPr lang="en-GB" dirty="0" smtClean="0"/>
              <a:t>This method is the </a:t>
            </a:r>
            <a:r>
              <a:rPr lang="en-GB" dirty="0"/>
              <a:t>process of logging NPS events in the System Event log</a:t>
            </a:r>
          </a:p>
          <a:p>
            <a:pPr lvl="2"/>
            <a:r>
              <a:rPr lang="en-GB" dirty="0" smtClean="0"/>
              <a:t>This method is useful </a:t>
            </a:r>
            <a:r>
              <a:rPr lang="en-GB" dirty="0"/>
              <a:t>for auditing and troubleshooting connection attempts</a:t>
            </a:r>
          </a:p>
          <a:p>
            <a:pPr lvl="1"/>
            <a:r>
              <a:rPr lang="en-GB" dirty="0"/>
              <a:t>Logging user authentication and accounting requests </a:t>
            </a:r>
          </a:p>
          <a:p>
            <a:pPr lvl="2"/>
            <a:r>
              <a:rPr lang="en-GB" dirty="0" smtClean="0"/>
              <a:t>This method is useful </a:t>
            </a:r>
            <a:r>
              <a:rPr lang="en-GB" dirty="0"/>
              <a:t>for connection analysis and billing purposes</a:t>
            </a:r>
          </a:p>
          <a:p>
            <a:pPr lvl="2"/>
            <a:r>
              <a:rPr lang="en-GB" dirty="0" smtClean="0"/>
              <a:t>This method can </a:t>
            </a:r>
            <a:r>
              <a:rPr lang="en-GB" dirty="0"/>
              <a:t>be in a text format</a:t>
            </a:r>
          </a:p>
          <a:p>
            <a:pPr lvl="2"/>
            <a:r>
              <a:rPr lang="en-GB" dirty="0" smtClean="0"/>
              <a:t>This method can </a:t>
            </a:r>
            <a:r>
              <a:rPr lang="en-GB" dirty="0"/>
              <a:t>be in a database format within </a:t>
            </a:r>
            <a:r>
              <a:rPr lang="en-GB" dirty="0" smtClean="0"/>
              <a:t>an instance of </a:t>
            </a:r>
            <a:r>
              <a:rPr lang="en-GB" dirty="0"/>
              <a:t>SQL </a:t>
            </a:r>
            <a:r>
              <a:rPr lang="en-GB" dirty="0" smtClean="0"/>
              <a:t>Server</a:t>
            </a:r>
            <a:endParaRPr lang="en-GB" dirty="0"/>
          </a:p>
          <a:p>
            <a:pPr lvl="1"/>
            <a:endParaRPr lang="en-US" dirty="0"/>
          </a:p>
        </p:txBody>
      </p:sp>
    </p:spTree>
    <p:extLst>
      <p:ext uri="{BB962C8B-B14F-4D97-AF65-F5344CB8AC3E}">
        <p14:creationId xmlns:p14="http://schemas.microsoft.com/office/powerpoint/2010/main" val="2358154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38554fd5-e40a-4fda-984d-d5111cc82e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 NPS Accounting</a:t>
            </a:r>
            <a:endParaRPr lang="en-US"/>
          </a:p>
        </p:txBody>
      </p:sp>
      <p:sp>
        <p:nvSpPr>
          <p:cNvPr id="4" name="Content Placeholder 2"/>
          <p:cNvSpPr>
            <a:spLocks noGrp="1"/>
          </p:cNvSpPr>
          <p:nvPr/>
        </p:nvSpPr>
        <p:spPr bwMode="auto">
          <a:xfrm>
            <a:off x="458788" y="887865"/>
            <a:ext cx="8119156" cy="2830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Use the NPS console to configure </a:t>
            </a:r>
            <a:r>
              <a:rPr lang="en-GB" dirty="0" smtClean="0"/>
              <a:t>logging:</a:t>
            </a:r>
          </a:p>
          <a:p>
            <a:pPr marL="798513" lvl="1" indent="-514350">
              <a:buFont typeface="+mj-lt"/>
              <a:buAutoNum type="arabicPeriod"/>
            </a:pPr>
            <a:r>
              <a:rPr lang="en-GB" dirty="0" smtClean="0"/>
              <a:t>On the </a:t>
            </a:r>
            <a:r>
              <a:rPr lang="en-GB" b="1" dirty="0" smtClean="0"/>
              <a:t>Administrative Tools </a:t>
            </a:r>
            <a:r>
              <a:rPr lang="en-GB" dirty="0" smtClean="0"/>
              <a:t>menu, open </a:t>
            </a:r>
            <a:r>
              <a:rPr lang="en-GB" b="1" dirty="0" smtClean="0"/>
              <a:t>NPS</a:t>
            </a:r>
            <a:r>
              <a:rPr lang="en-GB" dirty="0" smtClean="0"/>
              <a:t>.</a:t>
            </a:r>
            <a:endParaRPr lang="en-GB" dirty="0"/>
          </a:p>
          <a:p>
            <a:pPr marL="798513" lvl="1" indent="-514350">
              <a:buFont typeface="+mj-lt"/>
              <a:buAutoNum type="arabicPeriod"/>
            </a:pPr>
            <a:r>
              <a:rPr lang="en-GB" dirty="0"/>
              <a:t>In the console tree, click </a:t>
            </a:r>
            <a:r>
              <a:rPr lang="en-GB" b="1" dirty="0" smtClean="0"/>
              <a:t>Accounting</a:t>
            </a:r>
            <a:r>
              <a:rPr lang="en-GB" dirty="0" smtClean="0"/>
              <a:t>.</a:t>
            </a:r>
            <a:r>
              <a:rPr lang="en-GB" b="1" dirty="0" smtClean="0"/>
              <a:t> </a:t>
            </a:r>
            <a:endParaRPr lang="en-GB" b="1" dirty="0"/>
          </a:p>
          <a:p>
            <a:pPr marL="798513" lvl="1" indent="-514350">
              <a:buFont typeface="+mj-lt"/>
              <a:buAutoNum type="arabicPeriod"/>
            </a:pPr>
            <a:r>
              <a:rPr lang="en-GB" dirty="0"/>
              <a:t>In the details pane, click </a:t>
            </a:r>
            <a:r>
              <a:rPr lang="en-GB" b="1" dirty="0" smtClean="0"/>
              <a:t>Change Log File Properties</a:t>
            </a:r>
            <a:r>
              <a:rPr lang="en-GB" dirty="0" smtClean="0"/>
              <a:t>.</a:t>
            </a:r>
          </a:p>
          <a:p>
            <a:pPr>
              <a:spcBef>
                <a:spcPts val="1200"/>
              </a:spcBef>
            </a:pPr>
            <a:r>
              <a:rPr lang="en-GB" dirty="0" smtClean="0"/>
              <a:t>Log </a:t>
            </a:r>
            <a:r>
              <a:rPr lang="en-GB" dirty="0"/>
              <a:t>files should be stored on a separate partition from the system </a:t>
            </a:r>
            <a:r>
              <a:rPr lang="en-GB" dirty="0" smtClean="0"/>
              <a:t>partition.</a:t>
            </a:r>
            <a:endParaRPr lang="en-US" dirty="0"/>
          </a:p>
        </p:txBody>
      </p:sp>
    </p:spTree>
    <p:extLst>
      <p:ext uri="{BB962C8B-B14F-4D97-AF65-F5344CB8AC3E}">
        <p14:creationId xmlns:p14="http://schemas.microsoft.com/office/powerpoint/2010/main" val="1654435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cdc3ece4-0e71-470b-a43a-fd51cfc17ac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Microsoft SQL Server Logging</a:t>
            </a:r>
            <a:endParaRPr lang="en-US"/>
          </a:p>
        </p:txBody>
      </p:sp>
      <p:sp>
        <p:nvSpPr>
          <p:cNvPr id="4" name="Content Placeholder 2"/>
          <p:cNvSpPr>
            <a:spLocks noGrp="1"/>
          </p:cNvSpPr>
          <p:nvPr/>
        </p:nvSpPr>
        <p:spPr bwMode="auto">
          <a:xfrm>
            <a:off x="458788" y="1021215"/>
            <a:ext cx="40370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SQL </a:t>
            </a:r>
            <a:r>
              <a:rPr lang="en-GB" dirty="0" smtClean="0"/>
              <a:t>Server to </a:t>
            </a:r>
            <a:r>
              <a:rPr lang="en-GB" dirty="0"/>
              <a:t>log RADIUS accounting </a:t>
            </a:r>
            <a:r>
              <a:rPr lang="en-GB" dirty="0" smtClean="0"/>
              <a:t>data:</a:t>
            </a:r>
            <a:endParaRPr lang="en-GB" dirty="0"/>
          </a:p>
          <a:p>
            <a:pPr lvl="1"/>
            <a:r>
              <a:rPr lang="en-GB" dirty="0" smtClean="0"/>
              <a:t>The SQL Server database must </a:t>
            </a:r>
            <a:r>
              <a:rPr lang="en-GB" dirty="0"/>
              <a:t>have a stored procedure </a:t>
            </a:r>
            <a:br>
              <a:rPr lang="en-GB" dirty="0"/>
            </a:br>
            <a:r>
              <a:rPr lang="en-GB" dirty="0"/>
              <a:t>named </a:t>
            </a:r>
            <a:r>
              <a:rPr lang="en-GB" dirty="0" err="1"/>
              <a:t>report_event</a:t>
            </a:r>
            <a:r>
              <a:rPr lang="en-GB" dirty="0"/>
              <a:t> </a:t>
            </a:r>
          </a:p>
          <a:p>
            <a:pPr lvl="1"/>
            <a:r>
              <a:rPr lang="en-GB" dirty="0"/>
              <a:t>NPS formats accounting data as an XML document </a:t>
            </a:r>
          </a:p>
          <a:p>
            <a:pPr lvl="1"/>
            <a:r>
              <a:rPr lang="en-GB" dirty="0" smtClean="0"/>
              <a:t>The SQL </a:t>
            </a:r>
            <a:r>
              <a:rPr lang="en-GB" dirty="0"/>
              <a:t>Server database </a:t>
            </a:r>
            <a:r>
              <a:rPr lang="en-GB" dirty="0" smtClean="0"/>
              <a:t>can be on a local computer or a remote server</a:t>
            </a:r>
            <a:endParaRPr lang="en-GB" dirty="0"/>
          </a:p>
          <a:p>
            <a:endParaRPr lang="en-US" dirty="0"/>
          </a:p>
        </p:txBody>
      </p:sp>
      <p:pic>
        <p:nvPicPr>
          <p:cNvPr id="5" name="Picture 4" descr="This is a screenshot of the SQL Server Logging Properties Settings tab. The Log the Information parameter has all four checkboxes selected: Accounting requests, Authentication requests, Periodic accounting status, and Periodic authentication status. The Maximum number of concurrent sessions is set to 20. SQL Server Logging is not configured. The Logging failure action is set to If logging fails, discard connection reque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763" y="1052513"/>
            <a:ext cx="40671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738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Installing and Configuring a Network Policy Server
Configuring RADIUS Clients and Servers
NPS Authentication Methods
Monitoring and Troubleshooting a Network Policy Server</a:t>
            </a:r>
            <a:endParaRPr lang="en-US"/>
          </a:p>
        </p:txBody>
      </p:sp>
    </p:spTree>
    <p:extLst>
      <p:ext uri="{BB962C8B-B14F-4D97-AF65-F5344CB8AC3E}">
        <p14:creationId xmlns:p14="http://schemas.microsoft.com/office/powerpoint/2010/main" val="41741513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82d0b6cb-a508-4881-bec8-f171d5032a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NPS Events to Record in the Event Viewer</a:t>
            </a:r>
            <a:endParaRPr lang="en-US"/>
          </a:p>
        </p:txBody>
      </p:sp>
      <p:sp>
        <p:nvSpPr>
          <p:cNvPr id="4" name="Content Placeholder 2"/>
          <p:cNvSpPr>
            <a:spLocks noGrp="1"/>
          </p:cNvSpPr>
          <p:nvPr/>
        </p:nvSpPr>
        <p:spPr bwMode="auto">
          <a:xfrm>
            <a:off x="458788" y="9906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How do I configure NPS events to be recorded in Event </a:t>
            </a:r>
            <a:r>
              <a:rPr lang="en-GB" sz="2400" dirty="0" smtClean="0"/>
              <a:t>Viewer?</a:t>
            </a:r>
            <a:endParaRPr lang="en-GB" sz="2400" dirty="0"/>
          </a:p>
          <a:p>
            <a:pPr lvl="1"/>
            <a:r>
              <a:rPr lang="en-GB" sz="2000" dirty="0"/>
              <a:t>NPS is configured by default to record failed connections and </a:t>
            </a:r>
            <a:r>
              <a:rPr lang="en-GB" sz="2000" dirty="0" smtClean="0"/>
              <a:t>successful </a:t>
            </a:r>
            <a:r>
              <a:rPr lang="en-GB" sz="2000" dirty="0"/>
              <a:t>connections in the event log</a:t>
            </a:r>
          </a:p>
          <a:p>
            <a:pPr lvl="2"/>
            <a:r>
              <a:rPr lang="en-GB" sz="1800" dirty="0"/>
              <a:t>You can change this </a:t>
            </a:r>
            <a:r>
              <a:rPr lang="en-GB" sz="1800" dirty="0" err="1"/>
              <a:t>behavior</a:t>
            </a:r>
            <a:r>
              <a:rPr lang="en-GB" sz="1800" dirty="0"/>
              <a:t> on the General tab of the </a:t>
            </a:r>
            <a:br>
              <a:rPr lang="en-GB" sz="1800" dirty="0"/>
            </a:br>
            <a:r>
              <a:rPr lang="en-GB" sz="1800" dirty="0"/>
              <a:t>Properties sheet for the network policy</a:t>
            </a:r>
          </a:p>
          <a:p>
            <a:pPr lvl="1"/>
            <a:r>
              <a:rPr lang="en-GB" sz="2000" dirty="0"/>
              <a:t>Common request failure </a:t>
            </a:r>
            <a:r>
              <a:rPr lang="en-GB" sz="2000" dirty="0" smtClean="0"/>
              <a:t>events </a:t>
            </a:r>
            <a:r>
              <a:rPr lang="en-US" sz="2000" dirty="0" smtClean="0"/>
              <a:t>consist of requests that NPS rejects or discards; both failure and success events are recorded</a:t>
            </a:r>
            <a:endParaRPr lang="en-GB" sz="2000" dirty="0"/>
          </a:p>
          <a:p>
            <a:r>
              <a:rPr lang="en-GB" sz="2400" dirty="0" smtClean="0"/>
              <a:t>What </a:t>
            </a:r>
            <a:r>
              <a:rPr lang="en-GB" sz="2400" dirty="0"/>
              <a:t>is </a:t>
            </a:r>
            <a:r>
              <a:rPr lang="en-GB" sz="2400" dirty="0" err="1"/>
              <a:t>Schannel</a:t>
            </a:r>
            <a:r>
              <a:rPr lang="en-GB" sz="2400" dirty="0"/>
              <a:t> logging, and how do I configure </a:t>
            </a:r>
            <a:r>
              <a:rPr lang="en-GB" sz="2400" dirty="0" smtClean="0"/>
              <a:t>it?</a:t>
            </a:r>
            <a:endParaRPr lang="en-GB" sz="2400" dirty="0"/>
          </a:p>
          <a:p>
            <a:pPr lvl="1"/>
            <a:r>
              <a:rPr lang="en-GB" sz="2000" dirty="0" err="1"/>
              <a:t>Schannel</a:t>
            </a:r>
            <a:r>
              <a:rPr lang="en-GB" sz="2000" dirty="0"/>
              <a:t> is a security support provider that supports a set of </a:t>
            </a:r>
            <a:r>
              <a:rPr lang="en-GB" sz="2000" dirty="0" smtClean="0"/>
              <a:t>Internet </a:t>
            </a:r>
            <a:r>
              <a:rPr lang="en-GB" sz="2000" dirty="0"/>
              <a:t>security protocols</a:t>
            </a:r>
          </a:p>
          <a:p>
            <a:pPr lvl="1"/>
            <a:r>
              <a:rPr lang="en-GB" sz="2000" dirty="0"/>
              <a:t>You can configure </a:t>
            </a:r>
            <a:r>
              <a:rPr lang="en-GB" sz="2000" dirty="0" err="1"/>
              <a:t>Schannel</a:t>
            </a:r>
            <a:r>
              <a:rPr lang="en-GB" sz="2000" dirty="0"/>
              <a:t> logging in the following Registry key:</a:t>
            </a:r>
          </a:p>
          <a:p>
            <a:pPr lvl="2"/>
            <a:r>
              <a:rPr lang="en-GB" sz="1800" dirty="0"/>
              <a:t>HKEY_LOCAL_MACHINE\SYSTEM\</a:t>
            </a:r>
            <a:r>
              <a:rPr lang="en-GB" sz="1800" dirty="0" err="1"/>
              <a:t>CurrentControlSet</a:t>
            </a:r>
            <a:r>
              <a:rPr lang="en-GB" sz="1800" dirty="0"/>
              <a:t>\Control\</a:t>
            </a:r>
            <a:br>
              <a:rPr lang="en-GB" sz="1800" dirty="0"/>
            </a:br>
            <a:r>
              <a:rPr lang="en-GB" sz="1800" dirty="0" err="1"/>
              <a:t>SecurityProviders</a:t>
            </a:r>
            <a:r>
              <a:rPr lang="en-GB" sz="1800" dirty="0"/>
              <a:t>\SCHANNEL\</a:t>
            </a:r>
            <a:r>
              <a:rPr lang="en-GB" sz="1800" dirty="0" err="1"/>
              <a:t>EventLogging</a:t>
            </a:r>
            <a:endParaRPr lang="en-GB" sz="1800" dirty="0"/>
          </a:p>
          <a:p>
            <a:endParaRPr lang="en-US" sz="2400" dirty="0"/>
          </a:p>
        </p:txBody>
      </p:sp>
    </p:spTree>
    <p:extLst>
      <p:ext uri="{BB962C8B-B14F-4D97-AF65-F5344CB8AC3E}">
        <p14:creationId xmlns:p14="http://schemas.microsoft.com/office/powerpoint/2010/main" val="3539048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Installing and Configuring a Network Policy Server</a:t>
            </a:r>
            <a:endParaRPr lang="en-US"/>
          </a:p>
        </p:txBody>
      </p:sp>
      <p:sp>
        <p:nvSpPr>
          <p:cNvPr id="3" name="Text Placeholder 2"/>
          <p:cNvSpPr>
            <a:spLocks noGrp="1"/>
          </p:cNvSpPr>
          <p:nvPr>
            <p:ph type="body" idx="1"/>
          </p:nvPr>
        </p:nvSpPr>
        <p:spPr/>
        <p:txBody>
          <a:bodyPr/>
          <a:lstStyle/>
          <a:p>
            <a:r>
              <a:rPr lang="en-US" dirty="0" smtClean="0"/>
              <a:t>Exercise 1: Installing and Configuring NPS to Support RADIUS
Exercise 2: Configuring and Testing a RADIUS Client</a:t>
            </a:r>
            <a:endParaRPr lang="en-US" dirty="0"/>
          </a:p>
        </p:txBody>
      </p:sp>
      <p:sp>
        <p:nvSpPr>
          <p:cNvPr id="4" name="TextBox 3"/>
          <p:cNvSpPr txBox="1"/>
          <p:nvPr/>
        </p:nvSpPr>
        <p:spPr>
          <a:xfrm>
            <a:off x="458788" y="34290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7979172" cy="1569660"/>
          </a:xfrm>
          <a:prstGeom prst="rect">
            <a:avLst/>
          </a:prstGeom>
          <a:noFill/>
        </p:spPr>
        <p:txBody>
          <a:bodyPr vert="horz" wrap="none" rtlCol="0">
            <a:spAutoFit/>
          </a:bodyPr>
          <a:lstStyle/>
          <a:p>
            <a:r>
              <a:rPr lang="en-US" sz="2400" b="1" i="0" u="none" strike="noStrike" baseline="0" dirty="0" smtClean="0">
                <a:latin typeface="Segoe UI"/>
              </a:rPr>
              <a:t>Virtual Machines:</a:t>
            </a:r>
            <a:r>
              <a:rPr lang="en-US" sz="2400" b="0" i="0" u="none" strike="noStrike" baseline="0" dirty="0" smtClean="0">
                <a:latin typeface="Segoe UI"/>
              </a:rPr>
              <a:t> 20411D-LON-DC1, 20411D-LON-RTR, </a:t>
            </a:r>
            <a:endParaRPr lang="en-US" sz="2400" b="0" i="0" u="none" strike="noStrike" baseline="0" dirty="0" smtClean="0">
              <a:latin typeface="Segoe UI"/>
            </a:endParaRPr>
          </a:p>
          <a:p>
            <a:r>
              <a:rPr lang="en-US" sz="2400" b="0" i="0" u="none" strike="noStrike" baseline="0" dirty="0" smtClean="0">
                <a:latin typeface="Segoe UI"/>
              </a:rPr>
              <a:t>20411D-LON-CL2</a:t>
            </a:r>
            <a:endParaRPr lang="en-US" sz="2400" b="0" i="0" u="none" strike="noStrike" baseline="0" dirty="0" smtClean="0">
              <a:latin typeface="Segoe UI"/>
            </a:endParaRPr>
          </a:p>
          <a:p>
            <a:r>
              <a:rPr lang="en-US" sz="2400" b="1" i="0" u="none" strike="noStrike" baseline="0" dirty="0" smtClean="0">
                <a:latin typeface="Segoe UI"/>
              </a:rPr>
              <a:t>User Name:</a:t>
            </a:r>
            <a:r>
              <a:rPr lang="en-US" sz="2400" b="0" i="0" u="none" strike="noStrike" baseline="0" dirty="0" smtClean="0">
                <a:latin typeface="Segoe UI"/>
              </a:rPr>
              <a:t> </a:t>
            </a:r>
            <a:r>
              <a:rPr lang="en-US" sz="2400" b="0" i="0" u="none" strike="noStrike" baseline="0" dirty="0" err="1" smtClean="0">
                <a:latin typeface="Segoe UI"/>
              </a:rPr>
              <a:t>Adatum</a:t>
            </a:r>
            <a:r>
              <a:rPr lang="en-US" sz="2400" b="0" i="0" u="none" strike="noStrike" baseline="0" dirty="0" smtClean="0">
                <a:latin typeface="Segoe UI"/>
              </a:rPr>
              <a:t>\Administrator</a:t>
            </a:r>
          </a:p>
          <a:p>
            <a:r>
              <a:rPr lang="en-US" sz="2400" b="1" i="0" u="none" strike="noStrike" baseline="0" dirty="0" smtClean="0">
                <a:latin typeface="Segoe UI"/>
              </a:rPr>
              <a:t>Password:</a:t>
            </a:r>
            <a:r>
              <a:rPr lang="en-US" sz="2400" b="0" i="0" u="none" strike="noStrike" baseline="0" dirty="0" smtClean="0">
                <a:latin typeface="Segoe UI"/>
              </a:rPr>
              <a:t>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45 minutes</a:t>
            </a:r>
            <a:endParaRPr lang="en-US" sz="2800">
              <a:latin typeface="Segoe UI"/>
            </a:endParaRPr>
          </a:p>
        </p:txBody>
      </p:sp>
    </p:spTree>
    <p:extLst>
      <p:ext uri="{BB962C8B-B14F-4D97-AF65-F5344CB8AC3E}">
        <p14:creationId xmlns:p14="http://schemas.microsoft.com/office/powerpoint/2010/main" val="35146870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838200"/>
            <a:ext cx="8119156" cy="5611793"/>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Times New Roman"/>
                <a:cs typeface="Segoe UI"/>
              </a:rPr>
              <a:t>A. Datum is a global engineering and manufacturing company with its head office in London, United Kingdom. An Information Technology (IT) office and data center located in London supports the London office and other locations. A. Datum has recently deployed a Windows Server 2012 server and client infrastructure.</a:t>
            </a:r>
            <a:endParaRPr lang="en-US" sz="2800" dirty="0" smtClean="0">
              <a:effectLst/>
              <a:latin typeface="Segoe UI"/>
              <a:ea typeface="Times New Roman"/>
              <a:cs typeface="Times New Roman"/>
            </a:endParaRPr>
          </a:p>
          <a:p>
            <a:pPr>
              <a:spcBef>
                <a:spcPts val="600"/>
              </a:spcBef>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spcBef>
                <a:spcPts val="600"/>
              </a:spcBef>
              <a:spcAft>
                <a:spcPts val="1000"/>
              </a:spcAft>
            </a:pPr>
            <a:r>
              <a:rPr lang="en-US" sz="2800" dirty="0" smtClean="0">
                <a:effectLst/>
                <a:latin typeface="Segoe UI"/>
                <a:ea typeface="Times New Roman"/>
                <a:cs typeface="Segoe UI"/>
              </a:rPr>
              <a:t>A. Datum is expanding its remote-access solution to the entire organization. This will require multiple VPN servers that are located at different</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35191267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p:txBody>
          <a:bodyPr/>
          <a:lstStyle/>
          <a:p>
            <a:pPr marL="0" indent="0">
              <a:buNone/>
            </a:pPr>
            <a:r>
              <a:rPr lang="en-US" kern="1200" dirty="0">
                <a:solidFill>
                  <a:srgbClr val="000000"/>
                </a:solidFill>
                <a:latin typeface="Segoe UI"/>
                <a:ea typeface="Times New Roman"/>
                <a:cs typeface="Segoe UI"/>
              </a:rPr>
              <a:t>points to provide connectivity for its employees. You are responsible for performing the tasks necessary to support these VPN connections.</a:t>
            </a:r>
            <a:endParaRPr lang="en-US" dirty="0"/>
          </a:p>
        </p:txBody>
      </p:sp>
    </p:spTree>
    <p:extLst>
      <p:ext uri="{BB962C8B-B14F-4D97-AF65-F5344CB8AC3E}">
        <p14:creationId xmlns:p14="http://schemas.microsoft.com/office/powerpoint/2010/main" val="29862124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f63d800f-0540-4adf-bf0f-45ddae7752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does a RADIUS proxy provide?
What is a RADIUS client, and what are some examples of RADIUS clients?</a:t>
            </a:r>
            <a:endParaRPr lang="en-US"/>
          </a:p>
        </p:txBody>
      </p:sp>
    </p:spTree>
    <p:extLst>
      <p:ext uri="{BB962C8B-B14F-4D97-AF65-F5344CB8AC3E}">
        <p14:creationId xmlns:p14="http://schemas.microsoft.com/office/powerpoint/2010/main" val="3219371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30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Tools
Best Practice</a:t>
            </a:r>
            <a:endParaRPr lang="en-US"/>
          </a:p>
        </p:txBody>
      </p:sp>
    </p:spTree>
    <p:extLst>
      <p:ext uri="{BB962C8B-B14F-4D97-AF65-F5344CB8AC3E}">
        <p14:creationId xmlns:p14="http://schemas.microsoft.com/office/powerpoint/2010/main" val="3195371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7057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Installing and Configuring a Network Policy Server</a:t>
            </a:r>
            <a:endParaRPr lang="en-US"/>
          </a:p>
        </p:txBody>
      </p:sp>
      <p:sp>
        <p:nvSpPr>
          <p:cNvPr id="3" name="Text Placeholder 2"/>
          <p:cNvSpPr>
            <a:spLocks noGrp="1"/>
          </p:cNvSpPr>
          <p:nvPr>
            <p:ph type="body" idx="1"/>
          </p:nvPr>
        </p:nvSpPr>
        <p:spPr/>
        <p:txBody>
          <a:bodyPr/>
          <a:lstStyle/>
          <a:p>
            <a:r>
              <a:rPr lang="en-US" smtClean="0"/>
              <a:t>What Is a Network Policy Server?
Demonstration: Installing the Network Policy Server Role Service
Tools for Configuring a Network Policy Server
Demonstration: Configuring General NPS Settings</a:t>
            </a:r>
            <a:endParaRPr lang="en-US"/>
          </a:p>
        </p:txBody>
      </p:sp>
    </p:spTree>
    <p:extLst>
      <p:ext uri="{BB962C8B-B14F-4D97-AF65-F5344CB8AC3E}">
        <p14:creationId xmlns:p14="http://schemas.microsoft.com/office/powerpoint/2010/main" val="188568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Network Policy Server?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smtClean="0"/>
              <a:t>A Windows Server 2012 Network Policy Server provides the following functions:</a:t>
            </a:r>
          </a:p>
          <a:p>
            <a:pPr lvl="1">
              <a:spcBef>
                <a:spcPts val="1200"/>
              </a:spcBef>
            </a:pPr>
            <a:r>
              <a:rPr lang="en-US" sz="2200" dirty="0" smtClean="0"/>
              <a:t>RADIUS server. N</a:t>
            </a:r>
            <a:r>
              <a:rPr lang="en-IN" sz="2200" dirty="0" smtClean="0"/>
              <a:t>PS performs centralized connection authentication, authorization, and accounting for wireless, authenticating switch, and dial-up and VPN connections</a:t>
            </a:r>
            <a:endParaRPr lang="en-US" sz="2200" dirty="0" smtClean="0"/>
          </a:p>
          <a:p>
            <a:pPr lvl="1">
              <a:spcBef>
                <a:spcPts val="1200"/>
              </a:spcBef>
            </a:pPr>
            <a:r>
              <a:rPr lang="en-US" sz="2200" dirty="0" smtClean="0"/>
              <a:t>RADIUS proxy. </a:t>
            </a:r>
            <a:r>
              <a:rPr lang="en-IN" sz="2200" dirty="0" smtClean="0"/>
              <a:t>You configure connection request policies that indicate which connection requests the NPS server will forward to other RADIUS servers and to which RADIUS servers you want to forward connection requests</a:t>
            </a:r>
            <a:endParaRPr lang="en-US" sz="2200" dirty="0" smtClean="0"/>
          </a:p>
          <a:p>
            <a:pPr lvl="1">
              <a:spcBef>
                <a:spcPts val="1200"/>
              </a:spcBef>
            </a:pPr>
            <a:r>
              <a:rPr lang="en-US" sz="2200" dirty="0" smtClean="0"/>
              <a:t>NAP policy server. </a:t>
            </a:r>
            <a:r>
              <a:rPr lang="en-IN" sz="2200" dirty="0" smtClean="0"/>
              <a:t>NPS evaluates statements of health sent by NAP-capable client computers that attempt to connect to the network</a:t>
            </a:r>
            <a:endParaRPr lang="en-US" sz="2200" dirty="0"/>
          </a:p>
        </p:txBody>
      </p:sp>
    </p:spTree>
    <p:extLst>
      <p:ext uri="{BB962C8B-B14F-4D97-AF65-F5344CB8AC3E}">
        <p14:creationId xmlns:p14="http://schemas.microsoft.com/office/powerpoint/2010/main" val="91929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527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7f8581cc-b804-4c70-ad33-4157dbd706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Installing the Network Policy Server Role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 this demonstration, you will see how to:</a:t>
            </a:r>
            <a:r>
              <a:rPr lang="en-GB" b="1" dirty="0" smtClean="0"/>
              <a:t> </a:t>
            </a:r>
            <a:endParaRPr lang="en-GB" b="1" dirty="0"/>
          </a:p>
          <a:p>
            <a:r>
              <a:rPr lang="en-GB" dirty="0"/>
              <a:t>Install the NPS </a:t>
            </a:r>
            <a:r>
              <a:rPr lang="en-GB" dirty="0" smtClean="0"/>
              <a:t>role service</a:t>
            </a:r>
            <a:endParaRPr lang="en-GB" dirty="0"/>
          </a:p>
          <a:p>
            <a:r>
              <a:rPr lang="en-GB" dirty="0"/>
              <a:t>Register NPS in AD DS</a:t>
            </a:r>
          </a:p>
          <a:p>
            <a:endParaRPr lang="en-US" dirty="0"/>
          </a:p>
        </p:txBody>
      </p:sp>
    </p:spTree>
    <p:extLst>
      <p:ext uri="{BB962C8B-B14F-4D97-AF65-F5344CB8AC3E}">
        <p14:creationId xmlns:p14="http://schemas.microsoft.com/office/powerpoint/2010/main" val="1226247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071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Tools for Configuring a Network Policy Server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Tools used to manage NPS include:</a:t>
            </a:r>
          </a:p>
          <a:p>
            <a:pPr lvl="1"/>
            <a:r>
              <a:rPr lang="en-US" dirty="0" smtClean="0"/>
              <a:t>NPS management console snap-in</a:t>
            </a:r>
          </a:p>
          <a:p>
            <a:pPr lvl="1"/>
            <a:r>
              <a:rPr lang="en-US" dirty="0" smtClean="0"/>
              <a:t>Netsh command-line tool:</a:t>
            </a:r>
          </a:p>
          <a:p>
            <a:pPr lvl="2"/>
            <a:r>
              <a:rPr lang="en-US" dirty="0"/>
              <a:t>NPS </a:t>
            </a:r>
            <a:r>
              <a:rPr lang="en-US" dirty="0" smtClean="0"/>
              <a:t>server commands</a:t>
            </a:r>
            <a:endParaRPr lang="en-US" dirty="0"/>
          </a:p>
          <a:p>
            <a:pPr lvl="2"/>
            <a:r>
              <a:rPr lang="en-US" dirty="0"/>
              <a:t>RADIUS </a:t>
            </a:r>
            <a:r>
              <a:rPr lang="en-US" dirty="0" smtClean="0"/>
              <a:t>client </a:t>
            </a:r>
            <a:r>
              <a:rPr lang="en-US" dirty="0"/>
              <a:t>c</a:t>
            </a:r>
            <a:r>
              <a:rPr lang="en-US" dirty="0" smtClean="0"/>
              <a:t>ommands</a:t>
            </a:r>
            <a:endParaRPr lang="en-US" dirty="0"/>
          </a:p>
          <a:p>
            <a:pPr lvl="2"/>
            <a:r>
              <a:rPr lang="en-US" dirty="0"/>
              <a:t>Connection </a:t>
            </a:r>
            <a:r>
              <a:rPr lang="en-US" dirty="0" smtClean="0"/>
              <a:t>request </a:t>
            </a:r>
            <a:r>
              <a:rPr lang="en-US" dirty="0"/>
              <a:t>p</a:t>
            </a:r>
            <a:r>
              <a:rPr lang="en-US" dirty="0" smtClean="0"/>
              <a:t>olicy </a:t>
            </a:r>
            <a:r>
              <a:rPr lang="en-US" dirty="0"/>
              <a:t>c</a:t>
            </a:r>
            <a:r>
              <a:rPr lang="en-US" dirty="0" smtClean="0"/>
              <a:t>ommands</a:t>
            </a:r>
            <a:endParaRPr lang="en-US" dirty="0"/>
          </a:p>
          <a:p>
            <a:pPr lvl="2"/>
            <a:r>
              <a:rPr lang="en-US" dirty="0"/>
              <a:t>Remote RADIUS </a:t>
            </a:r>
            <a:r>
              <a:rPr lang="en-US" dirty="0" smtClean="0"/>
              <a:t>server </a:t>
            </a:r>
            <a:r>
              <a:rPr lang="en-US" dirty="0"/>
              <a:t>g</a:t>
            </a:r>
            <a:r>
              <a:rPr lang="en-US" dirty="0" smtClean="0"/>
              <a:t>roup </a:t>
            </a:r>
            <a:r>
              <a:rPr lang="en-US" dirty="0"/>
              <a:t>c</a:t>
            </a:r>
            <a:r>
              <a:rPr lang="en-US" dirty="0" smtClean="0"/>
              <a:t>ommands</a:t>
            </a:r>
            <a:endParaRPr lang="en-US" dirty="0"/>
          </a:p>
          <a:p>
            <a:pPr lvl="2"/>
            <a:r>
              <a:rPr lang="en-US" dirty="0"/>
              <a:t>Network p</a:t>
            </a:r>
            <a:r>
              <a:rPr lang="en-US" dirty="0" smtClean="0"/>
              <a:t>olicy commands</a:t>
            </a:r>
            <a:endParaRPr lang="en-US" dirty="0"/>
          </a:p>
          <a:p>
            <a:pPr lvl="2"/>
            <a:r>
              <a:rPr lang="en-US" dirty="0" smtClean="0"/>
              <a:t>NAP commands</a:t>
            </a:r>
            <a:endParaRPr lang="en-US" dirty="0"/>
          </a:p>
          <a:p>
            <a:pPr lvl="2"/>
            <a:r>
              <a:rPr lang="en-US" dirty="0"/>
              <a:t>Accounting </a:t>
            </a:r>
            <a:r>
              <a:rPr lang="en-US" dirty="0" smtClean="0"/>
              <a:t>commands</a:t>
            </a:r>
          </a:p>
          <a:p>
            <a:pPr lvl="1"/>
            <a:r>
              <a:rPr lang="en-US" dirty="0" smtClean="0"/>
              <a:t>Windows PowerShell</a:t>
            </a:r>
            <a:endParaRPr lang="en-US" dirty="0"/>
          </a:p>
          <a:p>
            <a:pPr lvl="2"/>
            <a:endParaRPr lang="en-US" dirty="0"/>
          </a:p>
        </p:txBody>
      </p:sp>
      <p:pic>
        <p:nvPicPr>
          <p:cNvPr id="5" name="Picture 4" descr="Tool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1400" y="4411341"/>
            <a:ext cx="1352550" cy="185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276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TotalTime>
  <Words>5303</Words>
  <Application>Microsoft Office PowerPoint</Application>
  <PresentationFormat>On-screen Show (4:3)</PresentationFormat>
  <Paragraphs>493</Paragraphs>
  <Slides>37</Slides>
  <Notes>37</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Wingdings</vt:lpstr>
      <vt:lpstr>Verdana</vt:lpstr>
      <vt:lpstr>Segoe UI</vt:lpstr>
      <vt:lpstr>Segoe UI Light</vt:lpstr>
      <vt:lpstr>Symbol</vt:lpstr>
      <vt:lpstr>Times New Roman</vt:lpstr>
      <vt:lpstr>Segoe Light</vt:lpstr>
      <vt:lpstr>Calibri</vt:lpstr>
      <vt:lpstr>Presentation1</vt:lpstr>
      <vt:lpstr>Module 6</vt:lpstr>
      <vt:lpstr>PowerPoint Presentation</vt:lpstr>
      <vt:lpstr>Module Overview</vt:lpstr>
      <vt:lpstr>Lesson 1: Installing and Configuring a Network Policy Server</vt:lpstr>
      <vt:lpstr>What Is a Network Policy Server?</vt:lpstr>
      <vt:lpstr>PowerPoint Presentation</vt:lpstr>
      <vt:lpstr>Demonstration: Installing the Network Policy Server Role Service</vt:lpstr>
      <vt:lpstr>PowerPoint Presentation</vt:lpstr>
      <vt:lpstr>Tools for Configuring a Network Policy Server</vt:lpstr>
      <vt:lpstr>Demonstration: Configuring General NPS Settings</vt:lpstr>
      <vt:lpstr>PowerPoint Presentation</vt:lpstr>
      <vt:lpstr>Lesson 2: Configuring RADIUS Clients and Servers</vt:lpstr>
      <vt:lpstr>What Is a RADIUS Client?</vt:lpstr>
      <vt:lpstr>What Is a RADIUS Proxy?</vt:lpstr>
      <vt:lpstr>Demonstration: Configuring a RADIUS Client</vt:lpstr>
      <vt:lpstr>PowerPoint Presentation</vt:lpstr>
      <vt:lpstr>What Is a Connection Request Policy?</vt:lpstr>
      <vt:lpstr>Configuring Connection Request Processing</vt:lpstr>
      <vt:lpstr>Demonstration: Creating a Connection Request Policy</vt:lpstr>
      <vt:lpstr>PowerPoint Presentation</vt:lpstr>
      <vt:lpstr>Lesson 3: NPS Authentication Methods</vt:lpstr>
      <vt:lpstr>Password-Based Authentication Methods</vt:lpstr>
      <vt:lpstr>Using Certificates for Authentication</vt:lpstr>
      <vt:lpstr>Required Certificates for Authentication</vt:lpstr>
      <vt:lpstr>Deploying Certificates for PEAP and EAP</vt:lpstr>
      <vt:lpstr>Lesson 4: Monitoring and Troubleshooting a Network Policy Server</vt:lpstr>
      <vt:lpstr>Methods Used to Monitor NPS</vt:lpstr>
      <vt:lpstr>Logging NPS Accounting</vt:lpstr>
      <vt:lpstr>Configuring Microsoft SQL Server Logging</vt:lpstr>
      <vt:lpstr>Configuring NPS Events to Record in the Event Viewer</vt:lpstr>
      <vt:lpstr>Lab: Installing and Configuring a Network Policy Server</vt:lpstr>
      <vt:lpstr>Lab Scenario</vt:lpstr>
      <vt:lpstr>Lab Scenario</vt:lpstr>
      <vt:lpstr>Lab Review</vt:lpstr>
      <vt:lpstr>PowerPoint Presentation</vt:lpstr>
      <vt:lpstr>Module Review and Takeaways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Jamie Westover</dc:creator>
  <cp:lastModifiedBy>Jamie Westover</cp:lastModifiedBy>
  <cp:revision>3</cp:revision>
  <dcterms:created xsi:type="dcterms:W3CDTF">2014-04-02T16:24:13Z</dcterms:created>
  <dcterms:modified xsi:type="dcterms:W3CDTF">2014-04-02T16:37:43Z</dcterms:modified>
</cp:coreProperties>
</file>