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2"/>
  </p:notesMasterIdLst>
  <p:sldIdLst>
    <p:sldId id="256" r:id="rId2"/>
    <p:sldId id="293" r:id="rId3"/>
    <p:sldId id="257" r:id="rId4"/>
    <p:sldId id="258" r:id="rId5"/>
    <p:sldId id="259" r:id="rId6"/>
    <p:sldId id="294" r:id="rId7"/>
    <p:sldId id="260" r:id="rId8"/>
    <p:sldId id="261" r:id="rId9"/>
    <p:sldId id="262" r:id="rId10"/>
    <p:sldId id="263" r:id="rId11"/>
    <p:sldId id="264" r:id="rId12"/>
    <p:sldId id="265" r:id="rId13"/>
    <p:sldId id="266" r:id="rId14"/>
    <p:sldId id="295" r:id="rId15"/>
    <p:sldId id="267" r:id="rId16"/>
    <p:sldId id="296" r:id="rId17"/>
    <p:sldId id="268" r:id="rId18"/>
    <p:sldId id="297" r:id="rId19"/>
    <p:sldId id="269" r:id="rId20"/>
    <p:sldId id="270" r:id="rId21"/>
    <p:sldId id="271" r:id="rId22"/>
    <p:sldId id="272" r:id="rId23"/>
    <p:sldId id="273" r:id="rId24"/>
    <p:sldId id="274" r:id="rId25"/>
    <p:sldId id="298" r:id="rId26"/>
    <p:sldId id="299" r:id="rId27"/>
    <p:sldId id="300" r:id="rId28"/>
    <p:sldId id="301" r:id="rId29"/>
    <p:sldId id="302" r:id="rId30"/>
    <p:sldId id="303" r:id="rId31"/>
    <p:sldId id="30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305" r:id="rId51"/>
  </p:sldIdLst>
  <p:sldSz cx="9144000" cy="6858000" type="screen4x3"/>
  <p:notesSz cx="6858000" cy="9144000"/>
  <p:embeddedFontLst>
    <p:embeddedFont>
      <p:font typeface="Verdana" panose="020B0604030504040204" pitchFamily="34" charset="0"/>
      <p:regular r:id="rId53"/>
      <p:bold r:id="rId54"/>
      <p:italic r:id="rId55"/>
      <p:boldItalic r:id="rId56"/>
    </p:embeddedFont>
    <p:embeddedFont>
      <p:font typeface="Segoe UI" panose="020B0502040204020203" pitchFamily="34" charset="0"/>
      <p:regular r:id="rId57"/>
      <p:bold r:id="rId58"/>
      <p:italic r:id="rId59"/>
      <p:boldItalic r:id="rId60"/>
    </p:embeddedFont>
    <p:embeddedFont>
      <p:font typeface="Segoe UI Light" panose="020B0502040204020203" pitchFamily="34" charset="0"/>
      <p:regular r:id="rId61"/>
      <p:italic r:id="rId62"/>
    </p:embeddedFont>
    <p:embeddedFont>
      <p:font typeface="Calibri" panose="020F0502020204030204" pitchFamily="34" charset="0"/>
      <p:regular r:id="rId63"/>
      <p:bold r:id="rId64"/>
      <p:italic r:id="rId65"/>
      <p:boldItalic r:id="rId66"/>
    </p:embeddedFont>
    <p:embeddedFont>
      <p:font typeface="Segoe Light" panose="020B0302040504020203" pitchFamily="34" charset="0"/>
      <p:regular r:id="rId67"/>
      <p:italic r:id="rId6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p:cViewPr varScale="1">
        <p:scale>
          <a:sx n="74" d="100"/>
          <a:sy n="74" d="100"/>
        </p:scale>
        <p:origin x="-1242" y="-84"/>
      </p:cViewPr>
      <p:guideLst>
        <p:guide orient="horz" pos="2160"/>
        <p:guide pos="2880"/>
      </p:guideLst>
    </p:cSldViewPr>
  </p:slideViewPr>
  <p:notesTextViewPr>
    <p:cViewPr>
      <p:scale>
        <a:sx n="1" d="1"/>
        <a:sy n="1" d="1"/>
      </p:scale>
      <p:origin x="0" y="36"/>
    </p:cViewPr>
  </p:notesTextViewPr>
  <p:notesViewPr>
    <p:cSldViewPr>
      <p:cViewPr varScale="1">
        <p:scale>
          <a:sx n="60" d="100"/>
          <a:sy n="60" d="100"/>
        </p:scale>
        <p:origin x="-27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font" Target="fonts/font11.fntdata"/><Relationship Id="rId68" Type="http://schemas.openxmlformats.org/officeDocument/2006/relationships/font" Target="fonts/font16.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61"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AB0D21-C3D4-4277-B945-BB80C3926BF5}" type="datetimeFigureOut">
              <a:rPr lang="en-US" smtClean="0"/>
              <a:t>4/21/2014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32E8E6-A529-4CC2-969C-DCD77E4141A9}" type="slidenum">
              <a:rPr lang="en-US" smtClean="0"/>
              <a:t>‹#›</a:t>
            </a:fld>
            <a:endParaRPr lang="en-US"/>
          </a:p>
        </p:txBody>
      </p:sp>
    </p:spTree>
    <p:extLst>
      <p:ext uri="{BB962C8B-B14F-4D97-AF65-F5344CB8AC3E}">
        <p14:creationId xmlns:p14="http://schemas.microsoft.com/office/powerpoint/2010/main" val="3024850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Presentation:</a:t>
            </a:r>
            <a:r>
              <a:rPr lang="en-US" sz="1000" dirty="0">
                <a:latin typeface="Arial"/>
                <a:ea typeface="Calibri"/>
                <a:cs typeface="Segoe UI"/>
              </a:rPr>
              <a:t> </a:t>
            </a:r>
            <a:r>
              <a:rPr lang="en-US" sz="1000" dirty="0">
                <a:latin typeface="Arial"/>
                <a:ea typeface="Calibri"/>
                <a:cs typeface="Times New Roman"/>
              </a:rPr>
              <a:t>90 minutes</a:t>
            </a:r>
          </a:p>
          <a:p>
            <a:pPr>
              <a:lnSpc>
                <a:spcPct val="115000"/>
              </a:lnSpc>
              <a:spcAft>
                <a:spcPts val="1000"/>
              </a:spcAft>
            </a:pPr>
            <a:r>
              <a:rPr lang="en-US" sz="1000" b="1" dirty="0">
                <a:latin typeface="Arial"/>
                <a:ea typeface="Calibri"/>
                <a:cs typeface="Times New Roman"/>
              </a:rPr>
              <a:t>Lab:</a:t>
            </a:r>
            <a:r>
              <a:rPr lang="en-US" sz="1000" dirty="0">
                <a:latin typeface="Arial"/>
                <a:ea typeface="Calibri"/>
                <a:cs typeface="Segoe UI"/>
              </a:rPr>
              <a:t> </a:t>
            </a:r>
            <a:r>
              <a:rPr lang="en-US" sz="1000" dirty="0">
                <a:latin typeface="Arial"/>
                <a:ea typeface="Calibri"/>
                <a:cs typeface="Times New Roman"/>
              </a:rPr>
              <a:t>60 minutes</a:t>
            </a:r>
          </a:p>
          <a:p>
            <a:pPr>
              <a:lnSpc>
                <a:spcPct val="115000"/>
              </a:lnSpc>
              <a:spcAft>
                <a:spcPts val="1000"/>
              </a:spcAft>
            </a:pPr>
            <a:r>
              <a:rPr lang="en-US" sz="1000" dirty="0">
                <a:latin typeface="Arial"/>
                <a:ea typeface="Calibri"/>
                <a:cs typeface="Segoe UI"/>
              </a:rPr>
              <a:t>After completing this module, students will be able to:</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Describe how Network Access Protection (NAP) can help protect their networks.</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Describe the various NAP enforcement processes.</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Configure NAP.</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Monitor and troubleshoot NAP.</a:t>
            </a:r>
            <a:endParaRPr lang="en-US" sz="1000" dirty="0" smtClean="0">
              <a:effectLst/>
              <a:latin typeface="Arial"/>
              <a:ea typeface="Times New Roman"/>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Required materials</a:t>
            </a:r>
          </a:p>
          <a:p>
            <a:pPr>
              <a:lnSpc>
                <a:spcPct val="115000"/>
              </a:lnSpc>
              <a:spcAft>
                <a:spcPts val="1000"/>
              </a:spcAft>
            </a:pPr>
            <a:r>
              <a:rPr lang="en-US" sz="1000" dirty="0">
                <a:latin typeface="Arial"/>
                <a:ea typeface="Calibri"/>
                <a:cs typeface="Segoe UI"/>
              </a:rPr>
              <a:t>To teach this module, you need the Microsoft</a:t>
            </a:r>
            <a:r>
              <a:rPr lang="en-US" sz="1000" baseline="30000" dirty="0" smtClean="0">
                <a:effectLst/>
                <a:latin typeface="Arial"/>
                <a:ea typeface="Calibri"/>
                <a:cs typeface="Times New Roman"/>
              </a:rPr>
              <a:t>®</a:t>
            </a:r>
            <a:r>
              <a:rPr lang="en-US" sz="1000" dirty="0">
                <a:latin typeface="Arial"/>
                <a:ea typeface="Calibri"/>
                <a:cs typeface="Segoe UI"/>
              </a:rPr>
              <a:t> Office PowerPoint</a:t>
            </a:r>
            <a:r>
              <a:rPr lang="en-US" sz="1000" baseline="30000" dirty="0">
                <a:latin typeface="Arial"/>
                <a:ea typeface="Calibri"/>
                <a:cs typeface="Segoe UI"/>
              </a:rPr>
              <a:t>®</a:t>
            </a:r>
            <a:r>
              <a:rPr lang="en-US" sz="1000" dirty="0">
                <a:latin typeface="Arial"/>
                <a:ea typeface="Calibri"/>
                <a:cs typeface="Segoe UI"/>
              </a:rPr>
              <a:t> file 20411D_07.pptx.</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Important: We recommend that you use Office PowerPoint 2007 or a newer version to display the slides for this course. If you use PowerPoint Viewer or an older version of Office PowerPoint, all the features of the slides might not display correctly.</a:t>
            </a:r>
            <a:endParaRPr lang="en-US"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Preparation tasks</a:t>
            </a:r>
          </a:p>
          <a:p>
            <a:pPr>
              <a:lnSpc>
                <a:spcPct val="115000"/>
              </a:lnSpc>
              <a:spcAft>
                <a:spcPts val="1000"/>
              </a:spcAft>
            </a:pPr>
            <a:r>
              <a:rPr lang="en-US" sz="1000" dirty="0">
                <a:latin typeface="Arial"/>
                <a:ea typeface="Calibri"/>
                <a:cs typeface="Segoe UI"/>
              </a:rPr>
              <a:t>To prepare for this module:</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Read all of the materials for this module.</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Practice performing the demonstrations and the lab exercises.</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Work through the Module Review and Takeaways section, and determine how you will use this section to reinforce student learning and promote knowledge transfer to on-the-job performance.</a:t>
            </a:r>
            <a:endParaRPr lang="en-US" sz="1000" dirty="0" smtClean="0">
              <a:effectLst/>
              <a:latin typeface="Arial"/>
              <a:ea typeface="Times New Roman"/>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Preparation for demonstrations</a:t>
            </a:r>
          </a:p>
          <a:p>
            <a:pPr>
              <a:lnSpc>
                <a:spcPct val="115000"/>
              </a:lnSpc>
              <a:spcAft>
                <a:spcPts val="1000"/>
              </a:spcAft>
            </a:pPr>
            <a:r>
              <a:rPr lang="en-US" sz="1000" dirty="0">
                <a:latin typeface="Arial"/>
                <a:ea typeface="Calibri"/>
                <a:cs typeface="Segoe UI"/>
              </a:rPr>
              <a:t>There are three demonstrations in this module, and they require the virtual machines 20411D-LON-DC1 and 20411D-LON-CL1. You should launch these virtual machines before each class begins, and sign in to them so that you can prepare for the demonstrations.</a:t>
            </a:r>
            <a:endParaRPr lang="en-US" sz="1000" dirty="0">
              <a:latin typeface="Arial"/>
              <a:ea typeface="Calibri"/>
              <a:cs typeface="Times New Roman"/>
            </a:endParaRPr>
          </a:p>
          <a:p>
            <a:pPr>
              <a:lnSpc>
                <a:spcPts val="1300"/>
              </a:lnSpc>
              <a:spcBef>
                <a:spcPts val="900"/>
              </a:spcBef>
              <a:spcAft>
                <a:spcPts val="3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289346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432E8E6-A529-4CC2-969C-DCD77E4141A9}"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148871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The interactions for the computers and devices of a NAP-enabled network infrastructure depend on the NAP enforcement methods you choose for unlimited network connectivity. The architecture’s client side and server side have processes that enable either policy validation for the client, or remediation of network access to help the client become compliant with the requirements for unrestricted network access.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3618326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the following IPsec enforcement process:</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IPsec enforcement client component sends its current health state to the</a:t>
            </a:r>
            <a:r>
              <a:rPr lang="en-US" sz="1000" smtClean="0">
                <a:effectLst/>
                <a:latin typeface="Arial"/>
                <a:ea typeface="Times New Roman"/>
                <a:cs typeface="Times New Roman"/>
              </a:rPr>
              <a:t> Health Registration Authority</a:t>
            </a:r>
            <a:r>
              <a:rPr lang="en-US" sz="1000" smtClean="0">
                <a:effectLst/>
                <a:latin typeface="Arial"/>
                <a:ea typeface="Times New Roman"/>
                <a:cs typeface="Segoe UI"/>
              </a:rPr>
              <a:t> (HRA).</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HRA sends the NAP client’s health-state information to the NAP health-policy server.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NAP health-policy server evaluates the NAP client’s health-state information, determines whether the NAP client is compliant, and sends the results to the HRA. If the NAP client is not compliant, the results include health-remediation instructions.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If the health state is compliant, the HRA obtains a health certificate for the NAP client. The NAP client now can initiate IPsec-protected communication with other compliant computers by using its health certificate for IPsec authentication. It then responds to communications initiated from other compliant computers that authenticate by using their own health certificate.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If the health state is not compliant, the HRA informs the NAP client how to correct its health state, and does not issue a health certificate. The NAP client cannot initiate communication with other computers that require a health certificate for IPsec authentication. However, the NAP client can initiate communications with remediation servers to correct its health state.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NAP client sends update requests to the appropriate remediation servers.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remediation servers provide the NAP client with the required updates for compliance with health requirements. The NAP client updates its health-state information.</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NAP client sends its updated health-state information to the HRA, and the HRA sends the updated health-state information to the NAP health-policy server.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Assuming that all of the required updates were made, the NAP health-policy server determines that the NAP client is compliant, and then sends that result to the HRA.</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HRA obtains a health certificate for the NAP client. The NAP client now can initiate IPsec-protected communication with other compliant computers.</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2366962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how 802.1X enforcement works for a NAP client that is initiating an 802.1X-authenticated connection on the intranet. The following steps explain this in more detail:</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NAP client and the Ethernet switch or wireless access point (AP) begins 802.1X authentication.</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NAP client sends its user or computer authentication credentials to the NAP health policy server, which also is acting as an authentication, authorization, and accounting </a:t>
            </a:r>
            <a:r>
              <a:rPr lang="en-US" sz="1000" smtClean="0">
                <a:effectLst/>
                <a:latin typeface="Arial"/>
                <a:ea typeface="Times New Roman"/>
                <a:cs typeface="Times New Roman"/>
              </a:rPr>
              <a:t>authentication, authorization, and accounting</a:t>
            </a:r>
            <a:r>
              <a:rPr lang="en-US" sz="1000" smtClean="0">
                <a:effectLst/>
                <a:latin typeface="Arial"/>
                <a:ea typeface="Times New Roman"/>
                <a:cs typeface="Segoe UI"/>
              </a:rPr>
              <a:t> server.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If the authentication credentials are not valid, NAP terminates the connection attempt.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If the authentication credentials are valid, the NAP health policy server requests the health state from the NAP client.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NAP client sends its health-state information to the NAP health policy server.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NAP health policy server evaluates the health-state information of the NAP client, determines whether the NAP client is compliant, and sends the results to the NAP client and the Ethernet switch or wireless AP. If the NAP client is not compliant, the results include a limited-access profile for the Ethernet switch or wireless AP, and health-remediation instructions for the NAP client.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If the health state is compliant, the Ethernet switch or wireless AP completes the 802.1X authentication, and the NAP client has unlimited intranet access.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If the health state is not compliant, the Ethernet switch or wireless AP completes the 802.1X authentication, but limits the client’s access to the restricted network. The NAP client can send traffic only to the remediation servers on the restricted network.</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NAP client sends update requests to the remediation servers.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remediation servers provision the NAP client with the required updates for compliance with health policy. The NAP client updates its health-state information.</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NAP client restarts 802.1X authentication and sends its updated health-state information to the NAP health policy server.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Assuming that all of the required updates were made, the NAP health policy server determines that the NAP client is compliant, and instructs the Ethernet switch or wireless AP to allow unlimited</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189533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smtClean="0">
                <a:solidFill>
                  <a:prstClr val="black"/>
                </a:solidFill>
                <a:latin typeface="Arial"/>
                <a:ea typeface="Times New Roman"/>
                <a:cs typeface="Segoe UI"/>
              </a:rPr>
              <a:t>	access</a:t>
            </a:r>
            <a:r>
              <a:rPr lang="en-US" sz="1000">
                <a:solidFill>
                  <a:prstClr val="black"/>
                </a:solidFill>
                <a:latin typeface="Arial"/>
                <a:ea typeface="Times New Roman"/>
                <a:cs typeface="Segoe UI"/>
              </a:rPr>
              <a:t>.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a:solidFill>
                  <a:prstClr val="black"/>
                </a:solidFill>
                <a:latin typeface="Arial"/>
                <a:ea typeface="Times New Roman"/>
                <a:cs typeface="Segoe UI"/>
              </a:rPr>
              <a:t>The Ethernet switch or wireless AP completes the 802.1X authentication, and the NAP client has unlimited intranet access.</a:t>
            </a:r>
            <a:endParaRPr lang="en-US"/>
          </a:p>
        </p:txBody>
      </p:sp>
      <p:sp>
        <p:nvSpPr>
          <p:cNvPr id="4" name="Slide Number Placeholder 3"/>
          <p:cNvSpPr>
            <a:spLocks noGrp="1"/>
          </p:cNvSpPr>
          <p:nvPr>
            <p:ph type="sldNum" sz="quarter" idx="10"/>
          </p:nvPr>
        </p:nvSpPr>
        <p:spPr/>
        <p:txBody>
          <a:bodyPr/>
          <a:lstStyle/>
          <a:p>
            <a:fld id="{7432E8E6-A529-4CC2-969C-DCD77E4141A9}"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4176177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the following process about how VPN enforcement works for a NAP client that is initiating a VPN connection to the intranet:</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NAP client initiates a connection to the VPN server.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NAP client sends its user authentication credentials to the NAP health policy server, which also is acting as an </a:t>
            </a:r>
            <a:r>
              <a:rPr lang="en-US" sz="1000" smtClean="0">
                <a:effectLst/>
                <a:latin typeface="Arial"/>
                <a:ea typeface="Times New Roman"/>
                <a:cs typeface="Times New Roman"/>
              </a:rPr>
              <a:t>authentication, authorization, and accounting </a:t>
            </a:r>
            <a:r>
              <a:rPr lang="en-US" sz="1000" smtClean="0">
                <a:effectLst/>
                <a:latin typeface="Arial"/>
                <a:ea typeface="Times New Roman"/>
                <a:cs typeface="Segoe UI"/>
              </a:rPr>
              <a:t>server.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If the authentication credentials are not valid, NAP terminates the VPN connection.</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If the authentication credentials are valid, the NAP health policy server requests the health state from the NAP client.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NAP client sends its health-state information to the NAP health policy server.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NAP health policy server evaluates the health-state information of the NAP client, determines whether the NAP client is compliant, and then sends the results to the NAP client and the VPN server. If the NAP client is not compliant, the results include a set of packet filters for the VPN server and health-remediation instructions for the NAP client.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If the health state is compliant, the VPN server completes the VPN connection, and the NAP client has unlimited intranet access.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If the health state is not compliant, the VPN server completes the VPN connection but, based on the packet filters, limits the access of the NAP client to the restricted network. The NAP client can send traffic only to the remediation servers on the restricted network.</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NAP client sends update requests to the remediation servers.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remediation servers provide the NAP client with the required updates for health-policy compliance. The NAP client updates its health-state information.</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NAP client restarts authentication with the VPN server and sends its updated health-state information to the NAP health policy server.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Assuming that all of the required updates were made, the NAP health-policy server determines that</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490516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smtClean="0">
                <a:solidFill>
                  <a:prstClr val="black"/>
                </a:solidFill>
                <a:latin typeface="Arial"/>
                <a:ea typeface="Times New Roman"/>
                <a:cs typeface="Segoe UI"/>
              </a:rPr>
              <a:t>	the </a:t>
            </a:r>
            <a:r>
              <a:rPr lang="en-US" sz="1000">
                <a:solidFill>
                  <a:prstClr val="black"/>
                </a:solidFill>
                <a:latin typeface="Arial"/>
                <a:ea typeface="Times New Roman"/>
                <a:cs typeface="Segoe UI"/>
              </a:rPr>
              <a:t>NAP client is compliant, and instructs the VPN server to allow unlimited access.</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a:solidFill>
                  <a:prstClr val="black"/>
                </a:solidFill>
                <a:latin typeface="Arial"/>
                <a:ea typeface="Times New Roman"/>
                <a:cs typeface="Segoe UI"/>
              </a:rPr>
              <a:t>The VPN server completes the VPN connection, and the NAP client has unlimited intranet access.</a:t>
            </a:r>
            <a:endParaRPr lang="en-US"/>
          </a:p>
        </p:txBody>
      </p:sp>
      <p:sp>
        <p:nvSpPr>
          <p:cNvPr id="4" name="Slide Number Placeholder 3"/>
          <p:cNvSpPr>
            <a:spLocks noGrp="1"/>
          </p:cNvSpPr>
          <p:nvPr>
            <p:ph type="sldNum" sz="quarter" idx="10"/>
          </p:nvPr>
        </p:nvSpPr>
        <p:spPr/>
        <p:txBody>
          <a:bodyPr/>
          <a:lstStyle/>
          <a:p>
            <a:fld id="{7432E8E6-A529-4CC2-969C-DCD77E4141A9}"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1665788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the following process of how DHCP enforcement works for a NAP client that is attempting an initial DHCP configuration on the intranet:</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NAP client sends a DHCP request message containing its health-state information to the DHCP server.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DHCP server sends the health-state information of the NAP client to the NAP health policy server.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NAP health policy server evaluates the health-state information of the NAP client, determines whether the NAP client is compliant, and sends the results to the NAP client and the DHCP server. If the NAP client is not compliant, the results include a limited-access configuration for the DHCP server and health-remediation instructions for the NAP client.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If the health state is compliant, the DHCP server assigns an IPv4 address configuration for unlimited access to the NAP client and completes the DHCP message exchange.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If the health state is not compliant, the DHCP server assigns an IPv4 address configuration for limited access to the restricted network to the NAP client, and then completes the DHCP message exchange. The NAP client can send traffic only to the remediation servers on the restricted network.</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NAP client sends update requests to the remediation servers.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remediation servers provide the NAP client with the required updates for health-policy compliance. The NAP client updates its health-state information.</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NAP client sends a new DHCP request message containing its updated health-state information to the DHCP server.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DHCP server sends the updated health-state information of the NAP client to the NAP health policy server.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Assuming that all of the required updates are made, the NAP health policy server determines that the NAP client is compliant, and then instructs the DHCP server to assign an IPv4 address configuration for unlimited intranet access.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The DHCP server assigns an IPv4 address configuration for unlimited access to the NAP client, and</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166752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228600" indent="-228600"/>
            <a:r>
              <a:rPr lang="en-US" sz="1000" smtClean="0">
                <a:solidFill>
                  <a:prstClr val="black"/>
                </a:solidFill>
                <a:latin typeface="Arial"/>
                <a:ea typeface="Times New Roman"/>
                <a:cs typeface="Segoe UI"/>
              </a:rPr>
              <a:t>	then </a:t>
            </a:r>
            <a:r>
              <a:rPr lang="en-US" sz="1000">
                <a:solidFill>
                  <a:prstClr val="black"/>
                </a:solidFill>
                <a:latin typeface="Arial"/>
                <a:ea typeface="Times New Roman"/>
                <a:cs typeface="Segoe UI"/>
              </a:rPr>
              <a:t>completes the DHCP message exchange.</a:t>
            </a:r>
            <a:endParaRPr lang="en-US"/>
          </a:p>
        </p:txBody>
      </p:sp>
      <p:sp>
        <p:nvSpPr>
          <p:cNvPr id="4" name="Slide Number Placeholder 3"/>
          <p:cNvSpPr>
            <a:spLocks noGrp="1"/>
          </p:cNvSpPr>
          <p:nvPr>
            <p:ph type="sldNum" sz="quarter" idx="10"/>
          </p:nvPr>
        </p:nvSpPr>
        <p:spPr/>
        <p:txBody>
          <a:bodyPr/>
          <a:lstStyle/>
          <a:p>
            <a:fld id="{7432E8E6-A529-4CC2-969C-DCD77E4141A9}"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2694682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432E8E6-A529-4CC2-969C-DCD77E4141A9}"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365384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a:solidFill>
                  <a:prstClr val="black"/>
                </a:solidFill>
                <a:latin typeface="Arial"/>
                <a:ea typeface="Times New Roman"/>
                <a:cs typeface="Segoe UI"/>
              </a:rPr>
              <a:t>Preparation for labs</a:t>
            </a:r>
          </a:p>
          <a:p>
            <a:pPr lvl="0">
              <a:lnSpc>
                <a:spcPct val="115000"/>
              </a:lnSpc>
              <a:spcAft>
                <a:spcPts val="1000"/>
              </a:spcAft>
            </a:pPr>
            <a:r>
              <a:rPr lang="en-US" sz="1000">
                <a:solidFill>
                  <a:prstClr val="black"/>
                </a:solidFill>
                <a:latin typeface="Arial"/>
                <a:ea typeface="Calibri"/>
                <a:cs typeface="Segoe UI"/>
              </a:rPr>
              <a:t>There is one lab at the end of this module. It requires the virtual machines 20411D-LON-DC1, 20411D-LON-RTR, and 20411D-LON-CL2. Ask students to launch these virtual machines immediately, and to sign in by using the credentials on the lab slide. This will prepare them for this lab.</a:t>
            </a:r>
            <a:endParaRPr lang="en-US"/>
          </a:p>
        </p:txBody>
      </p:sp>
      <p:sp>
        <p:nvSpPr>
          <p:cNvPr id="4" name="Slide Number Placeholder 3"/>
          <p:cNvSpPr>
            <a:spLocks noGrp="1"/>
          </p:cNvSpPr>
          <p:nvPr>
            <p:ph type="sldNum" sz="quarter" idx="10"/>
          </p:nvPr>
        </p:nvSpPr>
        <p:spPr/>
        <p:txBody>
          <a:bodyPr/>
          <a:lstStyle/>
          <a:p>
            <a:fld id="{7432E8E6-A529-4CC2-969C-DCD77E4141A9}"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24387837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Demonstrate to your students by opening the Network Policy Server (NPS) console, and viewing the NPS configuration by following these steps:</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Under Network Access Protection, in the console tree, expand </a:t>
            </a:r>
            <a:r>
              <a:rPr lang="en-US" sz="1000" b="1" smtClean="0">
                <a:effectLst/>
                <a:latin typeface="Arial"/>
                <a:ea typeface="Times New Roman"/>
                <a:cs typeface="Times New Roman"/>
              </a:rPr>
              <a:t>System Health Validators</a:t>
            </a:r>
            <a:r>
              <a:rPr lang="en-US" sz="1000" smtClean="0">
                <a:effectLst/>
                <a:latin typeface="Arial"/>
                <a:ea typeface="Times New Roman"/>
                <a:cs typeface="Segoe UI"/>
              </a:rPr>
              <a:t>, expand </a:t>
            </a:r>
            <a:r>
              <a:rPr lang="en-US" sz="1000" b="1" smtClean="0">
                <a:effectLst/>
                <a:latin typeface="Arial"/>
                <a:ea typeface="Times New Roman"/>
                <a:cs typeface="Times New Roman"/>
              </a:rPr>
              <a:t>System Health Validators</a:t>
            </a:r>
            <a:r>
              <a:rPr lang="en-US" sz="1000" smtClean="0">
                <a:effectLst/>
                <a:latin typeface="Arial"/>
                <a:ea typeface="Times New Roman"/>
                <a:cs typeface="Segoe UI"/>
              </a:rPr>
              <a:t>, expand </a:t>
            </a:r>
            <a:r>
              <a:rPr lang="en-US" sz="1000" b="1" smtClean="0">
                <a:effectLst/>
                <a:latin typeface="Arial"/>
                <a:ea typeface="Times New Roman"/>
                <a:cs typeface="Times New Roman"/>
              </a:rPr>
              <a:t>Windows Security Health Validator</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Settings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details pane, double-click </a:t>
            </a:r>
            <a:r>
              <a:rPr lang="en-US" sz="1000" b="1" smtClean="0">
                <a:effectLst/>
                <a:latin typeface="Arial"/>
                <a:ea typeface="Times New Roman"/>
                <a:cs typeface="Times New Roman"/>
              </a:rPr>
              <a:t>Default Configuration</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a:lnSpc>
                <a:spcPct val="115000"/>
              </a:lnSpc>
              <a:spcAft>
                <a:spcPts val="1000"/>
              </a:spcAft>
            </a:pPr>
            <a:r>
              <a:rPr lang="en-US" sz="1000">
                <a:latin typeface="Arial"/>
                <a:ea typeface="Calibri"/>
                <a:cs typeface="Segoe UI"/>
              </a:rPr>
              <a:t>Point out the settings for Windows 8 and for Windows XP. Describe some of the options that are available to create a health policy with which client computers must comply.</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2848737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Open the NPS console to show students what a health policy looks like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3754643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Show students how to configure a remediation server group by opening the NPS console.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40009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Show students how to complete the client-side configuration tasks, or perform the demonstration steps that the next topic provides, and use this topic to enhance your demonstration.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4115017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Leave all virtual machines in their current state for subsequent demonstrations.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will need to use the 20411D-LON-DC1 and 20411D-LON-CL1 virtual machines to perform this demonstration.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a:lnSpc>
                <a:spcPts val="1300"/>
              </a:lnSpc>
              <a:spcBef>
                <a:spcPts val="900"/>
              </a:spcBef>
              <a:spcAft>
                <a:spcPts val="300"/>
              </a:spcAft>
            </a:pPr>
            <a:r>
              <a:rPr lang="en-US" sz="1000" b="1" smtClean="0">
                <a:effectLst/>
                <a:latin typeface="Arial"/>
                <a:ea typeface="Times New Roman"/>
                <a:cs typeface="Segoe UI"/>
              </a:rPr>
              <a:t>Install the NPS server role</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Switch to LON-DC1 and sign in as </a:t>
            </a:r>
            <a:r>
              <a:rPr lang="en-US" sz="1000" b="1" smtClean="0">
                <a:effectLst/>
                <a:latin typeface="Arial"/>
                <a:ea typeface="Times New Roman"/>
                <a:cs typeface="Times New Roman"/>
              </a:rPr>
              <a:t>Adatum\Administrator</a:t>
            </a:r>
            <a:r>
              <a:rPr lang="en-US" sz="1000" smtClean="0">
                <a:effectLst/>
                <a:latin typeface="Arial"/>
                <a:ea typeface="Times New Roman"/>
                <a:cs typeface="Segoe UI"/>
              </a:rPr>
              <a:t> with the password </a:t>
            </a:r>
            <a:r>
              <a:rPr lang="en-US" sz="1000" b="1" smtClean="0">
                <a:effectLst/>
                <a:latin typeface="Arial"/>
                <a:ea typeface="Times New Roman"/>
                <a:cs typeface="Times New Roman"/>
              </a:rPr>
              <a:t>Pa$$w0rd</a:t>
            </a:r>
            <a:r>
              <a:rPr lang="en-US" sz="1000" smtClean="0">
                <a:effectLst/>
                <a:latin typeface="Arial"/>
                <a:ea typeface="Times New Roman"/>
                <a:cs typeface="Segoe UI"/>
              </a:rPr>
              <a: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If necessary, on the taskbar, click </a:t>
            </a:r>
            <a:r>
              <a:rPr lang="en-US" sz="1000" b="1" smtClean="0">
                <a:effectLst/>
                <a:latin typeface="Arial"/>
                <a:ea typeface="Times New Roman"/>
                <a:cs typeface="Times New Roman"/>
              </a:rPr>
              <a:t>Server Manager</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details pane, click </a:t>
            </a:r>
            <a:r>
              <a:rPr lang="en-US" sz="1000" b="1" smtClean="0">
                <a:effectLst/>
                <a:latin typeface="Arial"/>
                <a:ea typeface="Times New Roman"/>
                <a:cs typeface="Times New Roman"/>
              </a:rPr>
              <a:t>Add Roles and Features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Add Roles and Features Wizard,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Select installation type</a:t>
            </a:r>
            <a:r>
              <a:rPr lang="en-US" sz="1000" smtClean="0">
                <a:effectLst/>
                <a:latin typeface="Arial"/>
                <a:ea typeface="Times New Roman"/>
                <a:cs typeface="Segoe UI"/>
              </a:rPr>
              <a:t> page, ensure that </a:t>
            </a:r>
            <a:r>
              <a:rPr lang="en-US" sz="1000" b="1" smtClean="0">
                <a:effectLst/>
                <a:latin typeface="Arial"/>
                <a:ea typeface="Times New Roman"/>
                <a:cs typeface="Times New Roman"/>
              </a:rPr>
              <a:t>Role-based or feature based</a:t>
            </a:r>
            <a:r>
              <a:rPr lang="en-US" sz="1000" smtClean="0">
                <a:effectLst/>
                <a:latin typeface="Arial"/>
                <a:ea typeface="Times New Roman"/>
                <a:cs typeface="Segoe UI"/>
              </a:rPr>
              <a:t> </a:t>
            </a:r>
            <a:r>
              <a:rPr lang="en-US" sz="1000" b="1" smtClean="0">
                <a:effectLst/>
                <a:latin typeface="Arial"/>
                <a:ea typeface="Times New Roman"/>
                <a:cs typeface="Times New Roman"/>
              </a:rPr>
              <a:t>installation</a:t>
            </a:r>
            <a:r>
              <a:rPr lang="en-US" sz="1000" smtClean="0">
                <a:effectLst/>
                <a:latin typeface="Arial"/>
                <a:ea typeface="Times New Roman"/>
                <a:cs typeface="Segoe UI"/>
              </a:rPr>
              <a:t> is selected, and then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Select destination server</a:t>
            </a:r>
            <a:r>
              <a:rPr lang="en-US" sz="1000" smtClean="0">
                <a:effectLst/>
                <a:latin typeface="Arial"/>
                <a:ea typeface="Times New Roman"/>
                <a:cs typeface="Segoe UI"/>
              </a:rPr>
              <a:t> page,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Select server roles </a:t>
            </a:r>
            <a:r>
              <a:rPr lang="en-US" sz="1000" smtClean="0">
                <a:effectLst/>
                <a:latin typeface="Arial"/>
                <a:ea typeface="Times New Roman"/>
                <a:cs typeface="Segoe UI"/>
              </a:rPr>
              <a:t>page, select the </a:t>
            </a:r>
            <a:r>
              <a:rPr lang="en-US" sz="1000" b="1" smtClean="0">
                <a:effectLst/>
                <a:latin typeface="Arial"/>
                <a:ea typeface="Times New Roman"/>
                <a:cs typeface="Times New Roman"/>
              </a:rPr>
              <a:t>Network Policy and Access Services </a:t>
            </a:r>
            <a:r>
              <a:rPr lang="en-US" sz="1000" smtClean="0">
                <a:effectLst/>
                <a:latin typeface="Arial"/>
                <a:ea typeface="Times New Roman"/>
                <a:cs typeface="Segoe UI"/>
              </a:rPr>
              <a:t>check box.</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Click </a:t>
            </a:r>
            <a:r>
              <a:rPr lang="en-US" sz="1000" b="1" smtClean="0">
                <a:effectLst/>
                <a:latin typeface="Arial"/>
                <a:ea typeface="Times New Roman"/>
                <a:cs typeface="Times New Roman"/>
              </a:rPr>
              <a:t>Add Features</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Next</a:t>
            </a:r>
            <a:r>
              <a:rPr lang="en-US" sz="1000" smtClean="0">
                <a:effectLst/>
                <a:latin typeface="Arial"/>
                <a:ea typeface="Times New Roman"/>
                <a:cs typeface="Segoe UI"/>
              </a:rPr>
              <a:t> twice.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Network Policy and Access Services</a:t>
            </a:r>
            <a:r>
              <a:rPr lang="en-US" sz="1000" smtClean="0">
                <a:effectLst/>
                <a:latin typeface="Arial"/>
                <a:ea typeface="Times New Roman"/>
                <a:cs typeface="Segoe UI"/>
              </a:rPr>
              <a:t> page,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Select role services</a:t>
            </a:r>
            <a:r>
              <a:rPr lang="en-US" sz="1000" smtClean="0">
                <a:effectLst/>
                <a:latin typeface="Arial"/>
                <a:ea typeface="Times New Roman"/>
                <a:cs typeface="Segoe UI"/>
              </a:rPr>
              <a:t> page, verify that the </a:t>
            </a:r>
            <a:r>
              <a:rPr lang="en-US" sz="1000" b="1" smtClean="0">
                <a:effectLst/>
                <a:latin typeface="Arial"/>
                <a:ea typeface="Times New Roman"/>
                <a:cs typeface="Times New Roman"/>
              </a:rPr>
              <a:t>Network Policy Server</a:t>
            </a:r>
            <a:r>
              <a:rPr lang="en-US" sz="1000" smtClean="0">
                <a:effectLst/>
                <a:latin typeface="Arial"/>
                <a:ea typeface="Times New Roman"/>
                <a:cs typeface="Segoe UI"/>
              </a:rPr>
              <a:t> check box is selected, and then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Confirm installation</a:t>
            </a:r>
            <a:r>
              <a:rPr lang="en-US" sz="1000" smtClean="0">
                <a:effectLst/>
                <a:latin typeface="Arial"/>
                <a:ea typeface="Times New Roman"/>
                <a:cs typeface="Segoe UI"/>
              </a:rPr>
              <a:t> </a:t>
            </a:r>
            <a:r>
              <a:rPr lang="en-US" sz="1000" b="1" smtClean="0">
                <a:effectLst/>
                <a:latin typeface="Arial"/>
                <a:ea typeface="Times New Roman"/>
                <a:cs typeface="Times New Roman"/>
              </a:rPr>
              <a:t>selections</a:t>
            </a:r>
            <a:r>
              <a:rPr lang="en-US" sz="1000" smtClean="0">
                <a:effectLst/>
                <a:latin typeface="Arial"/>
                <a:ea typeface="Times New Roman"/>
                <a:cs typeface="Segoe UI"/>
              </a:rPr>
              <a:t> page, click </a:t>
            </a:r>
            <a:r>
              <a:rPr lang="en-US" sz="1000" b="1" smtClean="0">
                <a:effectLst/>
                <a:latin typeface="Arial"/>
                <a:ea typeface="Times New Roman"/>
                <a:cs typeface="Times New Roman"/>
              </a:rPr>
              <a:t>Install</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Verify that the installation was successful, and then click </a:t>
            </a:r>
            <a:r>
              <a:rPr lang="en-US" sz="1000" b="1" smtClean="0">
                <a:effectLst/>
                <a:latin typeface="Arial"/>
                <a:ea typeface="Times New Roman"/>
                <a:cs typeface="Times New Roman"/>
              </a:rPr>
              <a:t>Close</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Close the Server Manager window.</a:t>
            </a:r>
            <a:endParaRPr lang="en-US" sz="1000" smtClean="0">
              <a:effectLst/>
              <a:latin typeface="Arial"/>
              <a:ea typeface="Times New Roman"/>
              <a:cs typeface="Times New Roman"/>
            </a:endParaRPr>
          </a:p>
          <a:p>
            <a:pPr>
              <a:lnSpc>
                <a:spcPts val="1300"/>
              </a:lnSpc>
              <a:spcBef>
                <a:spcPts val="900"/>
              </a:spcBef>
              <a:spcAft>
                <a:spcPts val="300"/>
              </a:spcAft>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874922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a:solidFill>
                  <a:prstClr val="black"/>
                </a:solidFill>
                <a:latin typeface="Arial"/>
                <a:ea typeface="Times New Roman"/>
                <a:cs typeface="Segoe UI"/>
              </a:rPr>
              <a:t>Configure NPS as a NAP health policy server</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Click </a:t>
            </a:r>
            <a:r>
              <a:rPr lang="en-US" sz="1000" b="1">
                <a:solidFill>
                  <a:prstClr val="black"/>
                </a:solidFill>
                <a:latin typeface="Arial"/>
                <a:ea typeface="Times New Roman"/>
                <a:cs typeface="Times New Roman"/>
              </a:rPr>
              <a:t>Start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Click </a:t>
            </a:r>
            <a:r>
              <a:rPr lang="en-US" sz="1000" b="1">
                <a:solidFill>
                  <a:prstClr val="black"/>
                </a:solidFill>
                <a:latin typeface="Arial"/>
                <a:ea typeface="Times New Roman"/>
                <a:cs typeface="Times New Roman"/>
              </a:rPr>
              <a:t>Administrative Tools</a:t>
            </a:r>
            <a:r>
              <a:rPr lang="en-US" sz="1000">
                <a:solidFill>
                  <a:prstClr val="black"/>
                </a:solidFill>
                <a:latin typeface="Arial"/>
                <a:ea typeface="Times New Roman"/>
                <a:cs typeface="Segoe UI"/>
              </a:rPr>
              <a:t>, and then double-click </a:t>
            </a:r>
            <a:r>
              <a:rPr lang="en-US" sz="1000" b="1">
                <a:solidFill>
                  <a:prstClr val="black"/>
                </a:solidFill>
                <a:latin typeface="Arial"/>
                <a:ea typeface="Times New Roman"/>
                <a:cs typeface="Times New Roman"/>
              </a:rPr>
              <a:t>Network Policy Server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navigation pane, expand </a:t>
            </a:r>
            <a:r>
              <a:rPr lang="en-US" sz="1000" b="1">
                <a:solidFill>
                  <a:prstClr val="black"/>
                </a:solidFill>
                <a:latin typeface="Arial"/>
                <a:ea typeface="Times New Roman"/>
                <a:cs typeface="Times New Roman"/>
              </a:rPr>
              <a:t>Network Access Protection</a:t>
            </a:r>
            <a:r>
              <a:rPr lang="en-US" sz="1000">
                <a:solidFill>
                  <a:prstClr val="black"/>
                </a:solidFill>
                <a:latin typeface="Arial"/>
                <a:ea typeface="Times New Roman"/>
                <a:cs typeface="Segoe UI"/>
              </a:rPr>
              <a:t>, expand </a:t>
            </a:r>
            <a:r>
              <a:rPr lang="en-US" sz="1000" b="1">
                <a:solidFill>
                  <a:prstClr val="black"/>
                </a:solidFill>
                <a:latin typeface="Arial"/>
                <a:ea typeface="Times New Roman"/>
                <a:cs typeface="Times New Roman"/>
              </a:rPr>
              <a:t>System Health Validators</a:t>
            </a:r>
            <a:r>
              <a:rPr lang="en-US" sz="1000">
                <a:solidFill>
                  <a:prstClr val="black"/>
                </a:solidFill>
                <a:latin typeface="Arial"/>
                <a:ea typeface="Times New Roman"/>
                <a:cs typeface="Segoe UI"/>
              </a:rPr>
              <a:t>, expand </a:t>
            </a:r>
            <a:r>
              <a:rPr lang="en-US" sz="1000" b="1">
                <a:solidFill>
                  <a:prstClr val="black"/>
                </a:solidFill>
                <a:latin typeface="Arial"/>
                <a:ea typeface="Times New Roman"/>
                <a:cs typeface="Times New Roman"/>
              </a:rPr>
              <a:t>Windows Security Health Validator</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Settings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right pane under </a:t>
            </a:r>
            <a:r>
              <a:rPr lang="en-US" sz="1000" b="1">
                <a:solidFill>
                  <a:prstClr val="black"/>
                </a:solidFill>
                <a:latin typeface="Arial"/>
                <a:ea typeface="Times New Roman"/>
                <a:cs typeface="Times New Roman"/>
              </a:rPr>
              <a:t>Name</a:t>
            </a:r>
            <a:r>
              <a:rPr lang="en-US" sz="1000">
                <a:solidFill>
                  <a:prstClr val="black"/>
                </a:solidFill>
                <a:latin typeface="Arial"/>
                <a:ea typeface="Times New Roman"/>
                <a:cs typeface="Segoe UI"/>
              </a:rPr>
              <a:t>, double-click </a:t>
            </a:r>
            <a:r>
              <a:rPr lang="en-US" sz="1000" b="1">
                <a:solidFill>
                  <a:prstClr val="black"/>
                </a:solidFill>
                <a:latin typeface="Arial"/>
                <a:ea typeface="Times New Roman"/>
                <a:cs typeface="Times New Roman"/>
              </a:rPr>
              <a:t>Default Configuration</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navigation pane, ensure that the </a:t>
            </a:r>
            <a:r>
              <a:rPr lang="en-US" sz="1000" b="1">
                <a:solidFill>
                  <a:prstClr val="black"/>
                </a:solidFill>
                <a:latin typeface="Arial"/>
                <a:ea typeface="Times New Roman"/>
                <a:cs typeface="Times New Roman"/>
              </a:rPr>
              <a:t>Windows 8/Windows 7/Windows Vista </a:t>
            </a:r>
            <a:r>
              <a:rPr lang="en-US" sz="1000">
                <a:solidFill>
                  <a:prstClr val="black"/>
                </a:solidFill>
                <a:latin typeface="Arial"/>
                <a:ea typeface="Times New Roman"/>
                <a:cs typeface="Times New Roman"/>
              </a:rPr>
              <a:t>option is selected</a:t>
            </a:r>
            <a:r>
              <a:rPr lang="en-US" sz="1000">
                <a:solidFill>
                  <a:prstClr val="black"/>
                </a:solidFill>
                <a:latin typeface="Arial"/>
                <a:ea typeface="Times New Roman"/>
                <a:cs typeface="Segoe UI"/>
              </a:rPr>
              <a:t>.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details pane, clear all check boxes except the </a:t>
            </a:r>
            <a:r>
              <a:rPr lang="en-US" sz="1000" b="1">
                <a:solidFill>
                  <a:prstClr val="black"/>
                </a:solidFill>
                <a:latin typeface="Arial"/>
                <a:ea typeface="Times New Roman"/>
                <a:cs typeface="Times New Roman"/>
              </a:rPr>
              <a:t>A firewall is enabled for all network connections</a:t>
            </a:r>
            <a:r>
              <a:rPr lang="en-US" sz="1000">
                <a:solidFill>
                  <a:prstClr val="black"/>
                </a:solidFill>
                <a:latin typeface="Arial"/>
                <a:ea typeface="Times New Roman"/>
                <a:cs typeface="Segoe UI"/>
              </a:rPr>
              <a:t> check box. Note that some check boxes will appear dimmed when you begin clearing other check boxes.</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 to close the </a:t>
            </a:r>
            <a:r>
              <a:rPr lang="en-US" sz="1000" b="1">
                <a:solidFill>
                  <a:prstClr val="black"/>
                </a:solidFill>
                <a:latin typeface="Arial"/>
                <a:ea typeface="Times New Roman"/>
                <a:cs typeface="Times New Roman"/>
              </a:rPr>
              <a:t>Windows</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Security Health Validator</a:t>
            </a:r>
            <a:r>
              <a:rPr lang="en-US" sz="1000">
                <a:solidFill>
                  <a:prstClr val="black"/>
                </a:solidFill>
                <a:latin typeface="Arial"/>
                <a:ea typeface="Times New Roman"/>
                <a:cs typeface="Segoe UI"/>
              </a:rPr>
              <a:t> dialog box.</a:t>
            </a:r>
            <a:endParaRPr lang="en-US" sz="1000">
              <a:solidFill>
                <a:prstClr val="black"/>
              </a:solidFill>
              <a:latin typeface="Arial"/>
              <a:ea typeface="Times New Roman"/>
              <a:cs typeface="Times New Roman"/>
            </a:endParaRPr>
          </a:p>
          <a:p>
            <a:pPr lvl="0">
              <a:lnSpc>
                <a:spcPts val="1300"/>
              </a:lnSpc>
              <a:spcBef>
                <a:spcPts val="900"/>
              </a:spcBef>
              <a:spcAft>
                <a:spcPts val="300"/>
              </a:spcAft>
            </a:pPr>
            <a:r>
              <a:rPr lang="en-US" sz="1000" b="1">
                <a:solidFill>
                  <a:prstClr val="black"/>
                </a:solidFill>
                <a:latin typeface="Arial"/>
                <a:ea typeface="Times New Roman"/>
                <a:cs typeface="Segoe UI"/>
              </a:rPr>
              <a:t>Configure health policies</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navigation pane, expand </a:t>
            </a:r>
            <a:r>
              <a:rPr lang="en-US" sz="1000" b="1">
                <a:solidFill>
                  <a:prstClr val="black"/>
                </a:solidFill>
                <a:latin typeface="Arial"/>
                <a:ea typeface="Times New Roman"/>
                <a:cs typeface="Times New Roman"/>
              </a:rPr>
              <a:t>Policies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Right-click </a:t>
            </a:r>
            <a:r>
              <a:rPr lang="en-US" sz="1000" b="1">
                <a:solidFill>
                  <a:prstClr val="black"/>
                </a:solidFill>
                <a:latin typeface="Arial"/>
                <a:ea typeface="Times New Roman"/>
                <a:cs typeface="Times New Roman"/>
              </a:rPr>
              <a:t>Health Policies</a:t>
            </a:r>
            <a:r>
              <a:rPr lang="en-US" sz="1000">
                <a:solidFill>
                  <a:prstClr val="black"/>
                </a:solidFill>
                <a:latin typeface="Arial"/>
                <a:ea typeface="Times New Roman"/>
                <a:cs typeface="Times New Roman"/>
              </a:rPr>
              <a:t>,</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New</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Create New Health Policy</a:t>
            </a:r>
            <a:r>
              <a:rPr lang="en-US" sz="1000">
                <a:solidFill>
                  <a:prstClr val="black"/>
                </a:solidFill>
                <a:latin typeface="Arial"/>
                <a:ea typeface="Times New Roman"/>
                <a:cs typeface="Segoe UI"/>
              </a:rPr>
              <a:t> dialog box, under </a:t>
            </a:r>
            <a:r>
              <a:rPr lang="en-US" sz="1000" b="1">
                <a:solidFill>
                  <a:prstClr val="black"/>
                </a:solidFill>
                <a:latin typeface="Arial"/>
                <a:ea typeface="Times New Roman"/>
                <a:cs typeface="Times New Roman"/>
              </a:rPr>
              <a:t>Policy</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name</a:t>
            </a:r>
            <a:r>
              <a:rPr lang="en-US" sz="1000">
                <a:solidFill>
                  <a:prstClr val="black"/>
                </a:solidFill>
                <a:latin typeface="Arial"/>
                <a:ea typeface="Times New Roman"/>
                <a:cs typeface="Segoe UI"/>
              </a:rPr>
              <a:t>, type </a:t>
            </a:r>
            <a:r>
              <a:rPr lang="en-US" sz="1000" b="1">
                <a:solidFill>
                  <a:prstClr val="black"/>
                </a:solidFill>
                <a:latin typeface="Arial"/>
                <a:ea typeface="Times New Roman"/>
                <a:cs typeface="Times New Roman"/>
              </a:rPr>
              <a:t>Compliant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Under </a:t>
            </a:r>
            <a:r>
              <a:rPr lang="en-US" sz="1000" b="1">
                <a:solidFill>
                  <a:prstClr val="black"/>
                </a:solidFill>
                <a:latin typeface="Arial"/>
                <a:ea typeface="Times New Roman"/>
                <a:cs typeface="Times New Roman"/>
              </a:rPr>
              <a:t>Client SHV checks</a:t>
            </a:r>
            <a:r>
              <a:rPr lang="en-US" sz="1000">
                <a:solidFill>
                  <a:prstClr val="black"/>
                </a:solidFill>
                <a:latin typeface="Arial"/>
                <a:ea typeface="Times New Roman"/>
                <a:cs typeface="Segoe UI"/>
              </a:rPr>
              <a:t>, verify that </a:t>
            </a:r>
            <a:r>
              <a:rPr lang="en-US" sz="1000" b="1">
                <a:solidFill>
                  <a:prstClr val="black"/>
                </a:solidFill>
                <a:latin typeface="Arial"/>
                <a:ea typeface="Times New Roman"/>
                <a:cs typeface="Times New Roman"/>
              </a:rPr>
              <a:t>Client passes all SHV checks</a:t>
            </a:r>
            <a:r>
              <a:rPr lang="en-US" sz="1000">
                <a:solidFill>
                  <a:prstClr val="black"/>
                </a:solidFill>
                <a:latin typeface="Arial"/>
                <a:ea typeface="Times New Roman"/>
                <a:cs typeface="Segoe UI"/>
              </a:rPr>
              <a:t> is selected.</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Under </a:t>
            </a:r>
            <a:r>
              <a:rPr lang="en-US" sz="1000" b="1">
                <a:solidFill>
                  <a:prstClr val="black"/>
                </a:solidFill>
                <a:latin typeface="Arial"/>
                <a:ea typeface="Times New Roman"/>
                <a:cs typeface="Times New Roman"/>
              </a:rPr>
              <a:t>SHVs used in this health policy</a:t>
            </a:r>
            <a:r>
              <a:rPr lang="en-US" sz="1000">
                <a:solidFill>
                  <a:prstClr val="black"/>
                </a:solidFill>
                <a:latin typeface="Arial"/>
                <a:ea typeface="Times New Roman"/>
                <a:cs typeface="Segoe UI"/>
              </a:rPr>
              <a:t>, select the </a:t>
            </a:r>
            <a:r>
              <a:rPr lang="en-US" sz="1000" b="1">
                <a:solidFill>
                  <a:prstClr val="black"/>
                </a:solidFill>
                <a:latin typeface="Arial"/>
                <a:ea typeface="Times New Roman"/>
                <a:cs typeface="Times New Roman"/>
              </a:rPr>
              <a:t>Windows Security Health Validator </a:t>
            </a:r>
            <a:r>
              <a:rPr lang="en-US" sz="1000">
                <a:solidFill>
                  <a:prstClr val="black"/>
                </a:solidFill>
                <a:latin typeface="Arial"/>
                <a:ea typeface="Times New Roman"/>
                <a:cs typeface="Segoe UI"/>
              </a:rPr>
              <a:t>check box.</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Right-click </a:t>
            </a:r>
            <a:r>
              <a:rPr lang="en-US" sz="1000" b="1">
                <a:solidFill>
                  <a:prstClr val="black"/>
                </a:solidFill>
                <a:latin typeface="Arial"/>
                <a:ea typeface="Times New Roman"/>
                <a:cs typeface="Times New Roman"/>
              </a:rPr>
              <a:t>Health Policies</a:t>
            </a:r>
            <a:r>
              <a:rPr lang="en-US" sz="1000">
                <a:solidFill>
                  <a:prstClr val="black"/>
                </a:solidFill>
                <a:latin typeface="Arial"/>
                <a:ea typeface="Times New Roman"/>
                <a:cs typeface="Times New Roman"/>
              </a:rPr>
              <a:t>,</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New</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Create New Health Policy</a:t>
            </a:r>
            <a:r>
              <a:rPr lang="en-US" sz="1000">
                <a:solidFill>
                  <a:prstClr val="black"/>
                </a:solidFill>
                <a:latin typeface="Arial"/>
                <a:ea typeface="Times New Roman"/>
                <a:cs typeface="Segoe UI"/>
              </a:rPr>
              <a:t> dialog box, under </a:t>
            </a:r>
            <a:r>
              <a:rPr lang="en-US" sz="1000" b="1">
                <a:solidFill>
                  <a:prstClr val="black"/>
                </a:solidFill>
                <a:latin typeface="Arial"/>
                <a:ea typeface="Times New Roman"/>
                <a:cs typeface="Times New Roman"/>
              </a:rPr>
              <a:t>Policy Name</a:t>
            </a:r>
            <a:r>
              <a:rPr lang="en-US" sz="1000">
                <a:solidFill>
                  <a:prstClr val="black"/>
                </a:solidFill>
                <a:latin typeface="Arial"/>
                <a:ea typeface="Times New Roman"/>
                <a:cs typeface="Segoe UI"/>
              </a:rPr>
              <a:t>, type </a:t>
            </a:r>
            <a:r>
              <a:rPr lang="en-US" sz="1000" b="1">
                <a:solidFill>
                  <a:prstClr val="black"/>
                </a:solidFill>
                <a:latin typeface="Arial"/>
                <a:ea typeface="Times New Roman"/>
                <a:cs typeface="Times New Roman"/>
              </a:rPr>
              <a:t>Noncompliant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Under </a:t>
            </a:r>
            <a:r>
              <a:rPr lang="en-US" sz="1000" b="1">
                <a:solidFill>
                  <a:prstClr val="black"/>
                </a:solidFill>
                <a:latin typeface="Arial"/>
                <a:ea typeface="Times New Roman"/>
                <a:cs typeface="Times New Roman"/>
              </a:rPr>
              <a:t>Client SHV checks</a:t>
            </a:r>
            <a:r>
              <a:rPr lang="en-US" sz="1000">
                <a:solidFill>
                  <a:prstClr val="black"/>
                </a:solidFill>
                <a:latin typeface="Arial"/>
                <a:ea typeface="Times New Roman"/>
                <a:cs typeface="Segoe UI"/>
              </a:rPr>
              <a:t>, select </a:t>
            </a:r>
            <a:r>
              <a:rPr lang="en-US" sz="1000" b="1">
                <a:solidFill>
                  <a:prstClr val="black"/>
                </a:solidFill>
                <a:latin typeface="Arial"/>
                <a:ea typeface="Times New Roman"/>
                <a:cs typeface="Times New Roman"/>
              </a:rPr>
              <a:t>Client fails one or more SHV checks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25</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2740730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a:solidFill>
                  <a:prstClr val="black"/>
                </a:solidFill>
                <a:latin typeface="Arial"/>
                <a:ea typeface="Times New Roman"/>
                <a:cs typeface="Segoe UI"/>
              </a:rPr>
              <a:t>Under </a:t>
            </a:r>
            <a:r>
              <a:rPr lang="en-US" sz="1000" b="1">
                <a:solidFill>
                  <a:prstClr val="black"/>
                </a:solidFill>
                <a:latin typeface="Arial"/>
                <a:ea typeface="Times New Roman"/>
                <a:cs typeface="Times New Roman"/>
              </a:rPr>
              <a:t>SHVs used in this health policy</a:t>
            </a:r>
            <a:r>
              <a:rPr lang="en-US" sz="1000">
                <a:solidFill>
                  <a:prstClr val="black"/>
                </a:solidFill>
                <a:latin typeface="Arial"/>
                <a:ea typeface="Times New Roman"/>
                <a:cs typeface="Segoe UI"/>
              </a:rPr>
              <a:t>, select the </a:t>
            </a:r>
            <a:r>
              <a:rPr lang="en-US" sz="1000" b="1">
                <a:solidFill>
                  <a:prstClr val="black"/>
                </a:solidFill>
                <a:latin typeface="Arial"/>
                <a:ea typeface="Times New Roman"/>
                <a:cs typeface="Times New Roman"/>
              </a:rPr>
              <a:t>Windows Security Health Validator</a:t>
            </a:r>
            <a:r>
              <a:rPr lang="en-US" sz="1000">
                <a:solidFill>
                  <a:prstClr val="black"/>
                </a:solidFill>
                <a:latin typeface="Arial"/>
                <a:ea typeface="Times New Roman"/>
                <a:cs typeface="Segoe UI"/>
              </a:rPr>
              <a:t> check box.</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a:solidFill>
                  <a:prstClr val="black"/>
                </a:solidFill>
                <a:latin typeface="Arial"/>
                <a:ea typeface="Times New Roman"/>
                <a:cs typeface="Segoe UI"/>
              </a:rPr>
              <a:t>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lvl="0">
              <a:lnSpc>
                <a:spcPts val="1300"/>
              </a:lnSpc>
              <a:spcBef>
                <a:spcPts val="900"/>
              </a:spcBef>
              <a:spcAft>
                <a:spcPts val="300"/>
              </a:spcAft>
            </a:pPr>
            <a:r>
              <a:rPr lang="en-US" sz="1000" b="1">
                <a:solidFill>
                  <a:prstClr val="black"/>
                </a:solidFill>
                <a:latin typeface="Arial"/>
                <a:ea typeface="Times New Roman"/>
                <a:cs typeface="Segoe UI"/>
              </a:rPr>
              <a:t>Configure network policies for compliant computers</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navigation pane, under </a:t>
            </a:r>
            <a:r>
              <a:rPr lang="en-US" sz="1000" b="1">
                <a:solidFill>
                  <a:prstClr val="black"/>
                </a:solidFill>
                <a:latin typeface="Arial"/>
                <a:ea typeface="Times New Roman"/>
                <a:cs typeface="Times New Roman"/>
              </a:rPr>
              <a:t>Policies</a:t>
            </a:r>
            <a:r>
              <a:rPr lang="en-US" sz="1000">
                <a:solidFill>
                  <a:prstClr val="black"/>
                </a:solidFill>
                <a:latin typeface="Arial"/>
                <a:ea typeface="Times New Roman"/>
                <a:cs typeface="Segoe UI"/>
              </a:rPr>
              <a:t>, click </a:t>
            </a:r>
            <a:r>
              <a:rPr lang="en-US" sz="1000" b="1">
                <a:solidFill>
                  <a:prstClr val="black"/>
                </a:solidFill>
                <a:latin typeface="Arial"/>
                <a:ea typeface="Times New Roman"/>
                <a:cs typeface="Times New Roman"/>
              </a:rPr>
              <a:t>Network Policies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lvl="0">
              <a:lnSpc>
                <a:spcPct val="115000"/>
              </a:lnSpc>
              <a:spcAft>
                <a:spcPts val="995"/>
              </a:spcAft>
            </a:pPr>
            <a:r>
              <a:rPr lang="en-US" sz="1000" b="1">
                <a:solidFill>
                  <a:prstClr val="black"/>
                </a:solidFill>
                <a:latin typeface="Arial"/>
                <a:ea typeface="Times New Roman"/>
                <a:cs typeface="Times New Roman"/>
              </a:rPr>
              <a:t>Note: </a:t>
            </a:r>
            <a:r>
              <a:rPr lang="en-US" sz="1000">
                <a:solidFill>
                  <a:prstClr val="black"/>
                </a:solidFill>
                <a:latin typeface="Arial"/>
                <a:ea typeface="Times New Roman"/>
                <a:cs typeface="Times New Roman"/>
              </a:rPr>
              <a:t>Important: Disable the two default policies found under Policy Name by right-clicking the policies, and then clicking Disable.</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Right-click </a:t>
            </a:r>
            <a:r>
              <a:rPr lang="en-US" sz="1000" b="1">
                <a:solidFill>
                  <a:prstClr val="black"/>
                </a:solidFill>
                <a:latin typeface="Arial"/>
                <a:ea typeface="Times New Roman"/>
                <a:cs typeface="Times New Roman"/>
              </a:rPr>
              <a:t>Network Policies</a:t>
            </a:r>
            <a:r>
              <a:rPr lang="en-US" sz="1000">
                <a:solidFill>
                  <a:prstClr val="black"/>
                </a:solidFill>
                <a:latin typeface="Arial"/>
                <a:ea typeface="Times New Roman"/>
                <a:cs typeface="Times New Roman"/>
              </a:rPr>
              <a:t>,</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New</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Specify Network Policy Name and Connection Type</a:t>
            </a:r>
            <a:r>
              <a:rPr lang="en-US" sz="1000">
                <a:solidFill>
                  <a:prstClr val="black"/>
                </a:solidFill>
                <a:latin typeface="Arial"/>
                <a:ea typeface="Times New Roman"/>
                <a:cs typeface="Segoe UI"/>
              </a:rPr>
              <a:t> page, under </a:t>
            </a:r>
            <a:r>
              <a:rPr lang="en-US" sz="1000" b="1">
                <a:solidFill>
                  <a:prstClr val="black"/>
                </a:solidFill>
                <a:latin typeface="Arial"/>
                <a:ea typeface="Times New Roman"/>
                <a:cs typeface="Times New Roman"/>
              </a:rPr>
              <a:t>Policy name</a:t>
            </a:r>
            <a:r>
              <a:rPr lang="en-US" sz="1000">
                <a:solidFill>
                  <a:prstClr val="black"/>
                </a:solidFill>
                <a:latin typeface="Arial"/>
                <a:ea typeface="Times New Roman"/>
                <a:cs typeface="Segoe UI"/>
              </a:rPr>
              <a:t>, type </a:t>
            </a:r>
            <a:r>
              <a:rPr lang="en-US" sz="1000" b="1">
                <a:solidFill>
                  <a:prstClr val="black"/>
                </a:solidFill>
                <a:latin typeface="Arial"/>
                <a:ea typeface="Times New Roman"/>
                <a:cs typeface="Times New Roman"/>
              </a:rPr>
              <a:t>Compliant-Full-Access</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Specify Conditions</a:t>
            </a:r>
            <a:r>
              <a:rPr lang="en-US" sz="1000">
                <a:solidFill>
                  <a:prstClr val="black"/>
                </a:solidFill>
                <a:latin typeface="Arial"/>
                <a:ea typeface="Times New Roman"/>
                <a:cs typeface="Segoe UI"/>
              </a:rPr>
              <a:t> page, click </a:t>
            </a:r>
            <a:r>
              <a:rPr lang="en-US" sz="1000" b="1">
                <a:solidFill>
                  <a:prstClr val="black"/>
                </a:solidFill>
                <a:latin typeface="Arial"/>
                <a:ea typeface="Times New Roman"/>
                <a:cs typeface="Times New Roman"/>
              </a:rPr>
              <a:t>Add</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Select condition</a:t>
            </a:r>
            <a:r>
              <a:rPr lang="en-US" sz="1000">
                <a:solidFill>
                  <a:prstClr val="black"/>
                </a:solidFill>
                <a:latin typeface="Arial"/>
                <a:ea typeface="Times New Roman"/>
                <a:cs typeface="Segoe UI"/>
              </a:rPr>
              <a:t> dialog box, double-click </a:t>
            </a:r>
            <a:r>
              <a:rPr lang="en-US" sz="1000" b="1">
                <a:solidFill>
                  <a:prstClr val="black"/>
                </a:solidFill>
                <a:latin typeface="Arial"/>
                <a:ea typeface="Times New Roman"/>
                <a:cs typeface="Times New Roman"/>
              </a:rPr>
              <a:t>Health Policies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Health Policies</a:t>
            </a:r>
            <a:r>
              <a:rPr lang="en-US" sz="1000">
                <a:solidFill>
                  <a:prstClr val="black"/>
                </a:solidFill>
                <a:latin typeface="Arial"/>
                <a:ea typeface="Times New Roman"/>
                <a:cs typeface="Segoe UI"/>
              </a:rPr>
              <a:t> dialog box, under </a:t>
            </a:r>
            <a:r>
              <a:rPr lang="en-US" sz="1000" b="1">
                <a:solidFill>
                  <a:prstClr val="black"/>
                </a:solidFill>
                <a:latin typeface="Arial"/>
                <a:ea typeface="Times New Roman"/>
                <a:cs typeface="Times New Roman"/>
              </a:rPr>
              <a:t>Health policies</a:t>
            </a:r>
            <a:r>
              <a:rPr lang="en-US" sz="1000">
                <a:solidFill>
                  <a:prstClr val="black"/>
                </a:solidFill>
                <a:latin typeface="Arial"/>
                <a:ea typeface="Times New Roman"/>
                <a:cs typeface="Segoe UI"/>
              </a:rPr>
              <a:t>, select </a:t>
            </a:r>
            <a:r>
              <a:rPr lang="en-US" sz="1000" b="1">
                <a:solidFill>
                  <a:prstClr val="black"/>
                </a:solidFill>
                <a:latin typeface="Arial"/>
                <a:ea typeface="Times New Roman"/>
                <a:cs typeface="Times New Roman"/>
              </a:rPr>
              <a:t>Compliant</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Specify Conditions</a:t>
            </a:r>
            <a:r>
              <a:rPr lang="en-US" sz="1000">
                <a:solidFill>
                  <a:prstClr val="black"/>
                </a:solidFill>
                <a:latin typeface="Arial"/>
                <a:ea typeface="Times New Roman"/>
                <a:cs typeface="Segoe UI"/>
              </a:rPr>
              <a:t> page,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Specify Access Permission</a:t>
            </a:r>
            <a:r>
              <a:rPr lang="en-US" sz="1000">
                <a:solidFill>
                  <a:prstClr val="black"/>
                </a:solidFill>
                <a:latin typeface="Arial"/>
                <a:ea typeface="Times New Roman"/>
                <a:cs typeface="Segoe UI"/>
              </a:rPr>
              <a:t> page,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Configure Authentication Methods </a:t>
            </a:r>
            <a:r>
              <a:rPr lang="en-US" sz="1000">
                <a:solidFill>
                  <a:prstClr val="black"/>
                </a:solidFill>
                <a:latin typeface="Arial"/>
                <a:ea typeface="Times New Roman"/>
                <a:cs typeface="Segoe UI"/>
              </a:rPr>
              <a:t>page, clear all check boxes, select the </a:t>
            </a:r>
            <a:r>
              <a:rPr lang="en-US" sz="1000" b="1">
                <a:solidFill>
                  <a:prstClr val="black"/>
                </a:solidFill>
                <a:latin typeface="Arial"/>
                <a:ea typeface="Times New Roman"/>
                <a:cs typeface="Times New Roman"/>
              </a:rPr>
              <a:t>Perform machine health check only</a:t>
            </a:r>
            <a:r>
              <a:rPr lang="en-US" sz="1000">
                <a:solidFill>
                  <a:prstClr val="black"/>
                </a:solidFill>
                <a:latin typeface="Arial"/>
                <a:ea typeface="Times New Roman"/>
                <a:cs typeface="Segoe UI"/>
              </a:rPr>
              <a:t> check box, and then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 again.</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Configure Settings</a:t>
            </a:r>
            <a:r>
              <a:rPr lang="en-US" sz="1000">
                <a:solidFill>
                  <a:prstClr val="black"/>
                </a:solidFill>
                <a:latin typeface="Arial"/>
                <a:ea typeface="Times New Roman"/>
                <a:cs typeface="Segoe UI"/>
              </a:rPr>
              <a:t> page, click </a:t>
            </a:r>
            <a:r>
              <a:rPr lang="en-US" sz="1000" b="1">
                <a:solidFill>
                  <a:prstClr val="black"/>
                </a:solidFill>
                <a:latin typeface="Arial"/>
                <a:ea typeface="Times New Roman"/>
                <a:cs typeface="Times New Roman"/>
              </a:rPr>
              <a:t>NAP Enforcement</a:t>
            </a:r>
            <a:r>
              <a:rPr lang="en-US" sz="1000">
                <a:solidFill>
                  <a:prstClr val="black"/>
                </a:solidFill>
                <a:latin typeface="Arial"/>
                <a:ea typeface="Times New Roman"/>
                <a:cs typeface="Segoe UI"/>
              </a:rPr>
              <a:t>. Verify that </a:t>
            </a:r>
            <a:r>
              <a:rPr lang="en-US" sz="1000" b="1">
                <a:solidFill>
                  <a:prstClr val="black"/>
                </a:solidFill>
                <a:latin typeface="Arial"/>
                <a:ea typeface="Times New Roman"/>
                <a:cs typeface="Times New Roman"/>
              </a:rPr>
              <a:t>Allow full network access</a:t>
            </a:r>
            <a:r>
              <a:rPr lang="en-US" sz="1000">
                <a:solidFill>
                  <a:prstClr val="black"/>
                </a:solidFill>
                <a:latin typeface="Arial"/>
                <a:ea typeface="Times New Roman"/>
                <a:cs typeface="Segoe UI"/>
              </a:rPr>
              <a:t> is selected, and then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Completing New Network Policy</a:t>
            </a:r>
            <a:r>
              <a:rPr lang="en-US" sz="1000">
                <a:solidFill>
                  <a:prstClr val="black"/>
                </a:solidFill>
                <a:latin typeface="Arial"/>
                <a:ea typeface="Times New Roman"/>
                <a:cs typeface="Segoe UI"/>
              </a:rPr>
              <a:t> page, click </a:t>
            </a:r>
            <a:r>
              <a:rPr lang="en-US" sz="1000" b="1">
                <a:solidFill>
                  <a:prstClr val="black"/>
                </a:solidFill>
                <a:latin typeface="Arial"/>
                <a:ea typeface="Times New Roman"/>
                <a:cs typeface="Times New Roman"/>
              </a:rPr>
              <a:t>Finish</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lvl="0">
              <a:lnSpc>
                <a:spcPts val="1300"/>
              </a:lnSpc>
              <a:spcBef>
                <a:spcPts val="900"/>
              </a:spcBef>
              <a:spcAft>
                <a:spcPts val="300"/>
              </a:spcAft>
            </a:pPr>
            <a:r>
              <a:rPr lang="en-US" sz="1000" b="1">
                <a:solidFill>
                  <a:prstClr val="black"/>
                </a:solidFill>
                <a:latin typeface="Arial"/>
                <a:ea typeface="Times New Roman"/>
                <a:cs typeface="Segoe UI"/>
              </a:rPr>
              <a:t>Configure network policies for noncompliant computers</a:t>
            </a:r>
          </a:p>
        </p:txBody>
      </p:sp>
      <p:sp>
        <p:nvSpPr>
          <p:cNvPr id="4" name="Slide Number Placeholder 3"/>
          <p:cNvSpPr>
            <a:spLocks noGrp="1"/>
          </p:cNvSpPr>
          <p:nvPr>
            <p:ph type="sldNum" sz="quarter" idx="10"/>
          </p:nvPr>
        </p:nvSpPr>
        <p:spPr/>
        <p:txBody>
          <a:bodyPr/>
          <a:lstStyle/>
          <a:p>
            <a:fld id="{7432E8E6-A529-4CC2-969C-DCD77E4141A9}" type="slidenum">
              <a:rPr lang="en-US" smtClean="0"/>
              <a:t>26</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24151395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Right-click </a:t>
            </a:r>
            <a:r>
              <a:rPr lang="en-US" sz="1000" b="1">
                <a:solidFill>
                  <a:prstClr val="black"/>
                </a:solidFill>
                <a:latin typeface="Arial"/>
                <a:ea typeface="Times New Roman"/>
                <a:cs typeface="Times New Roman"/>
              </a:rPr>
              <a:t>Network Policies</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New</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Specify Network Policy Name and Connection Type</a:t>
            </a:r>
            <a:r>
              <a:rPr lang="en-US" sz="1000">
                <a:solidFill>
                  <a:prstClr val="black"/>
                </a:solidFill>
                <a:latin typeface="Arial"/>
                <a:ea typeface="Times New Roman"/>
                <a:cs typeface="Segoe UI"/>
              </a:rPr>
              <a:t> page, under </a:t>
            </a:r>
            <a:r>
              <a:rPr lang="en-US" sz="1000" b="1">
                <a:solidFill>
                  <a:prstClr val="black"/>
                </a:solidFill>
                <a:latin typeface="Arial"/>
                <a:ea typeface="Times New Roman"/>
                <a:cs typeface="Times New Roman"/>
              </a:rPr>
              <a:t>Policy name</a:t>
            </a:r>
            <a:r>
              <a:rPr lang="en-US" sz="1000">
                <a:solidFill>
                  <a:prstClr val="black"/>
                </a:solidFill>
                <a:latin typeface="Arial"/>
                <a:ea typeface="Times New Roman"/>
                <a:cs typeface="Segoe UI"/>
              </a:rPr>
              <a:t>, type </a:t>
            </a:r>
            <a:r>
              <a:rPr lang="en-US" sz="1000" b="1">
                <a:solidFill>
                  <a:prstClr val="black"/>
                </a:solidFill>
                <a:latin typeface="Arial"/>
                <a:ea typeface="Times New Roman"/>
                <a:cs typeface="Times New Roman"/>
              </a:rPr>
              <a:t>Noncompliant-Restricted</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Specify Conditions</a:t>
            </a:r>
            <a:r>
              <a:rPr lang="en-US" sz="1000">
                <a:solidFill>
                  <a:prstClr val="black"/>
                </a:solidFill>
                <a:latin typeface="Arial"/>
                <a:ea typeface="Times New Roman"/>
                <a:cs typeface="Segoe UI"/>
              </a:rPr>
              <a:t> page, click </a:t>
            </a:r>
            <a:r>
              <a:rPr lang="en-US" sz="1000" b="1">
                <a:solidFill>
                  <a:prstClr val="black"/>
                </a:solidFill>
                <a:latin typeface="Arial"/>
                <a:ea typeface="Times New Roman"/>
                <a:cs typeface="Times New Roman"/>
              </a:rPr>
              <a:t>Add</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Select condition</a:t>
            </a:r>
            <a:r>
              <a:rPr lang="en-US" sz="1000">
                <a:solidFill>
                  <a:prstClr val="black"/>
                </a:solidFill>
                <a:latin typeface="Arial"/>
                <a:ea typeface="Times New Roman"/>
                <a:cs typeface="Segoe UI"/>
              </a:rPr>
              <a:t> dialog box, double-click </a:t>
            </a:r>
            <a:r>
              <a:rPr lang="en-US" sz="1000" b="1">
                <a:solidFill>
                  <a:prstClr val="black"/>
                </a:solidFill>
                <a:latin typeface="Arial"/>
                <a:ea typeface="Times New Roman"/>
                <a:cs typeface="Times New Roman"/>
              </a:rPr>
              <a:t>Health Policies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Health Policies</a:t>
            </a:r>
            <a:r>
              <a:rPr lang="en-US" sz="1000">
                <a:solidFill>
                  <a:prstClr val="black"/>
                </a:solidFill>
                <a:latin typeface="Arial"/>
                <a:ea typeface="Times New Roman"/>
                <a:cs typeface="Segoe UI"/>
              </a:rPr>
              <a:t> dialog box, under </a:t>
            </a:r>
            <a:r>
              <a:rPr lang="en-US" sz="1000" b="1">
                <a:solidFill>
                  <a:prstClr val="black"/>
                </a:solidFill>
                <a:latin typeface="Arial"/>
                <a:ea typeface="Times New Roman"/>
                <a:cs typeface="Times New Roman"/>
              </a:rPr>
              <a:t>Health policies</a:t>
            </a:r>
            <a:r>
              <a:rPr lang="en-US" sz="1000">
                <a:solidFill>
                  <a:prstClr val="black"/>
                </a:solidFill>
                <a:latin typeface="Arial"/>
                <a:ea typeface="Times New Roman"/>
                <a:cs typeface="Segoe UI"/>
              </a:rPr>
              <a:t>, select </a:t>
            </a:r>
            <a:r>
              <a:rPr lang="en-US" sz="1000" b="1">
                <a:solidFill>
                  <a:prstClr val="black"/>
                </a:solidFill>
                <a:latin typeface="Arial"/>
                <a:ea typeface="Times New Roman"/>
                <a:cs typeface="Times New Roman"/>
              </a:rPr>
              <a:t>Noncompliant</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Specify Conditions</a:t>
            </a:r>
            <a:r>
              <a:rPr lang="en-US" sz="1000">
                <a:solidFill>
                  <a:prstClr val="black"/>
                </a:solidFill>
                <a:latin typeface="Arial"/>
                <a:ea typeface="Times New Roman"/>
                <a:cs typeface="Segoe UI"/>
              </a:rPr>
              <a:t> page,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Specify Access Permission</a:t>
            </a:r>
            <a:r>
              <a:rPr lang="en-US" sz="1000">
                <a:solidFill>
                  <a:prstClr val="black"/>
                </a:solidFill>
                <a:latin typeface="Arial"/>
                <a:ea typeface="Times New Roman"/>
                <a:cs typeface="Segoe UI"/>
              </a:rPr>
              <a:t> page, verify that </a:t>
            </a:r>
            <a:r>
              <a:rPr lang="en-US" sz="1000" b="1">
                <a:solidFill>
                  <a:prstClr val="black"/>
                </a:solidFill>
                <a:latin typeface="Arial"/>
                <a:ea typeface="Times New Roman"/>
                <a:cs typeface="Times New Roman"/>
              </a:rPr>
              <a:t>Access granted</a:t>
            </a:r>
            <a:r>
              <a:rPr lang="en-US" sz="1000">
                <a:solidFill>
                  <a:prstClr val="black"/>
                </a:solidFill>
                <a:latin typeface="Arial"/>
                <a:ea typeface="Times New Roman"/>
                <a:cs typeface="Segoe UI"/>
              </a:rPr>
              <a:t> is selected, and then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Configure Authentication Methods </a:t>
            </a:r>
            <a:r>
              <a:rPr lang="en-US" sz="1000">
                <a:solidFill>
                  <a:prstClr val="black"/>
                </a:solidFill>
                <a:latin typeface="Arial"/>
                <a:ea typeface="Times New Roman"/>
                <a:cs typeface="Segoe UI"/>
              </a:rPr>
              <a:t>page, clear all check boxes, select the </a:t>
            </a:r>
            <a:r>
              <a:rPr lang="en-US" sz="1000" b="1">
                <a:solidFill>
                  <a:prstClr val="black"/>
                </a:solidFill>
                <a:latin typeface="Arial"/>
                <a:ea typeface="Times New Roman"/>
                <a:cs typeface="Times New Roman"/>
              </a:rPr>
              <a:t>Perform machine health check only</a:t>
            </a:r>
            <a:r>
              <a:rPr lang="en-US" sz="1000">
                <a:solidFill>
                  <a:prstClr val="black"/>
                </a:solidFill>
                <a:latin typeface="Arial"/>
                <a:ea typeface="Times New Roman"/>
                <a:cs typeface="Segoe UI"/>
              </a:rPr>
              <a:t> check box, and then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 again.</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Configure Settings</a:t>
            </a:r>
            <a:r>
              <a:rPr lang="en-US" sz="1000">
                <a:solidFill>
                  <a:prstClr val="black"/>
                </a:solidFill>
                <a:latin typeface="Arial"/>
                <a:ea typeface="Times New Roman"/>
                <a:cs typeface="Segoe UI"/>
              </a:rPr>
              <a:t> page, click </a:t>
            </a:r>
            <a:r>
              <a:rPr lang="en-US" sz="1000" b="1">
                <a:solidFill>
                  <a:prstClr val="black"/>
                </a:solidFill>
                <a:latin typeface="Arial"/>
                <a:ea typeface="Times New Roman"/>
                <a:cs typeface="Times New Roman"/>
              </a:rPr>
              <a:t>NAP Enforcement</a:t>
            </a:r>
            <a:r>
              <a:rPr lang="en-US" sz="1000">
                <a:solidFill>
                  <a:prstClr val="black"/>
                </a:solidFill>
                <a:latin typeface="Arial"/>
                <a:ea typeface="Times New Roman"/>
                <a:cs typeface="Segoe UI"/>
              </a:rPr>
              <a:t>. Click </a:t>
            </a:r>
            <a:r>
              <a:rPr lang="en-US" sz="1000" b="1">
                <a:solidFill>
                  <a:prstClr val="black"/>
                </a:solidFill>
                <a:latin typeface="Arial"/>
                <a:ea typeface="Times New Roman"/>
                <a:cs typeface="Times New Roman"/>
              </a:rPr>
              <a:t>Allow limited access</a:t>
            </a:r>
            <a:r>
              <a:rPr lang="en-US" sz="1000">
                <a:solidFill>
                  <a:prstClr val="black"/>
                </a:solidFill>
                <a:latin typeface="Arial"/>
                <a:ea typeface="Times New Roman"/>
                <a:cs typeface="Segoe UI"/>
              </a:rPr>
              <a:t>.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Clear the </a:t>
            </a:r>
            <a:r>
              <a:rPr lang="en-US" sz="1000" b="1">
                <a:solidFill>
                  <a:prstClr val="black"/>
                </a:solidFill>
                <a:latin typeface="Arial"/>
                <a:ea typeface="Times New Roman"/>
                <a:cs typeface="Times New Roman"/>
              </a:rPr>
              <a:t>Enable auto-remediation of client computers</a:t>
            </a:r>
            <a:r>
              <a:rPr lang="en-US" sz="1000">
                <a:solidFill>
                  <a:prstClr val="black"/>
                </a:solidFill>
                <a:latin typeface="Arial"/>
                <a:ea typeface="Times New Roman"/>
                <a:cs typeface="Segoe UI"/>
              </a:rPr>
              <a:t> check box.</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Finish</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lvl="0">
              <a:lnSpc>
                <a:spcPts val="1300"/>
              </a:lnSpc>
              <a:spcBef>
                <a:spcPts val="900"/>
              </a:spcBef>
              <a:spcAft>
                <a:spcPts val="300"/>
              </a:spcAft>
            </a:pPr>
            <a:r>
              <a:rPr lang="en-US" sz="1000" b="1">
                <a:solidFill>
                  <a:prstClr val="black"/>
                </a:solidFill>
                <a:latin typeface="Arial"/>
                <a:ea typeface="Times New Roman"/>
                <a:cs typeface="Segoe UI"/>
              </a:rPr>
              <a:t>Configure the DHCP server role for NAP</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Click </a:t>
            </a:r>
            <a:r>
              <a:rPr lang="en-US" sz="1000" b="1">
                <a:solidFill>
                  <a:prstClr val="black"/>
                </a:solidFill>
                <a:latin typeface="Arial"/>
                <a:ea typeface="Times New Roman"/>
                <a:cs typeface="Times New Roman"/>
              </a:rPr>
              <a:t>Start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Start, click </a:t>
            </a:r>
            <a:r>
              <a:rPr lang="en-US" sz="1000" b="1">
                <a:solidFill>
                  <a:prstClr val="black"/>
                </a:solidFill>
                <a:latin typeface="Arial"/>
                <a:ea typeface="Times New Roman"/>
                <a:cs typeface="Times New Roman"/>
              </a:rPr>
              <a:t>Administrative Tools</a:t>
            </a:r>
            <a:r>
              <a:rPr lang="en-US" sz="1000">
                <a:solidFill>
                  <a:prstClr val="black"/>
                </a:solidFill>
                <a:latin typeface="Arial"/>
                <a:ea typeface="Times New Roman"/>
                <a:cs typeface="Segoe UI"/>
              </a:rPr>
              <a:t>, and then double-click </a:t>
            </a:r>
            <a:r>
              <a:rPr lang="en-US" sz="1000" b="1">
                <a:solidFill>
                  <a:prstClr val="black"/>
                </a:solidFill>
                <a:latin typeface="Arial"/>
                <a:ea typeface="Times New Roman"/>
                <a:cs typeface="Times New Roman"/>
              </a:rPr>
              <a:t>DHCP</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DHCP, expand </a:t>
            </a:r>
            <a:r>
              <a:rPr lang="en-US" sz="1000" b="1">
                <a:solidFill>
                  <a:prstClr val="black"/>
                </a:solidFill>
                <a:latin typeface="Arial"/>
                <a:ea typeface="Times New Roman"/>
                <a:cs typeface="Times New Roman"/>
              </a:rPr>
              <a:t>LON-DC1.Adatum.com</a:t>
            </a:r>
            <a:r>
              <a:rPr lang="en-US" sz="1000">
                <a:solidFill>
                  <a:prstClr val="black"/>
                </a:solidFill>
                <a:latin typeface="Arial"/>
                <a:ea typeface="Times New Roman"/>
                <a:cs typeface="Segoe UI"/>
              </a:rPr>
              <a:t>, expand </a:t>
            </a:r>
            <a:r>
              <a:rPr lang="en-US" sz="1000" b="1">
                <a:solidFill>
                  <a:prstClr val="black"/>
                </a:solidFill>
                <a:latin typeface="Arial"/>
                <a:ea typeface="Times New Roman"/>
                <a:cs typeface="Times New Roman"/>
              </a:rPr>
              <a:t>IPv4</a:t>
            </a:r>
            <a:r>
              <a:rPr lang="en-US" sz="1000">
                <a:solidFill>
                  <a:prstClr val="black"/>
                </a:solidFill>
                <a:latin typeface="Arial"/>
                <a:ea typeface="Times New Roman"/>
                <a:cs typeface="Segoe UI"/>
              </a:rPr>
              <a:t>, expand </a:t>
            </a:r>
            <a:r>
              <a:rPr lang="en-US" sz="1000" b="1">
                <a:solidFill>
                  <a:prstClr val="black"/>
                </a:solidFill>
                <a:latin typeface="Arial"/>
                <a:ea typeface="Times New Roman"/>
                <a:cs typeface="Times New Roman"/>
              </a:rPr>
              <a:t>Scope [172.16.0.0] Adatum</a:t>
            </a:r>
            <a:r>
              <a:rPr lang="en-US" sz="1000">
                <a:solidFill>
                  <a:prstClr val="black"/>
                </a:solidFill>
                <a:latin typeface="Arial"/>
                <a:ea typeface="Times New Roman"/>
                <a:cs typeface="Segoe UI"/>
              </a:rPr>
              <a:t>, right-click </a:t>
            </a:r>
            <a:r>
              <a:rPr lang="en-US" sz="1000" b="1">
                <a:solidFill>
                  <a:prstClr val="black"/>
                </a:solidFill>
                <a:latin typeface="Arial"/>
                <a:ea typeface="Times New Roman"/>
                <a:cs typeface="Times New Roman"/>
              </a:rPr>
              <a:t>Scope [172.16.0.0] Adatum</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Properties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Scope [172.16.0.0] Adatum Properties</a:t>
            </a:r>
            <a:r>
              <a:rPr lang="en-US" sz="1000">
                <a:solidFill>
                  <a:prstClr val="black"/>
                </a:solidFill>
                <a:latin typeface="Arial"/>
                <a:ea typeface="Times New Roman"/>
                <a:cs typeface="Segoe UI"/>
              </a:rPr>
              <a:t> dialog box, click the </a:t>
            </a:r>
            <a:r>
              <a:rPr lang="en-US" sz="1000" b="1">
                <a:solidFill>
                  <a:prstClr val="black"/>
                </a:solidFill>
                <a:latin typeface="Arial"/>
                <a:ea typeface="Times New Roman"/>
                <a:cs typeface="Times New Roman"/>
              </a:rPr>
              <a:t>Network Access Protection</a:t>
            </a:r>
            <a:r>
              <a:rPr lang="en-US" sz="1000">
                <a:solidFill>
                  <a:prstClr val="black"/>
                </a:solidFill>
                <a:latin typeface="Arial"/>
                <a:ea typeface="Times New Roman"/>
                <a:cs typeface="Segoe UI"/>
              </a:rPr>
              <a:t> </a:t>
            </a:r>
            <a:endParaRPr lang="en-US"/>
          </a:p>
        </p:txBody>
      </p:sp>
      <p:sp>
        <p:nvSpPr>
          <p:cNvPr id="4" name="Slide Number Placeholder 3"/>
          <p:cNvSpPr>
            <a:spLocks noGrp="1"/>
          </p:cNvSpPr>
          <p:nvPr>
            <p:ph type="sldNum" sz="quarter" idx="10"/>
          </p:nvPr>
        </p:nvSpPr>
        <p:spPr/>
        <p:txBody>
          <a:bodyPr/>
          <a:lstStyle/>
          <a:p>
            <a:fld id="{7432E8E6-A529-4CC2-969C-DCD77E4141A9}" type="slidenum">
              <a:rPr lang="en-US" smtClean="0"/>
              <a:t>27</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2642032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smtClean="0">
                <a:solidFill>
                  <a:prstClr val="black"/>
                </a:solidFill>
                <a:latin typeface="Arial"/>
                <a:ea typeface="Times New Roman"/>
                <a:cs typeface="Segoe UI"/>
              </a:rPr>
              <a:t>	tab</a:t>
            </a:r>
            <a:r>
              <a:rPr lang="en-US" sz="1000">
                <a:solidFill>
                  <a:prstClr val="black"/>
                </a:solidFill>
                <a:latin typeface="Arial"/>
                <a:ea typeface="Times New Roman"/>
                <a:cs typeface="Segoe UI"/>
              </a:rPr>
              <a:t>, click </a:t>
            </a:r>
            <a:r>
              <a:rPr lang="en-US" sz="1000" b="1">
                <a:solidFill>
                  <a:prstClr val="black"/>
                </a:solidFill>
                <a:latin typeface="Arial"/>
                <a:ea typeface="Times New Roman"/>
                <a:cs typeface="Times New Roman"/>
              </a:rPr>
              <a:t>Enable for this scope</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In the navigation pane, under </a:t>
            </a:r>
            <a:r>
              <a:rPr lang="en-US" sz="1000" b="1">
                <a:solidFill>
                  <a:prstClr val="black"/>
                </a:solidFill>
                <a:latin typeface="Arial"/>
                <a:ea typeface="Times New Roman"/>
                <a:cs typeface="Times New Roman"/>
              </a:rPr>
              <a:t>Scope [172.16.0.0) Adatum</a:t>
            </a:r>
            <a:r>
              <a:rPr lang="en-US" sz="1000">
                <a:solidFill>
                  <a:prstClr val="black"/>
                </a:solidFill>
                <a:latin typeface="Arial"/>
                <a:ea typeface="Times New Roman"/>
                <a:cs typeface="Segoe UI"/>
              </a:rPr>
              <a:t>, click </a:t>
            </a:r>
            <a:r>
              <a:rPr lang="en-US" sz="1000" b="1">
                <a:solidFill>
                  <a:prstClr val="black"/>
                </a:solidFill>
                <a:latin typeface="Arial"/>
                <a:ea typeface="Times New Roman"/>
                <a:cs typeface="Times New Roman"/>
              </a:rPr>
              <a:t>Policies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Right-click </a:t>
            </a:r>
            <a:r>
              <a:rPr lang="en-US" sz="1000" b="1">
                <a:solidFill>
                  <a:prstClr val="black"/>
                </a:solidFill>
                <a:latin typeface="Arial"/>
                <a:ea typeface="Times New Roman"/>
                <a:cs typeface="Times New Roman"/>
              </a:rPr>
              <a:t>Policies</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New Policy</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In the DHCP Policy Configuration Wizard, in the </a:t>
            </a:r>
            <a:r>
              <a:rPr lang="en-US" sz="1000" b="1">
                <a:solidFill>
                  <a:prstClr val="black"/>
                </a:solidFill>
                <a:latin typeface="Arial"/>
                <a:ea typeface="Times New Roman"/>
                <a:cs typeface="Times New Roman"/>
              </a:rPr>
              <a:t>Policy Name</a:t>
            </a:r>
            <a:r>
              <a:rPr lang="en-US" sz="1000">
                <a:solidFill>
                  <a:prstClr val="black"/>
                </a:solidFill>
                <a:latin typeface="Arial"/>
                <a:ea typeface="Times New Roman"/>
                <a:cs typeface="Segoe UI"/>
              </a:rPr>
              <a:t> box, type </a:t>
            </a:r>
            <a:r>
              <a:rPr lang="en-US" sz="1000" b="1">
                <a:solidFill>
                  <a:prstClr val="black"/>
                </a:solidFill>
                <a:latin typeface="Arial"/>
                <a:ea typeface="Times New Roman"/>
                <a:cs typeface="Times New Roman"/>
              </a:rPr>
              <a:t>NAP Policy</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Configure Conditions for the policy</a:t>
            </a:r>
            <a:r>
              <a:rPr lang="en-US" sz="1000">
                <a:solidFill>
                  <a:prstClr val="black"/>
                </a:solidFill>
                <a:latin typeface="Arial"/>
                <a:ea typeface="Times New Roman"/>
                <a:cs typeface="Segoe UI"/>
              </a:rPr>
              <a:t> page, click </a:t>
            </a:r>
            <a:r>
              <a:rPr lang="en-US" sz="1000" b="1">
                <a:solidFill>
                  <a:prstClr val="black"/>
                </a:solidFill>
                <a:latin typeface="Arial"/>
                <a:ea typeface="Times New Roman"/>
                <a:cs typeface="Times New Roman"/>
              </a:rPr>
              <a:t>Add</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Add/Edit Condition</a:t>
            </a:r>
            <a:r>
              <a:rPr lang="en-US" sz="1000">
                <a:solidFill>
                  <a:prstClr val="black"/>
                </a:solidFill>
                <a:latin typeface="Arial"/>
                <a:ea typeface="Times New Roman"/>
                <a:cs typeface="Segoe UI"/>
              </a:rPr>
              <a:t> dialog box, in the </a:t>
            </a:r>
            <a:r>
              <a:rPr lang="en-US" sz="1000" b="1">
                <a:solidFill>
                  <a:prstClr val="black"/>
                </a:solidFill>
                <a:latin typeface="Arial"/>
                <a:ea typeface="Times New Roman"/>
                <a:cs typeface="Times New Roman"/>
              </a:rPr>
              <a:t>Criteria</a:t>
            </a:r>
            <a:r>
              <a:rPr lang="en-US" sz="1000">
                <a:solidFill>
                  <a:prstClr val="black"/>
                </a:solidFill>
                <a:latin typeface="Arial"/>
                <a:ea typeface="Times New Roman"/>
                <a:cs typeface="Segoe UI"/>
              </a:rPr>
              <a:t> list, click </a:t>
            </a:r>
            <a:r>
              <a:rPr lang="en-US" sz="1000" b="1">
                <a:solidFill>
                  <a:prstClr val="black"/>
                </a:solidFill>
                <a:latin typeface="Arial"/>
                <a:ea typeface="Times New Roman"/>
                <a:cs typeface="Times New Roman"/>
              </a:rPr>
              <a:t>User</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Class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Operator</a:t>
            </a:r>
            <a:r>
              <a:rPr lang="en-US" sz="1000">
                <a:solidFill>
                  <a:prstClr val="black"/>
                </a:solidFill>
                <a:latin typeface="Arial"/>
                <a:ea typeface="Times New Roman"/>
                <a:cs typeface="Segoe UI"/>
              </a:rPr>
              <a:t> list, ensure that the </a:t>
            </a:r>
            <a:r>
              <a:rPr lang="en-US" sz="1000" b="1">
                <a:solidFill>
                  <a:prstClr val="black"/>
                </a:solidFill>
                <a:latin typeface="Arial"/>
                <a:ea typeface="Times New Roman"/>
                <a:cs typeface="Times New Roman"/>
              </a:rPr>
              <a:t>Equals </a:t>
            </a:r>
            <a:r>
              <a:rPr lang="en-US" sz="1000">
                <a:solidFill>
                  <a:prstClr val="black"/>
                </a:solidFill>
                <a:latin typeface="Arial"/>
                <a:ea typeface="Times New Roman"/>
                <a:cs typeface="Times New Roman"/>
              </a:rPr>
              <a:t>option is selected</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Value</a:t>
            </a:r>
            <a:r>
              <a:rPr lang="en-US" sz="1000">
                <a:solidFill>
                  <a:prstClr val="black"/>
                </a:solidFill>
                <a:latin typeface="Arial"/>
                <a:ea typeface="Times New Roman"/>
                <a:cs typeface="Segoe UI"/>
              </a:rPr>
              <a:t> list, click </a:t>
            </a:r>
            <a:r>
              <a:rPr lang="en-US" sz="1000" b="1">
                <a:solidFill>
                  <a:prstClr val="black"/>
                </a:solidFill>
                <a:latin typeface="Arial"/>
                <a:ea typeface="Times New Roman"/>
                <a:cs typeface="Times New Roman"/>
              </a:rPr>
              <a:t>Default</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Network Access Protection Class</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Add</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Configure settings for the policy</a:t>
            </a:r>
            <a:r>
              <a:rPr lang="en-US" sz="1000">
                <a:solidFill>
                  <a:prstClr val="black"/>
                </a:solidFill>
                <a:latin typeface="Arial"/>
                <a:ea typeface="Times New Roman"/>
                <a:cs typeface="Segoe UI"/>
              </a:rPr>
              <a:t> page, select </a:t>
            </a:r>
            <a:r>
              <a:rPr lang="en-US" sz="1000" b="1">
                <a:solidFill>
                  <a:prstClr val="black"/>
                </a:solidFill>
                <a:latin typeface="Arial"/>
                <a:ea typeface="Times New Roman"/>
                <a:cs typeface="Times New Roman"/>
              </a:rPr>
              <a:t>No</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On the subsequent </a:t>
            </a:r>
            <a:r>
              <a:rPr lang="en-US" sz="1000" b="1">
                <a:solidFill>
                  <a:prstClr val="black"/>
                </a:solidFill>
                <a:latin typeface="Arial"/>
                <a:ea typeface="Times New Roman"/>
                <a:cs typeface="Times New Roman"/>
              </a:rPr>
              <a:t>Configure settings for the policy</a:t>
            </a:r>
            <a:r>
              <a:rPr lang="en-US" sz="1000">
                <a:solidFill>
                  <a:prstClr val="black"/>
                </a:solidFill>
                <a:latin typeface="Arial"/>
                <a:ea typeface="Times New Roman"/>
                <a:cs typeface="Segoe UI"/>
              </a:rPr>
              <a:t> page, in the </a:t>
            </a:r>
            <a:r>
              <a:rPr lang="en-US" sz="1000" b="1">
                <a:solidFill>
                  <a:prstClr val="black"/>
                </a:solidFill>
                <a:latin typeface="Arial"/>
                <a:ea typeface="Times New Roman"/>
                <a:cs typeface="Times New Roman"/>
              </a:rPr>
              <a:t>Vendor class</a:t>
            </a:r>
            <a:r>
              <a:rPr lang="en-US" sz="1000">
                <a:solidFill>
                  <a:prstClr val="black"/>
                </a:solidFill>
                <a:latin typeface="Arial"/>
                <a:ea typeface="Times New Roman"/>
                <a:cs typeface="Segoe UI"/>
              </a:rPr>
              <a:t> list, ensure that </a:t>
            </a:r>
            <a:r>
              <a:rPr lang="en-US" sz="1000" b="1">
                <a:solidFill>
                  <a:prstClr val="black"/>
                </a:solidFill>
                <a:latin typeface="Arial"/>
                <a:ea typeface="Times New Roman"/>
                <a:cs typeface="Times New Roman"/>
              </a:rPr>
              <a:t>DHCP</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Standard Options </a:t>
            </a:r>
            <a:r>
              <a:rPr lang="en-US" sz="1000">
                <a:solidFill>
                  <a:prstClr val="black"/>
                </a:solidFill>
                <a:latin typeface="Arial"/>
                <a:ea typeface="Times New Roman"/>
                <a:cs typeface="Times New Roman"/>
              </a:rPr>
              <a:t>vendor class is selected</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Available Options</a:t>
            </a:r>
            <a:r>
              <a:rPr lang="en-US" sz="1000">
                <a:solidFill>
                  <a:prstClr val="black"/>
                </a:solidFill>
                <a:latin typeface="Arial"/>
                <a:ea typeface="Times New Roman"/>
                <a:cs typeface="Segoe UI"/>
              </a:rPr>
              <a:t> list, select the </a:t>
            </a:r>
            <a:r>
              <a:rPr lang="en-US" sz="1000" b="1">
                <a:solidFill>
                  <a:prstClr val="black"/>
                </a:solidFill>
                <a:latin typeface="Arial"/>
                <a:ea typeface="Times New Roman"/>
                <a:cs typeface="Times New Roman"/>
              </a:rPr>
              <a:t>006 DNS Servers</a:t>
            </a:r>
            <a:r>
              <a:rPr lang="en-US" sz="1000">
                <a:solidFill>
                  <a:prstClr val="black"/>
                </a:solidFill>
                <a:latin typeface="Arial"/>
                <a:ea typeface="Times New Roman"/>
                <a:cs typeface="Segoe UI"/>
              </a:rPr>
              <a:t> check box.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IP address</a:t>
            </a:r>
            <a:r>
              <a:rPr lang="en-US" sz="1000">
                <a:solidFill>
                  <a:prstClr val="black"/>
                </a:solidFill>
                <a:latin typeface="Arial"/>
                <a:ea typeface="Times New Roman"/>
                <a:cs typeface="Segoe UI"/>
              </a:rPr>
              <a:t> box, type </a:t>
            </a:r>
            <a:r>
              <a:rPr lang="en-US" sz="1000" b="1">
                <a:solidFill>
                  <a:prstClr val="black"/>
                </a:solidFill>
                <a:latin typeface="Arial"/>
                <a:ea typeface="Times New Roman"/>
                <a:cs typeface="Times New Roman"/>
              </a:rPr>
              <a:t>172.16.0.10</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Add</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Available Options</a:t>
            </a:r>
            <a:r>
              <a:rPr lang="en-US" sz="1000">
                <a:solidFill>
                  <a:prstClr val="black"/>
                </a:solidFill>
                <a:latin typeface="Arial"/>
                <a:ea typeface="Times New Roman"/>
                <a:cs typeface="Segoe UI"/>
              </a:rPr>
              <a:t> list, select the </a:t>
            </a:r>
            <a:r>
              <a:rPr lang="en-US" sz="1000" b="1">
                <a:solidFill>
                  <a:prstClr val="black"/>
                </a:solidFill>
                <a:latin typeface="Arial"/>
                <a:ea typeface="Times New Roman"/>
                <a:cs typeface="Times New Roman"/>
              </a:rPr>
              <a:t>015 DNS Domain Name</a:t>
            </a:r>
            <a:r>
              <a:rPr lang="en-US" sz="1000">
                <a:solidFill>
                  <a:prstClr val="black"/>
                </a:solidFill>
                <a:latin typeface="Arial"/>
                <a:ea typeface="Times New Roman"/>
                <a:cs typeface="Segoe UI"/>
              </a:rPr>
              <a:t> check box.</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String value</a:t>
            </a:r>
            <a:r>
              <a:rPr lang="en-US" sz="1000">
                <a:solidFill>
                  <a:prstClr val="black"/>
                </a:solidFill>
                <a:latin typeface="Arial"/>
                <a:ea typeface="Times New Roman"/>
                <a:cs typeface="Segoe UI"/>
              </a:rPr>
              <a:t> box, type </a:t>
            </a:r>
            <a:r>
              <a:rPr lang="en-US" sz="1000" b="1">
                <a:solidFill>
                  <a:prstClr val="black"/>
                </a:solidFill>
                <a:latin typeface="Arial"/>
                <a:ea typeface="Times New Roman"/>
                <a:cs typeface="Times New Roman"/>
              </a:rPr>
              <a:t>restricted.adatum.com</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Summary</a:t>
            </a:r>
            <a:r>
              <a:rPr lang="en-US" sz="1000">
                <a:solidFill>
                  <a:prstClr val="black"/>
                </a:solidFill>
                <a:latin typeface="Arial"/>
                <a:ea typeface="Times New Roman"/>
                <a:cs typeface="Segoe UI"/>
              </a:rPr>
              <a:t> page, click </a:t>
            </a:r>
            <a:r>
              <a:rPr lang="en-US" sz="1000" b="1">
                <a:solidFill>
                  <a:prstClr val="black"/>
                </a:solidFill>
                <a:latin typeface="Arial"/>
                <a:ea typeface="Times New Roman"/>
                <a:cs typeface="Times New Roman"/>
              </a:rPr>
              <a:t>Finish</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Close DHCP. </a:t>
            </a:r>
            <a:endParaRPr lang="en-US" sz="1000">
              <a:solidFill>
                <a:prstClr val="black"/>
              </a:solidFill>
              <a:latin typeface="Arial"/>
              <a:ea typeface="Times New Roman"/>
              <a:cs typeface="Times New Roman"/>
            </a:endParaRPr>
          </a:p>
          <a:p>
            <a:pPr marL="228600" lvl="0" indent="-228600">
              <a:lnSpc>
                <a:spcPts val="1300"/>
              </a:lnSpc>
              <a:spcBef>
                <a:spcPts val="900"/>
              </a:spcBef>
              <a:spcAft>
                <a:spcPts val="300"/>
              </a:spcAft>
              <a:buAutoNum type="arabicPeriod" startAt="5"/>
            </a:pPr>
            <a:r>
              <a:rPr lang="en-US" sz="1000" b="1">
                <a:solidFill>
                  <a:prstClr val="black"/>
                </a:solidFill>
                <a:latin typeface="Arial"/>
                <a:ea typeface="Times New Roman"/>
                <a:cs typeface="Segoe UI"/>
              </a:rPr>
              <a:t>Configure client NAP settings</a:t>
            </a: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Switch to the LON-CL1 computer, and then sign in as </a:t>
            </a:r>
            <a:r>
              <a:rPr lang="en-US" sz="1000" b="1">
                <a:solidFill>
                  <a:prstClr val="black"/>
                </a:solidFill>
                <a:latin typeface="Arial"/>
                <a:ea typeface="Times New Roman"/>
                <a:cs typeface="Times New Roman"/>
              </a:rPr>
              <a:t>Adatum\Administrator</a:t>
            </a:r>
            <a:r>
              <a:rPr lang="en-US" sz="1000">
                <a:solidFill>
                  <a:prstClr val="black"/>
                </a:solidFill>
                <a:latin typeface="Arial"/>
                <a:ea typeface="Times New Roman"/>
                <a:cs typeface="Segoe UI"/>
              </a:rPr>
              <a:t> with the password </a:t>
            </a:r>
            <a:endParaRPr lang="en-US"/>
          </a:p>
        </p:txBody>
      </p:sp>
      <p:sp>
        <p:nvSpPr>
          <p:cNvPr id="4" name="Slide Number Placeholder 3"/>
          <p:cNvSpPr>
            <a:spLocks noGrp="1"/>
          </p:cNvSpPr>
          <p:nvPr>
            <p:ph type="sldNum" sz="quarter" idx="10"/>
          </p:nvPr>
        </p:nvSpPr>
        <p:spPr/>
        <p:txBody>
          <a:bodyPr/>
          <a:lstStyle/>
          <a:p>
            <a:fld id="{7432E8E6-A529-4CC2-969C-DCD77E4141A9}" type="slidenum">
              <a:rPr lang="en-US" smtClean="0"/>
              <a:t>28</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3070552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b="1" smtClean="0">
                <a:solidFill>
                  <a:prstClr val="black"/>
                </a:solidFill>
                <a:latin typeface="Arial"/>
                <a:ea typeface="Times New Roman"/>
                <a:cs typeface="Times New Roman"/>
              </a:rPr>
              <a:t>	Pa</a:t>
            </a:r>
            <a:r>
              <a:rPr lang="en-US" sz="1000" b="1">
                <a:solidFill>
                  <a:prstClr val="black"/>
                </a:solidFill>
                <a:latin typeface="Arial"/>
                <a:ea typeface="Times New Roman"/>
                <a:cs typeface="Times New Roman"/>
              </a:rPr>
              <a:t>$$w0rd</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Right-click </a:t>
            </a:r>
            <a:r>
              <a:rPr lang="en-US" sz="1000" b="1">
                <a:solidFill>
                  <a:prstClr val="black"/>
                </a:solidFill>
                <a:latin typeface="Arial"/>
                <a:ea typeface="Times New Roman"/>
                <a:cs typeface="Times New Roman"/>
              </a:rPr>
              <a:t>Start</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Command Prompt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At the command prompt, type </a:t>
            </a:r>
            <a:r>
              <a:rPr lang="en-US" sz="1000" b="1">
                <a:solidFill>
                  <a:prstClr val="black"/>
                </a:solidFill>
                <a:latin typeface="Arial"/>
                <a:ea typeface="Times New Roman"/>
                <a:cs typeface="Times New Roman"/>
              </a:rPr>
              <a:t>MMC</a:t>
            </a:r>
            <a:r>
              <a:rPr lang="en-US" sz="1000">
                <a:solidFill>
                  <a:prstClr val="black"/>
                </a:solidFill>
                <a:latin typeface="Arial"/>
                <a:ea typeface="Times New Roman"/>
                <a:cs typeface="Segoe UI"/>
              </a:rPr>
              <a:t>, and then press Enter.</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In the MMC labeled Console1, click </a:t>
            </a:r>
            <a:r>
              <a:rPr lang="en-US" sz="1000" b="1">
                <a:solidFill>
                  <a:prstClr val="black"/>
                </a:solidFill>
                <a:latin typeface="Arial"/>
                <a:ea typeface="Times New Roman"/>
                <a:cs typeface="Times New Roman"/>
              </a:rPr>
              <a:t>File</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Add/Remove Snap-in</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In the Add or Remove Snap-ins window, click </a:t>
            </a:r>
            <a:r>
              <a:rPr lang="en-US" sz="1000" b="1">
                <a:solidFill>
                  <a:prstClr val="black"/>
                </a:solidFill>
                <a:latin typeface="Arial"/>
                <a:ea typeface="Times New Roman"/>
                <a:cs typeface="Times New Roman"/>
              </a:rPr>
              <a:t>NAP Client Configuration</a:t>
            </a:r>
            <a:r>
              <a:rPr lang="en-US" sz="1000">
                <a:solidFill>
                  <a:prstClr val="black"/>
                </a:solidFill>
                <a:latin typeface="Arial"/>
                <a:ea typeface="Times New Roman"/>
                <a:cs typeface="Segoe UI"/>
              </a:rPr>
              <a:t>, click </a:t>
            </a:r>
            <a:r>
              <a:rPr lang="en-US" sz="1000" b="1">
                <a:solidFill>
                  <a:prstClr val="black"/>
                </a:solidFill>
                <a:latin typeface="Arial"/>
                <a:ea typeface="Times New Roman"/>
                <a:cs typeface="Times New Roman"/>
              </a:rPr>
              <a:t>Add</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In the Add or Remove Snap-ins window,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In </a:t>
            </a:r>
            <a:r>
              <a:rPr lang="en-US" sz="1000">
                <a:solidFill>
                  <a:prstClr val="black"/>
                </a:solidFill>
                <a:latin typeface="Arial"/>
                <a:ea typeface="Times New Roman"/>
                <a:cs typeface="Times New Roman"/>
              </a:rPr>
              <a:t>Console1</a:t>
            </a:r>
            <a:r>
              <a:rPr lang="en-US" sz="1000">
                <a:solidFill>
                  <a:prstClr val="black"/>
                </a:solidFill>
                <a:latin typeface="Arial"/>
                <a:ea typeface="Times New Roman"/>
                <a:cs typeface="Segoe UI"/>
              </a:rPr>
              <a:t>, in the navigation pane, expand </a:t>
            </a:r>
            <a:r>
              <a:rPr lang="en-US" sz="1000" b="1">
                <a:solidFill>
                  <a:prstClr val="black"/>
                </a:solidFill>
                <a:latin typeface="Arial"/>
                <a:ea typeface="Times New Roman"/>
                <a:cs typeface="Times New Roman"/>
              </a:rPr>
              <a:t>NAP Client Configuration (Local Computer)</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Enforcement Clients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In the results pane, right-click </a:t>
            </a:r>
            <a:r>
              <a:rPr lang="en-US" sz="1000" b="1">
                <a:solidFill>
                  <a:prstClr val="black"/>
                </a:solidFill>
                <a:latin typeface="Arial"/>
                <a:ea typeface="Times New Roman"/>
                <a:cs typeface="Times New Roman"/>
              </a:rPr>
              <a:t>DHCP Quarantine Enforcement Client</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Enable</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Close Console1 and do not save any changes.</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Switch back to the Command Prompt window.</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At the command prompt, type </a:t>
            </a:r>
            <a:r>
              <a:rPr lang="en-US" sz="1000" b="1">
                <a:solidFill>
                  <a:prstClr val="black"/>
                </a:solidFill>
                <a:latin typeface="Arial"/>
                <a:ea typeface="Times New Roman"/>
                <a:cs typeface="Times New Roman"/>
              </a:rPr>
              <a:t>Services.msc</a:t>
            </a:r>
            <a:r>
              <a:rPr lang="en-US" sz="1000">
                <a:solidFill>
                  <a:prstClr val="black"/>
                </a:solidFill>
                <a:latin typeface="Arial"/>
                <a:ea typeface="Times New Roman"/>
                <a:cs typeface="Segoe UI"/>
              </a:rPr>
              <a:t>, and then press Enter.</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In Services, in the results pane, double-click </a:t>
            </a:r>
            <a:r>
              <a:rPr lang="en-US" sz="1000" b="1">
                <a:solidFill>
                  <a:prstClr val="black"/>
                </a:solidFill>
                <a:latin typeface="Arial"/>
                <a:ea typeface="Times New Roman"/>
                <a:cs typeface="Times New Roman"/>
              </a:rPr>
              <a:t>Network Access Protection Agent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Network Access Protection Agent Properties (Local Computer)</a:t>
            </a:r>
            <a:r>
              <a:rPr lang="en-US" sz="1000">
                <a:solidFill>
                  <a:prstClr val="black"/>
                </a:solidFill>
                <a:latin typeface="Arial"/>
                <a:ea typeface="Times New Roman"/>
                <a:cs typeface="Segoe UI"/>
              </a:rPr>
              <a:t> dialog box, in the </a:t>
            </a:r>
            <a:r>
              <a:rPr lang="en-US" sz="1000" b="1">
                <a:solidFill>
                  <a:prstClr val="black"/>
                </a:solidFill>
                <a:latin typeface="Arial"/>
                <a:ea typeface="Times New Roman"/>
                <a:cs typeface="Times New Roman"/>
              </a:rPr>
              <a:t>Startup</a:t>
            </a:r>
            <a:r>
              <a:rPr lang="en-US" sz="1000">
                <a:solidFill>
                  <a:prstClr val="black"/>
                </a:solidFill>
                <a:latin typeface="Arial"/>
                <a:ea typeface="Times New Roman"/>
                <a:cs typeface="Segoe UI"/>
              </a:rPr>
              <a:t> type list, click </a:t>
            </a:r>
            <a:r>
              <a:rPr lang="en-US" sz="1000" b="1">
                <a:solidFill>
                  <a:prstClr val="black"/>
                </a:solidFill>
                <a:latin typeface="Arial"/>
                <a:ea typeface="Times New Roman"/>
                <a:cs typeface="Times New Roman"/>
              </a:rPr>
              <a:t>Automatic</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Click </a:t>
            </a:r>
            <a:r>
              <a:rPr lang="en-US" sz="1000" b="1">
                <a:solidFill>
                  <a:prstClr val="black"/>
                </a:solidFill>
                <a:latin typeface="Arial"/>
                <a:ea typeface="Times New Roman"/>
                <a:cs typeface="Times New Roman"/>
              </a:rPr>
              <a:t>Start</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Press the Windows key, and then press R to bring up the Run window.</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On the Run window, type </a:t>
            </a:r>
            <a:r>
              <a:rPr lang="en-US" sz="1000" b="1">
                <a:solidFill>
                  <a:prstClr val="black"/>
                </a:solidFill>
                <a:latin typeface="Arial"/>
                <a:ea typeface="Times New Roman"/>
                <a:cs typeface="Times New Roman"/>
              </a:rPr>
              <a:t>gpedit.msc</a:t>
            </a:r>
            <a:r>
              <a:rPr lang="en-US" sz="1000">
                <a:solidFill>
                  <a:prstClr val="black"/>
                </a:solidFill>
                <a:latin typeface="Arial"/>
                <a:ea typeface="Times New Roman"/>
                <a:cs typeface="Segoe UI"/>
              </a:rPr>
              <a:t>, and then press Enter.</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In the console tree, under </a:t>
            </a:r>
            <a:r>
              <a:rPr lang="en-US" sz="1000">
                <a:solidFill>
                  <a:prstClr val="black"/>
                </a:solidFill>
                <a:latin typeface="Arial"/>
                <a:ea typeface="Times New Roman"/>
                <a:cs typeface="Times New Roman"/>
              </a:rPr>
              <a:t>Computer</a:t>
            </a:r>
            <a:r>
              <a:rPr lang="en-US" sz="1000" b="1">
                <a:solidFill>
                  <a:prstClr val="black"/>
                </a:solidFill>
                <a:latin typeface="Arial"/>
                <a:ea typeface="Times New Roman"/>
                <a:cs typeface="Times New Roman"/>
              </a:rPr>
              <a:t> </a:t>
            </a:r>
            <a:r>
              <a:rPr lang="en-US" sz="1000">
                <a:solidFill>
                  <a:prstClr val="black"/>
                </a:solidFill>
                <a:latin typeface="Arial"/>
                <a:ea typeface="Times New Roman"/>
                <a:cs typeface="Times New Roman"/>
              </a:rPr>
              <a:t>Configuration</a:t>
            </a:r>
            <a:r>
              <a:rPr lang="en-US" sz="1000">
                <a:solidFill>
                  <a:prstClr val="black"/>
                </a:solidFill>
                <a:latin typeface="Arial"/>
                <a:ea typeface="Times New Roman"/>
                <a:cs typeface="Segoe UI"/>
              </a:rPr>
              <a:t>, expand </a:t>
            </a:r>
            <a:r>
              <a:rPr lang="en-US" sz="1000" b="1">
                <a:solidFill>
                  <a:prstClr val="black"/>
                </a:solidFill>
                <a:latin typeface="Arial"/>
                <a:ea typeface="Times New Roman"/>
                <a:cs typeface="Times New Roman"/>
              </a:rPr>
              <a:t>Administrative Templates</a:t>
            </a:r>
            <a:r>
              <a:rPr lang="en-US" sz="1000">
                <a:solidFill>
                  <a:prstClr val="black"/>
                </a:solidFill>
                <a:latin typeface="Arial"/>
                <a:ea typeface="Times New Roman"/>
                <a:cs typeface="Segoe UI"/>
              </a:rPr>
              <a:t>, expand </a:t>
            </a:r>
            <a:r>
              <a:rPr lang="en-US" sz="1000" b="1">
                <a:solidFill>
                  <a:prstClr val="black"/>
                </a:solidFill>
                <a:latin typeface="Arial"/>
                <a:ea typeface="Times New Roman"/>
                <a:cs typeface="Times New Roman"/>
              </a:rPr>
              <a:t>Windows Components</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Security Center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29</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2559385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432E8E6-A529-4CC2-969C-DCD77E4141A9}"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3322380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8"/>
            </a:pPr>
            <a:r>
              <a:rPr lang="en-US" sz="1000">
                <a:solidFill>
                  <a:prstClr val="black"/>
                </a:solidFill>
                <a:latin typeface="Arial"/>
                <a:ea typeface="Times New Roman"/>
                <a:cs typeface="Segoe UI"/>
              </a:rPr>
              <a:t>Double-click </a:t>
            </a:r>
            <a:r>
              <a:rPr lang="en-US" sz="1000" b="1">
                <a:solidFill>
                  <a:prstClr val="black"/>
                </a:solidFill>
                <a:latin typeface="Arial"/>
                <a:ea typeface="Times New Roman"/>
                <a:cs typeface="Times New Roman"/>
              </a:rPr>
              <a:t>Turn on Security Center (Domain PCs only)</a:t>
            </a:r>
            <a:r>
              <a:rPr lang="en-US" sz="1000">
                <a:solidFill>
                  <a:prstClr val="black"/>
                </a:solidFill>
                <a:latin typeface="Arial"/>
                <a:ea typeface="Times New Roman"/>
                <a:cs typeface="Segoe UI"/>
              </a:rPr>
              <a:t>, click </a:t>
            </a:r>
            <a:r>
              <a:rPr lang="en-US" sz="1000" b="1">
                <a:solidFill>
                  <a:prstClr val="black"/>
                </a:solidFill>
                <a:latin typeface="Arial"/>
                <a:ea typeface="Times New Roman"/>
                <a:cs typeface="Times New Roman"/>
              </a:rPr>
              <a:t>Enabled</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a:solidFill>
                  <a:prstClr val="black"/>
                </a:solidFill>
                <a:latin typeface="Arial"/>
                <a:ea typeface="Times New Roman"/>
                <a:cs typeface="Segoe UI"/>
              </a:rPr>
              <a:t>Close the console window.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a:solidFill>
                  <a:prstClr val="black"/>
                </a:solidFill>
                <a:latin typeface="Arial"/>
                <a:ea typeface="Times New Roman"/>
                <a:cs typeface="Segoe UI"/>
              </a:rPr>
              <a:t>Right-click the </a:t>
            </a:r>
            <a:r>
              <a:rPr lang="en-US" sz="1000" b="1">
                <a:solidFill>
                  <a:prstClr val="black"/>
                </a:solidFill>
                <a:latin typeface="Arial"/>
                <a:ea typeface="Times New Roman"/>
                <a:cs typeface="Times New Roman"/>
              </a:rPr>
              <a:t>Start</a:t>
            </a:r>
            <a:r>
              <a:rPr lang="en-US" sz="1000">
                <a:solidFill>
                  <a:prstClr val="black"/>
                </a:solidFill>
                <a:latin typeface="Arial"/>
                <a:ea typeface="Times New Roman"/>
                <a:cs typeface="Segoe UI"/>
              </a:rPr>
              <a:t> menu, and then click </a:t>
            </a:r>
            <a:r>
              <a:rPr lang="en-US" sz="1000" b="1">
                <a:solidFill>
                  <a:prstClr val="black"/>
                </a:solidFill>
                <a:latin typeface="Arial"/>
                <a:ea typeface="Times New Roman"/>
                <a:cs typeface="Times New Roman"/>
              </a:rPr>
              <a:t>Control</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Panel</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a:solidFill>
                  <a:prstClr val="black"/>
                </a:solidFill>
                <a:latin typeface="Arial"/>
                <a:ea typeface="Times New Roman"/>
                <a:cs typeface="Segoe UI"/>
              </a:rPr>
              <a:t>In Control Panel, click </a:t>
            </a:r>
            <a:r>
              <a:rPr lang="en-US" sz="1000" b="1">
                <a:solidFill>
                  <a:prstClr val="black"/>
                </a:solidFill>
                <a:latin typeface="Arial"/>
                <a:ea typeface="Times New Roman"/>
                <a:cs typeface="Times New Roman"/>
              </a:rPr>
              <a:t>Network and Internet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a:solidFill>
                  <a:prstClr val="black"/>
                </a:solidFill>
                <a:latin typeface="Arial"/>
                <a:ea typeface="Times New Roman"/>
                <a:cs typeface="Segoe UI"/>
              </a:rPr>
              <a:t>In Network and Internet, click </a:t>
            </a:r>
            <a:r>
              <a:rPr lang="en-US" sz="1000" b="1">
                <a:solidFill>
                  <a:prstClr val="black"/>
                </a:solidFill>
                <a:latin typeface="Arial"/>
                <a:ea typeface="Times New Roman"/>
                <a:cs typeface="Times New Roman"/>
              </a:rPr>
              <a:t>Network and Sharing Center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a:solidFill>
                  <a:prstClr val="black"/>
                </a:solidFill>
                <a:latin typeface="Arial"/>
                <a:ea typeface="Times New Roman"/>
                <a:cs typeface="Segoe UI"/>
              </a:rPr>
              <a:t>In </a:t>
            </a:r>
            <a:r>
              <a:rPr lang="en-US" sz="1000" b="1">
                <a:solidFill>
                  <a:prstClr val="black"/>
                </a:solidFill>
                <a:latin typeface="Arial"/>
                <a:ea typeface="Times New Roman"/>
                <a:cs typeface="Times New Roman"/>
              </a:rPr>
              <a:t>Network and Sharing Center</a:t>
            </a:r>
            <a:r>
              <a:rPr lang="en-US" sz="1000">
                <a:solidFill>
                  <a:prstClr val="black"/>
                </a:solidFill>
                <a:latin typeface="Arial"/>
                <a:ea typeface="Times New Roman"/>
                <a:cs typeface="Segoe UI"/>
              </a:rPr>
              <a:t>, in the left pane, click </a:t>
            </a:r>
            <a:r>
              <a:rPr lang="en-US" sz="1000" b="1">
                <a:solidFill>
                  <a:prstClr val="black"/>
                </a:solidFill>
                <a:latin typeface="Arial"/>
                <a:ea typeface="Times New Roman"/>
                <a:cs typeface="Times New Roman"/>
              </a:rPr>
              <a:t>Change adapter</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settings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a:solidFill>
                  <a:prstClr val="black"/>
                </a:solidFill>
                <a:latin typeface="Arial"/>
                <a:ea typeface="Times New Roman"/>
                <a:cs typeface="Segoe UI"/>
              </a:rPr>
              <a:t>Right-click </a:t>
            </a:r>
            <a:r>
              <a:rPr lang="en-US" sz="1000" b="1">
                <a:solidFill>
                  <a:prstClr val="black"/>
                </a:solidFill>
                <a:latin typeface="Arial"/>
                <a:ea typeface="Times New Roman"/>
                <a:cs typeface="Times New Roman"/>
              </a:rPr>
              <a:t>Ethernet</a:t>
            </a:r>
            <a:r>
              <a:rPr lang="en-US" sz="1000">
                <a:solidFill>
                  <a:prstClr val="black"/>
                </a:solidFill>
                <a:latin typeface="Arial"/>
                <a:ea typeface="Times New Roman"/>
                <a:cs typeface="Times New Roman"/>
              </a:rPr>
              <a:t>,</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Properties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Ethernet Properties</a:t>
            </a:r>
            <a:r>
              <a:rPr lang="en-US" sz="1000">
                <a:solidFill>
                  <a:prstClr val="black"/>
                </a:solidFill>
                <a:latin typeface="Arial"/>
                <a:ea typeface="Times New Roman"/>
                <a:cs typeface="Segoe UI"/>
              </a:rPr>
              <a:t> dialog box, double-click </a:t>
            </a:r>
            <a:r>
              <a:rPr lang="en-US" sz="1000" b="1">
                <a:solidFill>
                  <a:prstClr val="black"/>
                </a:solidFill>
                <a:latin typeface="Arial"/>
                <a:ea typeface="Times New Roman"/>
                <a:cs typeface="Times New Roman"/>
              </a:rPr>
              <a:t>Internet Protocol Version 4 (TCP/IPv4)</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Internet Protocol Version 4 (TCP/IPv4) Properties </a:t>
            </a:r>
            <a:r>
              <a:rPr lang="en-US" sz="1000">
                <a:solidFill>
                  <a:prstClr val="black"/>
                </a:solidFill>
                <a:latin typeface="Arial"/>
                <a:ea typeface="Times New Roman"/>
                <a:cs typeface="Segoe UI"/>
              </a:rPr>
              <a:t>dialog box, click </a:t>
            </a:r>
            <a:r>
              <a:rPr lang="en-US" sz="1000" b="1">
                <a:solidFill>
                  <a:prstClr val="black"/>
                </a:solidFill>
                <a:latin typeface="Arial"/>
                <a:ea typeface="Times New Roman"/>
                <a:cs typeface="Times New Roman"/>
              </a:rPr>
              <a:t>Obtain an IP address automatically</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a:solidFill>
                  <a:prstClr val="black"/>
                </a:solidFill>
                <a:latin typeface="Arial"/>
                <a:ea typeface="Times New Roman"/>
                <a:cs typeface="Segoe UI"/>
              </a:rPr>
              <a:t>Click </a:t>
            </a:r>
            <a:r>
              <a:rPr lang="en-US" sz="1000" b="1">
                <a:solidFill>
                  <a:prstClr val="black"/>
                </a:solidFill>
                <a:latin typeface="Arial"/>
                <a:ea typeface="Times New Roman"/>
                <a:cs typeface="Times New Roman"/>
              </a:rPr>
              <a:t>Obtain DNS server address automatically</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Ethernet Properties</a:t>
            </a:r>
            <a:r>
              <a:rPr lang="en-US" sz="1000">
                <a:solidFill>
                  <a:prstClr val="black"/>
                </a:solidFill>
                <a:latin typeface="Arial"/>
                <a:ea typeface="Times New Roman"/>
                <a:cs typeface="Segoe UI"/>
              </a:rPr>
              <a:t> dialog box,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lvl="0">
              <a:lnSpc>
                <a:spcPts val="1300"/>
              </a:lnSpc>
              <a:spcBef>
                <a:spcPts val="900"/>
              </a:spcBef>
              <a:spcAft>
                <a:spcPts val="300"/>
              </a:spcAft>
            </a:pPr>
            <a:r>
              <a:rPr lang="en-US" sz="1000" b="1">
                <a:solidFill>
                  <a:prstClr val="black"/>
                </a:solidFill>
                <a:latin typeface="Arial"/>
                <a:ea typeface="Times New Roman"/>
                <a:cs typeface="Segoe UI"/>
              </a:rPr>
              <a:t>Test NAP</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Switch back to the Command Prompt window.</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At the command prompt, type the following command, and then press Enter:</a:t>
            </a:r>
            <a:endParaRPr lang="en-US" sz="1000">
              <a:solidFill>
                <a:prstClr val="black"/>
              </a:solidFill>
              <a:latin typeface="Arial"/>
              <a:ea typeface="Times New Roman"/>
              <a:cs typeface="Times New Roman"/>
            </a:endParaRPr>
          </a:p>
          <a:p>
            <a:pPr lvl="0">
              <a:lnSpc>
                <a:spcPct val="115000"/>
              </a:lnSpc>
              <a:spcBef>
                <a:spcPts val="600"/>
              </a:spcBef>
              <a:spcAft>
                <a:spcPts val="995"/>
              </a:spcAft>
            </a:pPr>
            <a:r>
              <a:rPr lang="en-US" sz="1000">
                <a:solidFill>
                  <a:prstClr val="black"/>
                </a:solidFill>
                <a:latin typeface="Arial"/>
                <a:ea typeface="Times New Roman"/>
                <a:cs typeface="Times New Roman"/>
              </a:rPr>
              <a:t>Ipconfig </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Switch to services.</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a:t>
            </a:r>
            <a:r>
              <a:rPr lang="en-US" sz="1000" b="1">
                <a:solidFill>
                  <a:prstClr val="black"/>
                </a:solidFill>
                <a:latin typeface="Arial"/>
                <a:ea typeface="Times New Roman"/>
                <a:cs typeface="Times New Roman"/>
              </a:rPr>
              <a:t>Services</a:t>
            </a:r>
            <a:r>
              <a:rPr lang="en-US" sz="1000">
                <a:solidFill>
                  <a:prstClr val="black"/>
                </a:solidFill>
                <a:latin typeface="Arial"/>
                <a:ea typeface="Times New Roman"/>
                <a:cs typeface="Segoe UI"/>
              </a:rPr>
              <a:t>, in the results pane, double-click </a:t>
            </a:r>
            <a:r>
              <a:rPr lang="en-US" sz="1000" b="1">
                <a:solidFill>
                  <a:prstClr val="black"/>
                </a:solidFill>
                <a:latin typeface="Arial"/>
                <a:ea typeface="Times New Roman"/>
                <a:cs typeface="Times New Roman"/>
              </a:rPr>
              <a:t>Windows Firewall</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Windows Firewall Properties (Local Computer)</a:t>
            </a:r>
            <a:r>
              <a:rPr lang="en-US" sz="1000">
                <a:solidFill>
                  <a:prstClr val="black"/>
                </a:solidFill>
                <a:latin typeface="Arial"/>
                <a:ea typeface="Times New Roman"/>
                <a:cs typeface="Segoe UI"/>
              </a:rPr>
              <a:t> dialog box, in the </a:t>
            </a:r>
            <a:r>
              <a:rPr lang="en-US" sz="1000" b="1">
                <a:solidFill>
                  <a:prstClr val="black"/>
                </a:solidFill>
                <a:latin typeface="Arial"/>
                <a:ea typeface="Times New Roman"/>
                <a:cs typeface="Times New Roman"/>
              </a:rPr>
              <a:t>Startup</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type</a:t>
            </a:r>
            <a:r>
              <a:rPr lang="en-US" sz="1000">
                <a:solidFill>
                  <a:prstClr val="black"/>
                </a:solidFill>
                <a:latin typeface="Arial"/>
                <a:ea typeface="Times New Roman"/>
                <a:cs typeface="Segoe UI"/>
              </a:rPr>
              <a:t> list, click </a:t>
            </a:r>
            <a:r>
              <a:rPr lang="en-US" sz="1000" b="1">
                <a:solidFill>
                  <a:prstClr val="black"/>
                </a:solidFill>
                <a:latin typeface="Arial"/>
                <a:ea typeface="Times New Roman"/>
                <a:cs typeface="Times New Roman"/>
              </a:rPr>
              <a:t>Disabled</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Click </a:t>
            </a:r>
            <a:r>
              <a:rPr lang="en-US" sz="1000" b="1">
                <a:solidFill>
                  <a:prstClr val="black"/>
                </a:solidFill>
                <a:latin typeface="Arial"/>
                <a:ea typeface="Times New Roman"/>
                <a:cs typeface="Times New Roman"/>
              </a:rPr>
              <a:t>Stop</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30</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911846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In the System Tray area, click the </a:t>
            </a:r>
            <a:r>
              <a:rPr lang="en-US" sz="1000" b="1">
                <a:solidFill>
                  <a:prstClr val="black"/>
                </a:solidFill>
                <a:latin typeface="Arial"/>
                <a:ea typeface="Times New Roman"/>
                <a:cs typeface="Times New Roman"/>
              </a:rPr>
              <a:t>Network Access Protection</a:t>
            </a:r>
            <a:r>
              <a:rPr lang="en-US" sz="1000">
                <a:solidFill>
                  <a:prstClr val="black"/>
                </a:solidFill>
                <a:latin typeface="Arial"/>
                <a:ea typeface="Times New Roman"/>
                <a:cs typeface="Segoe UI"/>
              </a:rPr>
              <a:t> pop-up warning. Review the information in the </a:t>
            </a:r>
            <a:r>
              <a:rPr lang="en-US" sz="1000" b="1">
                <a:solidFill>
                  <a:prstClr val="black"/>
                </a:solidFill>
                <a:latin typeface="Arial"/>
                <a:ea typeface="Times New Roman"/>
                <a:cs typeface="Times New Roman"/>
              </a:rPr>
              <a:t>Network Access Protection</a:t>
            </a:r>
            <a:r>
              <a:rPr lang="en-US" sz="1000">
                <a:solidFill>
                  <a:prstClr val="black"/>
                </a:solidFill>
                <a:latin typeface="Arial"/>
                <a:ea typeface="Times New Roman"/>
                <a:cs typeface="Segoe UI"/>
              </a:rPr>
              <a:t> dialog box. Click </a:t>
            </a:r>
            <a:r>
              <a:rPr lang="en-US" sz="1000" b="1">
                <a:solidFill>
                  <a:prstClr val="black"/>
                </a:solidFill>
                <a:latin typeface="Arial"/>
                <a:ea typeface="Times New Roman"/>
                <a:cs typeface="Times New Roman"/>
              </a:rPr>
              <a:t>Close</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lvl="0">
              <a:lnSpc>
                <a:spcPct val="115000"/>
              </a:lnSpc>
              <a:spcAft>
                <a:spcPts val="995"/>
              </a:spcAft>
            </a:pPr>
            <a:r>
              <a:rPr lang="en-US" sz="1000" b="1">
                <a:solidFill>
                  <a:prstClr val="black"/>
                </a:solidFill>
                <a:latin typeface="Arial"/>
                <a:ea typeface="Calibri"/>
                <a:cs typeface="Times New Roman"/>
              </a:rPr>
              <a:t>Note: </a:t>
            </a:r>
            <a:r>
              <a:rPr lang="en-US" sz="1000">
                <a:solidFill>
                  <a:prstClr val="black"/>
                </a:solidFill>
                <a:latin typeface="Arial"/>
                <a:ea typeface="Calibri"/>
                <a:cs typeface="Times New Roman"/>
              </a:rPr>
              <a:t>You may not receive a warning in the System Tray area, depending upon the point at which your computer becomes noncompliant.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At the command prompt, type the following command, and then press Enter:</a:t>
            </a:r>
            <a:endParaRPr lang="en-US" sz="1000">
              <a:solidFill>
                <a:prstClr val="black"/>
              </a:solidFill>
              <a:latin typeface="Arial"/>
              <a:ea typeface="Times New Roman"/>
              <a:cs typeface="Times New Roman"/>
            </a:endParaRPr>
          </a:p>
          <a:p>
            <a:pPr lvl="0">
              <a:lnSpc>
                <a:spcPct val="115000"/>
              </a:lnSpc>
              <a:spcBef>
                <a:spcPts val="600"/>
              </a:spcBef>
              <a:spcAft>
                <a:spcPts val="995"/>
              </a:spcAft>
            </a:pPr>
            <a:r>
              <a:rPr lang="en-US" sz="1000">
                <a:solidFill>
                  <a:prstClr val="black"/>
                </a:solidFill>
                <a:latin typeface="Arial"/>
                <a:ea typeface="Times New Roman"/>
                <a:cs typeface="Times New Roman"/>
              </a:rPr>
              <a:t>Ipconfig </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Notice that the computer has a subnet mask of 255.255.255.255 and a Domain Name System (DNS) suffix of restricted.Adatum.com. Leave all windows open.</a:t>
            </a:r>
            <a:endParaRPr lang="en-US"/>
          </a:p>
        </p:txBody>
      </p:sp>
      <p:sp>
        <p:nvSpPr>
          <p:cNvPr id="4" name="Slide Number Placeholder 3"/>
          <p:cNvSpPr>
            <a:spLocks noGrp="1"/>
          </p:cNvSpPr>
          <p:nvPr>
            <p:ph type="sldNum" sz="quarter" idx="10"/>
          </p:nvPr>
        </p:nvSpPr>
        <p:spPr/>
        <p:txBody>
          <a:bodyPr/>
          <a:lstStyle/>
          <a:p>
            <a:fld id="{7432E8E6-A529-4CC2-969C-DCD77E4141A9}" type="slidenum">
              <a:rPr lang="en-US" smtClean="0"/>
              <a:t>31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709756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432E8E6-A529-4CC2-969C-DCD77E4141A9}" type="slidenum">
              <a:rPr lang="en-US" smtClean="0"/>
              <a:t>32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40644424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smtClean="0">
                <a:effectLst/>
                <a:latin typeface="Arial"/>
                <a:ea typeface="Times New Roman"/>
                <a:cs typeface="Times New Roman"/>
              </a:rPr>
              <a:t>Mention that initial work on protecting IP communications began in the early 1990s and eventually led to IPsec as we know it today. Discuss the difference between IPsec and other IP security mechanisms such as Secure Sockets Layer (SSL). Specifically, describe how SSL requires active application configuration of items such as SSL certificates, port configuration, and domain names, while IPsec works in the background and the application does not know anything about it. </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33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33291856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smtClean="0">
                <a:effectLst/>
                <a:latin typeface="Arial"/>
                <a:ea typeface="Times New Roman"/>
                <a:cs typeface="Times New Roman"/>
              </a:rPr>
              <a:t>Discuss the advantages and disadvantages and the different options. The advantages with the least secure options are performance. The disadvantages, security and risk, are too overwhelming to select anything but the highest security options. Discuss some of the disadvantages of using Advanced Encryption Standard (AES) and 256-bit key lengths. Your discussion will generally focus on performance. However, today, computing power is readily available, both on site and from a cloud service. During the early 1990s, computing power was an inhibitor to bringing IP security to consumers.</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34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6291359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Walk through the components and some of the considerations for the components, especially with respect to the certification authority (CA).</a:t>
            </a:r>
          </a:p>
        </p:txBody>
      </p:sp>
      <p:sp>
        <p:nvSpPr>
          <p:cNvPr id="4" name="Slide Number Placeholder 3"/>
          <p:cNvSpPr>
            <a:spLocks noGrp="1"/>
          </p:cNvSpPr>
          <p:nvPr>
            <p:ph type="sldNum" sz="quarter" idx="10"/>
          </p:nvPr>
        </p:nvSpPr>
        <p:spPr/>
        <p:txBody>
          <a:bodyPr/>
          <a:lstStyle/>
          <a:p>
            <a:fld id="{7432E8E6-A529-4CC2-969C-DCD77E4141A9}" type="slidenum">
              <a:rPr lang="en-US" smtClean="0"/>
              <a:t>35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19051232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Discuss the steps at a high level to ensure that students understand the order of IPsec NAP enforcement.</a:t>
            </a:r>
          </a:p>
        </p:txBody>
      </p:sp>
      <p:sp>
        <p:nvSpPr>
          <p:cNvPr id="4" name="Slide Number Placeholder 3"/>
          <p:cNvSpPr>
            <a:spLocks noGrp="1"/>
          </p:cNvSpPr>
          <p:nvPr>
            <p:ph type="sldNum" sz="quarter" idx="10"/>
          </p:nvPr>
        </p:nvSpPr>
        <p:spPr/>
        <p:txBody>
          <a:bodyPr/>
          <a:lstStyle/>
          <a:p>
            <a:fld id="{7432E8E6-A529-4CC2-969C-DCD77E4141A9}" type="slidenum">
              <a:rPr lang="en-US" smtClean="0"/>
              <a:t>36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19672205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IPsec enforcement limits communication for IPsec-protected NAP clients by dropping incoming communication attempts from computers that cannot negotiate IPsec protection by using health certificates. Use the slide to discuss IPsec enforcement in the three logical networks:</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Secure network. The set of computers that have health certificates and require that incoming communication attempts use health certificates for IPsec authentication. </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Boundary network. The set of computers that have health certificates but do not require incoming communication attempts to use health certificates for IPsec authentication. Computers in the boundary network must be accessible to computers on the entire network.</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Restricted network. The set of computers that do not have health certificates, such as noncompliant NAP client computers, guests on the network, or computers that are not NAP-capable, such as computers running Windows versions that do not support NAP, or computers running the Mac operating system, or UNIX-based computers.</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37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41161266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432E8E6-A529-4CC2-969C-DCD77E4141A9}" type="slidenum">
              <a:rPr lang="en-US" smtClean="0"/>
              <a:t>38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22512856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Discuss some of the considerations an administrator must make when planning to deploy a public key infrastructure (PKI). The following considerations are common in enterprise environments:</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Will an offline root be needed or required by the security policy or to meet other requirements?</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How many CAs will handling the NAP environment require? Should additional CAs be considered in cases where other services will rely on the PKI?</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If a PKI already exists in the environment, how should you assess it for readiness for NAP?</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39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1571721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432E8E6-A529-4CC2-969C-DCD77E4141A9}"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38348926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432E8E6-A529-4CC2-969C-DCD77E4141A9}" type="slidenum">
              <a:rPr lang="en-US" smtClean="0"/>
              <a:t>40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28095566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The students should be aware that logging is disabled by default, and that they must enable it if they want to troubleshoot NAP-related problems or evaluate the overall health and security of their organization’s computers.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41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6578929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Revert all virtual machines.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require the 20411D-LON-DC1 and 20411D-LON-CL1 virtual machines to perform this demonstration. These should already be running from the preceding demonstration.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a:lnSpc>
                <a:spcPts val="1300"/>
              </a:lnSpc>
              <a:spcBef>
                <a:spcPts val="900"/>
              </a:spcBef>
              <a:spcAft>
                <a:spcPts val="300"/>
              </a:spcAft>
            </a:pPr>
            <a:r>
              <a:rPr lang="en-US" sz="1000" b="1" smtClean="0">
                <a:effectLst/>
                <a:latin typeface="Arial"/>
                <a:ea typeface="Times New Roman"/>
                <a:cs typeface="Segoe UI"/>
              </a:rPr>
              <a:t>Configure tracing from the GUI</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Switch to LON-CL1.</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At the command prompt, type </a:t>
            </a:r>
            <a:r>
              <a:rPr lang="en-US" sz="1000" b="1" smtClean="0">
                <a:effectLst/>
                <a:latin typeface="Arial"/>
                <a:ea typeface="Times New Roman"/>
                <a:cs typeface="Times New Roman"/>
              </a:rPr>
              <a:t>MMC</a:t>
            </a:r>
            <a:r>
              <a:rPr lang="en-US" sz="1000" smtClean="0">
                <a:effectLst/>
                <a:latin typeface="Arial"/>
                <a:ea typeface="Times New Roman"/>
                <a:cs typeface="Segoe UI"/>
              </a:rPr>
              <a:t>, and then press Enter.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MMC labeled Console1, click </a:t>
            </a:r>
            <a:r>
              <a:rPr lang="en-US" sz="1000" b="1" smtClean="0">
                <a:effectLst/>
                <a:latin typeface="Arial"/>
                <a:ea typeface="Times New Roman"/>
                <a:cs typeface="Times New Roman"/>
              </a:rPr>
              <a:t>File</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Add/Remove Snap-in</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Add or Remove Snap-ins window, click </a:t>
            </a:r>
            <a:r>
              <a:rPr lang="en-US" sz="1000" b="1" smtClean="0">
                <a:effectLst/>
                <a:latin typeface="Arial"/>
                <a:ea typeface="Times New Roman"/>
                <a:cs typeface="Times New Roman"/>
              </a:rPr>
              <a:t>NAP Client Configuration</a:t>
            </a:r>
            <a:r>
              <a:rPr lang="en-US" sz="1000" smtClean="0">
                <a:effectLst/>
                <a:latin typeface="Arial"/>
                <a:ea typeface="Times New Roman"/>
                <a:cs typeface="Segoe UI"/>
              </a:rPr>
              <a:t>, click </a:t>
            </a:r>
            <a:r>
              <a:rPr lang="en-US" sz="1000" b="1" smtClean="0">
                <a:effectLst/>
                <a:latin typeface="Arial"/>
                <a:ea typeface="Times New Roman"/>
                <a:cs typeface="Times New Roman"/>
              </a:rPr>
              <a:t>Add</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OK</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Add or Remove Snap-ins window, click </a:t>
            </a:r>
            <a:r>
              <a:rPr lang="en-US" sz="1000" b="1" smtClean="0">
                <a:effectLst/>
                <a:latin typeface="Arial"/>
                <a:ea typeface="Times New Roman"/>
                <a:cs typeface="Times New Roman"/>
              </a:rPr>
              <a:t>OK</a:t>
            </a:r>
            <a:r>
              <a:rPr lang="en-US" sz="1000" smtClean="0">
                <a:effectLst/>
                <a:latin typeface="Arial"/>
                <a:ea typeface="Times New Roman"/>
                <a:cs typeface="Segoe UI"/>
              </a:rPr>
              <a:t>. In Console1, in the navigation pane, right-click </a:t>
            </a:r>
            <a:r>
              <a:rPr lang="en-US" sz="1000" b="1" smtClean="0">
                <a:effectLst/>
                <a:latin typeface="Arial"/>
                <a:ea typeface="Times New Roman"/>
                <a:cs typeface="Times New Roman"/>
              </a:rPr>
              <a:t>NAP Client Configuration (Local Computer)</a:t>
            </a:r>
            <a:r>
              <a:rPr lang="en-US" sz="1000" smtClean="0">
                <a:effectLst/>
                <a:latin typeface="Arial"/>
                <a:ea typeface="Times New Roman"/>
                <a:cs typeface="Segoe UI"/>
              </a:rPr>
              <a:t> from the console tree, and then click </a:t>
            </a:r>
            <a:r>
              <a:rPr lang="en-US" sz="1000" b="1" smtClean="0">
                <a:effectLst/>
                <a:latin typeface="Arial"/>
                <a:ea typeface="Times New Roman"/>
                <a:cs typeface="Times New Roman"/>
              </a:rPr>
              <a:t>Properties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General</a:t>
            </a:r>
            <a:r>
              <a:rPr lang="en-US" sz="1000" smtClean="0">
                <a:effectLst/>
                <a:latin typeface="Arial"/>
                <a:ea typeface="Times New Roman"/>
                <a:cs typeface="Segoe UI"/>
              </a:rPr>
              <a:t> tab, click </a:t>
            </a:r>
            <a:r>
              <a:rPr lang="en-US" sz="1000" b="1" smtClean="0">
                <a:effectLst/>
                <a:latin typeface="Arial"/>
                <a:ea typeface="Times New Roman"/>
                <a:cs typeface="Times New Roman"/>
              </a:rPr>
              <a:t>Enabled</a:t>
            </a:r>
            <a:r>
              <a:rPr lang="en-US" sz="1000" smtClean="0">
                <a:effectLst/>
                <a:latin typeface="Arial"/>
                <a:ea typeface="Times New Roman"/>
                <a:cs typeface="Segoe UI"/>
              </a:rPr>
              <a:t>, and in the </a:t>
            </a:r>
            <a:r>
              <a:rPr lang="en-US" sz="1000" b="1" smtClean="0">
                <a:effectLst/>
                <a:latin typeface="Arial"/>
                <a:ea typeface="Times New Roman"/>
                <a:cs typeface="Times New Roman"/>
              </a:rPr>
              <a:t>Basic</a:t>
            </a:r>
            <a:r>
              <a:rPr lang="en-US" sz="1000" smtClean="0">
                <a:effectLst/>
                <a:latin typeface="Arial"/>
                <a:ea typeface="Times New Roman"/>
                <a:cs typeface="Segoe UI"/>
              </a:rPr>
              <a:t> list, click </a:t>
            </a:r>
            <a:r>
              <a:rPr lang="en-US" sz="1000" b="1" smtClean="0">
                <a:effectLst/>
                <a:latin typeface="Arial"/>
                <a:ea typeface="Times New Roman"/>
                <a:cs typeface="Times New Roman"/>
              </a:rPr>
              <a:t>Advanced</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OK</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a:lnSpc>
                <a:spcPts val="1300"/>
              </a:lnSpc>
              <a:spcBef>
                <a:spcPts val="900"/>
              </a:spcBef>
              <a:spcAft>
                <a:spcPts val="300"/>
              </a:spcAft>
            </a:pPr>
            <a:r>
              <a:rPr lang="en-US" sz="1000" b="1" smtClean="0">
                <a:effectLst/>
                <a:latin typeface="Arial"/>
                <a:ea typeface="Times New Roman"/>
                <a:cs typeface="Segoe UI"/>
              </a:rPr>
              <a:t>Configure tracing from the command line</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Switch to the command prompt.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At the command prompt, type the following command, and then press Enter:</a:t>
            </a:r>
            <a:endParaRPr lang="en-US" sz="1000" smtClean="0">
              <a:effectLst/>
              <a:latin typeface="Arial"/>
              <a:ea typeface="Times New Roman"/>
              <a:cs typeface="Times New Roman"/>
            </a:endParaRPr>
          </a:p>
          <a:p>
            <a:pPr>
              <a:lnSpc>
                <a:spcPts val="1000"/>
              </a:lnSpc>
              <a:spcBef>
                <a:spcPts val="600"/>
              </a:spcBef>
              <a:spcAft>
                <a:spcPts val="600"/>
              </a:spcAft>
            </a:pPr>
            <a:r>
              <a:rPr lang="en-US" sz="1000" smtClean="0">
                <a:effectLst/>
                <a:latin typeface="Arial"/>
                <a:ea typeface="Times New Roman"/>
                <a:cs typeface="Times New Roman"/>
              </a:rPr>
              <a:t>netsh nap client set tracing state = enable</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42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20235593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Describe, and where appropriate, demonstrate each of these </a:t>
            </a:r>
            <a:r>
              <a:rPr lang="en-US" sz="1000" b="1">
                <a:latin typeface="Arial"/>
                <a:ea typeface="Calibri"/>
                <a:cs typeface="Times New Roman"/>
              </a:rPr>
              <a:t>netsh</a:t>
            </a:r>
            <a:r>
              <a:rPr lang="en-US" sz="1000">
                <a:latin typeface="Arial"/>
                <a:ea typeface="Calibri"/>
                <a:cs typeface="Segoe UI"/>
              </a:rPr>
              <a:t> NAP commands.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43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22366708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Describe each of the identifications (IDs) that provide information about NAP services that are running on an NPS server.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44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21331355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Exercise 1: Configuring NAP Components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should configure NAP components, such as certificate requirements, health and network policies, and connection-request policies as the first step in implementing compliance and security. </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2: Configuring Virtual Private Network Access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After configuring NAP, you will configure a VPN server, and then enable the PING protocol through the firewall for testing purposes.</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3: Configuring the Client Settings to Support NAP</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enable a client VPN to connect to the </a:t>
            </a:r>
            <a:r>
              <a:rPr lang="en-US" sz="1000" dirty="0" err="1">
                <a:latin typeface="Arial"/>
                <a:ea typeface="Calibri"/>
                <a:cs typeface="Segoe UI"/>
              </a:rPr>
              <a:t>Adatum</a:t>
            </a:r>
            <a:r>
              <a:rPr lang="en-US" sz="1000" dirty="0">
                <a:latin typeface="Arial"/>
                <a:ea typeface="Calibri"/>
                <a:cs typeface="Segoe UI"/>
              </a:rPr>
              <a:t> network. You then will enable and configure the required client-side NAP components.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45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16782682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7432E8E6-A529-4CC2-969C-DCD77E4141A9}" type="slidenum">
              <a:rPr lang="en-US" smtClean="0"/>
              <a:t>46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25622064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7432E8E6-A529-4CC2-969C-DCD77E4141A9}" type="slidenum">
              <a:rPr lang="en-US" smtClean="0"/>
              <a:t>47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27250288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The DHCP NAP enforcement method is the weakest enforcement method in Windows Server 2012. Why is it a less preferable enforcement method than other available methods?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The DHCP NAP enforcement method is less preferable because a manually assigned IP address on the client machine circumvents DHCP NAP enforcement. Any user with administrative access can manually assign an IP address on the client machine.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Could you use the remote access NAP solution alongside the IPsec NAP solution? What benefit would this scenario provide?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a:t>
            </a:r>
            <a:r>
              <a:rPr lang="en-US" sz="1000" dirty="0">
                <a:solidFill>
                  <a:srgbClr val="000000"/>
                </a:solidFill>
                <a:latin typeface="Arial"/>
                <a:ea typeface="Calibri"/>
                <a:cs typeface="Segoe UI"/>
              </a:rPr>
              <a:t>es. You can use one or all of the NAP solutions in an environment. One benefit is that this solution would use IPsec to secure communication on the intranet, and not just the tunnel between the Internet host and the Routing and Remote Access server.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Could you have used DHCP NAP enforcement for the client? Why or why not?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No. It would not have worked, because the IP addresses assigned to the Routing and Remote Access client are coming from a static pool on the Routing and Remote Access server itself.</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48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17561206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are the three main client configurations that you need to configure for most NAP deployments?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Some NAP deployments that use Windows Security Health Validator require that you enable Security Center. The Network Access Protection service is required when you deploy NAP to NAP-capable client computers. You also must configure the NAP enforcement clients on the NAP-capable computers.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want to evaluate the overall health and security of the NAP enforced network. What do you need to do to start recording NAP events?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NAP trace logging is disabled by default, but you should enable it if you want to troubleshoot NAP-related problems or evaluate the overall health and security of your organization’s computers. You can use the NAP Client Management console or the </a:t>
            </a:r>
            <a:r>
              <a:rPr lang="en-US" sz="1000" dirty="0" err="1">
                <a:latin typeface="Arial"/>
                <a:ea typeface="Calibri"/>
                <a:cs typeface="Segoe UI"/>
              </a:rPr>
              <a:t>Netsh</a:t>
            </a:r>
            <a:r>
              <a:rPr lang="en-US" sz="1000" dirty="0">
                <a:latin typeface="Arial"/>
                <a:ea typeface="Calibri"/>
                <a:cs typeface="Segoe UI"/>
              </a:rPr>
              <a:t> command-line tool to enable logging functionality.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On a client computer, what steps must you perform to ensure that its health is assessed?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must perform the following steps to ensure that it can be assessed for health:</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Enable the NAP enforcement client.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Enable the Security Center.</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Start the NAP agent service.</a:t>
            </a:r>
            <a:endParaRPr lang="en-US" sz="1000" dirty="0" smtClean="0">
              <a:effectLst/>
              <a:latin typeface="Arial"/>
              <a:ea typeface="Times New Roman"/>
              <a:cs typeface="Times New Roman"/>
            </a:endParaRPr>
          </a:p>
          <a:p>
            <a:pPr>
              <a:lnSpc>
                <a:spcPct val="115000"/>
              </a:lnSpc>
              <a:spcAft>
                <a:spcPts val="300"/>
              </a:spcAft>
            </a:pPr>
            <a:r>
              <a:rPr lang="en-US" sz="1000" b="1" dirty="0">
                <a:latin typeface="Arial"/>
                <a:ea typeface="Calibri"/>
                <a:cs typeface="Times New Roman"/>
              </a:rPr>
              <a:t>Tools</a:t>
            </a:r>
            <a:endParaRPr lang="en-US" sz="1000" dirty="0">
              <a:latin typeface="Arial"/>
              <a:ea typeface="Calibri"/>
              <a:cs typeface="Times New Roman"/>
            </a:endParaRPr>
          </a:p>
          <a:p>
            <a:pPr>
              <a:lnSpc>
                <a:spcPct val="115000"/>
              </a:lnSpc>
              <a:spcAft>
                <a:spcPts val="300"/>
              </a:spcAft>
            </a:pPr>
            <a:r>
              <a:rPr lang="en-US" sz="1000" b="1" dirty="0">
                <a:latin typeface="Arial"/>
                <a:ea typeface="Times New Roman"/>
                <a:cs typeface="Times New Roman"/>
              </a:rPr>
              <a:t>Tool</a:t>
            </a:r>
            <a:endParaRPr lang="en-US" sz="1000" dirty="0">
              <a:latin typeface="Arial"/>
              <a:ea typeface="Calibri"/>
              <a:cs typeface="Times New Roman"/>
            </a:endParaRPr>
          </a:p>
          <a:p>
            <a:pPr>
              <a:lnSpc>
                <a:spcPct val="115000"/>
              </a:lnSpc>
              <a:spcAft>
                <a:spcPts val="300"/>
              </a:spcAft>
            </a:pPr>
            <a:r>
              <a:rPr lang="en-US" sz="1000" b="1" dirty="0">
                <a:latin typeface="Arial"/>
                <a:ea typeface="Times New Roman"/>
                <a:cs typeface="Times New Roman"/>
              </a:rPr>
              <a:t>Use </a:t>
            </a:r>
            <a:r>
              <a:rPr lang="en-US" sz="1000" b="1" dirty="0" smtClean="0">
                <a:latin typeface="Arial"/>
                <a:ea typeface="Times New Roman"/>
                <a:cs typeface="Times New Roman"/>
              </a:rPr>
              <a:t>for</a:t>
            </a:r>
            <a:endParaRPr lang="en-US" sz="1000" dirty="0" smtClean="0">
              <a:latin typeface="Arial"/>
              <a:ea typeface="Calibri"/>
              <a:cs typeface="Times New Roman"/>
            </a:endParaRPr>
          </a:p>
          <a:p>
            <a:pPr>
              <a:lnSpc>
                <a:spcPct val="115000"/>
              </a:lnSpc>
              <a:spcAft>
                <a:spcPts val="300"/>
              </a:spcAft>
            </a:pPr>
            <a:r>
              <a:rPr lang="en-US" sz="1000" b="1" dirty="0" smtClean="0">
                <a:latin typeface="Arial"/>
                <a:ea typeface="Times New Roman"/>
                <a:cs typeface="Times New Roman"/>
              </a:rPr>
              <a:t>Where to find it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49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4280470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Describe NAP capabilities and characteristics by expanding on the information that the slide includes. Ensure that the students thoroughly understand the capabilities and limitations of NAP.</a:t>
            </a:r>
            <a:endParaRPr lang="en-US" sz="1000">
              <a:latin typeface="Arial"/>
              <a:ea typeface="Calibri"/>
              <a:cs typeface="Times New Roman"/>
            </a:endParaRPr>
          </a:p>
          <a:p>
            <a:pPr>
              <a:lnSpc>
                <a:spcPts val="1300"/>
              </a:lnSpc>
              <a:spcBef>
                <a:spcPts val="900"/>
              </a:spcBef>
              <a:spcAft>
                <a:spcPts val="300"/>
              </a:spcAft>
            </a:pPr>
            <a:r>
              <a:rPr lang="en-US" sz="1000" b="0" smtClean="0">
                <a:effectLst/>
                <a:latin typeface="Arial"/>
                <a:ea typeface="Times New Roman"/>
                <a:cs typeface="Segoe UI"/>
              </a:rPr>
              <a:t>NAP can do the following for a network:</a:t>
            </a:r>
            <a:endParaRPr lang="en-US" sz="1000" b="1" smtClean="0">
              <a:effectLst/>
              <a:latin typeface="Arial"/>
              <a:ea typeface="Times New Roman"/>
              <a:cs typeface="Segoe UI"/>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Enforce health-requirement policies on client computers that are running the Windows</a:t>
            </a:r>
            <a:r>
              <a:rPr lang="en-US" sz="1000" baseline="30000" smtClean="0">
                <a:effectLst/>
                <a:latin typeface="Arial"/>
                <a:ea typeface="Times New Roman"/>
                <a:cs typeface="Segoe UI"/>
              </a:rPr>
              <a:t>®</a:t>
            </a:r>
            <a:r>
              <a:rPr lang="en-US" sz="1000" smtClean="0">
                <a:effectLst/>
                <a:latin typeface="Arial"/>
                <a:ea typeface="Times New Roman"/>
                <a:cs typeface="Segoe UI"/>
              </a:rPr>
              <a:t> XP operating system with Service Pack 3 (SP3) and the Windows 8 operating system or newer.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Ensure that client computers remain compliant with existing policies.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Offer remediation support for computers that do not meet the health requirements for full network access.</a:t>
            </a:r>
            <a:endParaRPr lang="en-US" sz="1000" smtClean="0">
              <a:effectLst/>
              <a:latin typeface="Arial"/>
              <a:ea typeface="Times New Roman"/>
              <a:cs typeface="Times New Roman"/>
            </a:endParaRPr>
          </a:p>
          <a:p>
            <a:pPr>
              <a:lnSpc>
                <a:spcPts val="1300"/>
              </a:lnSpc>
              <a:spcBef>
                <a:spcPts val="900"/>
              </a:spcBef>
              <a:spcAft>
                <a:spcPts val="300"/>
              </a:spcAft>
            </a:pPr>
            <a:r>
              <a:rPr lang="en-US" sz="1000" b="0" smtClean="0">
                <a:effectLst/>
                <a:latin typeface="Arial"/>
                <a:ea typeface="Times New Roman"/>
                <a:cs typeface="Segoe UI"/>
              </a:rPr>
              <a:t>NAP cannot do the following for a network:</a:t>
            </a:r>
            <a:endParaRPr lang="en-US" sz="1000" b="1" smtClean="0">
              <a:effectLst/>
              <a:latin typeface="Arial"/>
              <a:ea typeface="Times New Roman"/>
              <a:cs typeface="Segoe UI"/>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Prevent authorized users with compliant computers from performing malicious activities on the network.</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Restrict network access for computers that are running Windows versions earlier than Windows XP with SP3, if you configure exception rules for those computers.</a:t>
            </a:r>
            <a:endParaRPr lang="en-US" sz="1000" smtClean="0">
              <a:effectLst/>
              <a:latin typeface="Arial"/>
              <a:ea typeface="Times New Roman"/>
              <a:cs typeface="Times New Roman"/>
            </a:endParaRPr>
          </a:p>
          <a:p>
            <a:pPr>
              <a:lnSpc>
                <a:spcPct val="115000"/>
              </a:lnSpc>
              <a:spcAft>
                <a:spcPts val="1000"/>
              </a:spcAft>
            </a:pPr>
            <a:r>
              <a:rPr lang="en-US" sz="1000">
                <a:latin typeface="Arial"/>
                <a:ea typeface="Calibri"/>
                <a:cs typeface="Segoe UI"/>
              </a:rPr>
              <a:t>NAP has three important and distinct uses:</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Health state validation. Validates a computer’s health against health policies.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Health policy compliance. Updates client computers that do not meet the requirements.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Limited access enforcement. Isolates noncompliant computers onto a remediation network with limited access.</a:t>
            </a:r>
            <a:endParaRPr lang="en-US" sz="1000" smtClean="0">
              <a:effectLst/>
              <a:latin typeface="Arial"/>
              <a:ea typeface="Times New Roman"/>
              <a:cs typeface="Times New Roman"/>
            </a:endParaRPr>
          </a:p>
          <a:p>
            <a:pPr>
              <a:lnSpc>
                <a:spcPct val="115000"/>
              </a:lnSpc>
              <a:spcAft>
                <a:spcPts val="1000"/>
              </a:spcAft>
            </a:pPr>
            <a:r>
              <a:rPr lang="en-US" sz="1000">
                <a:latin typeface="Arial"/>
                <a:ea typeface="Calibri"/>
                <a:cs typeface="Segoe UI"/>
              </a:rPr>
              <a:t>Emphasize that NAP is a compliance tool, not a security tool. NAP provides an extra security layer, but it is not a complete security solution. The following methods and tools enforce and support NAP, which will be discussed in detail later:</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Internet Protocol security (IPsec)-protected traffic.</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Institute of Electrical and Electronics Engineers, Inc. (IEEE) 802.1X-authenticated connections.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5797301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pPr>
            <a:r>
              <a:rPr lang="en-US" sz="1000" dirty="0">
                <a:solidFill>
                  <a:prstClr val="black"/>
                </a:solidFill>
                <a:latin typeface="Arial"/>
                <a:ea typeface="Times New Roman"/>
                <a:cs typeface="Times New Roman"/>
              </a:rPr>
              <a:t>Services</a:t>
            </a:r>
            <a:endParaRPr lang="en-US" sz="1000" dirty="0">
              <a:solidFill>
                <a:prstClr val="black"/>
              </a:solidFill>
              <a:latin typeface="Arial"/>
              <a:ea typeface="Calibri"/>
              <a:cs typeface="Times New Roman"/>
            </a:endParaRPr>
          </a:p>
          <a:p>
            <a:pPr lvl="0">
              <a:lnSpc>
                <a:spcPct val="115000"/>
              </a:lnSpc>
            </a:pPr>
            <a:r>
              <a:rPr lang="en-US" sz="1000" dirty="0">
                <a:solidFill>
                  <a:prstClr val="black"/>
                </a:solidFill>
                <a:latin typeface="Arial"/>
                <a:ea typeface="Times New Roman"/>
                <a:cs typeface="Times New Roman"/>
              </a:rPr>
              <a:t>Enable and configure the NAP service on client computers.</a:t>
            </a:r>
            <a:endParaRPr lang="en-US" sz="1000" dirty="0">
              <a:solidFill>
                <a:prstClr val="black"/>
              </a:solidFill>
              <a:latin typeface="Arial"/>
              <a:ea typeface="Calibri"/>
              <a:cs typeface="Times New Roman"/>
            </a:endParaRPr>
          </a:p>
          <a:p>
            <a:pPr lvl="0">
              <a:lnSpc>
                <a:spcPct val="115000"/>
              </a:lnSpc>
            </a:pPr>
            <a:r>
              <a:rPr lang="en-US" sz="1000" dirty="0">
                <a:solidFill>
                  <a:prstClr val="black"/>
                </a:solidFill>
                <a:latin typeface="Arial"/>
                <a:ea typeface="Times New Roman"/>
                <a:cs typeface="Times New Roman"/>
              </a:rPr>
              <a:t>In Control Panel, click </a:t>
            </a:r>
            <a:r>
              <a:rPr lang="en-US" sz="1000" b="1" dirty="0">
                <a:solidFill>
                  <a:prstClr val="black"/>
                </a:solidFill>
                <a:latin typeface="Arial"/>
                <a:ea typeface="Times New Roman"/>
                <a:cs typeface="Times New Roman"/>
              </a:rPr>
              <a:t>System and Maintenance</a:t>
            </a:r>
            <a:r>
              <a:rPr lang="en-US" sz="1000" dirty="0">
                <a:solidFill>
                  <a:prstClr val="black"/>
                </a:solidFill>
                <a:latin typeface="Arial"/>
                <a:ea typeface="Times New Roman"/>
                <a:cs typeface="Times New Roman"/>
              </a:rPr>
              <a:t>, click </a:t>
            </a:r>
            <a:r>
              <a:rPr lang="en-US" sz="1000" b="1" dirty="0">
                <a:solidFill>
                  <a:prstClr val="black"/>
                </a:solidFill>
                <a:latin typeface="Arial"/>
                <a:ea typeface="Times New Roman"/>
                <a:cs typeface="Times New Roman"/>
              </a:rPr>
              <a:t>Administrative Tools</a:t>
            </a:r>
            <a:r>
              <a:rPr lang="en-US" sz="1000" dirty="0">
                <a:solidFill>
                  <a:prstClr val="black"/>
                </a:solidFill>
                <a:latin typeface="Arial"/>
                <a:ea typeface="Times New Roman"/>
                <a:cs typeface="Times New Roman"/>
              </a:rPr>
              <a:t>, and then double-click </a:t>
            </a:r>
            <a:r>
              <a:rPr lang="en-US" sz="1000" b="1" dirty="0">
                <a:solidFill>
                  <a:prstClr val="black"/>
                </a:solidFill>
                <a:latin typeface="Arial"/>
                <a:ea typeface="Times New Roman"/>
                <a:cs typeface="Times New Roman"/>
              </a:rPr>
              <a:t>Services</a:t>
            </a:r>
            <a:r>
              <a:rPr lang="en-US" sz="1000" dirty="0">
                <a:solidFill>
                  <a:prstClr val="black"/>
                </a:solidFill>
                <a:latin typeface="Arial"/>
                <a:ea typeface="Times New Roman"/>
                <a:cs typeface="Times New Roman"/>
              </a:rPr>
              <a:t>.</a:t>
            </a:r>
            <a:endParaRPr lang="en-US" sz="1000" dirty="0">
              <a:solidFill>
                <a:prstClr val="black"/>
              </a:solidFill>
              <a:latin typeface="Arial"/>
              <a:ea typeface="Calibri"/>
              <a:cs typeface="Times New Roman"/>
            </a:endParaRPr>
          </a:p>
          <a:p>
            <a:pPr lvl="0">
              <a:lnSpc>
                <a:spcPct val="115000"/>
              </a:lnSpc>
            </a:pPr>
            <a:r>
              <a:rPr lang="en-US" sz="1000" dirty="0" err="1">
                <a:solidFill>
                  <a:prstClr val="black"/>
                </a:solidFill>
                <a:latin typeface="Arial"/>
                <a:ea typeface="Times New Roman"/>
                <a:cs typeface="Times New Roman"/>
              </a:rPr>
              <a:t>Netsh</a:t>
            </a:r>
            <a:r>
              <a:rPr lang="en-US" sz="1000" dirty="0">
                <a:solidFill>
                  <a:prstClr val="black"/>
                </a:solidFill>
                <a:latin typeface="Arial"/>
                <a:ea typeface="Times New Roman"/>
                <a:cs typeface="Times New Roman"/>
              </a:rPr>
              <a:t> NAP</a:t>
            </a:r>
            <a:endParaRPr lang="en-US" sz="1000" dirty="0">
              <a:solidFill>
                <a:prstClr val="black"/>
              </a:solidFill>
              <a:latin typeface="Arial"/>
              <a:ea typeface="Calibri"/>
              <a:cs typeface="Times New Roman"/>
            </a:endParaRPr>
          </a:p>
          <a:p>
            <a:pPr lvl="0">
              <a:lnSpc>
                <a:spcPct val="115000"/>
              </a:lnSpc>
            </a:pPr>
            <a:r>
              <a:rPr lang="en-US" sz="1000" dirty="0">
                <a:solidFill>
                  <a:prstClr val="black"/>
                </a:solidFill>
                <a:latin typeface="Arial"/>
                <a:ea typeface="Times New Roman"/>
                <a:cs typeface="Times New Roman"/>
              </a:rPr>
              <a:t>Using </a:t>
            </a:r>
            <a:r>
              <a:rPr lang="en-US" sz="1000" b="1" dirty="0" err="1">
                <a:solidFill>
                  <a:prstClr val="black"/>
                </a:solidFill>
                <a:latin typeface="Arial"/>
                <a:ea typeface="Times New Roman"/>
                <a:cs typeface="Times New Roman"/>
              </a:rPr>
              <a:t>Netsh</a:t>
            </a:r>
            <a:r>
              <a:rPr lang="en-US" sz="1000" dirty="0">
                <a:solidFill>
                  <a:prstClr val="black"/>
                </a:solidFill>
                <a:latin typeface="Arial"/>
                <a:ea typeface="Times New Roman"/>
                <a:cs typeface="Times New Roman"/>
              </a:rPr>
              <a:t>, you can create scripts to configure NAP automatically, and display the configuration and status of the NAP client service.</a:t>
            </a:r>
            <a:endParaRPr lang="en-US" sz="1000" dirty="0">
              <a:solidFill>
                <a:prstClr val="black"/>
              </a:solidFill>
              <a:latin typeface="Arial"/>
              <a:ea typeface="Calibri"/>
              <a:cs typeface="Times New Roman"/>
            </a:endParaRPr>
          </a:p>
          <a:p>
            <a:pPr lvl="0">
              <a:lnSpc>
                <a:spcPct val="115000"/>
              </a:lnSpc>
            </a:pPr>
            <a:r>
              <a:rPr lang="en-US" sz="1000" dirty="0">
                <a:solidFill>
                  <a:prstClr val="black"/>
                </a:solidFill>
                <a:latin typeface="Arial"/>
                <a:ea typeface="Times New Roman"/>
                <a:cs typeface="Times New Roman"/>
              </a:rPr>
              <a:t>Open a command window with administrative rights</a:t>
            </a:r>
            <a:r>
              <a:rPr lang="en-US" sz="1000" dirty="0">
                <a:solidFill>
                  <a:prstClr val="black"/>
                </a:solidFill>
                <a:latin typeface="Arial"/>
                <a:ea typeface="Times New Roman"/>
                <a:cs typeface="Segoe UI"/>
              </a:rPr>
              <a:t>,</a:t>
            </a:r>
            <a:r>
              <a:rPr lang="en-US" sz="1000" dirty="0">
                <a:solidFill>
                  <a:prstClr val="black"/>
                </a:solidFill>
                <a:latin typeface="Arial"/>
                <a:ea typeface="Times New Roman"/>
                <a:cs typeface="Times New Roman"/>
              </a:rPr>
              <a:t> and then type </a:t>
            </a:r>
            <a:r>
              <a:rPr lang="en-US" sz="1000" b="1" dirty="0" err="1">
                <a:solidFill>
                  <a:prstClr val="black"/>
                </a:solidFill>
                <a:latin typeface="Arial"/>
                <a:ea typeface="Times New Roman"/>
                <a:cs typeface="Times New Roman"/>
              </a:rPr>
              <a:t>netsh</a:t>
            </a:r>
            <a:r>
              <a:rPr lang="en-US" sz="1000" b="1" dirty="0">
                <a:solidFill>
                  <a:prstClr val="black"/>
                </a:solidFill>
                <a:latin typeface="Arial"/>
                <a:ea typeface="Times New Roman"/>
                <a:cs typeface="Times New Roman"/>
              </a:rPr>
              <a:t> –c nap</a:t>
            </a:r>
            <a:r>
              <a:rPr lang="en-US" sz="1000" dirty="0">
                <a:solidFill>
                  <a:prstClr val="black"/>
                </a:solidFill>
                <a:latin typeface="Arial"/>
                <a:ea typeface="Times New Roman"/>
                <a:cs typeface="Times New Roman"/>
              </a:rPr>
              <a:t>. You can type </a:t>
            </a:r>
            <a:r>
              <a:rPr lang="en-US" sz="1000" b="1" dirty="0">
                <a:solidFill>
                  <a:prstClr val="black"/>
                </a:solidFill>
                <a:latin typeface="Arial"/>
                <a:ea typeface="Times New Roman"/>
                <a:cs typeface="Times New Roman"/>
              </a:rPr>
              <a:t>help</a:t>
            </a:r>
            <a:r>
              <a:rPr lang="en-US" sz="1000" dirty="0">
                <a:solidFill>
                  <a:prstClr val="black"/>
                </a:solidFill>
                <a:latin typeface="Arial"/>
                <a:ea typeface="Times New Roman"/>
                <a:cs typeface="Times New Roman"/>
              </a:rPr>
              <a:t> to get a full list of available commands.</a:t>
            </a:r>
            <a:endParaRPr lang="en-US" sz="1000" dirty="0">
              <a:solidFill>
                <a:prstClr val="black"/>
              </a:solidFill>
              <a:latin typeface="Arial"/>
              <a:ea typeface="Calibri"/>
              <a:cs typeface="Times New Roman"/>
            </a:endParaRPr>
          </a:p>
          <a:p>
            <a:pPr lvl="0">
              <a:lnSpc>
                <a:spcPct val="115000"/>
              </a:lnSpc>
            </a:pPr>
            <a:r>
              <a:rPr lang="en-US" sz="1000" dirty="0">
                <a:solidFill>
                  <a:prstClr val="black"/>
                </a:solidFill>
                <a:latin typeface="Arial"/>
                <a:ea typeface="Times New Roman"/>
                <a:cs typeface="Times New Roman"/>
              </a:rPr>
              <a:t>Group Policy</a:t>
            </a:r>
            <a:endParaRPr lang="en-US" sz="1000" dirty="0">
              <a:solidFill>
                <a:prstClr val="black"/>
              </a:solidFill>
              <a:latin typeface="Arial"/>
              <a:ea typeface="Calibri"/>
              <a:cs typeface="Times New Roman"/>
            </a:endParaRPr>
          </a:p>
          <a:p>
            <a:pPr lvl="0">
              <a:lnSpc>
                <a:spcPct val="115000"/>
              </a:lnSpc>
            </a:pPr>
            <a:r>
              <a:rPr lang="en-US" sz="1000" dirty="0">
                <a:solidFill>
                  <a:prstClr val="black"/>
                </a:solidFill>
                <a:latin typeface="Arial"/>
                <a:ea typeface="Times New Roman"/>
                <a:cs typeface="Times New Roman"/>
              </a:rPr>
              <a:t>Some NAP deployments that use Windows Security Health Validator require that Security Center is enabled.</a:t>
            </a:r>
            <a:endParaRPr lang="en-US" sz="1000" dirty="0">
              <a:solidFill>
                <a:prstClr val="black"/>
              </a:solidFill>
              <a:latin typeface="Arial"/>
              <a:ea typeface="Calibri"/>
              <a:cs typeface="Times New Roman"/>
            </a:endParaRPr>
          </a:p>
          <a:p>
            <a:pPr lvl="0">
              <a:lnSpc>
                <a:spcPct val="115000"/>
              </a:lnSpc>
            </a:pPr>
            <a:r>
              <a:rPr lang="en-US" sz="1000" dirty="0">
                <a:solidFill>
                  <a:prstClr val="black"/>
                </a:solidFill>
                <a:latin typeface="Arial"/>
                <a:ea typeface="Times New Roman"/>
                <a:cs typeface="Times New Roman"/>
              </a:rPr>
              <a:t>Enable the </a:t>
            </a:r>
            <a:r>
              <a:rPr lang="en-US" sz="1000" b="1" dirty="0">
                <a:solidFill>
                  <a:prstClr val="black"/>
                </a:solidFill>
                <a:latin typeface="Arial"/>
                <a:ea typeface="Times New Roman"/>
                <a:cs typeface="Times New Roman"/>
              </a:rPr>
              <a:t>Turn on Security Center (Domain PCs only) </a:t>
            </a:r>
            <a:r>
              <a:rPr lang="en-US" sz="1000" dirty="0">
                <a:solidFill>
                  <a:prstClr val="black"/>
                </a:solidFill>
                <a:latin typeface="Arial"/>
                <a:ea typeface="Times New Roman"/>
                <a:cs typeface="Times New Roman"/>
              </a:rPr>
              <a:t>setting in the Computer Configuration/Administrative Templates/Windows Components/Security Center sections of Group Policy.</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Best Practice: </a:t>
            </a:r>
            <a:endParaRPr lang="en-US" dirty="0"/>
          </a:p>
        </p:txBody>
      </p:sp>
      <p:sp>
        <p:nvSpPr>
          <p:cNvPr id="4" name="Slide Number Placeholder 3"/>
          <p:cNvSpPr>
            <a:spLocks noGrp="1"/>
          </p:cNvSpPr>
          <p:nvPr>
            <p:ph type="sldNum" sz="quarter" idx="10"/>
          </p:nvPr>
        </p:nvSpPr>
        <p:spPr/>
        <p:txBody>
          <a:bodyPr/>
          <a:lstStyle/>
          <a:p>
            <a:fld id="{7432E8E6-A529-4CC2-969C-DCD77E4141A9}" type="slidenum">
              <a:rPr lang="en-US" smtClean="0"/>
              <a:t>50</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4139281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Virtual private network (VPN) connections.</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Dynamic Host Configuration Protocol (DHCP) address configurations.</a:t>
            </a:r>
            <a:endParaRPr lang="en-US" sz="1000">
              <a:solidFill>
                <a:prstClr val="black"/>
              </a:solidFill>
              <a:latin typeface="Arial"/>
              <a:ea typeface="Times New Roman"/>
              <a:cs typeface="Times New Roman"/>
            </a:endParaRPr>
          </a:p>
          <a:p>
            <a:pPr lvl="0">
              <a:lnSpc>
                <a:spcPct val="115000"/>
              </a:lnSpc>
              <a:spcAft>
                <a:spcPts val="1000"/>
              </a:spcAft>
            </a:pPr>
            <a:r>
              <a:rPr lang="en-US" sz="1000">
                <a:solidFill>
                  <a:prstClr val="black"/>
                </a:solidFill>
                <a:latin typeface="Arial"/>
                <a:ea typeface="Calibri"/>
                <a:cs typeface="Segoe UI"/>
              </a:rPr>
              <a:t>Explain that unlike Network Access Quarantine Control, NAP offers continuous health-state monitoring of connected computers. You can configure exception rules that will not limit access to: </a:t>
            </a:r>
            <a:endParaRPr lang="en-US" sz="1000">
              <a:solidFill>
                <a:prstClr val="black"/>
              </a:solidFill>
              <a:latin typeface="Arial"/>
              <a:ea typeface="Calibri"/>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Computers that are not NAP capable.</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Computers that are running Windows versions that are earlier than Windows XP with SP3.</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Client operating systems from other vendors.</a:t>
            </a:r>
            <a:endParaRPr lang="en-US"/>
          </a:p>
        </p:txBody>
      </p:sp>
      <p:sp>
        <p:nvSpPr>
          <p:cNvPr id="4" name="Slide Number Placeholder 3"/>
          <p:cNvSpPr>
            <a:spLocks noGrp="1"/>
          </p:cNvSpPr>
          <p:nvPr>
            <p:ph type="sldNum" sz="quarter" idx="10"/>
          </p:nvPr>
        </p:nvSpPr>
        <p:spPr/>
        <p:txBody>
          <a:bodyPr/>
          <a:lstStyle/>
          <a:p>
            <a:fld id="{7432E8E6-A529-4CC2-969C-DCD77E4141A9}"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2333411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Describe each scenario, and ask students whether any of these scenarios might apply in their organizations.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3480629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Briefly explain each of the methods for enforcing NAP. Emphasize that the next lesson covers these methods in more detail.</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1166776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Use the slide to discuss each of the following components:</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NAP clients.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NAP enforcement points.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NAP health policy servers.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Health requirement servers, which are typically domain controllers or anti-virus servers.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Active Directory Domain Services (AD DS)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Restricted networks.</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432E8E6-A529-4CC2-969C-DCD77E4141A9}"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Implementing Network Access Protection</a:t>
            </a:r>
            <a:endParaRPr lang="en-US" sz="1200" b="1">
              <a:solidFill>
                <a:srgbClr val="336699"/>
              </a:solidFill>
              <a:latin typeface="Arial"/>
            </a:endParaRPr>
          </a:p>
        </p:txBody>
      </p:sp>
    </p:spTree>
    <p:extLst>
      <p:ext uri="{BB962C8B-B14F-4D97-AF65-F5344CB8AC3E}">
        <p14:creationId xmlns:p14="http://schemas.microsoft.com/office/powerpoint/2010/main" val="109690361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7073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 7</a:t>
            </a:r>
            <a:endParaRPr lang="en-US" sz="2600"/>
          </a:p>
        </p:txBody>
      </p:sp>
      <p:sp>
        <p:nvSpPr>
          <p:cNvPr id="3" name="Subtitle 2"/>
          <p:cNvSpPr>
            <a:spLocks noGrp="1"/>
          </p:cNvSpPr>
          <p:nvPr>
            <p:ph type="subTitle" sz="quarter" idx="1"/>
          </p:nvPr>
        </p:nvSpPr>
        <p:spPr/>
        <p:txBody>
          <a:bodyPr/>
          <a:lstStyle/>
          <a:p>
            <a:r>
              <a:rPr lang="en-US" smtClean="0"/>
              <a:t>Implementing Network Access Protection
</a:t>
            </a:r>
            <a:endParaRPr lang="en-US"/>
          </a:p>
        </p:txBody>
      </p:sp>
    </p:spTree>
    <p:extLst>
      <p:ext uri="{BB962C8B-B14F-4D97-AF65-F5344CB8AC3E}">
        <p14:creationId xmlns:p14="http://schemas.microsoft.com/office/powerpoint/2010/main" val="222544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US" dirty="0" smtClean="0"/>
              <a:t>Lesson 2: Overview of NAP Enforcement Processes</a:t>
            </a:r>
            <a:endParaRPr lang="en-US" dirty="0"/>
          </a:p>
        </p:txBody>
      </p:sp>
      <p:sp>
        <p:nvSpPr>
          <p:cNvPr id="3" name="Text Placeholder 2"/>
          <p:cNvSpPr>
            <a:spLocks noGrp="1"/>
          </p:cNvSpPr>
          <p:nvPr>
            <p:ph type="body" idx="1"/>
          </p:nvPr>
        </p:nvSpPr>
        <p:spPr/>
        <p:txBody>
          <a:bodyPr/>
          <a:lstStyle/>
          <a:p>
            <a:r>
              <a:rPr lang="fr-FR" smtClean="0"/>
              <a:t>NAP Enforcement Processes
IPsec Enforcement
802.1X Enforcement
VPN Enforcement
DHCP Enforcement</a:t>
            </a:r>
            <a:endParaRPr lang="en-US"/>
          </a:p>
        </p:txBody>
      </p:sp>
    </p:spTree>
    <p:extLst>
      <p:ext uri="{BB962C8B-B14F-4D97-AF65-F5344CB8AC3E}">
        <p14:creationId xmlns:p14="http://schemas.microsoft.com/office/powerpoint/2010/main" val="253241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NAP Enforcement Processes</a:t>
            </a:r>
            <a:endParaRPr lang="en-US"/>
          </a:p>
        </p:txBody>
      </p:sp>
      <p:grpSp>
        <p:nvGrpSpPr>
          <p:cNvPr id="4" name="Group 3" descr="Diagram of the interactions, depicted as arrows, between the various components of a NAP solution"/>
          <p:cNvGrpSpPr>
            <a:grpSpLocks/>
          </p:cNvGrpSpPr>
          <p:nvPr/>
        </p:nvGrpSpPr>
        <p:grpSpPr bwMode="auto">
          <a:xfrm>
            <a:off x="19050" y="749300"/>
            <a:ext cx="9077325" cy="5795963"/>
            <a:chOff x="12" y="472"/>
            <a:chExt cx="5718" cy="3651"/>
          </a:xfrm>
        </p:grpSpPr>
        <p:sp>
          <p:nvSpPr>
            <p:cNvPr id="5" name="Rectangle 4"/>
            <p:cNvSpPr>
              <a:spLocks noChangeArrowheads="1"/>
            </p:cNvSpPr>
            <p:nvPr/>
          </p:nvSpPr>
          <p:spPr bwMode="auto">
            <a:xfrm>
              <a:off x="12" y="472"/>
              <a:ext cx="5718" cy="3651"/>
            </a:xfrm>
            <a:prstGeom prst="rect">
              <a:avLst/>
            </a:prstGeom>
            <a:solidFill>
              <a:schemeClr val="bg1"/>
            </a:solidFill>
            <a:ln>
              <a:noFill/>
            </a:ln>
            <a:effectLst/>
            <a:extLs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pic>
          <p:nvPicPr>
            <p:cNvPr id="6" name="Picture 5" descr="Serve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702" y="649"/>
              <a:ext cx="324" cy="5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7"/>
            <p:cNvSpPr>
              <a:spLocks noChangeArrowheads="1"/>
            </p:cNvSpPr>
            <p:nvPr/>
          </p:nvSpPr>
          <p:spPr bwMode="auto">
            <a:xfrm>
              <a:off x="1997" y="622"/>
              <a:ext cx="594" cy="226"/>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HRA </a:t>
              </a:r>
            </a:p>
          </p:txBody>
        </p:sp>
        <p:pic>
          <p:nvPicPr>
            <p:cNvPr id="8" name="Picture 7" descr="Serve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702" y="2390"/>
              <a:ext cx="324" cy="575"/>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9"/>
            <p:cNvSpPr>
              <a:spLocks noChangeArrowheads="1"/>
            </p:cNvSpPr>
            <p:nvPr/>
          </p:nvSpPr>
          <p:spPr bwMode="auto">
            <a:xfrm>
              <a:off x="2402" y="2989"/>
              <a:ext cx="937" cy="226"/>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VPN Server </a:t>
              </a:r>
            </a:p>
          </p:txBody>
        </p:sp>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702" y="1453"/>
              <a:ext cx="324" cy="575"/>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1"/>
            <p:cNvSpPr>
              <a:spLocks noChangeArrowheads="1"/>
            </p:cNvSpPr>
            <p:nvPr/>
          </p:nvSpPr>
          <p:spPr bwMode="auto">
            <a:xfrm>
              <a:off x="2402" y="2052"/>
              <a:ext cx="937" cy="226"/>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DHCP Server </a:t>
              </a:r>
            </a:p>
          </p:txBody>
        </p:sp>
        <p:grpSp>
          <p:nvGrpSpPr>
            <p:cNvPr id="12" name="Group 11"/>
            <p:cNvGrpSpPr>
              <a:grpSpLocks/>
            </p:cNvGrpSpPr>
            <p:nvPr/>
          </p:nvGrpSpPr>
          <p:grpSpPr bwMode="auto">
            <a:xfrm>
              <a:off x="2496" y="3420"/>
              <a:ext cx="886" cy="597"/>
              <a:chOff x="2916" y="3407"/>
              <a:chExt cx="886" cy="597"/>
            </a:xfrm>
          </p:grpSpPr>
          <p:pic>
            <p:nvPicPr>
              <p:cNvPr id="45" name="Picture 44" descr="wireless route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233" y="3510"/>
                <a:ext cx="569" cy="49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Public switch"/>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rot="202981">
                <a:off x="2916" y="3407"/>
                <a:ext cx="576" cy="30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AutoShape 15"/>
            <p:cNvSpPr>
              <a:spLocks noChangeArrowheads="1"/>
            </p:cNvSpPr>
            <p:nvPr/>
          </p:nvSpPr>
          <p:spPr bwMode="auto">
            <a:xfrm>
              <a:off x="1099" y="3787"/>
              <a:ext cx="1678" cy="277"/>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IEEE 802.1X </a:t>
              </a:r>
              <a:br>
                <a:rPr lang="en-US" sz="1400" dirty="0">
                  <a:latin typeface="Segoe UI" pitchFamily="34" charset="0"/>
                  <a:ea typeface="Segoe UI" pitchFamily="34" charset="0"/>
                  <a:cs typeface="Segoe UI" pitchFamily="34" charset="0"/>
                </a:rPr>
              </a:br>
              <a:r>
                <a:rPr lang="en-US" sz="1400" dirty="0">
                  <a:latin typeface="Segoe UI" pitchFamily="34" charset="0"/>
                  <a:ea typeface="Segoe UI" pitchFamily="34" charset="0"/>
                  <a:cs typeface="Segoe UI" pitchFamily="34" charset="0"/>
                </a:rPr>
                <a:t>Network Access Devices</a:t>
              </a:r>
            </a:p>
          </p:txBody>
        </p:sp>
        <p:pic>
          <p:nvPicPr>
            <p:cNvPr id="14" name="Picture 13" descr="Computer laptop"/>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53" y="1896"/>
              <a:ext cx="524" cy="56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Serve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126" y="1898"/>
              <a:ext cx="324" cy="5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Serve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094" y="608"/>
              <a:ext cx="324" cy="575"/>
            </a:xfrm>
            <a:prstGeom prst="rect">
              <a:avLst/>
            </a:prstGeom>
            <a:noFill/>
            <a:extLst>
              <a:ext uri="{909E8E84-426E-40DD-AFC4-6F175D3DCCD1}">
                <a14:hiddenFill xmlns:a14="http://schemas.microsoft.com/office/drawing/2010/main">
                  <a:solidFill>
                    <a:srgbClr val="FFFFFF"/>
                  </a:solidFill>
                </a14:hiddenFill>
              </a:ext>
            </a:extLst>
          </p:spPr>
        </p:pic>
        <p:sp>
          <p:nvSpPr>
            <p:cNvPr id="17" name="AutoShape 19"/>
            <p:cNvSpPr>
              <a:spLocks noChangeArrowheads="1"/>
            </p:cNvSpPr>
            <p:nvPr/>
          </p:nvSpPr>
          <p:spPr bwMode="auto">
            <a:xfrm>
              <a:off x="3587" y="875"/>
              <a:ext cx="1417" cy="323"/>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Health Requirement Server </a:t>
              </a:r>
            </a:p>
          </p:txBody>
        </p:sp>
        <p:pic>
          <p:nvPicPr>
            <p:cNvPr id="18" name="Picture 17" descr="Serve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90" y="605"/>
              <a:ext cx="324" cy="575"/>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21"/>
            <p:cNvSpPr>
              <a:spLocks noChangeArrowheads="1"/>
            </p:cNvSpPr>
            <p:nvPr/>
          </p:nvSpPr>
          <p:spPr bwMode="auto">
            <a:xfrm>
              <a:off x="725" y="606"/>
              <a:ext cx="937" cy="322"/>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Remediation Server </a:t>
              </a:r>
            </a:p>
          </p:txBody>
        </p:sp>
        <p:sp>
          <p:nvSpPr>
            <p:cNvPr id="20" name="AutoShape 22"/>
            <p:cNvSpPr>
              <a:spLocks noChangeArrowheads="1"/>
            </p:cNvSpPr>
            <p:nvPr/>
          </p:nvSpPr>
          <p:spPr bwMode="auto">
            <a:xfrm>
              <a:off x="46" y="2498"/>
              <a:ext cx="817" cy="226"/>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NAP Client </a:t>
              </a:r>
            </a:p>
          </p:txBody>
        </p:sp>
        <p:sp>
          <p:nvSpPr>
            <p:cNvPr id="21" name="AutoShape 23"/>
            <p:cNvSpPr>
              <a:spLocks noChangeArrowheads="1"/>
            </p:cNvSpPr>
            <p:nvPr/>
          </p:nvSpPr>
          <p:spPr bwMode="auto">
            <a:xfrm>
              <a:off x="4729" y="2514"/>
              <a:ext cx="971" cy="322"/>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NAP Health Policy Server </a:t>
              </a:r>
            </a:p>
          </p:txBody>
        </p:sp>
        <p:grpSp>
          <p:nvGrpSpPr>
            <p:cNvPr id="22" name="Group 21"/>
            <p:cNvGrpSpPr>
              <a:grpSpLocks/>
            </p:cNvGrpSpPr>
            <p:nvPr/>
          </p:nvGrpSpPr>
          <p:grpSpPr bwMode="auto">
            <a:xfrm>
              <a:off x="3073" y="982"/>
              <a:ext cx="1966" cy="2442"/>
              <a:chOff x="3082" y="1005"/>
              <a:chExt cx="1966" cy="2442"/>
            </a:xfrm>
          </p:grpSpPr>
          <p:sp>
            <p:nvSpPr>
              <p:cNvPr id="41" name="Line 25"/>
              <p:cNvSpPr>
                <a:spLocks noChangeShapeType="1"/>
              </p:cNvSpPr>
              <p:nvPr/>
            </p:nvSpPr>
            <p:spPr bwMode="auto">
              <a:xfrm>
                <a:off x="3123" y="1005"/>
                <a:ext cx="1913" cy="980"/>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42" name="Line 26"/>
              <p:cNvSpPr>
                <a:spLocks noChangeShapeType="1"/>
              </p:cNvSpPr>
              <p:nvPr/>
            </p:nvSpPr>
            <p:spPr bwMode="auto">
              <a:xfrm>
                <a:off x="3114" y="1707"/>
                <a:ext cx="1920" cy="374"/>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43" name="Line 27"/>
              <p:cNvSpPr>
                <a:spLocks noChangeShapeType="1"/>
              </p:cNvSpPr>
              <p:nvPr/>
            </p:nvSpPr>
            <p:spPr bwMode="auto">
              <a:xfrm flipV="1">
                <a:off x="3112" y="2205"/>
                <a:ext cx="1927" cy="404"/>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44" name="Line 28"/>
              <p:cNvSpPr>
                <a:spLocks noChangeShapeType="1"/>
              </p:cNvSpPr>
              <p:nvPr/>
            </p:nvSpPr>
            <p:spPr bwMode="auto">
              <a:xfrm flipV="1">
                <a:off x="3082" y="2340"/>
                <a:ext cx="1966" cy="1107"/>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grpSp>
        <p:grpSp>
          <p:nvGrpSpPr>
            <p:cNvPr id="23" name="Group 22"/>
            <p:cNvGrpSpPr>
              <a:grpSpLocks/>
            </p:cNvGrpSpPr>
            <p:nvPr/>
          </p:nvGrpSpPr>
          <p:grpSpPr bwMode="auto">
            <a:xfrm flipH="1">
              <a:off x="684" y="987"/>
              <a:ext cx="1966" cy="2442"/>
              <a:chOff x="3082" y="1005"/>
              <a:chExt cx="1966" cy="2442"/>
            </a:xfrm>
          </p:grpSpPr>
          <p:sp>
            <p:nvSpPr>
              <p:cNvPr id="37" name="Line 30"/>
              <p:cNvSpPr>
                <a:spLocks noChangeShapeType="1"/>
              </p:cNvSpPr>
              <p:nvPr/>
            </p:nvSpPr>
            <p:spPr bwMode="auto">
              <a:xfrm>
                <a:off x="3123" y="1005"/>
                <a:ext cx="1913" cy="980"/>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38" name="Line 31"/>
              <p:cNvSpPr>
                <a:spLocks noChangeShapeType="1"/>
              </p:cNvSpPr>
              <p:nvPr/>
            </p:nvSpPr>
            <p:spPr bwMode="auto">
              <a:xfrm>
                <a:off x="3114" y="1707"/>
                <a:ext cx="1920" cy="374"/>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39" name="Line 32"/>
              <p:cNvSpPr>
                <a:spLocks noChangeShapeType="1"/>
              </p:cNvSpPr>
              <p:nvPr/>
            </p:nvSpPr>
            <p:spPr bwMode="auto">
              <a:xfrm flipV="1">
                <a:off x="3112" y="2205"/>
                <a:ext cx="1927" cy="404"/>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40" name="Line 33"/>
              <p:cNvSpPr>
                <a:spLocks noChangeShapeType="1"/>
              </p:cNvSpPr>
              <p:nvPr/>
            </p:nvSpPr>
            <p:spPr bwMode="auto">
              <a:xfrm flipV="1">
                <a:off x="3082" y="2340"/>
                <a:ext cx="1966" cy="1107"/>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grpSp>
        <p:sp>
          <p:nvSpPr>
            <p:cNvPr id="24" name="Line 34"/>
            <p:cNvSpPr>
              <a:spLocks noChangeShapeType="1"/>
            </p:cNvSpPr>
            <p:nvPr/>
          </p:nvSpPr>
          <p:spPr bwMode="auto">
            <a:xfrm flipH="1" flipV="1">
              <a:off x="414" y="1204"/>
              <a:ext cx="7" cy="660"/>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25" name="Line 35"/>
            <p:cNvSpPr>
              <a:spLocks noChangeShapeType="1"/>
            </p:cNvSpPr>
            <p:nvPr/>
          </p:nvSpPr>
          <p:spPr bwMode="auto">
            <a:xfrm flipH="1" flipV="1">
              <a:off x="5277" y="1202"/>
              <a:ext cx="7" cy="660"/>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grpSp>
          <p:nvGrpSpPr>
            <p:cNvPr id="26" name="Group 25"/>
            <p:cNvGrpSpPr>
              <a:grpSpLocks/>
            </p:cNvGrpSpPr>
            <p:nvPr/>
          </p:nvGrpSpPr>
          <p:grpSpPr bwMode="auto">
            <a:xfrm>
              <a:off x="3109" y="591"/>
              <a:ext cx="1938" cy="146"/>
              <a:chOff x="3138" y="654"/>
              <a:chExt cx="1848" cy="146"/>
            </a:xfrm>
          </p:grpSpPr>
          <p:sp>
            <p:nvSpPr>
              <p:cNvPr id="34" name="Line 37"/>
              <p:cNvSpPr>
                <a:spLocks noChangeShapeType="1"/>
              </p:cNvSpPr>
              <p:nvPr/>
            </p:nvSpPr>
            <p:spPr bwMode="auto">
              <a:xfrm rot="-5400000">
                <a:off x="4059" y="-260"/>
                <a:ext cx="1" cy="1843"/>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35" name="Line 38"/>
              <p:cNvSpPr>
                <a:spLocks noChangeShapeType="1"/>
              </p:cNvSpPr>
              <p:nvPr/>
            </p:nvSpPr>
            <p:spPr bwMode="auto">
              <a:xfrm>
                <a:off x="3146" y="656"/>
                <a:ext cx="1" cy="144"/>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36" name="Line 39"/>
              <p:cNvSpPr>
                <a:spLocks noChangeShapeType="1"/>
              </p:cNvSpPr>
              <p:nvPr/>
            </p:nvSpPr>
            <p:spPr bwMode="auto">
              <a:xfrm>
                <a:off x="4985" y="654"/>
                <a:ext cx="1" cy="144"/>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grpSp>
        <p:sp>
          <p:nvSpPr>
            <p:cNvPr id="27" name="AutoShape 40"/>
            <p:cNvSpPr>
              <a:spLocks noChangeArrowheads="1"/>
            </p:cNvSpPr>
            <p:nvPr/>
          </p:nvSpPr>
          <p:spPr bwMode="auto">
            <a:xfrm>
              <a:off x="3527" y="624"/>
              <a:ext cx="1081" cy="173"/>
            </a:xfrm>
            <a:prstGeom prst="roundRect">
              <a:avLst>
                <a:gd name="adj" fmla="val 11060"/>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333333"/>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400" b="0" dirty="0">
                  <a:latin typeface="Segoe UI" pitchFamily="34" charset="0"/>
                  <a:ea typeface="Segoe UI" pitchFamily="34" charset="0"/>
                  <a:cs typeface="Segoe UI" pitchFamily="34" charset="0"/>
                </a:rPr>
                <a:t>RADIUS Messages </a:t>
              </a:r>
            </a:p>
          </p:txBody>
        </p:sp>
        <p:sp>
          <p:nvSpPr>
            <p:cNvPr id="28" name="AutoShape 41"/>
            <p:cNvSpPr>
              <a:spLocks noChangeArrowheads="1"/>
            </p:cNvSpPr>
            <p:nvPr/>
          </p:nvSpPr>
          <p:spPr bwMode="auto">
            <a:xfrm>
              <a:off x="401" y="1330"/>
              <a:ext cx="676" cy="391"/>
            </a:xfrm>
            <a:prstGeom prst="roundRect">
              <a:avLst>
                <a:gd name="adj" fmla="val 11060"/>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333333"/>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400" b="0" dirty="0">
                  <a:latin typeface="Segoe UI" pitchFamily="34" charset="0"/>
                  <a:ea typeface="Segoe UI" pitchFamily="34" charset="0"/>
                  <a:cs typeface="Segoe UI" pitchFamily="34" charset="0"/>
                </a:rPr>
                <a:t>System</a:t>
              </a:r>
            </a:p>
            <a:p>
              <a:pPr algn="l"/>
              <a:r>
                <a:rPr lang="en-US" sz="1400" b="0" dirty="0">
                  <a:latin typeface="Segoe UI" pitchFamily="34" charset="0"/>
                  <a:ea typeface="Segoe UI" pitchFamily="34" charset="0"/>
                  <a:cs typeface="Segoe UI" pitchFamily="34" charset="0"/>
                </a:rPr>
                <a:t>Health</a:t>
              </a:r>
            </a:p>
            <a:p>
              <a:pPr algn="l"/>
              <a:r>
                <a:rPr lang="en-US" sz="1400" b="0" dirty="0">
                  <a:latin typeface="Segoe UI" pitchFamily="34" charset="0"/>
                  <a:ea typeface="Segoe UI" pitchFamily="34" charset="0"/>
                  <a:cs typeface="Segoe UI" pitchFamily="34" charset="0"/>
                </a:rPr>
                <a:t>Updates </a:t>
              </a:r>
            </a:p>
          </p:txBody>
        </p:sp>
        <p:sp>
          <p:nvSpPr>
            <p:cNvPr id="29" name="AutoShape 42"/>
            <p:cNvSpPr>
              <a:spLocks noChangeArrowheads="1"/>
            </p:cNvSpPr>
            <p:nvPr/>
          </p:nvSpPr>
          <p:spPr bwMode="auto">
            <a:xfrm rot="-1667023">
              <a:off x="699" y="1419"/>
              <a:ext cx="2085" cy="177"/>
            </a:xfrm>
            <a:prstGeom prst="roundRect">
              <a:avLst>
                <a:gd name="adj" fmla="val 50000"/>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333333"/>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a:latin typeface="Segoe UI" pitchFamily="34" charset="0"/>
                  <a:ea typeface="Segoe UI" pitchFamily="34" charset="0"/>
                  <a:cs typeface="Segoe UI" pitchFamily="34" charset="0"/>
                </a:rPr>
                <a:t>HTTP or HTTP over SSL Messages </a:t>
              </a:r>
            </a:p>
          </p:txBody>
        </p:sp>
        <p:sp>
          <p:nvSpPr>
            <p:cNvPr id="30" name="AutoShape 43"/>
            <p:cNvSpPr>
              <a:spLocks noChangeArrowheads="1"/>
            </p:cNvSpPr>
            <p:nvPr/>
          </p:nvSpPr>
          <p:spPr bwMode="auto">
            <a:xfrm>
              <a:off x="4323" y="1281"/>
              <a:ext cx="983" cy="474"/>
            </a:xfrm>
            <a:prstGeom prst="roundRect">
              <a:avLst>
                <a:gd name="adj" fmla="val 11060"/>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333333"/>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a:r>
                <a:rPr lang="en-US" sz="1400" b="0" dirty="0">
                  <a:latin typeface="Segoe UI" pitchFamily="34" charset="0"/>
                  <a:ea typeface="Segoe UI" pitchFamily="34" charset="0"/>
                  <a:cs typeface="Segoe UI" pitchFamily="34" charset="0"/>
                </a:rPr>
                <a:t>System</a:t>
              </a:r>
            </a:p>
            <a:p>
              <a:pPr algn="r"/>
              <a:r>
                <a:rPr lang="en-US" sz="1400" b="0" dirty="0">
                  <a:latin typeface="Segoe UI" pitchFamily="34" charset="0"/>
                  <a:ea typeface="Segoe UI" pitchFamily="34" charset="0"/>
                  <a:cs typeface="Segoe UI" pitchFamily="34" charset="0"/>
                </a:rPr>
                <a:t>Health</a:t>
              </a:r>
            </a:p>
            <a:p>
              <a:pPr algn="r"/>
              <a:r>
                <a:rPr lang="en-US" sz="1400" b="0" dirty="0">
                  <a:latin typeface="Segoe UI" pitchFamily="34" charset="0"/>
                  <a:ea typeface="Segoe UI" pitchFamily="34" charset="0"/>
                  <a:cs typeface="Segoe UI" pitchFamily="34" charset="0"/>
                </a:rPr>
                <a:t>Requirement</a:t>
              </a:r>
            </a:p>
            <a:p>
              <a:pPr algn="r"/>
              <a:r>
                <a:rPr lang="en-US" sz="1400" b="0" dirty="0">
                  <a:latin typeface="Segoe UI" pitchFamily="34" charset="0"/>
                  <a:ea typeface="Segoe UI" pitchFamily="34" charset="0"/>
                  <a:cs typeface="Segoe UI" pitchFamily="34" charset="0"/>
                </a:rPr>
                <a:t>Queries </a:t>
              </a:r>
            </a:p>
          </p:txBody>
        </p:sp>
        <p:sp>
          <p:nvSpPr>
            <p:cNvPr id="31" name="AutoShape 44"/>
            <p:cNvSpPr>
              <a:spLocks noChangeArrowheads="1"/>
            </p:cNvSpPr>
            <p:nvPr/>
          </p:nvSpPr>
          <p:spPr bwMode="auto">
            <a:xfrm rot="-655497">
              <a:off x="611" y="1865"/>
              <a:ext cx="2080" cy="169"/>
            </a:xfrm>
            <a:prstGeom prst="roundRect">
              <a:avLst>
                <a:gd name="adj" fmla="val 47963"/>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333333"/>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smtClean="0">
                  <a:latin typeface="Segoe UI" pitchFamily="34" charset="0"/>
                  <a:ea typeface="Segoe UI" pitchFamily="34" charset="0"/>
                  <a:cs typeface="Segoe UI" pitchFamily="34" charset="0"/>
                </a:rPr>
                <a:t>    DHCP </a:t>
              </a:r>
              <a:r>
                <a:rPr lang="en-US" sz="1400" b="0" dirty="0">
                  <a:latin typeface="Segoe UI" pitchFamily="34" charset="0"/>
                  <a:ea typeface="Segoe UI" pitchFamily="34" charset="0"/>
                  <a:cs typeface="Segoe UI" pitchFamily="34" charset="0"/>
                </a:rPr>
                <a:t>Messages </a:t>
              </a:r>
            </a:p>
          </p:txBody>
        </p:sp>
        <p:sp>
          <p:nvSpPr>
            <p:cNvPr id="32" name="AutoShape 45"/>
            <p:cNvSpPr>
              <a:spLocks noChangeArrowheads="1"/>
            </p:cNvSpPr>
            <p:nvPr/>
          </p:nvSpPr>
          <p:spPr bwMode="auto">
            <a:xfrm rot="720429">
              <a:off x="603" y="2380"/>
              <a:ext cx="2080" cy="169"/>
            </a:xfrm>
            <a:prstGeom prst="roundRect">
              <a:avLst>
                <a:gd name="adj" fmla="val 47963"/>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333333"/>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smtClean="0">
                  <a:latin typeface="Segoe UI" pitchFamily="34" charset="0"/>
                  <a:ea typeface="Segoe UI" pitchFamily="34" charset="0"/>
                  <a:cs typeface="Segoe UI" pitchFamily="34" charset="0"/>
                </a:rPr>
                <a:t>    PEAP </a:t>
              </a:r>
              <a:r>
                <a:rPr lang="en-US" sz="1400" b="0" dirty="0">
                  <a:latin typeface="Segoe UI" pitchFamily="34" charset="0"/>
                  <a:ea typeface="Segoe UI" pitchFamily="34" charset="0"/>
                  <a:cs typeface="Segoe UI" pitchFamily="34" charset="0"/>
                </a:rPr>
                <a:t>Messages over PPP</a:t>
              </a:r>
            </a:p>
          </p:txBody>
        </p:sp>
        <p:sp>
          <p:nvSpPr>
            <p:cNvPr id="33" name="AutoShape 46"/>
            <p:cNvSpPr>
              <a:spLocks noChangeArrowheads="1"/>
            </p:cNvSpPr>
            <p:nvPr/>
          </p:nvSpPr>
          <p:spPr bwMode="auto">
            <a:xfrm rot="1788189">
              <a:off x="596" y="2868"/>
              <a:ext cx="2080" cy="169"/>
            </a:xfrm>
            <a:prstGeom prst="roundRect">
              <a:avLst>
                <a:gd name="adj" fmla="val 47963"/>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333333"/>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smtClean="0">
                  <a:latin typeface="Segoe UI" pitchFamily="34" charset="0"/>
                  <a:ea typeface="Segoe UI" pitchFamily="34" charset="0"/>
                  <a:cs typeface="Segoe UI" pitchFamily="34" charset="0"/>
                </a:rPr>
                <a:t>   PEAP </a:t>
              </a:r>
              <a:r>
                <a:rPr lang="en-US" sz="1400" b="0" dirty="0">
                  <a:latin typeface="Segoe UI" pitchFamily="34" charset="0"/>
                  <a:ea typeface="Segoe UI" pitchFamily="34" charset="0"/>
                  <a:cs typeface="Segoe UI" pitchFamily="34" charset="0"/>
                </a:rPr>
                <a:t>Messages over EAPOL</a:t>
              </a:r>
            </a:p>
          </p:txBody>
        </p:sp>
      </p:grpSp>
    </p:spTree>
    <p:extLst>
      <p:ext uri="{BB962C8B-B14F-4D97-AF65-F5344CB8AC3E}">
        <p14:creationId xmlns:p14="http://schemas.microsoft.com/office/powerpoint/2010/main" val="2737028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IPsec Enforcement</a:t>
            </a:r>
            <a:endParaRPr lang="en-US"/>
          </a:p>
        </p:txBody>
      </p:sp>
      <p:sp>
        <p:nvSpPr>
          <p:cNvPr id="4" name="Content Placeholder 2"/>
          <p:cNvSpPr>
            <a:spLocks noGrp="1"/>
          </p:cNvSpPr>
          <p:nvPr/>
        </p:nvSpPr>
        <p:spPr bwMode="auto">
          <a:xfrm>
            <a:off x="458788" y="9144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Key points of IPsec NAP enforcement include:</a:t>
            </a:r>
          </a:p>
          <a:p>
            <a:pPr lvl="1"/>
            <a:r>
              <a:rPr lang="en-GB" dirty="0" smtClean="0"/>
              <a:t>The IPsec NAP enforcement is comprised of a </a:t>
            </a:r>
            <a:r>
              <a:rPr lang="en-GB" dirty="0"/>
              <a:t>health certificate server and an IPsec NAP </a:t>
            </a:r>
            <a:r>
              <a:rPr lang="en-GB" dirty="0" smtClean="0"/>
              <a:t>enforcement client</a:t>
            </a:r>
          </a:p>
          <a:p>
            <a:pPr lvl="2"/>
            <a:r>
              <a:rPr lang="en-GB" dirty="0" smtClean="0"/>
              <a:t>The health-certificate </a:t>
            </a:r>
            <a:r>
              <a:rPr lang="en-GB" dirty="0"/>
              <a:t>server issues X.509 certificates to quarantine </a:t>
            </a:r>
            <a:r>
              <a:rPr lang="en-GB" dirty="0" smtClean="0"/>
              <a:t>clients </a:t>
            </a:r>
            <a:r>
              <a:rPr lang="en-GB" dirty="0"/>
              <a:t>when they are verified as </a:t>
            </a:r>
            <a:r>
              <a:rPr lang="en-GB" dirty="0" smtClean="0"/>
              <a:t>compliant. Certificates </a:t>
            </a:r>
            <a:r>
              <a:rPr lang="en-GB" dirty="0"/>
              <a:t>are then used to authenticate NAP clients when </a:t>
            </a:r>
            <a:r>
              <a:rPr lang="en-GB" dirty="0" smtClean="0"/>
              <a:t>they </a:t>
            </a:r>
            <a:r>
              <a:rPr lang="en-GB" dirty="0"/>
              <a:t>initiate IPsec-secured communications with other </a:t>
            </a:r>
            <a:r>
              <a:rPr lang="en-GB" dirty="0" smtClean="0"/>
              <a:t>NAP </a:t>
            </a:r>
            <a:r>
              <a:rPr lang="en-GB" dirty="0"/>
              <a:t>clients on an </a:t>
            </a:r>
            <a:r>
              <a:rPr lang="en-GB" dirty="0" smtClean="0"/>
              <a:t>intranet. </a:t>
            </a:r>
            <a:endParaRPr lang="en-GB" dirty="0"/>
          </a:p>
          <a:p>
            <a:pPr lvl="1"/>
            <a:r>
              <a:rPr lang="en-GB" dirty="0" err="1" smtClean="0"/>
              <a:t>IPsec</a:t>
            </a:r>
            <a:r>
              <a:rPr lang="en-GB" dirty="0" smtClean="0"/>
              <a:t> enforcement </a:t>
            </a:r>
            <a:r>
              <a:rPr lang="en-GB" dirty="0"/>
              <a:t>confines the communication on a network </a:t>
            </a:r>
            <a:r>
              <a:rPr lang="en-GB" dirty="0" smtClean="0"/>
              <a:t>to </a:t>
            </a:r>
            <a:r>
              <a:rPr lang="en-GB" dirty="0"/>
              <a:t>those nodes that are considered compliant </a:t>
            </a:r>
          </a:p>
          <a:p>
            <a:pPr lvl="1"/>
            <a:r>
              <a:rPr lang="en-GB" dirty="0"/>
              <a:t>You can define requirements for secure communications with </a:t>
            </a:r>
            <a:r>
              <a:rPr lang="en-GB" dirty="0" smtClean="0"/>
              <a:t>compliant </a:t>
            </a:r>
            <a:r>
              <a:rPr lang="en-GB" dirty="0"/>
              <a:t>clients on a per-IP address or a </a:t>
            </a:r>
            <a:br>
              <a:rPr lang="en-GB" dirty="0"/>
            </a:br>
            <a:r>
              <a:rPr lang="en-GB" dirty="0"/>
              <a:t>per-TCP/UDP </a:t>
            </a:r>
            <a:r>
              <a:rPr lang="en-GB" dirty="0" smtClean="0"/>
              <a:t>port-number basis</a:t>
            </a:r>
            <a:endParaRPr lang="en-GB" dirty="0"/>
          </a:p>
          <a:p>
            <a:pPr lvl="1"/>
            <a:endParaRPr lang="en-US" dirty="0"/>
          </a:p>
        </p:txBody>
      </p:sp>
    </p:spTree>
    <p:extLst>
      <p:ext uri="{BB962C8B-B14F-4D97-AF65-F5344CB8AC3E}">
        <p14:creationId xmlns:p14="http://schemas.microsoft.com/office/powerpoint/2010/main" val="3435342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802.1X Enforcement</a:t>
            </a:r>
            <a:endParaRPr lang="en-US"/>
          </a:p>
        </p:txBody>
      </p:sp>
      <p:sp>
        <p:nvSpPr>
          <p:cNvPr id="4" name="Content Placeholder 2"/>
          <p:cNvSpPr>
            <a:spLocks noGrp="1"/>
          </p:cNvSpPr>
          <p:nvPr/>
        </p:nvSpPr>
        <p:spPr bwMode="auto">
          <a:xfrm>
            <a:off x="458788" y="9144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smtClean="0"/>
              <a:t>Key points of 802.1X wired or wireless NAP enforcement:</a:t>
            </a:r>
          </a:p>
          <a:p>
            <a:pPr lvl="1"/>
            <a:r>
              <a:rPr lang="en-GB" dirty="0"/>
              <a:t>Computer must be compliant to obtain unlimited network </a:t>
            </a:r>
            <a:r>
              <a:rPr lang="en-GB" dirty="0" smtClean="0"/>
              <a:t>access </a:t>
            </a:r>
            <a:r>
              <a:rPr lang="en-GB" dirty="0"/>
              <a:t>through an 802.1X-authenticated network connection </a:t>
            </a:r>
          </a:p>
          <a:p>
            <a:pPr lvl="1"/>
            <a:r>
              <a:rPr lang="en-GB" dirty="0"/>
              <a:t>Noncompliant computers are limited through a </a:t>
            </a:r>
            <a:br>
              <a:rPr lang="en-GB" dirty="0"/>
            </a:br>
            <a:r>
              <a:rPr lang="en-GB" dirty="0"/>
              <a:t>restricted-access profile that the Ethernet switch or </a:t>
            </a:r>
            <a:br>
              <a:rPr lang="en-GB" dirty="0"/>
            </a:br>
            <a:r>
              <a:rPr lang="en-GB" dirty="0"/>
              <a:t>wireless AP </a:t>
            </a:r>
            <a:r>
              <a:rPr lang="en-GB" dirty="0" smtClean="0"/>
              <a:t>places </a:t>
            </a:r>
            <a:r>
              <a:rPr lang="en-GB" dirty="0"/>
              <a:t>on the connection </a:t>
            </a:r>
          </a:p>
          <a:p>
            <a:pPr lvl="1"/>
            <a:r>
              <a:rPr lang="en-GB" dirty="0"/>
              <a:t>Restricted access profiles can specify IP packet filters or a </a:t>
            </a:r>
            <a:r>
              <a:rPr lang="en-GB" dirty="0" smtClean="0"/>
              <a:t>VLAN </a:t>
            </a:r>
            <a:r>
              <a:rPr lang="en-GB" dirty="0"/>
              <a:t>identifier </a:t>
            </a:r>
            <a:r>
              <a:rPr lang="en-GB" dirty="0" smtClean="0"/>
              <a:t>that </a:t>
            </a:r>
            <a:r>
              <a:rPr lang="en-GB" dirty="0"/>
              <a:t>corresponds to the </a:t>
            </a:r>
            <a:r>
              <a:rPr lang="en-GB" dirty="0" smtClean="0"/>
              <a:t>restricted </a:t>
            </a:r>
            <a:r>
              <a:rPr lang="en-GB" dirty="0"/>
              <a:t>network </a:t>
            </a:r>
          </a:p>
          <a:p>
            <a:pPr lvl="1"/>
            <a:r>
              <a:rPr lang="en-GB" dirty="0"/>
              <a:t>802.1X enforcement actively monitors the health status of the </a:t>
            </a:r>
            <a:r>
              <a:rPr lang="en-GB" dirty="0" smtClean="0"/>
              <a:t>connected </a:t>
            </a:r>
            <a:r>
              <a:rPr lang="en-GB" dirty="0"/>
              <a:t>NAP client and applies the restricted access profile </a:t>
            </a:r>
            <a:r>
              <a:rPr lang="en-GB" dirty="0" smtClean="0"/>
              <a:t>to </a:t>
            </a:r>
            <a:r>
              <a:rPr lang="en-GB" dirty="0"/>
              <a:t>the connection if the client becomes noncompliant </a:t>
            </a:r>
          </a:p>
          <a:p>
            <a:pPr lvl="1"/>
            <a:endParaRPr lang="en-US" dirty="0"/>
          </a:p>
        </p:txBody>
      </p:sp>
    </p:spTree>
    <p:extLst>
      <p:ext uri="{BB962C8B-B14F-4D97-AF65-F5344CB8AC3E}">
        <p14:creationId xmlns:p14="http://schemas.microsoft.com/office/powerpoint/2010/main" val="981893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10391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72f5cfd1-aea3-47d2-8a0d-ed2965056dd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VPN Enforcement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Key points of VPN NAP enforcement:</a:t>
            </a:r>
          </a:p>
          <a:p>
            <a:pPr lvl="1">
              <a:spcBef>
                <a:spcPts val="1200"/>
              </a:spcBef>
            </a:pPr>
            <a:r>
              <a:rPr lang="en-GB" dirty="0"/>
              <a:t>Computer must be compliant to obtain unlimited network </a:t>
            </a:r>
            <a:r>
              <a:rPr lang="en-GB" dirty="0" smtClean="0"/>
              <a:t>access </a:t>
            </a:r>
            <a:r>
              <a:rPr lang="en-GB" dirty="0"/>
              <a:t>through a remote access VPN connection </a:t>
            </a:r>
          </a:p>
          <a:p>
            <a:pPr lvl="1">
              <a:spcBef>
                <a:spcPts val="1200"/>
              </a:spcBef>
            </a:pPr>
            <a:r>
              <a:rPr lang="en-GB" dirty="0"/>
              <a:t>Noncompliant computers have network access limited through </a:t>
            </a:r>
            <a:r>
              <a:rPr lang="en-GB" dirty="0" smtClean="0"/>
              <a:t>a </a:t>
            </a:r>
            <a:r>
              <a:rPr lang="en-GB" dirty="0"/>
              <a:t>set of IP packet filters </a:t>
            </a:r>
            <a:r>
              <a:rPr lang="en-GB" dirty="0" smtClean="0"/>
              <a:t>that the VPN server  applies </a:t>
            </a:r>
            <a:r>
              <a:rPr lang="en-GB" dirty="0"/>
              <a:t>to the VPN </a:t>
            </a:r>
            <a:r>
              <a:rPr lang="en-GB" dirty="0" smtClean="0"/>
              <a:t>connection</a:t>
            </a:r>
            <a:endParaRPr lang="en-GB" dirty="0"/>
          </a:p>
          <a:p>
            <a:pPr lvl="1">
              <a:spcBef>
                <a:spcPts val="1200"/>
              </a:spcBef>
            </a:pPr>
            <a:r>
              <a:rPr lang="en-GB" dirty="0"/>
              <a:t>VPN enforcement actively monitors the health status of the NAP </a:t>
            </a:r>
            <a:r>
              <a:rPr lang="en-GB" dirty="0" smtClean="0"/>
              <a:t>client </a:t>
            </a:r>
            <a:r>
              <a:rPr lang="en-GB" dirty="0"/>
              <a:t>and </a:t>
            </a:r>
            <a:r>
              <a:rPr lang="en-GB" dirty="0" smtClean="0"/>
              <a:t>then applies </a:t>
            </a:r>
            <a:r>
              <a:rPr lang="en-GB" dirty="0"/>
              <a:t>the IP packet filters for the restricted </a:t>
            </a:r>
            <a:r>
              <a:rPr lang="en-GB" dirty="0" smtClean="0"/>
              <a:t>network to </a:t>
            </a:r>
            <a:r>
              <a:rPr lang="en-GB" dirty="0"/>
              <a:t>the VPN connection if the client becomes noncompliant </a:t>
            </a:r>
          </a:p>
          <a:p>
            <a:pPr lvl="1">
              <a:spcBef>
                <a:spcPts val="1200"/>
              </a:spcBef>
            </a:pPr>
            <a:endParaRPr lang="en-US" dirty="0"/>
          </a:p>
        </p:txBody>
      </p:sp>
    </p:spTree>
    <p:extLst>
      <p:ext uri="{BB962C8B-B14F-4D97-AF65-F5344CB8AC3E}">
        <p14:creationId xmlns:p14="http://schemas.microsoft.com/office/powerpoint/2010/main" val="1050615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15474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4228ca96-08ab-403b-b770-d4cb9053ec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DHCP Enforcement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Key points of DHCP NAP enforcement:</a:t>
            </a:r>
          </a:p>
          <a:p>
            <a:pPr lvl="1">
              <a:spcBef>
                <a:spcPts val="1200"/>
              </a:spcBef>
            </a:pPr>
            <a:r>
              <a:rPr lang="en-GB" dirty="0" smtClean="0"/>
              <a:t>Computers </a:t>
            </a:r>
            <a:r>
              <a:rPr lang="en-GB" dirty="0"/>
              <a:t>must be compliant to obtain an unlimited access </a:t>
            </a:r>
            <a:r>
              <a:rPr lang="en-GB" dirty="0" smtClean="0"/>
              <a:t>IPv4 </a:t>
            </a:r>
            <a:r>
              <a:rPr lang="en-GB" dirty="0"/>
              <a:t>address configuration from a DHCP server </a:t>
            </a:r>
          </a:p>
          <a:p>
            <a:pPr lvl="1">
              <a:spcBef>
                <a:spcPts val="1200"/>
              </a:spcBef>
            </a:pPr>
            <a:r>
              <a:rPr lang="en-GB" dirty="0"/>
              <a:t>Noncompliant computers have IPv4 address configuration, </a:t>
            </a:r>
            <a:r>
              <a:rPr lang="en-GB" dirty="0" smtClean="0"/>
              <a:t>allowing </a:t>
            </a:r>
            <a:r>
              <a:rPr lang="en-GB" dirty="0"/>
              <a:t>access to restricted network only</a:t>
            </a:r>
          </a:p>
          <a:p>
            <a:pPr lvl="1">
              <a:spcBef>
                <a:spcPts val="1200"/>
              </a:spcBef>
            </a:pPr>
            <a:r>
              <a:rPr lang="en-GB" dirty="0"/>
              <a:t>DHCP enforcement actively monitors the health status of the </a:t>
            </a:r>
            <a:r>
              <a:rPr lang="en-GB" dirty="0" smtClean="0"/>
              <a:t>NAP </a:t>
            </a:r>
            <a:r>
              <a:rPr lang="en-GB" dirty="0"/>
              <a:t>client, renewing the IPv4 address configuration for </a:t>
            </a:r>
            <a:r>
              <a:rPr lang="en-GB" dirty="0" smtClean="0"/>
              <a:t>access to </a:t>
            </a:r>
            <a:r>
              <a:rPr lang="en-GB" dirty="0"/>
              <a:t>the restricted </a:t>
            </a:r>
            <a:r>
              <a:rPr lang="en-GB" dirty="0" smtClean="0"/>
              <a:t>networks only </a:t>
            </a:r>
            <a:r>
              <a:rPr lang="en-GB" dirty="0"/>
              <a:t>if the client becomes noncompliant </a:t>
            </a:r>
          </a:p>
          <a:p>
            <a:pPr lvl="1"/>
            <a:endParaRPr lang="en-US" dirty="0"/>
          </a:p>
        </p:txBody>
      </p:sp>
    </p:spTree>
    <p:extLst>
      <p:ext uri="{BB962C8B-B14F-4D97-AF65-F5344CB8AC3E}">
        <p14:creationId xmlns:p14="http://schemas.microsoft.com/office/powerpoint/2010/main" val="1618676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04106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Configuring NAP</a:t>
            </a:r>
            <a:endParaRPr lang="en-US"/>
          </a:p>
        </p:txBody>
      </p:sp>
      <p:sp>
        <p:nvSpPr>
          <p:cNvPr id="3" name="Text Placeholder 2"/>
          <p:cNvSpPr>
            <a:spLocks noGrp="1"/>
          </p:cNvSpPr>
          <p:nvPr>
            <p:ph type="body" idx="1"/>
          </p:nvPr>
        </p:nvSpPr>
        <p:spPr/>
        <p:txBody>
          <a:bodyPr/>
          <a:lstStyle/>
          <a:p>
            <a:r>
              <a:rPr lang="en-US" smtClean="0"/>
              <a:t>What Are System Health Validators?
What Is a Health Policy?
What Are Remediation Server Groups?
NAP Client Configuration
Demonstration: Configuring NAP</a:t>
            </a:r>
            <a:endParaRPr lang="en-US"/>
          </a:p>
        </p:txBody>
      </p:sp>
    </p:spTree>
    <p:extLst>
      <p:ext uri="{BB962C8B-B14F-4D97-AF65-F5344CB8AC3E}">
        <p14:creationId xmlns:p14="http://schemas.microsoft.com/office/powerpoint/2010/main" val="4084193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3685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System Health Validators?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gn="ctr">
              <a:buNone/>
            </a:pPr>
            <a:r>
              <a:rPr lang="en-US" dirty="0" smtClean="0"/>
              <a:t>System health validators are server software counterparts to system health agents</a:t>
            </a:r>
          </a:p>
          <a:p>
            <a:pPr marL="0" indent="0">
              <a:buNone/>
            </a:pPr>
            <a:endParaRPr lang="en-US" dirty="0" smtClean="0"/>
          </a:p>
          <a:p>
            <a:r>
              <a:rPr lang="en-GB" sz="2400" dirty="0"/>
              <a:t>Each SHA on the client has a </a:t>
            </a:r>
            <a:r>
              <a:rPr lang="en-GB" sz="2400" dirty="0" smtClean="0"/>
              <a:t>corresponding </a:t>
            </a:r>
            <a:r>
              <a:rPr lang="en-GB" sz="2400" dirty="0"/>
              <a:t>SHV in NPS </a:t>
            </a:r>
          </a:p>
          <a:p>
            <a:r>
              <a:rPr lang="en-GB" sz="2400" dirty="0"/>
              <a:t>SHVs allow NPS to verify the </a:t>
            </a:r>
            <a:r>
              <a:rPr lang="en-GB" sz="2400" dirty="0" err="1" smtClean="0"/>
              <a:t>SoH</a:t>
            </a:r>
            <a:r>
              <a:rPr lang="en-GB" sz="2400" dirty="0" smtClean="0"/>
              <a:t> made </a:t>
            </a:r>
            <a:r>
              <a:rPr lang="en-GB" sz="2400" dirty="0"/>
              <a:t>by its </a:t>
            </a:r>
            <a:r>
              <a:rPr lang="en-GB" sz="2400" dirty="0" smtClean="0"/>
              <a:t>corresponding </a:t>
            </a:r>
            <a:r>
              <a:rPr lang="en-GB" sz="2400" dirty="0"/>
              <a:t>SHA on the client </a:t>
            </a:r>
          </a:p>
          <a:p>
            <a:r>
              <a:rPr lang="en-GB" sz="2400" dirty="0"/>
              <a:t>SHVs contain the required </a:t>
            </a:r>
            <a:r>
              <a:rPr lang="en-GB" sz="2400" dirty="0" smtClean="0"/>
              <a:t>configuration </a:t>
            </a:r>
            <a:r>
              <a:rPr lang="en-GB" sz="2400" dirty="0"/>
              <a:t>settings on </a:t>
            </a:r>
            <a:r>
              <a:rPr lang="en-GB" sz="2400" dirty="0" smtClean="0"/>
              <a:t>client </a:t>
            </a:r>
            <a:r>
              <a:rPr lang="en-GB" sz="2400" dirty="0"/>
              <a:t>computers </a:t>
            </a:r>
          </a:p>
          <a:p>
            <a:r>
              <a:rPr lang="en-GB" sz="2400" dirty="0"/>
              <a:t>The Windows Security SHV </a:t>
            </a:r>
            <a:r>
              <a:rPr lang="en-GB" sz="2400" dirty="0" smtClean="0"/>
              <a:t>corresponds </a:t>
            </a:r>
            <a:r>
              <a:rPr lang="en-GB" sz="2400" dirty="0"/>
              <a:t>to the Microsoft SHA </a:t>
            </a:r>
            <a:r>
              <a:rPr lang="en-GB" sz="2400" dirty="0" smtClean="0"/>
              <a:t>on </a:t>
            </a:r>
            <a:r>
              <a:rPr lang="en-GB" sz="2400" dirty="0"/>
              <a:t>client computers </a:t>
            </a:r>
          </a:p>
          <a:p>
            <a:endParaRPr lang="en-US" dirty="0"/>
          </a:p>
        </p:txBody>
      </p:sp>
      <p:grpSp>
        <p:nvGrpSpPr>
          <p:cNvPr id="5" name="Group 4"/>
          <p:cNvGrpSpPr/>
          <p:nvPr/>
        </p:nvGrpSpPr>
        <p:grpSpPr>
          <a:xfrm>
            <a:off x="6270078" y="5181600"/>
            <a:ext cx="2473460" cy="1524000"/>
            <a:chOff x="5357912" y="5181600"/>
            <a:chExt cx="2473460" cy="1524000"/>
          </a:xfrm>
        </p:grpSpPr>
        <p:pic>
          <p:nvPicPr>
            <p:cNvPr id="6" name="Picture 5" descr="D:\Evergreen\Miscellaneous\PPT Library\PPT Library\Health.png"/>
            <p:cNvPicPr>
              <a:picLocks noChangeAspect="1" noChangeArrowheads="1"/>
            </p:cNvPicPr>
            <p:nvPr/>
          </p:nvPicPr>
          <p:blipFill>
            <a:blip r:embed="rId3"/>
            <a:srcRect/>
            <a:stretch>
              <a:fillRect/>
            </a:stretch>
          </p:blipFill>
          <p:spPr bwMode="auto">
            <a:xfrm>
              <a:off x="5357912" y="5181600"/>
              <a:ext cx="1738213" cy="1294183"/>
            </a:xfrm>
            <a:prstGeom prst="rect">
              <a:avLst/>
            </a:prstGeom>
            <a:noFill/>
          </p:spPr>
        </p:pic>
        <p:pic>
          <p:nvPicPr>
            <p:cNvPr id="7" name="Picture 6" descr="Process"/>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877461" y="5943600"/>
              <a:ext cx="953911" cy="762000"/>
            </a:xfrm>
            <a:prstGeom prst="rect">
              <a:avLst/>
            </a:prstGeom>
            <a:noFill/>
          </p:spPr>
        </p:pic>
      </p:grpSp>
    </p:spTree>
    <p:extLst>
      <p:ext uri="{BB962C8B-B14F-4D97-AF65-F5344CB8AC3E}">
        <p14:creationId xmlns:p14="http://schemas.microsoft.com/office/powerpoint/2010/main" val="1769580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Health Policy?</a:t>
            </a:r>
            <a:endParaRPr lang="en-US"/>
          </a:p>
        </p:txBody>
      </p:sp>
      <p:pic>
        <p:nvPicPr>
          <p:cNvPr id="4" name="Picture 3" descr="Policy writi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86269" y="4572000"/>
            <a:ext cx="1341119" cy="2133600"/>
          </a:xfrm>
          <a:prstGeom prst="rect">
            <a:avLst/>
          </a:prstGeom>
          <a:noFill/>
        </p:spPr>
      </p:pic>
      <p:sp>
        <p:nvSpPr>
          <p:cNvPr id="5" name="Content Placeholder 2"/>
          <p:cNvSpPr>
            <a:spLocks noGrp="1"/>
          </p:cNvSpPr>
          <p:nvPr/>
        </p:nvSpPr>
        <p:spPr bwMode="auto">
          <a:xfrm>
            <a:off x="228600" y="117724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spcAft>
                <a:spcPts val="600"/>
              </a:spcAft>
              <a:buNone/>
            </a:pPr>
            <a:r>
              <a:rPr lang="en-GB" sz="2400" dirty="0"/>
              <a:t>To make use of the Windows Security Health Validator, you must configure a </a:t>
            </a:r>
            <a:r>
              <a:rPr lang="en-GB" sz="2400" dirty="0" smtClean="0"/>
              <a:t>health </a:t>
            </a:r>
            <a:r>
              <a:rPr lang="en-GB" sz="2400" dirty="0"/>
              <a:t>p</a:t>
            </a:r>
            <a:r>
              <a:rPr lang="en-GB" sz="2400" dirty="0" smtClean="0"/>
              <a:t>olicy </a:t>
            </a:r>
            <a:r>
              <a:rPr lang="en-GB" sz="2400" dirty="0"/>
              <a:t>and assign the SHV to </a:t>
            </a:r>
            <a:r>
              <a:rPr lang="en-GB" sz="2400" dirty="0" smtClean="0"/>
              <a:t>it</a:t>
            </a:r>
          </a:p>
          <a:p>
            <a:r>
              <a:rPr lang="en-GB" sz="2000" dirty="0" smtClean="0"/>
              <a:t>Health </a:t>
            </a:r>
            <a:r>
              <a:rPr lang="en-GB" sz="2000" dirty="0"/>
              <a:t>policies consist of one or more SHVs </a:t>
            </a:r>
            <a:r>
              <a:rPr lang="en-US" sz="2000" dirty="0" smtClean="0"/>
              <a:t>and other settings, which you can use to define configuration requirements for NAP-capable computers that attempt to connect to your network</a:t>
            </a:r>
            <a:endParaRPr lang="en-GB" sz="2000" dirty="0"/>
          </a:p>
          <a:p>
            <a:r>
              <a:rPr lang="en-GB" sz="2000" dirty="0"/>
              <a:t>You can define client health policies in NPS by adding one or more </a:t>
            </a:r>
            <a:br>
              <a:rPr lang="en-GB" sz="2000" dirty="0"/>
            </a:br>
            <a:r>
              <a:rPr lang="en-GB" sz="2000" dirty="0"/>
              <a:t>SHVs to the health </a:t>
            </a:r>
            <a:r>
              <a:rPr lang="en-GB" sz="2000" dirty="0" smtClean="0"/>
              <a:t>policy</a:t>
            </a:r>
            <a:endParaRPr lang="en-GB" sz="2000" dirty="0"/>
          </a:p>
          <a:p>
            <a:r>
              <a:rPr lang="en-GB" sz="2000" dirty="0"/>
              <a:t>NAP enforcement is accomplished by NPS on a per-network </a:t>
            </a:r>
            <a:br>
              <a:rPr lang="en-GB" sz="2000" dirty="0"/>
            </a:br>
            <a:r>
              <a:rPr lang="en-GB" sz="2000" dirty="0"/>
              <a:t>policy </a:t>
            </a:r>
            <a:r>
              <a:rPr lang="en-GB" sz="2000" dirty="0" smtClean="0"/>
              <a:t>basis</a:t>
            </a:r>
            <a:endParaRPr lang="en-GB" sz="2000" dirty="0"/>
          </a:p>
          <a:p>
            <a:r>
              <a:rPr lang="en-GB" sz="2000" dirty="0"/>
              <a:t>After you create a health policy by adding one or more SHVs to </a:t>
            </a:r>
            <a:br>
              <a:rPr lang="en-GB" sz="2000" dirty="0"/>
            </a:br>
            <a:r>
              <a:rPr lang="en-GB" sz="2000" dirty="0"/>
              <a:t>the policy, you can add the health policy to the network </a:t>
            </a:r>
            <a:r>
              <a:rPr lang="en-GB" sz="2000" dirty="0" smtClean="0"/>
              <a:t>policy, </a:t>
            </a:r>
            <a:r>
              <a:rPr lang="en-GB" sz="2000" dirty="0"/>
              <a:t/>
            </a:r>
            <a:br>
              <a:rPr lang="en-GB" sz="2000" dirty="0"/>
            </a:br>
            <a:r>
              <a:rPr lang="en-GB" sz="2000" dirty="0"/>
              <a:t>and enable NAP enforcement in the policy </a:t>
            </a:r>
            <a:endParaRPr lang="en-GB" dirty="0"/>
          </a:p>
          <a:p>
            <a:endParaRPr lang="en-US" dirty="0"/>
          </a:p>
        </p:txBody>
      </p:sp>
      <p:pic>
        <p:nvPicPr>
          <p:cNvPr id="6" name="Picture 5" descr="D:\Evergreen\Miscellaneous\PPT Library\PPT Library\Health.png"/>
          <p:cNvPicPr>
            <a:picLocks noChangeAspect="1" noChangeArrowheads="1"/>
          </p:cNvPicPr>
          <p:nvPr/>
        </p:nvPicPr>
        <p:blipFill>
          <a:blip r:embed="rId4"/>
          <a:srcRect/>
          <a:stretch>
            <a:fillRect/>
          </a:stretch>
        </p:blipFill>
        <p:spPr bwMode="auto">
          <a:xfrm>
            <a:off x="6324600" y="5638800"/>
            <a:ext cx="1426419" cy="1062038"/>
          </a:xfrm>
          <a:prstGeom prst="rect">
            <a:avLst/>
          </a:prstGeom>
          <a:noFill/>
        </p:spPr>
      </p:pic>
    </p:spTree>
    <p:extLst>
      <p:ext uri="{BB962C8B-B14F-4D97-AF65-F5344CB8AC3E}">
        <p14:creationId xmlns:p14="http://schemas.microsoft.com/office/powerpoint/2010/main" val="767522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Remediation Server Groups?</a:t>
            </a:r>
            <a:endParaRPr lang="en-US"/>
          </a:p>
        </p:txBody>
      </p:sp>
      <p:sp>
        <p:nvSpPr>
          <p:cNvPr id="4" name="Oval 3"/>
          <p:cNvSpPr/>
          <p:nvPr/>
        </p:nvSpPr>
        <p:spPr bwMode="auto">
          <a:xfrm>
            <a:off x="5334000" y="4419600"/>
            <a:ext cx="2895600" cy="2337548"/>
          </a:xfrm>
          <a:prstGeom prst="ellipse">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5" name="Content Placeholder 2"/>
          <p:cNvSpPr>
            <a:spLocks noGrp="1"/>
          </p:cNvSpPr>
          <p:nvPr/>
        </p:nvSpPr>
        <p:spPr bwMode="auto">
          <a:xfrm>
            <a:off x="381000" y="990600"/>
            <a:ext cx="8119156" cy="3581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sz="2400" dirty="0"/>
              <a:t>With NAP enforcement in place, you should specify remediation server groups so the clients have access to resources that bring noncompliant NAP-capable clients into </a:t>
            </a:r>
            <a:r>
              <a:rPr lang="en-GB" sz="2400" dirty="0" smtClean="0"/>
              <a:t>compliance</a:t>
            </a:r>
          </a:p>
          <a:p>
            <a:r>
              <a:rPr lang="en-GB" sz="2000" dirty="0" smtClean="0"/>
              <a:t>A </a:t>
            </a:r>
            <a:r>
              <a:rPr lang="en-GB" sz="2000" dirty="0"/>
              <a:t>remediation server hosts the updates that the NAP agent can </a:t>
            </a:r>
            <a:br>
              <a:rPr lang="en-GB" sz="2000" dirty="0"/>
            </a:br>
            <a:r>
              <a:rPr lang="en-GB" sz="2000" dirty="0"/>
              <a:t>use to bring noncompliant client computers into compliance with </a:t>
            </a:r>
            <a:br>
              <a:rPr lang="en-GB" sz="2000" dirty="0"/>
            </a:br>
            <a:r>
              <a:rPr lang="en-GB" sz="2000" dirty="0"/>
              <a:t>the health policy that NPS defines </a:t>
            </a:r>
          </a:p>
          <a:p>
            <a:r>
              <a:rPr lang="en-GB" sz="2000" dirty="0"/>
              <a:t>A remediation server group is a list of servers on the restricted </a:t>
            </a:r>
            <a:br>
              <a:rPr lang="en-GB" sz="2000" dirty="0"/>
            </a:br>
            <a:r>
              <a:rPr lang="en-GB" sz="2000" dirty="0"/>
              <a:t>network that noncompliant NAP clients can access for </a:t>
            </a:r>
            <a:br>
              <a:rPr lang="en-GB" sz="2000" dirty="0"/>
            </a:br>
            <a:r>
              <a:rPr lang="en-GB" sz="2000" dirty="0"/>
              <a:t>software updates </a:t>
            </a:r>
          </a:p>
          <a:p>
            <a:endParaRPr lang="en-US" dirty="0"/>
          </a:p>
        </p:txBody>
      </p:sp>
      <p:pic>
        <p:nvPicPr>
          <p:cNvPr id="6" name="Picture 5" descr="Serve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154575" y="5360894"/>
            <a:ext cx="629359" cy="1116106"/>
          </a:xfrm>
          <a:prstGeom prst="rect">
            <a:avLst/>
          </a:prstGeom>
          <a:noFill/>
        </p:spPr>
      </p:pic>
      <p:pic>
        <p:nvPicPr>
          <p:cNvPr id="7" name="Picture 6" descr="Desktop Compute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24600" y="5225291"/>
            <a:ext cx="964692" cy="1089070"/>
          </a:xfrm>
          <a:prstGeom prst="rect">
            <a:avLst/>
          </a:prstGeom>
          <a:noFill/>
        </p:spPr>
      </p:pic>
      <p:pic>
        <p:nvPicPr>
          <p:cNvPr id="8" name="Picture 7" descr="Validate"/>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705600" y="5339078"/>
            <a:ext cx="466725" cy="465081"/>
          </a:xfrm>
          <a:prstGeom prst="rect">
            <a:avLst/>
          </a:prstGeom>
          <a:noFill/>
        </p:spPr>
      </p:pic>
      <p:pic>
        <p:nvPicPr>
          <p:cNvPr id="9" name="Picture 8" descr="Serve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779665" y="5208494"/>
            <a:ext cx="629359" cy="1116106"/>
          </a:xfrm>
          <a:prstGeom prst="rect">
            <a:avLst/>
          </a:prstGeom>
          <a:noFill/>
        </p:spPr>
      </p:pic>
      <p:pic>
        <p:nvPicPr>
          <p:cNvPr id="10" name="Picture 9" descr="Serve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560465" y="3962400"/>
            <a:ext cx="629359" cy="1116106"/>
          </a:xfrm>
          <a:prstGeom prst="rect">
            <a:avLst/>
          </a:prstGeom>
          <a:noFill/>
        </p:spPr>
      </p:pic>
    </p:spTree>
    <p:extLst>
      <p:ext uri="{BB962C8B-B14F-4D97-AF65-F5344CB8AC3E}">
        <p14:creationId xmlns:p14="http://schemas.microsoft.com/office/powerpoint/2010/main" val="2514705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60e0025-c286-4150-8fa8-953a4c203e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NAP Client Configuration</a:t>
            </a:r>
            <a:endParaRPr lang="en-US"/>
          </a:p>
        </p:txBody>
      </p:sp>
      <p:sp>
        <p:nvSpPr>
          <p:cNvPr id="4" name="Content Placeholder 2"/>
          <p:cNvSpPr>
            <a:spLocks noGrp="1"/>
          </p:cNvSpPr>
          <p:nvPr/>
        </p:nvSpPr>
        <p:spPr bwMode="auto">
          <a:xfrm>
            <a:off x="458788" y="10668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400" dirty="0"/>
              <a:t>Some NAP deployments that use Windows Security Health Validator </a:t>
            </a:r>
            <a:r>
              <a:rPr lang="en-GB" sz="2400" dirty="0" smtClean="0"/>
              <a:t>require </a:t>
            </a:r>
            <a:r>
              <a:rPr lang="en-GB" sz="2400" dirty="0"/>
              <a:t>that you enable Security </a:t>
            </a:r>
            <a:r>
              <a:rPr lang="en-GB" sz="2400" dirty="0" smtClean="0"/>
              <a:t>Center</a:t>
            </a:r>
          </a:p>
          <a:p>
            <a:endParaRPr lang="en-GB" sz="2400" dirty="0"/>
          </a:p>
          <a:p>
            <a:r>
              <a:rPr lang="en-GB" sz="2400" dirty="0"/>
              <a:t>The Network Access Protection service is required when you deploy </a:t>
            </a:r>
            <a:r>
              <a:rPr lang="en-GB" sz="2400" dirty="0" smtClean="0"/>
              <a:t>NAP </a:t>
            </a:r>
            <a:r>
              <a:rPr lang="en-GB" sz="2400" dirty="0"/>
              <a:t>to NAP-capable client </a:t>
            </a:r>
            <a:r>
              <a:rPr lang="en-GB" sz="2400" dirty="0" smtClean="0"/>
              <a:t>computers</a:t>
            </a:r>
          </a:p>
          <a:p>
            <a:endParaRPr lang="en-GB" sz="2400" dirty="0"/>
          </a:p>
          <a:p>
            <a:r>
              <a:rPr lang="en-GB" sz="2400" dirty="0"/>
              <a:t>You </a:t>
            </a:r>
            <a:r>
              <a:rPr lang="en-GB" sz="2400" dirty="0" smtClean="0"/>
              <a:t>must </a:t>
            </a:r>
            <a:r>
              <a:rPr lang="en-GB" sz="2400" dirty="0"/>
              <a:t>configure the NAP enforcement clients on the </a:t>
            </a:r>
            <a:r>
              <a:rPr lang="en-GB" sz="2400" dirty="0" smtClean="0"/>
              <a:t>NAP-capable computers</a:t>
            </a:r>
          </a:p>
          <a:p>
            <a:endParaRPr lang="en-GB" sz="2400" dirty="0"/>
          </a:p>
          <a:p>
            <a:r>
              <a:rPr lang="en-GB" sz="2400" dirty="0"/>
              <a:t>Most NAP client settings can be configured with </a:t>
            </a:r>
            <a:r>
              <a:rPr lang="en-GB" sz="2400" dirty="0" smtClean="0"/>
              <a:t>Group Policy Objects</a:t>
            </a:r>
            <a:endParaRPr lang="en-GB" sz="2400" dirty="0"/>
          </a:p>
          <a:p>
            <a:pPr>
              <a:buNone/>
            </a:pPr>
            <a:endParaRPr lang="en-US" dirty="0"/>
          </a:p>
        </p:txBody>
      </p:sp>
    </p:spTree>
    <p:extLst>
      <p:ext uri="{BB962C8B-B14F-4D97-AF65-F5344CB8AC3E}">
        <p14:creationId xmlns:p14="http://schemas.microsoft.com/office/powerpoint/2010/main" val="680092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bf1041d3-0156-468e-9966-06d5158784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Configuring NAP</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sz="2400" dirty="0" smtClean="0"/>
              <a:t>In this demonstration, you will see how to:</a:t>
            </a:r>
          </a:p>
          <a:p>
            <a:pPr lvl="0"/>
            <a:r>
              <a:rPr lang="en-US" sz="2400" dirty="0" smtClean="0"/>
              <a:t>Install </a:t>
            </a:r>
            <a:r>
              <a:rPr lang="en-US" sz="2400" dirty="0"/>
              <a:t>the NPS server role</a:t>
            </a:r>
            <a:endParaRPr lang="en-GB" sz="2400" dirty="0"/>
          </a:p>
          <a:p>
            <a:pPr lvl="0"/>
            <a:r>
              <a:rPr lang="en-US" sz="2400" dirty="0"/>
              <a:t>Configure NPS as </a:t>
            </a:r>
            <a:r>
              <a:rPr lang="en-US" sz="2400" dirty="0" smtClean="0"/>
              <a:t>an </a:t>
            </a:r>
            <a:r>
              <a:rPr lang="en-US" sz="2400" dirty="0"/>
              <a:t>NAP health policy server</a:t>
            </a:r>
            <a:endParaRPr lang="en-GB" sz="2400" dirty="0"/>
          </a:p>
          <a:p>
            <a:pPr lvl="0"/>
            <a:r>
              <a:rPr lang="en-US" sz="2400" dirty="0"/>
              <a:t>Configure health policies</a:t>
            </a:r>
            <a:endParaRPr lang="en-GB" sz="2400" dirty="0"/>
          </a:p>
          <a:p>
            <a:pPr lvl="0"/>
            <a:r>
              <a:rPr lang="en-US" sz="2400" dirty="0"/>
              <a:t>Configure network policies for compliant computers</a:t>
            </a:r>
            <a:endParaRPr lang="en-GB" sz="2400" dirty="0"/>
          </a:p>
          <a:p>
            <a:pPr lvl="0"/>
            <a:r>
              <a:rPr lang="en-US" sz="2400" dirty="0"/>
              <a:t>Configure network policies for noncompliant computers</a:t>
            </a:r>
            <a:endParaRPr lang="en-GB" sz="2400" dirty="0"/>
          </a:p>
          <a:p>
            <a:pPr lvl="0"/>
            <a:r>
              <a:rPr lang="en-US" sz="2400" dirty="0"/>
              <a:t>Configure the DHCP server role for NAP</a:t>
            </a:r>
            <a:endParaRPr lang="en-GB" sz="2400" dirty="0"/>
          </a:p>
          <a:p>
            <a:pPr lvl="0"/>
            <a:r>
              <a:rPr lang="en-US" sz="2400" dirty="0"/>
              <a:t>Configure client NAP settings</a:t>
            </a:r>
            <a:endParaRPr lang="en-GB" sz="2400" dirty="0"/>
          </a:p>
          <a:p>
            <a:pPr lvl="0"/>
            <a:r>
              <a:rPr lang="en-US" sz="2400" dirty="0"/>
              <a:t>Test </a:t>
            </a:r>
            <a:r>
              <a:rPr lang="en-US" sz="2400" dirty="0" smtClean="0"/>
              <a:t>NAP</a:t>
            </a:r>
            <a:endParaRPr lang="en-GB" sz="2400" dirty="0"/>
          </a:p>
        </p:txBody>
      </p:sp>
    </p:spTree>
    <p:extLst>
      <p:ext uri="{BB962C8B-B14F-4D97-AF65-F5344CB8AC3E}">
        <p14:creationId xmlns:p14="http://schemas.microsoft.com/office/powerpoint/2010/main" val="1678230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33844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30408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66645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12504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53808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Overview of Network Access Protection
Overview of NAP Enforcement Processes
Configuring NAP
Configuring IPsec Enforcement for NAP
Monitoring and Troubleshooting NAP</a:t>
            </a:r>
            <a:endParaRPr lang="en-US"/>
          </a:p>
        </p:txBody>
      </p:sp>
    </p:spTree>
    <p:extLst>
      <p:ext uri="{BB962C8B-B14F-4D97-AF65-F5344CB8AC3E}">
        <p14:creationId xmlns:p14="http://schemas.microsoft.com/office/powerpoint/2010/main" val="1580118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2614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24514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name="28b2c94a-d352-4dec-831f-9657635ad87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074025" cy="740664"/>
          </a:xfrm>
        </p:spPr>
        <p:txBody>
          <a:bodyPr/>
          <a:lstStyle/>
          <a:p>
            <a:r>
              <a:rPr lang="en-US" dirty="0" smtClean="0"/>
              <a:t>Lesson 4: Configuring IPsec Enforcement for NAP</a:t>
            </a:r>
            <a:endParaRPr lang="en-US" dirty="0"/>
          </a:p>
        </p:txBody>
      </p:sp>
      <p:sp>
        <p:nvSpPr>
          <p:cNvPr id="3" name="Text Placeholder 2"/>
          <p:cNvSpPr>
            <a:spLocks noGrp="1"/>
          </p:cNvSpPr>
          <p:nvPr>
            <p:ph type="body" idx="1"/>
          </p:nvPr>
        </p:nvSpPr>
        <p:spPr/>
        <p:txBody>
          <a:bodyPr/>
          <a:lstStyle/>
          <a:p>
            <a:r>
              <a:rPr lang="en-US" smtClean="0"/>
              <a:t>What Is IPsec?
IPsec Authentication and Encryption Options
NAP with IPsec Enforcement Components
How IPsec Enforcement Works
Planning IPsec Logical Networks
Configuring the HRA Server
Configuring the Certification Authority</a:t>
            </a:r>
            <a:endParaRPr lang="en-US"/>
          </a:p>
        </p:txBody>
      </p:sp>
    </p:spTree>
    <p:extLst>
      <p:ext uri="{BB962C8B-B14F-4D97-AF65-F5344CB8AC3E}">
        <p14:creationId xmlns:p14="http://schemas.microsoft.com/office/powerpoint/2010/main" val="2993993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46746ad0-317a-4818-a8e6-6e3f71e1bd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IPsec?</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1200"/>
              </a:spcAft>
            </a:pPr>
            <a:r>
              <a:rPr lang="en-US" dirty="0" smtClean="0"/>
              <a:t>IPsec is a protocol suite for protecting IP communications.</a:t>
            </a:r>
          </a:p>
          <a:p>
            <a:pPr>
              <a:spcAft>
                <a:spcPts val="1200"/>
              </a:spcAft>
            </a:pPr>
            <a:r>
              <a:rPr lang="en-US" dirty="0" smtClean="0"/>
              <a:t>IETF standardized IPsec with a series of Request For Comments (RFCs).</a:t>
            </a:r>
          </a:p>
          <a:p>
            <a:pPr>
              <a:spcAft>
                <a:spcPts val="1200"/>
              </a:spcAft>
            </a:pPr>
            <a:r>
              <a:rPr lang="en-US" dirty="0" smtClean="0"/>
              <a:t>IPsec is built in to most operating systems.</a:t>
            </a:r>
          </a:p>
          <a:p>
            <a:pPr>
              <a:spcAft>
                <a:spcPts val="1200"/>
              </a:spcAft>
            </a:pPr>
            <a:r>
              <a:rPr lang="en-US" dirty="0" smtClean="0"/>
              <a:t>Protection of IP communications happens seamlessly and does not require configuration of applications and services for support.</a:t>
            </a:r>
          </a:p>
          <a:p>
            <a:endParaRPr lang="en-US" dirty="0"/>
          </a:p>
        </p:txBody>
      </p:sp>
    </p:spTree>
    <p:extLst>
      <p:ext uri="{BB962C8B-B14F-4D97-AF65-F5344CB8AC3E}">
        <p14:creationId xmlns:p14="http://schemas.microsoft.com/office/powerpoint/2010/main" val="893386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8d0cd232-2fc7-45e2-84cf-9435dffd6b5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IPsec Authentication and Encryption Options</a:t>
            </a:r>
            <a:endParaRPr lang="en-US"/>
          </a:p>
        </p:txBody>
      </p:sp>
      <p:sp>
        <p:nvSpPr>
          <p:cNvPr id="4" name="Content Placeholder 2"/>
          <p:cNvSpPr>
            <a:spLocks noGrp="1"/>
          </p:cNvSpPr>
          <p:nvPr/>
        </p:nvSpPr>
        <p:spPr bwMode="auto">
          <a:xfrm>
            <a:off x="458788" y="1021215"/>
            <a:ext cx="8119156" cy="563250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Authentication:</a:t>
            </a:r>
          </a:p>
          <a:p>
            <a:pPr lvl="1"/>
            <a:r>
              <a:rPr lang="en-US" dirty="0" smtClean="0"/>
              <a:t>Kerberos v5</a:t>
            </a:r>
          </a:p>
          <a:p>
            <a:pPr lvl="1"/>
            <a:r>
              <a:rPr lang="en-US" dirty="0" smtClean="0"/>
              <a:t>Certificate authentication</a:t>
            </a:r>
          </a:p>
          <a:p>
            <a:pPr lvl="1"/>
            <a:r>
              <a:rPr lang="en-US" dirty="0" err="1" smtClean="0"/>
              <a:t>Preshared</a:t>
            </a:r>
            <a:r>
              <a:rPr lang="en-US" dirty="0" smtClean="0"/>
              <a:t> key</a:t>
            </a:r>
          </a:p>
          <a:p>
            <a:endParaRPr lang="en-US" sz="800" dirty="0" smtClean="0"/>
          </a:p>
          <a:p>
            <a:r>
              <a:rPr lang="en-US" dirty="0" smtClean="0"/>
              <a:t>Encryption:</a:t>
            </a:r>
          </a:p>
          <a:p>
            <a:pPr lvl="1"/>
            <a:r>
              <a:rPr lang="en-US" dirty="0" smtClean="0"/>
              <a:t>DES</a:t>
            </a:r>
          </a:p>
          <a:p>
            <a:pPr lvl="1"/>
            <a:r>
              <a:rPr lang="en-US" dirty="0" smtClean="0"/>
              <a:t>Triple DES</a:t>
            </a:r>
          </a:p>
          <a:p>
            <a:pPr lvl="1"/>
            <a:r>
              <a:rPr lang="en-US" dirty="0" smtClean="0"/>
              <a:t>AES</a:t>
            </a:r>
          </a:p>
          <a:p>
            <a:endParaRPr lang="en-US" sz="800" dirty="0" smtClean="0"/>
          </a:p>
          <a:p>
            <a:r>
              <a:rPr lang="en-US" dirty="0" smtClean="0"/>
              <a:t>Data integrity:</a:t>
            </a:r>
          </a:p>
          <a:p>
            <a:pPr lvl="1"/>
            <a:r>
              <a:rPr lang="en-US" dirty="0" smtClean="0"/>
              <a:t>Same encryption standards as IPsec encryption</a:t>
            </a:r>
          </a:p>
        </p:txBody>
      </p:sp>
    </p:spTree>
    <p:extLst>
      <p:ext uri="{BB962C8B-B14F-4D97-AF65-F5344CB8AC3E}">
        <p14:creationId xmlns:p14="http://schemas.microsoft.com/office/powerpoint/2010/main" val="4172331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8380fe71-c6a8-4aad-a44d-c0ded56c91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NAP with IPsec Enforcement Components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You can implement NAP with IPsec enforcement by configuring the following components:</a:t>
            </a:r>
          </a:p>
          <a:p>
            <a:pPr lvl="1">
              <a:spcBef>
                <a:spcPts val="1200"/>
              </a:spcBef>
            </a:pPr>
            <a:r>
              <a:rPr lang="en-US" dirty="0" smtClean="0"/>
              <a:t>Certification authority</a:t>
            </a:r>
          </a:p>
          <a:p>
            <a:pPr lvl="1">
              <a:spcBef>
                <a:spcPts val="1200"/>
              </a:spcBef>
            </a:pPr>
            <a:r>
              <a:rPr lang="en-US" dirty="0" smtClean="0"/>
              <a:t>HRA server</a:t>
            </a:r>
          </a:p>
          <a:p>
            <a:pPr lvl="1">
              <a:spcBef>
                <a:spcPts val="1200"/>
              </a:spcBef>
            </a:pPr>
            <a:r>
              <a:rPr lang="en-US" dirty="0" smtClean="0"/>
              <a:t>Computer </a:t>
            </a:r>
            <a:r>
              <a:rPr lang="en-US" dirty="0"/>
              <a:t>running </a:t>
            </a:r>
            <a:r>
              <a:rPr lang="en-US" dirty="0" smtClean="0"/>
              <a:t>NPS role</a:t>
            </a:r>
          </a:p>
          <a:p>
            <a:pPr lvl="1">
              <a:spcBef>
                <a:spcPts val="1200"/>
              </a:spcBef>
            </a:pPr>
            <a:r>
              <a:rPr lang="en-US" dirty="0" smtClean="0"/>
              <a:t>IPsec </a:t>
            </a:r>
            <a:r>
              <a:rPr lang="en-US" dirty="0"/>
              <a:t>enforcement client</a:t>
            </a:r>
          </a:p>
        </p:txBody>
      </p:sp>
    </p:spTree>
    <p:extLst>
      <p:ext uri="{BB962C8B-B14F-4D97-AF65-F5344CB8AC3E}">
        <p14:creationId xmlns:p14="http://schemas.microsoft.com/office/powerpoint/2010/main" val="2610320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b755ed56-74db-4116-aae5-e73ba425ce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IPsec Enforcement Works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IPsec NAP </a:t>
            </a:r>
            <a:r>
              <a:rPr lang="en-US" dirty="0" smtClean="0"/>
              <a:t>enforcement </a:t>
            </a:r>
            <a:r>
              <a:rPr lang="en-US" dirty="0"/>
              <a:t>includes:</a:t>
            </a:r>
          </a:p>
          <a:p>
            <a:pPr marL="228600" indent="-228600">
              <a:lnSpc>
                <a:spcPct val="90000"/>
              </a:lnSpc>
              <a:spcBef>
                <a:spcPts val="1800"/>
              </a:spcBef>
              <a:buClr>
                <a:srgbClr val="006699"/>
              </a:buClr>
              <a:buFontTx/>
              <a:buChar char="•"/>
            </a:pPr>
            <a:r>
              <a:rPr lang="en-US" sz="2400" dirty="0"/>
              <a:t>Policy validation</a:t>
            </a:r>
          </a:p>
          <a:p>
            <a:pPr marL="228600" indent="-228600">
              <a:lnSpc>
                <a:spcPct val="90000"/>
              </a:lnSpc>
              <a:spcBef>
                <a:spcPts val="1800"/>
              </a:spcBef>
              <a:buClr>
                <a:srgbClr val="006699"/>
              </a:buClr>
              <a:buFontTx/>
              <a:buChar char="•"/>
            </a:pPr>
            <a:r>
              <a:rPr lang="en-US" sz="2400" dirty="0"/>
              <a:t>NAP enforcement</a:t>
            </a:r>
          </a:p>
          <a:p>
            <a:pPr marL="228600" indent="-228600">
              <a:lnSpc>
                <a:spcPct val="90000"/>
              </a:lnSpc>
              <a:spcBef>
                <a:spcPts val="1800"/>
              </a:spcBef>
              <a:buClr>
                <a:srgbClr val="006699"/>
              </a:buClr>
              <a:buFontTx/>
              <a:buChar char="•"/>
            </a:pPr>
            <a:r>
              <a:rPr lang="en-US" sz="2400" dirty="0"/>
              <a:t>Network restriction</a:t>
            </a:r>
          </a:p>
          <a:p>
            <a:pPr marL="228600" indent="-228600">
              <a:lnSpc>
                <a:spcPct val="90000"/>
              </a:lnSpc>
              <a:spcBef>
                <a:spcPts val="1800"/>
              </a:spcBef>
              <a:buClr>
                <a:srgbClr val="006699"/>
              </a:buClr>
              <a:buFontTx/>
              <a:buChar char="•"/>
            </a:pPr>
            <a:r>
              <a:rPr lang="en-US" sz="2400" dirty="0"/>
              <a:t>Remediation</a:t>
            </a:r>
          </a:p>
          <a:p>
            <a:pPr marL="228600" indent="-228600">
              <a:lnSpc>
                <a:spcPct val="90000"/>
              </a:lnSpc>
              <a:spcBef>
                <a:spcPts val="1800"/>
              </a:spcBef>
              <a:buClr>
                <a:srgbClr val="006699"/>
              </a:buClr>
              <a:buFontTx/>
              <a:buChar char="•"/>
            </a:pPr>
            <a:r>
              <a:rPr lang="en-US" sz="2400" dirty="0"/>
              <a:t>Ongoing monitoring </a:t>
            </a:r>
            <a:r>
              <a:rPr lang="en-US" sz="2400" dirty="0" smtClean="0"/>
              <a:t>of </a:t>
            </a:r>
            <a:r>
              <a:rPr lang="en-US" sz="2400" dirty="0"/>
              <a:t>compliance</a:t>
            </a:r>
          </a:p>
          <a:p>
            <a:endParaRPr lang="en-US" dirty="0"/>
          </a:p>
        </p:txBody>
      </p:sp>
    </p:spTree>
    <p:extLst>
      <p:ext uri="{BB962C8B-B14F-4D97-AF65-F5344CB8AC3E}">
        <p14:creationId xmlns:p14="http://schemas.microsoft.com/office/powerpoint/2010/main" val="446208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5c2043c5-a2db-43b0-aff5-4d5dfd0237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Planning IPsec Logical Networks</a:t>
            </a:r>
            <a:endParaRPr lang="en-US"/>
          </a:p>
        </p:txBody>
      </p:sp>
      <p:grpSp>
        <p:nvGrpSpPr>
          <p:cNvPr id="4" name="Group 3" descr="Illustration of three networks: secure network, boundary network, and restricted network. These contain images of computer devices.&#10;&#10;"/>
          <p:cNvGrpSpPr/>
          <p:nvPr/>
        </p:nvGrpSpPr>
        <p:grpSpPr>
          <a:xfrm>
            <a:off x="152400" y="892175"/>
            <a:ext cx="8867775" cy="5480050"/>
            <a:chOff x="152400" y="892175"/>
            <a:chExt cx="8867775" cy="5480050"/>
          </a:xfrm>
        </p:grpSpPr>
        <p:pic>
          <p:nvPicPr>
            <p:cNvPr id="5" name="Picture 4" descr="abstract_oval_red_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892175"/>
              <a:ext cx="8867775"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bstract_oval_blue_0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76450" y="1189038"/>
              <a:ext cx="6753225"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bstract_oval_yellow_0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87813" y="1654175"/>
              <a:ext cx="4564062"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12"/>
            <p:cNvSpPr>
              <a:spLocks noChangeArrowheads="1"/>
            </p:cNvSpPr>
            <p:nvPr/>
          </p:nvSpPr>
          <p:spPr bwMode="auto">
            <a:xfrm>
              <a:off x="558800" y="1749425"/>
              <a:ext cx="1244600" cy="728663"/>
            </a:xfrm>
            <a:prstGeom prst="roundRect">
              <a:avLst>
                <a:gd name="adj" fmla="val 4167"/>
              </a:avLst>
            </a:prstGeom>
            <a:solidFill>
              <a:schemeClr val="bg1"/>
            </a:solidFill>
            <a:ln w="9525" algn="ctr">
              <a:solidFill>
                <a:srgbClr val="777777"/>
              </a:solid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400" dirty="0">
                  <a:latin typeface="Segoe UI" pitchFamily="34" charset="0"/>
                  <a:cs typeface="Segoe UI" pitchFamily="34" charset="0"/>
                </a:rPr>
                <a:t>SHAs</a:t>
              </a:r>
            </a:p>
            <a:p>
              <a:pPr algn="l"/>
              <a:r>
                <a:rPr lang="en-US" sz="1400" dirty="0">
                  <a:latin typeface="Segoe UI" pitchFamily="34" charset="0"/>
                  <a:cs typeface="Segoe UI" pitchFamily="34" charset="0"/>
                </a:rPr>
                <a:t>NAP </a:t>
              </a:r>
              <a:r>
                <a:rPr lang="en-US" sz="1400" dirty="0" smtClean="0">
                  <a:latin typeface="Segoe UI" pitchFamily="34" charset="0"/>
                  <a:cs typeface="Segoe UI" pitchFamily="34" charset="0"/>
                </a:rPr>
                <a:t>Agent</a:t>
              </a:r>
              <a:endParaRPr lang="en-US" sz="1400" dirty="0">
                <a:latin typeface="Segoe UI" pitchFamily="34" charset="0"/>
                <a:cs typeface="Segoe UI" pitchFamily="34" charset="0"/>
              </a:endParaRPr>
            </a:p>
            <a:p>
              <a:pPr algn="l"/>
              <a:r>
                <a:rPr lang="en-US" sz="1400" dirty="0">
                  <a:latin typeface="Segoe UI" pitchFamily="34" charset="0"/>
                  <a:cs typeface="Segoe UI" pitchFamily="34" charset="0"/>
                </a:rPr>
                <a:t>NAP ECs</a:t>
              </a:r>
            </a:p>
          </p:txBody>
        </p:sp>
        <p:sp>
          <p:nvSpPr>
            <p:cNvPr id="9" name="Rectangle 8"/>
            <p:cNvSpPr>
              <a:spLocks noChangeArrowheads="1"/>
            </p:cNvSpPr>
            <p:nvPr/>
          </p:nvSpPr>
          <p:spPr bwMode="auto">
            <a:xfrm>
              <a:off x="1406525" y="5032375"/>
              <a:ext cx="139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cs typeface="Segoe UI" pitchFamily="34" charset="0"/>
                </a:rPr>
                <a:t>Restricted</a:t>
              </a:r>
            </a:p>
            <a:p>
              <a:r>
                <a:rPr lang="en-US" sz="1400" dirty="0">
                  <a:latin typeface="Segoe UI" pitchFamily="34" charset="0"/>
                  <a:cs typeface="Segoe UI" pitchFamily="34" charset="0"/>
                </a:rPr>
                <a:t>Network</a:t>
              </a:r>
            </a:p>
          </p:txBody>
        </p:sp>
        <p:sp>
          <p:nvSpPr>
            <p:cNvPr id="10" name="Rectangle 9"/>
            <p:cNvSpPr>
              <a:spLocks noChangeArrowheads="1"/>
            </p:cNvSpPr>
            <p:nvPr/>
          </p:nvSpPr>
          <p:spPr bwMode="auto">
            <a:xfrm>
              <a:off x="3390900" y="5032375"/>
              <a:ext cx="139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cs typeface="Segoe UI" pitchFamily="34" charset="0"/>
                </a:rPr>
                <a:t>Boundary</a:t>
              </a:r>
            </a:p>
            <a:p>
              <a:r>
                <a:rPr lang="en-US" sz="1400" dirty="0">
                  <a:latin typeface="Segoe UI" pitchFamily="34" charset="0"/>
                  <a:cs typeface="Segoe UI" pitchFamily="34" charset="0"/>
                </a:rPr>
                <a:t>Network</a:t>
              </a:r>
            </a:p>
          </p:txBody>
        </p:sp>
        <p:sp>
          <p:nvSpPr>
            <p:cNvPr id="11" name="Rectangle 10"/>
            <p:cNvSpPr>
              <a:spLocks noChangeArrowheads="1"/>
            </p:cNvSpPr>
            <p:nvPr/>
          </p:nvSpPr>
          <p:spPr bwMode="auto">
            <a:xfrm>
              <a:off x="5359400" y="5027613"/>
              <a:ext cx="2108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cs typeface="Segoe UI" pitchFamily="34" charset="0"/>
                </a:rPr>
                <a:t>Secure Network</a:t>
              </a:r>
            </a:p>
          </p:txBody>
        </p:sp>
        <p:sp>
          <p:nvSpPr>
            <p:cNvPr id="12" name="Rectangle 11"/>
            <p:cNvSpPr>
              <a:spLocks noChangeArrowheads="1"/>
            </p:cNvSpPr>
            <p:nvPr/>
          </p:nvSpPr>
          <p:spPr bwMode="auto">
            <a:xfrm>
              <a:off x="673100" y="4232275"/>
              <a:ext cx="139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smtClean="0">
                  <a:latin typeface="Segoe UI" pitchFamily="34" charset="0"/>
                  <a:cs typeface="Segoe UI" pitchFamily="34" charset="0"/>
                </a:rPr>
                <a:t>Non-NAP-Capable </a:t>
              </a:r>
              <a:r>
                <a:rPr lang="en-US" sz="1400" dirty="0">
                  <a:latin typeface="Segoe UI" pitchFamily="34" charset="0"/>
                  <a:cs typeface="Segoe UI" pitchFamily="34" charset="0"/>
                </a:rPr>
                <a:t>C</a:t>
              </a:r>
              <a:r>
                <a:rPr lang="en-US" sz="1400" dirty="0" smtClean="0">
                  <a:latin typeface="Segoe UI" pitchFamily="34" charset="0"/>
                  <a:cs typeface="Segoe UI" pitchFamily="34" charset="0"/>
                </a:rPr>
                <a:t>lient</a:t>
              </a:r>
              <a:endParaRPr lang="en-US" sz="1400" dirty="0">
                <a:latin typeface="Segoe UI" pitchFamily="34" charset="0"/>
                <a:cs typeface="Segoe UI" pitchFamily="34" charset="0"/>
              </a:endParaRPr>
            </a:p>
          </p:txBody>
        </p:sp>
        <p:sp>
          <p:nvSpPr>
            <p:cNvPr id="13" name="Rectangle 12"/>
            <p:cNvSpPr>
              <a:spLocks noChangeArrowheads="1"/>
            </p:cNvSpPr>
            <p:nvPr/>
          </p:nvSpPr>
          <p:spPr bwMode="auto">
            <a:xfrm>
              <a:off x="493624" y="2682093"/>
              <a:ext cx="14478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cs typeface="Segoe UI" pitchFamily="34" charset="0"/>
                </a:rPr>
                <a:t>Non-compliant NAP </a:t>
              </a:r>
              <a:r>
                <a:rPr lang="en-US" sz="1400" dirty="0" smtClean="0">
                  <a:latin typeface="Segoe UI" pitchFamily="34" charset="0"/>
                  <a:cs typeface="Segoe UI" pitchFamily="34" charset="0"/>
                </a:rPr>
                <a:t>Client</a:t>
              </a:r>
              <a:endParaRPr lang="en-US" sz="1400" dirty="0">
                <a:latin typeface="Segoe UI" pitchFamily="34" charset="0"/>
                <a:cs typeface="Segoe UI" pitchFamily="34" charset="0"/>
              </a:endParaRPr>
            </a:p>
          </p:txBody>
        </p:sp>
        <p:sp>
          <p:nvSpPr>
            <p:cNvPr id="14" name="Rectangle 13"/>
            <p:cNvSpPr>
              <a:spLocks noChangeArrowheads="1"/>
            </p:cNvSpPr>
            <p:nvPr/>
          </p:nvSpPr>
          <p:spPr bwMode="auto">
            <a:xfrm>
              <a:off x="2494712" y="2516993"/>
              <a:ext cx="1727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cs typeface="Segoe UI" pitchFamily="34" charset="0"/>
                </a:rPr>
                <a:t>NAP </a:t>
              </a:r>
              <a:r>
                <a:rPr lang="en-US" sz="1400" dirty="0" smtClean="0">
                  <a:latin typeface="Segoe UI" pitchFamily="34" charset="0"/>
                  <a:cs typeface="Segoe UI" pitchFamily="34" charset="0"/>
                </a:rPr>
                <a:t>Enforcement </a:t>
              </a:r>
              <a:r>
                <a:rPr lang="en-US" sz="1400" dirty="0">
                  <a:latin typeface="Segoe UI" pitchFamily="34" charset="0"/>
                  <a:cs typeface="Segoe UI" pitchFamily="34" charset="0"/>
                </a:rPr>
                <a:t>S</a:t>
              </a:r>
              <a:r>
                <a:rPr lang="en-US" sz="1400" dirty="0" smtClean="0">
                  <a:latin typeface="Segoe UI" pitchFamily="34" charset="0"/>
                  <a:cs typeface="Segoe UI" pitchFamily="34" charset="0"/>
                </a:rPr>
                <a:t>ervers</a:t>
              </a:r>
              <a:endParaRPr lang="en-US" sz="1400" dirty="0">
                <a:latin typeface="Segoe UI" pitchFamily="34" charset="0"/>
                <a:cs typeface="Segoe UI" pitchFamily="34" charset="0"/>
              </a:endParaRPr>
            </a:p>
          </p:txBody>
        </p:sp>
        <p:sp>
          <p:nvSpPr>
            <p:cNvPr id="15" name="Rectangle 14"/>
            <p:cNvSpPr>
              <a:spLocks noChangeArrowheads="1"/>
            </p:cNvSpPr>
            <p:nvPr/>
          </p:nvSpPr>
          <p:spPr bwMode="auto">
            <a:xfrm>
              <a:off x="2527300" y="4368800"/>
              <a:ext cx="1727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cs typeface="Segoe UI" pitchFamily="34" charset="0"/>
                </a:rPr>
                <a:t>Remediation </a:t>
              </a:r>
              <a:r>
                <a:rPr lang="en-US" sz="1400" dirty="0" smtClean="0">
                  <a:latin typeface="Segoe UI" pitchFamily="34" charset="0"/>
                  <a:cs typeface="Segoe UI" pitchFamily="34" charset="0"/>
                </a:rPr>
                <a:t>Servers</a:t>
              </a:r>
              <a:endParaRPr lang="en-US" sz="1400" dirty="0">
                <a:latin typeface="Segoe UI" pitchFamily="34" charset="0"/>
                <a:cs typeface="Segoe UI" pitchFamily="34" charset="0"/>
              </a:endParaRPr>
            </a:p>
          </p:txBody>
        </p:sp>
        <p:sp>
          <p:nvSpPr>
            <p:cNvPr id="16" name="Rectangle 15"/>
            <p:cNvSpPr>
              <a:spLocks noChangeArrowheads="1"/>
            </p:cNvSpPr>
            <p:nvPr/>
          </p:nvSpPr>
          <p:spPr bwMode="auto">
            <a:xfrm>
              <a:off x="7200900" y="3937000"/>
              <a:ext cx="1447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cs typeface="Segoe UI" pitchFamily="34" charset="0"/>
                </a:rPr>
                <a:t>Compliant NAP </a:t>
              </a:r>
              <a:r>
                <a:rPr lang="en-US" sz="1400" dirty="0" smtClean="0">
                  <a:latin typeface="Segoe UI" pitchFamily="34" charset="0"/>
                  <a:cs typeface="Segoe UI" pitchFamily="34" charset="0"/>
                </a:rPr>
                <a:t>Client</a:t>
              </a:r>
              <a:endParaRPr lang="en-US" sz="1400" dirty="0">
                <a:latin typeface="Segoe UI" pitchFamily="34" charset="0"/>
                <a:cs typeface="Segoe UI" pitchFamily="34" charset="0"/>
              </a:endParaRPr>
            </a:p>
          </p:txBody>
        </p:sp>
        <p:sp>
          <p:nvSpPr>
            <p:cNvPr id="17" name="Rectangle 16"/>
            <p:cNvSpPr>
              <a:spLocks noChangeArrowheads="1"/>
            </p:cNvSpPr>
            <p:nvPr/>
          </p:nvSpPr>
          <p:spPr bwMode="auto">
            <a:xfrm>
              <a:off x="5402770" y="4254500"/>
              <a:ext cx="838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400" dirty="0">
                  <a:latin typeface="Segoe UI" pitchFamily="34" charset="0"/>
                  <a:cs typeface="Segoe UI" pitchFamily="34" charset="0"/>
                </a:rPr>
                <a:t>Secure </a:t>
              </a:r>
            </a:p>
            <a:p>
              <a:pPr algn="l"/>
              <a:r>
                <a:rPr lang="en-US" sz="1400" dirty="0" smtClean="0">
                  <a:latin typeface="Segoe UI" pitchFamily="34" charset="0"/>
                  <a:cs typeface="Segoe UI" pitchFamily="34" charset="0"/>
                </a:rPr>
                <a:t>Servers</a:t>
              </a:r>
              <a:endParaRPr lang="en-US" sz="1400" dirty="0">
                <a:latin typeface="Segoe UI" pitchFamily="34" charset="0"/>
                <a:cs typeface="Segoe UI" pitchFamily="34" charset="0"/>
              </a:endParaRPr>
            </a:p>
          </p:txBody>
        </p:sp>
        <p:sp>
          <p:nvSpPr>
            <p:cNvPr id="18" name="Rectangle 17"/>
            <p:cNvSpPr>
              <a:spLocks noChangeArrowheads="1"/>
            </p:cNvSpPr>
            <p:nvPr/>
          </p:nvSpPr>
          <p:spPr bwMode="auto">
            <a:xfrm>
              <a:off x="4526954" y="2708904"/>
              <a:ext cx="1727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smtClean="0">
                  <a:latin typeface="Segoe UI" pitchFamily="34" charset="0"/>
                  <a:cs typeface="Segoe UI" pitchFamily="34" charset="0"/>
                </a:rPr>
                <a:t>  NPS Servers</a:t>
              </a:r>
              <a:endParaRPr lang="en-US" sz="1400" dirty="0">
                <a:latin typeface="Segoe UI" pitchFamily="34" charset="0"/>
                <a:cs typeface="Segoe UI" pitchFamily="34" charset="0"/>
              </a:endParaRPr>
            </a:p>
          </p:txBody>
        </p:sp>
        <p:sp>
          <p:nvSpPr>
            <p:cNvPr id="19" name="AutoShape 12"/>
            <p:cNvSpPr>
              <a:spLocks noChangeArrowheads="1"/>
            </p:cNvSpPr>
            <p:nvPr/>
          </p:nvSpPr>
          <p:spPr bwMode="auto">
            <a:xfrm>
              <a:off x="2143538" y="987858"/>
              <a:ext cx="1133475" cy="1100137"/>
            </a:xfrm>
            <a:prstGeom prst="roundRect">
              <a:avLst>
                <a:gd name="adj" fmla="val 4167"/>
              </a:avLst>
            </a:prstGeom>
            <a:solidFill>
              <a:schemeClr val="bg1"/>
            </a:solidFill>
            <a:ln w="9525" algn="ctr">
              <a:solidFill>
                <a:srgbClr val="777777"/>
              </a:solid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400" dirty="0">
                  <a:latin typeface="Segoe UI" pitchFamily="34" charset="0"/>
                  <a:cs typeface="Segoe UI" pitchFamily="34" charset="0"/>
                </a:rPr>
                <a:t>HRA</a:t>
              </a:r>
            </a:p>
            <a:p>
              <a:pPr algn="l"/>
              <a:r>
                <a:rPr lang="en-US" sz="1400" dirty="0">
                  <a:latin typeface="Segoe UI" pitchFamily="34" charset="0"/>
                  <a:cs typeface="Segoe UI" pitchFamily="34" charset="0"/>
                </a:rPr>
                <a:t>VPN</a:t>
              </a:r>
            </a:p>
            <a:p>
              <a:pPr algn="l"/>
              <a:r>
                <a:rPr lang="en-US" sz="1400" dirty="0">
                  <a:latin typeface="Segoe UI" pitchFamily="34" charset="0"/>
                  <a:cs typeface="Segoe UI" pitchFamily="34" charset="0"/>
                </a:rPr>
                <a:t>802.1X</a:t>
              </a:r>
            </a:p>
            <a:p>
              <a:pPr algn="l"/>
              <a:r>
                <a:rPr lang="en-US" sz="1400" dirty="0">
                  <a:latin typeface="Segoe UI" pitchFamily="34" charset="0"/>
                  <a:cs typeface="Segoe UI" pitchFamily="34" charset="0"/>
                </a:rPr>
                <a:t>DHCP</a:t>
              </a:r>
            </a:p>
            <a:p>
              <a:pPr algn="l"/>
              <a:r>
                <a:rPr lang="en-US" sz="1400" dirty="0">
                  <a:latin typeface="Segoe UI" pitchFamily="34" charset="0"/>
                  <a:cs typeface="Segoe UI" pitchFamily="34" charset="0"/>
                </a:rPr>
                <a:t>NPS proxy</a:t>
              </a:r>
            </a:p>
          </p:txBody>
        </p:sp>
        <p:sp>
          <p:nvSpPr>
            <p:cNvPr id="20" name="AutoShape 12"/>
            <p:cNvSpPr>
              <a:spLocks noChangeArrowheads="1"/>
            </p:cNvSpPr>
            <p:nvPr/>
          </p:nvSpPr>
          <p:spPr bwMode="auto">
            <a:xfrm>
              <a:off x="7048500" y="2598738"/>
              <a:ext cx="1267364" cy="728662"/>
            </a:xfrm>
            <a:prstGeom prst="roundRect">
              <a:avLst>
                <a:gd name="adj" fmla="val 4167"/>
              </a:avLst>
            </a:prstGeom>
            <a:solidFill>
              <a:schemeClr val="bg1"/>
            </a:solidFill>
            <a:ln w="9525" algn="ctr">
              <a:solidFill>
                <a:srgbClr val="777777"/>
              </a:solid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400" dirty="0">
                  <a:latin typeface="Segoe UI" pitchFamily="34" charset="0"/>
                  <a:cs typeface="Segoe UI" pitchFamily="34" charset="0"/>
                </a:rPr>
                <a:t>SHAs</a:t>
              </a:r>
            </a:p>
            <a:p>
              <a:pPr algn="l"/>
              <a:r>
                <a:rPr lang="en-US" sz="1400" dirty="0">
                  <a:latin typeface="Segoe UI" pitchFamily="34" charset="0"/>
                  <a:cs typeface="Segoe UI" pitchFamily="34" charset="0"/>
                </a:rPr>
                <a:t>NAP </a:t>
              </a:r>
              <a:r>
                <a:rPr lang="en-US" sz="1400" dirty="0" smtClean="0">
                  <a:latin typeface="Segoe UI" pitchFamily="34" charset="0"/>
                  <a:cs typeface="Segoe UI" pitchFamily="34" charset="0"/>
                </a:rPr>
                <a:t>Agent</a:t>
              </a:r>
              <a:endParaRPr lang="en-US" sz="1400" dirty="0">
                <a:latin typeface="Segoe UI" pitchFamily="34" charset="0"/>
                <a:cs typeface="Segoe UI" pitchFamily="34" charset="0"/>
              </a:endParaRPr>
            </a:p>
            <a:p>
              <a:pPr algn="l"/>
              <a:r>
                <a:rPr lang="en-US" sz="1400" dirty="0">
                  <a:latin typeface="Segoe UI" pitchFamily="34" charset="0"/>
                  <a:cs typeface="Segoe UI" pitchFamily="34" charset="0"/>
                </a:rPr>
                <a:t>NAP ECs</a:t>
              </a:r>
            </a:p>
          </p:txBody>
        </p:sp>
        <p:sp>
          <p:nvSpPr>
            <p:cNvPr id="21" name="AutoShape 12"/>
            <p:cNvSpPr>
              <a:spLocks noChangeArrowheads="1"/>
            </p:cNvSpPr>
            <p:nvPr/>
          </p:nvSpPr>
          <p:spPr bwMode="auto">
            <a:xfrm>
              <a:off x="4733925" y="1214438"/>
              <a:ext cx="2581275" cy="1100137"/>
            </a:xfrm>
            <a:prstGeom prst="roundRect">
              <a:avLst>
                <a:gd name="adj" fmla="val 4167"/>
              </a:avLst>
            </a:prstGeom>
            <a:solidFill>
              <a:schemeClr val="bg1"/>
            </a:solidFill>
            <a:ln w="9525" algn="ctr">
              <a:solidFill>
                <a:srgbClr val="777777"/>
              </a:solid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400" dirty="0">
                  <a:latin typeface="Segoe UI" pitchFamily="34" charset="0"/>
                  <a:cs typeface="Segoe UI" pitchFamily="34" charset="0"/>
                </a:rPr>
                <a:t>NAP </a:t>
              </a:r>
              <a:r>
                <a:rPr lang="en-US" sz="1400" dirty="0" smtClean="0">
                  <a:latin typeface="Segoe UI" pitchFamily="34" charset="0"/>
                  <a:cs typeface="Segoe UI" pitchFamily="34" charset="0"/>
                </a:rPr>
                <a:t>Administration Server</a:t>
              </a:r>
              <a:endParaRPr lang="en-US" sz="1400" dirty="0">
                <a:latin typeface="Segoe UI" pitchFamily="34" charset="0"/>
                <a:cs typeface="Segoe UI" pitchFamily="34" charset="0"/>
              </a:endParaRPr>
            </a:p>
            <a:p>
              <a:pPr algn="l"/>
              <a:r>
                <a:rPr lang="en-US" sz="1400" dirty="0">
                  <a:latin typeface="Segoe UI" pitchFamily="34" charset="0"/>
                  <a:cs typeface="Segoe UI" pitchFamily="34" charset="0"/>
                </a:rPr>
                <a:t>Network </a:t>
              </a:r>
              <a:r>
                <a:rPr lang="en-US" sz="1400" dirty="0" smtClean="0">
                  <a:latin typeface="Segoe UI" pitchFamily="34" charset="0"/>
                  <a:cs typeface="Segoe UI" pitchFamily="34" charset="0"/>
                </a:rPr>
                <a:t>Policies</a:t>
              </a:r>
              <a:endParaRPr lang="en-US" sz="1400" dirty="0">
                <a:latin typeface="Segoe UI" pitchFamily="34" charset="0"/>
                <a:cs typeface="Segoe UI" pitchFamily="34" charset="0"/>
              </a:endParaRPr>
            </a:p>
            <a:p>
              <a:pPr algn="l"/>
              <a:r>
                <a:rPr lang="en-US" sz="1400" dirty="0">
                  <a:latin typeface="Segoe UI" pitchFamily="34" charset="0"/>
                  <a:cs typeface="Segoe UI" pitchFamily="34" charset="0"/>
                </a:rPr>
                <a:t>NAP </a:t>
              </a:r>
              <a:r>
                <a:rPr lang="en-US" sz="1400" dirty="0" smtClean="0">
                  <a:latin typeface="Segoe UI" pitchFamily="34" charset="0"/>
                  <a:cs typeface="Segoe UI" pitchFamily="34" charset="0"/>
                </a:rPr>
                <a:t>Health </a:t>
              </a:r>
              <a:r>
                <a:rPr lang="en-US" sz="1400" dirty="0">
                  <a:latin typeface="Segoe UI" pitchFamily="34" charset="0"/>
                  <a:cs typeface="Segoe UI" pitchFamily="34" charset="0"/>
                </a:rPr>
                <a:t>P</a:t>
              </a:r>
              <a:r>
                <a:rPr lang="en-US" sz="1400" dirty="0" smtClean="0">
                  <a:latin typeface="Segoe UI" pitchFamily="34" charset="0"/>
                  <a:cs typeface="Segoe UI" pitchFamily="34" charset="0"/>
                </a:rPr>
                <a:t>olicies</a:t>
              </a:r>
              <a:endParaRPr lang="en-US" sz="1400" dirty="0">
                <a:latin typeface="Segoe UI" pitchFamily="34" charset="0"/>
                <a:cs typeface="Segoe UI" pitchFamily="34" charset="0"/>
              </a:endParaRPr>
            </a:p>
            <a:p>
              <a:pPr algn="l"/>
              <a:r>
                <a:rPr lang="en-US" sz="1400" dirty="0">
                  <a:latin typeface="Segoe UI" pitchFamily="34" charset="0"/>
                  <a:cs typeface="Segoe UI" pitchFamily="34" charset="0"/>
                </a:rPr>
                <a:t>Connection </a:t>
              </a:r>
              <a:r>
                <a:rPr lang="en-US" sz="1400" dirty="0" smtClean="0">
                  <a:latin typeface="Segoe UI" pitchFamily="34" charset="0"/>
                  <a:cs typeface="Segoe UI" pitchFamily="34" charset="0"/>
                </a:rPr>
                <a:t>Request </a:t>
              </a:r>
              <a:r>
                <a:rPr lang="en-US" sz="1400" dirty="0">
                  <a:latin typeface="Segoe UI" pitchFamily="34" charset="0"/>
                  <a:cs typeface="Segoe UI" pitchFamily="34" charset="0"/>
                </a:rPr>
                <a:t>P</a:t>
              </a:r>
              <a:r>
                <a:rPr lang="en-US" sz="1400" dirty="0" smtClean="0">
                  <a:latin typeface="Segoe UI" pitchFamily="34" charset="0"/>
                  <a:cs typeface="Segoe UI" pitchFamily="34" charset="0"/>
                </a:rPr>
                <a:t>olicies</a:t>
              </a:r>
              <a:endParaRPr lang="en-US" sz="1400" dirty="0">
                <a:latin typeface="Segoe UI" pitchFamily="34" charset="0"/>
                <a:cs typeface="Segoe UI" pitchFamily="34" charset="0"/>
              </a:endParaRPr>
            </a:p>
            <a:p>
              <a:pPr algn="l"/>
              <a:r>
                <a:rPr lang="en-US" sz="1400" dirty="0">
                  <a:latin typeface="Segoe UI" pitchFamily="34" charset="0"/>
                  <a:cs typeface="Segoe UI" pitchFamily="34" charset="0"/>
                </a:rPr>
                <a:t>SHVs</a:t>
              </a:r>
            </a:p>
          </p:txBody>
        </p:sp>
        <p:sp>
          <p:nvSpPr>
            <p:cNvPr id="22" name="AutoShape 12"/>
            <p:cNvSpPr>
              <a:spLocks noChangeArrowheads="1"/>
            </p:cNvSpPr>
            <p:nvPr/>
          </p:nvSpPr>
          <p:spPr bwMode="auto">
            <a:xfrm>
              <a:off x="4368800" y="3276600"/>
              <a:ext cx="1863725" cy="728663"/>
            </a:xfrm>
            <a:prstGeom prst="roundRect">
              <a:avLst>
                <a:gd name="adj" fmla="val 4167"/>
              </a:avLst>
            </a:prstGeom>
            <a:solidFill>
              <a:schemeClr val="bg1"/>
            </a:solidFill>
            <a:ln w="9525" algn="ctr">
              <a:solidFill>
                <a:srgbClr val="777777"/>
              </a:solid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400" dirty="0">
                  <a:latin typeface="Segoe UI" pitchFamily="34" charset="0"/>
                  <a:cs typeface="Segoe UI" pitchFamily="34" charset="0"/>
                </a:rPr>
                <a:t>Certificate </a:t>
              </a:r>
              <a:r>
                <a:rPr lang="en-US" sz="1400" dirty="0" smtClean="0">
                  <a:latin typeface="Segoe UI" pitchFamily="34" charset="0"/>
                  <a:cs typeface="Segoe UI" pitchFamily="34" charset="0"/>
                </a:rPr>
                <a:t>Services</a:t>
              </a:r>
              <a:endParaRPr lang="en-US" sz="1400" dirty="0">
                <a:latin typeface="Segoe UI" pitchFamily="34" charset="0"/>
                <a:cs typeface="Segoe UI" pitchFamily="34" charset="0"/>
              </a:endParaRPr>
            </a:p>
            <a:p>
              <a:pPr algn="l"/>
              <a:r>
                <a:rPr lang="en-US" sz="1400" dirty="0" smtClean="0">
                  <a:latin typeface="Segoe UI" pitchFamily="34" charset="0"/>
                  <a:cs typeface="Segoe UI" pitchFamily="34" charset="0"/>
                </a:rPr>
                <a:t>Email Servers</a:t>
              </a:r>
              <a:endParaRPr lang="en-US" sz="1400" dirty="0">
                <a:latin typeface="Segoe UI" pitchFamily="34" charset="0"/>
                <a:cs typeface="Segoe UI" pitchFamily="34" charset="0"/>
              </a:endParaRPr>
            </a:p>
            <a:p>
              <a:pPr algn="l"/>
              <a:r>
                <a:rPr lang="en-US" sz="1400" dirty="0">
                  <a:latin typeface="Segoe UI" pitchFamily="34" charset="0"/>
                  <a:cs typeface="Segoe UI" pitchFamily="34" charset="0"/>
                </a:rPr>
                <a:t>NAP </a:t>
              </a:r>
              <a:r>
                <a:rPr lang="en-US" sz="1400" dirty="0" smtClean="0">
                  <a:latin typeface="Segoe UI" pitchFamily="34" charset="0"/>
                  <a:cs typeface="Segoe UI" pitchFamily="34" charset="0"/>
                </a:rPr>
                <a:t>Policy Servers</a:t>
              </a:r>
              <a:endParaRPr lang="en-US" sz="1400" dirty="0">
                <a:latin typeface="Segoe UI" pitchFamily="34" charset="0"/>
                <a:cs typeface="Segoe UI" pitchFamily="34" charset="0"/>
              </a:endParaRPr>
            </a:p>
          </p:txBody>
        </p:sp>
        <p:pic>
          <p:nvPicPr>
            <p:cNvPr id="23" name="Picture 22" descr="Computer laptop"/>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7847" y="2208537"/>
              <a:ext cx="819002" cy="882002"/>
            </a:xfrm>
            <a:prstGeom prst="rect">
              <a:avLst/>
            </a:prstGeom>
          </p:spPr>
        </p:pic>
        <p:pic>
          <p:nvPicPr>
            <p:cNvPr id="24" name="Picture 23" descr="Computer laptop"/>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2036" y="3372498"/>
              <a:ext cx="819002" cy="882002"/>
            </a:xfrm>
            <a:prstGeom prst="rect">
              <a:avLst/>
            </a:prstGeom>
          </p:spPr>
        </p:pic>
        <p:pic>
          <p:nvPicPr>
            <p:cNvPr id="25" name="Picture 24" descr="Laptop compute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10364" y="3074608"/>
              <a:ext cx="819002" cy="882002"/>
            </a:xfrm>
            <a:prstGeom prst="rect">
              <a:avLst/>
            </a:prstGeom>
          </p:spPr>
        </p:pic>
        <p:pic>
          <p:nvPicPr>
            <p:cNvPr id="26" name="Picture 25" descr="Desktop compute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20214" y="3376640"/>
              <a:ext cx="515112" cy="976285"/>
            </a:xfrm>
            <a:prstGeom prst="rect">
              <a:avLst/>
            </a:prstGeom>
          </p:spPr>
        </p:pic>
        <p:pic>
          <p:nvPicPr>
            <p:cNvPr id="27" name="Picture 26" descr="Desktop compute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89720" y="3467907"/>
              <a:ext cx="515112" cy="976285"/>
            </a:xfrm>
            <a:prstGeom prst="rect">
              <a:avLst/>
            </a:prstGeom>
          </p:spPr>
        </p:pic>
        <p:pic>
          <p:nvPicPr>
            <p:cNvPr id="28" name="Picture 27" descr="Desktop compute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92885" y="1559733"/>
              <a:ext cx="515112" cy="976285"/>
            </a:xfrm>
            <a:prstGeom prst="rect">
              <a:avLst/>
            </a:prstGeom>
          </p:spPr>
        </p:pic>
        <p:pic>
          <p:nvPicPr>
            <p:cNvPr id="29" name="Picture 28" descr="Desktop compute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2391" y="1651000"/>
              <a:ext cx="515112" cy="976285"/>
            </a:xfrm>
            <a:prstGeom prst="rect">
              <a:avLst/>
            </a:prstGeom>
          </p:spPr>
        </p:pic>
        <p:pic>
          <p:nvPicPr>
            <p:cNvPr id="30" name="Picture 29" descr="Desktop compute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31325" y="2083456"/>
              <a:ext cx="515112" cy="976285"/>
            </a:xfrm>
            <a:prstGeom prst="rect">
              <a:avLst/>
            </a:prstGeom>
          </p:spPr>
        </p:pic>
        <p:pic>
          <p:nvPicPr>
            <p:cNvPr id="31" name="Picture 30" descr="Desktop compute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00831" y="2174723"/>
              <a:ext cx="515112" cy="976285"/>
            </a:xfrm>
            <a:prstGeom prst="rect">
              <a:avLst/>
            </a:prstGeom>
          </p:spPr>
        </p:pic>
        <p:pic>
          <p:nvPicPr>
            <p:cNvPr id="32" name="Picture 31" descr="Desktop compute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19614" y="4039084"/>
              <a:ext cx="515112" cy="976285"/>
            </a:xfrm>
            <a:prstGeom prst="rect">
              <a:avLst/>
            </a:prstGeom>
          </p:spPr>
        </p:pic>
        <p:pic>
          <p:nvPicPr>
            <p:cNvPr id="33" name="Picture 32" descr="Desktop compute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89120" y="4130351"/>
              <a:ext cx="515112" cy="976285"/>
            </a:xfrm>
            <a:prstGeom prst="rect">
              <a:avLst/>
            </a:prstGeom>
          </p:spPr>
        </p:pic>
      </p:grpSp>
    </p:spTree>
    <p:extLst>
      <p:ext uri="{BB962C8B-B14F-4D97-AF65-F5344CB8AC3E}">
        <p14:creationId xmlns:p14="http://schemas.microsoft.com/office/powerpoint/2010/main" val="1494742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5d2d1ac1-5cab-42e0-a458-f026d7e6284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the HRA Server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support IPsec NAP enforcement, you must configure an </a:t>
            </a:r>
            <a:r>
              <a:rPr lang="en-US" dirty="0" smtClean="0"/>
              <a:t>HRA server. </a:t>
            </a:r>
            <a:r>
              <a:rPr lang="en-US" dirty="0"/>
              <a:t>This process involves the following steps:</a:t>
            </a:r>
            <a:endParaRPr lang="en-GB" dirty="0"/>
          </a:p>
          <a:p>
            <a:pPr marL="798513" lvl="1" indent="-514350">
              <a:spcBef>
                <a:spcPts val="1200"/>
              </a:spcBef>
              <a:buFont typeface="+mj-lt"/>
              <a:buAutoNum type="arabicPeriod"/>
            </a:pPr>
            <a:r>
              <a:rPr lang="en-US" dirty="0"/>
              <a:t>Configure </a:t>
            </a:r>
            <a:r>
              <a:rPr lang="en-US" dirty="0" smtClean="0"/>
              <a:t>authentication </a:t>
            </a:r>
            <a:r>
              <a:rPr lang="en-US" dirty="0"/>
              <a:t>requirements</a:t>
            </a:r>
            <a:endParaRPr lang="en-GB" dirty="0"/>
          </a:p>
          <a:p>
            <a:pPr marL="798513" lvl="1" indent="-514350">
              <a:spcBef>
                <a:spcPts val="1200"/>
              </a:spcBef>
              <a:buFont typeface="+mj-lt"/>
              <a:buAutoNum type="arabicPeriod"/>
            </a:pPr>
            <a:r>
              <a:rPr lang="en-US" dirty="0"/>
              <a:t>Configure CAs</a:t>
            </a:r>
            <a:endParaRPr lang="en-GB" dirty="0"/>
          </a:p>
          <a:p>
            <a:pPr marL="798513" lvl="1" indent="-514350">
              <a:spcBef>
                <a:spcPts val="1200"/>
              </a:spcBef>
              <a:buFont typeface="+mj-lt"/>
              <a:buAutoNum type="arabicPeriod"/>
            </a:pPr>
            <a:r>
              <a:rPr lang="en-US" dirty="0"/>
              <a:t>Configure the </a:t>
            </a:r>
            <a:r>
              <a:rPr lang="en-US" dirty="0" smtClean="0"/>
              <a:t>request </a:t>
            </a:r>
            <a:r>
              <a:rPr lang="en-US" dirty="0"/>
              <a:t>policy</a:t>
            </a:r>
            <a:endParaRPr lang="en-GB" dirty="0"/>
          </a:p>
          <a:p>
            <a:endParaRPr lang="en-US" dirty="0"/>
          </a:p>
        </p:txBody>
      </p:sp>
    </p:spTree>
    <p:extLst>
      <p:ext uri="{BB962C8B-B14F-4D97-AF65-F5344CB8AC3E}">
        <p14:creationId xmlns:p14="http://schemas.microsoft.com/office/powerpoint/2010/main" val="2842887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9dde722e-3bbd-4ad0-9da8-30fcbf9758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the Certification Authority</a:t>
            </a:r>
            <a:endParaRPr lang="en-US"/>
          </a:p>
        </p:txBody>
      </p:sp>
      <p:sp>
        <p:nvSpPr>
          <p:cNvPr id="4" name="Content Placeholder 2"/>
          <p:cNvSpPr>
            <a:spLocks noGrp="1"/>
          </p:cNvSpPr>
          <p:nvPr/>
        </p:nvSpPr>
        <p:spPr bwMode="auto">
          <a:xfrm>
            <a:off x="298175" y="1021215"/>
            <a:ext cx="860728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a:t>
            </a:r>
            <a:r>
              <a:rPr lang="en-GB" dirty="0" smtClean="0"/>
              <a:t>o </a:t>
            </a:r>
            <a:r>
              <a:rPr lang="en-GB" dirty="0"/>
              <a:t>obtain and </a:t>
            </a:r>
            <a:r>
              <a:rPr lang="en-GB" dirty="0" smtClean="0"/>
              <a:t>issue </a:t>
            </a:r>
            <a:r>
              <a:rPr lang="en-GB" dirty="0"/>
              <a:t>certificates, the HRA must be associated with a </a:t>
            </a:r>
            <a:r>
              <a:rPr lang="en-GB" dirty="0" smtClean="0"/>
              <a:t>CA. To configure the HRA to issue health certificates, complete the following tasks:</a:t>
            </a:r>
          </a:p>
          <a:p>
            <a:pPr marL="798513" lvl="1" indent="-514350">
              <a:spcBef>
                <a:spcPts val="1200"/>
              </a:spcBef>
              <a:buFont typeface="+mj-lt"/>
              <a:buAutoNum type="arabicPeriod"/>
            </a:pPr>
            <a:r>
              <a:rPr lang="en-GB" dirty="0" smtClean="0"/>
              <a:t>Choose </a:t>
            </a:r>
            <a:r>
              <a:rPr lang="en-GB" dirty="0"/>
              <a:t>a CA </a:t>
            </a:r>
            <a:r>
              <a:rPr lang="en-GB" dirty="0" smtClean="0"/>
              <a:t>type</a:t>
            </a:r>
            <a:endParaRPr lang="en-GB" dirty="0"/>
          </a:p>
          <a:p>
            <a:pPr marL="798513" lvl="1" indent="-514350">
              <a:spcBef>
                <a:spcPts val="1200"/>
              </a:spcBef>
              <a:buFont typeface="+mj-lt"/>
              <a:buAutoNum type="arabicPeriod"/>
            </a:pPr>
            <a:r>
              <a:rPr lang="en-GB" dirty="0"/>
              <a:t>Verify CA </a:t>
            </a:r>
            <a:r>
              <a:rPr lang="en-GB" dirty="0" smtClean="0"/>
              <a:t>security </a:t>
            </a:r>
            <a:r>
              <a:rPr lang="en-GB" dirty="0"/>
              <a:t>s</a:t>
            </a:r>
            <a:r>
              <a:rPr lang="en-GB" dirty="0" smtClean="0"/>
              <a:t>ettings</a:t>
            </a:r>
            <a:endParaRPr lang="en-GB" dirty="0"/>
          </a:p>
          <a:p>
            <a:pPr marL="798513" lvl="1" indent="-514350">
              <a:spcBef>
                <a:spcPts val="1200"/>
              </a:spcBef>
              <a:buFont typeface="+mj-lt"/>
              <a:buAutoNum type="arabicPeriod"/>
            </a:pPr>
            <a:r>
              <a:rPr lang="en-GB" dirty="0" smtClean="0"/>
              <a:t>Configure </a:t>
            </a:r>
            <a:r>
              <a:rPr lang="en-GB" dirty="0"/>
              <a:t>a</a:t>
            </a:r>
            <a:r>
              <a:rPr lang="en-GB" dirty="0" smtClean="0"/>
              <a:t>dditional </a:t>
            </a:r>
            <a:r>
              <a:rPr lang="en-GB" dirty="0"/>
              <a:t>s</a:t>
            </a:r>
            <a:r>
              <a:rPr lang="en-GB" dirty="0" smtClean="0"/>
              <a:t>ettings such as CA wait time and health certificate validity period</a:t>
            </a:r>
            <a:endParaRPr lang="en-GB" dirty="0"/>
          </a:p>
          <a:p>
            <a:endParaRPr lang="en-US" dirty="0"/>
          </a:p>
        </p:txBody>
      </p:sp>
    </p:spTree>
    <p:extLst>
      <p:ext uri="{BB962C8B-B14F-4D97-AF65-F5344CB8AC3E}">
        <p14:creationId xmlns:p14="http://schemas.microsoft.com/office/powerpoint/2010/main" val="368187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Overview of Network Access Protection</a:t>
            </a:r>
            <a:endParaRPr lang="en-US"/>
          </a:p>
        </p:txBody>
      </p:sp>
      <p:sp>
        <p:nvSpPr>
          <p:cNvPr id="3" name="Text Placeholder 2"/>
          <p:cNvSpPr>
            <a:spLocks noGrp="1"/>
          </p:cNvSpPr>
          <p:nvPr>
            <p:ph type="body" idx="1"/>
          </p:nvPr>
        </p:nvSpPr>
        <p:spPr/>
        <p:txBody>
          <a:bodyPr/>
          <a:lstStyle/>
          <a:p>
            <a:r>
              <a:rPr lang="en-US" smtClean="0"/>
              <a:t>What Is Network Access Protection?
NAP Scenarios
NAP Enforcement Methods
NAP Platform Architecture</a:t>
            </a:r>
            <a:endParaRPr lang="en-US"/>
          </a:p>
        </p:txBody>
      </p:sp>
    </p:spTree>
    <p:extLst>
      <p:ext uri="{BB962C8B-B14F-4D97-AF65-F5344CB8AC3E}">
        <p14:creationId xmlns:p14="http://schemas.microsoft.com/office/powerpoint/2010/main" val="31222349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1f395153-6337-4288-9d31-5e4df9d207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5: Monitoring and Troubleshooting NAP</a:t>
            </a:r>
            <a:endParaRPr lang="en-US"/>
          </a:p>
        </p:txBody>
      </p:sp>
      <p:sp>
        <p:nvSpPr>
          <p:cNvPr id="3" name="Text Placeholder 2"/>
          <p:cNvSpPr>
            <a:spLocks noGrp="1"/>
          </p:cNvSpPr>
          <p:nvPr>
            <p:ph type="body" idx="1"/>
          </p:nvPr>
        </p:nvSpPr>
        <p:spPr/>
        <p:txBody>
          <a:bodyPr/>
          <a:lstStyle/>
          <a:p>
            <a:r>
              <a:rPr lang="en-US" smtClean="0"/>
              <a:t>What Is NAP Tracing?
Demonstration: Configuring NAP Tracing
Troubleshooting NAP
Troubleshooting NAP with Event Logs</a:t>
            </a:r>
            <a:endParaRPr lang="en-US"/>
          </a:p>
        </p:txBody>
      </p:sp>
    </p:spTree>
    <p:extLst>
      <p:ext uri="{BB962C8B-B14F-4D97-AF65-F5344CB8AC3E}">
        <p14:creationId xmlns:p14="http://schemas.microsoft.com/office/powerpoint/2010/main" val="2633321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d141989d-3ecf-40e7-aa9b-dc7f27a7d69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NAP Tracing?</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400" dirty="0"/>
              <a:t>NAP tracing identifies NAP events and records them to a </a:t>
            </a:r>
            <a:br>
              <a:rPr lang="en-GB" sz="2400" dirty="0"/>
            </a:br>
            <a:r>
              <a:rPr lang="en-GB" sz="2400" dirty="0"/>
              <a:t>log file based on the one of the following tracing levels:</a:t>
            </a:r>
          </a:p>
          <a:p>
            <a:pPr lvl="1"/>
            <a:r>
              <a:rPr lang="en-GB" sz="2000" dirty="0"/>
              <a:t>Basic</a:t>
            </a:r>
          </a:p>
          <a:p>
            <a:pPr lvl="1"/>
            <a:r>
              <a:rPr lang="en-GB" sz="2000" dirty="0"/>
              <a:t>Advanced</a:t>
            </a:r>
          </a:p>
          <a:p>
            <a:pPr lvl="1"/>
            <a:r>
              <a:rPr lang="en-GB" sz="2000" dirty="0"/>
              <a:t>Debug</a:t>
            </a:r>
          </a:p>
          <a:p>
            <a:endParaRPr lang="en-GB" sz="2400" dirty="0" smtClean="0"/>
          </a:p>
          <a:p>
            <a:r>
              <a:rPr lang="en-GB" sz="2400" dirty="0" smtClean="0"/>
              <a:t>You </a:t>
            </a:r>
            <a:r>
              <a:rPr lang="en-GB" sz="2400" dirty="0"/>
              <a:t>can use tracing logs to:</a:t>
            </a:r>
          </a:p>
          <a:p>
            <a:pPr lvl="1"/>
            <a:r>
              <a:rPr lang="en-GB" sz="2000" dirty="0"/>
              <a:t>Evaluate the health and security of your network</a:t>
            </a:r>
          </a:p>
          <a:p>
            <a:pPr lvl="1"/>
            <a:r>
              <a:rPr lang="en-GB" sz="2000" dirty="0" smtClean="0"/>
              <a:t>Troubleshooting and perform </a:t>
            </a:r>
            <a:r>
              <a:rPr lang="en-GB" sz="2000" dirty="0"/>
              <a:t>maintenance</a:t>
            </a:r>
          </a:p>
          <a:p>
            <a:endParaRPr lang="en-GB" sz="2400" dirty="0" smtClean="0"/>
          </a:p>
          <a:p>
            <a:r>
              <a:rPr lang="en-GB" sz="2400" dirty="0" smtClean="0"/>
              <a:t>NAP </a:t>
            </a:r>
            <a:r>
              <a:rPr lang="en-GB" sz="2400" dirty="0"/>
              <a:t>tracing is disabled by default, which means that no </a:t>
            </a:r>
            <a:br>
              <a:rPr lang="en-GB" sz="2400" dirty="0"/>
            </a:br>
            <a:r>
              <a:rPr lang="en-GB" sz="2400" dirty="0"/>
              <a:t>NAP events are recorded in the trace logs</a:t>
            </a:r>
          </a:p>
          <a:p>
            <a:endParaRPr lang="en-US" sz="2400" dirty="0"/>
          </a:p>
        </p:txBody>
      </p:sp>
    </p:spTree>
    <p:extLst>
      <p:ext uri="{BB962C8B-B14F-4D97-AF65-F5344CB8AC3E}">
        <p14:creationId xmlns:p14="http://schemas.microsoft.com/office/powerpoint/2010/main" val="18929324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528d91d3-87e8-4064-8346-52be2d108c2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Configuring NAP Tracing</a:t>
            </a:r>
            <a:endParaRPr lang="en-US"/>
          </a:p>
        </p:txBody>
      </p:sp>
      <p:sp>
        <p:nvSpPr>
          <p:cNvPr id="4" name="TextBox 3"/>
          <p:cNvSpPr txBox="1">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FontTx/>
              <a:buNone/>
            </a:pPr>
            <a:r>
              <a:rPr lang="en-US" sz="2400" dirty="0" smtClean="0">
                <a:latin typeface="Segoe UI" pitchFamily="34" charset="0"/>
                <a:ea typeface="Segoe UI" pitchFamily="34" charset="0"/>
                <a:cs typeface="Segoe UI" pitchFamily="34" charset="0"/>
              </a:rPr>
              <a:t>In this demonstration, you will see how to: </a:t>
            </a:r>
          </a:p>
          <a:p>
            <a:r>
              <a:rPr lang="en-US" sz="2400" b="0" dirty="0" smtClean="0">
                <a:latin typeface="Segoe UI" pitchFamily="34" charset="0"/>
                <a:ea typeface="Segoe UI" pitchFamily="34" charset="0"/>
                <a:cs typeface="Segoe UI" pitchFamily="34" charset="0"/>
              </a:rPr>
              <a:t>Configure tracing from the GUI</a:t>
            </a:r>
          </a:p>
          <a:p>
            <a:r>
              <a:rPr lang="en-US" sz="2400" b="0" dirty="0" smtClean="0">
                <a:latin typeface="Segoe UI" pitchFamily="34" charset="0"/>
                <a:ea typeface="Segoe UI" pitchFamily="34" charset="0"/>
                <a:cs typeface="Segoe UI" pitchFamily="34" charset="0"/>
              </a:rPr>
              <a:t>Configure tracing from the command line</a:t>
            </a:r>
          </a:p>
        </p:txBody>
      </p:sp>
    </p:spTree>
    <p:extLst>
      <p:ext uri="{BB962C8B-B14F-4D97-AF65-F5344CB8AC3E}">
        <p14:creationId xmlns:p14="http://schemas.microsoft.com/office/powerpoint/2010/main" val="2148351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8b1e0f76-6fc2-492a-955b-97da544eb1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Troubleshooting NAP</a:t>
            </a:r>
            <a:endParaRPr lang="en-US"/>
          </a:p>
        </p:txBody>
      </p:sp>
      <p:sp>
        <p:nvSpPr>
          <p:cNvPr id="4" name="Content Placeholder 2"/>
          <p:cNvSpPr>
            <a:spLocks noGrp="1"/>
          </p:cNvSpPr>
          <p:nvPr/>
        </p:nvSpPr>
        <p:spPr bwMode="auto">
          <a:xfrm>
            <a:off x="419878" y="972766"/>
            <a:ext cx="8119156" cy="383393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spcAft>
                <a:spcPts val="1200"/>
              </a:spcAft>
              <a:buNone/>
            </a:pPr>
            <a:r>
              <a:rPr lang="en-GB" dirty="0" smtClean="0"/>
              <a:t>You can use the following </a:t>
            </a:r>
            <a:r>
              <a:rPr lang="en-GB" dirty="0" err="1" smtClean="0"/>
              <a:t>netsh</a:t>
            </a:r>
            <a:r>
              <a:rPr lang="en-GB" dirty="0" smtClean="0"/>
              <a:t> NAP commands to help you to troubleshoot NAP issues:</a:t>
            </a:r>
          </a:p>
          <a:p>
            <a:r>
              <a:rPr lang="en-GB" sz="2400" dirty="0" err="1" smtClean="0"/>
              <a:t>Netsh</a:t>
            </a:r>
            <a:r>
              <a:rPr lang="en-GB" sz="2400" dirty="0" smtClean="0"/>
              <a:t> NAP client show state</a:t>
            </a:r>
          </a:p>
          <a:p>
            <a:pPr marL="0" indent="0">
              <a:buNone/>
            </a:pPr>
            <a:endParaRPr lang="en-GB" sz="800" dirty="0" smtClean="0"/>
          </a:p>
          <a:p>
            <a:r>
              <a:rPr lang="en-GB" sz="2400" dirty="0" err="1" smtClean="0"/>
              <a:t>Netsh</a:t>
            </a:r>
            <a:r>
              <a:rPr lang="en-GB" sz="2400" dirty="0" smtClean="0"/>
              <a:t> </a:t>
            </a:r>
            <a:r>
              <a:rPr lang="en-GB" sz="2400" dirty="0"/>
              <a:t>NAP client show </a:t>
            </a:r>
            <a:r>
              <a:rPr lang="en-GB" sz="2400" dirty="0" err="1" smtClean="0"/>
              <a:t>config</a:t>
            </a:r>
            <a:endParaRPr lang="en-GB" sz="2400" dirty="0" smtClean="0"/>
          </a:p>
          <a:p>
            <a:endParaRPr lang="en-GB" sz="800" dirty="0" smtClean="0"/>
          </a:p>
          <a:p>
            <a:r>
              <a:rPr lang="en-GB" sz="2400" dirty="0" err="1"/>
              <a:t>N</a:t>
            </a:r>
            <a:r>
              <a:rPr lang="en-GB" sz="2400" dirty="0" err="1" smtClean="0"/>
              <a:t>etsh</a:t>
            </a:r>
            <a:r>
              <a:rPr lang="en-GB" sz="2400" dirty="0" smtClean="0"/>
              <a:t> </a:t>
            </a:r>
            <a:r>
              <a:rPr lang="en-GB" sz="2400" dirty="0"/>
              <a:t>NAP client show group</a:t>
            </a:r>
          </a:p>
          <a:p>
            <a:endParaRPr lang="en-US" dirty="0"/>
          </a:p>
        </p:txBody>
      </p:sp>
    </p:spTree>
    <p:extLst>
      <p:ext uri="{BB962C8B-B14F-4D97-AF65-F5344CB8AC3E}">
        <p14:creationId xmlns:p14="http://schemas.microsoft.com/office/powerpoint/2010/main" val="26120458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03d27b14-ea0f-4e4e-976a-30a7a6a020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Troubleshooting NAP with Event Logs</a:t>
            </a:r>
            <a:endParaRPr lang="en-US"/>
          </a:p>
        </p:txBody>
      </p:sp>
      <p:graphicFrame>
        <p:nvGraphicFramePr>
          <p:cNvPr id="4" name="Content Placeholder 2"/>
          <p:cNvGraphicFramePr>
            <a:graphicFrameLocks/>
          </p:cNvGraphicFramePr>
          <p:nvPr>
            <p:extLst>
              <p:ext uri="{D42A27DB-BD31-4B8C-83A1-F6EECF244321}">
                <p14:modId xmlns:p14="http://schemas.microsoft.com/office/powerpoint/2010/main" val="201622878"/>
              </p:ext>
            </p:extLst>
          </p:nvPr>
        </p:nvGraphicFramePr>
        <p:xfrm>
          <a:off x="458788" y="1020763"/>
          <a:ext cx="8118476" cy="3008376"/>
        </p:xfrm>
        <a:graphic>
          <a:graphicData uri="http://schemas.openxmlformats.org/drawingml/2006/table">
            <a:tbl>
              <a:tblPr firstRow="1" bandRow="1">
                <a:tableStyleId>{21E4AEA4-8DFA-4A89-87EB-49C32662AFE0}</a:tableStyleId>
              </a:tblPr>
              <a:tblGrid>
                <a:gridCol w="2798762"/>
                <a:gridCol w="5319714"/>
              </a:tblGrid>
              <a:tr h="370840">
                <a:tc>
                  <a:txBody>
                    <a:bodyPr/>
                    <a:lstStyle/>
                    <a:p>
                      <a:pPr marL="0" marR="0" algn="ctr" fontAlgn="base">
                        <a:lnSpc>
                          <a:spcPct val="90000"/>
                        </a:lnSpc>
                        <a:spcBef>
                          <a:spcPts val="1510"/>
                        </a:spcBef>
                        <a:spcAft>
                          <a:spcPts val="0"/>
                        </a:spcAft>
                      </a:pPr>
                      <a:r>
                        <a:rPr lang="en-US" sz="1800" b="1" kern="1200" dirty="0">
                          <a:solidFill>
                            <a:srgbClr val="000000"/>
                          </a:solidFill>
                          <a:effectLst/>
                          <a:latin typeface="Segoe UI"/>
                          <a:ea typeface="Segoe UI"/>
                          <a:cs typeface="Times New Roman"/>
                        </a:rPr>
                        <a:t>Event ID</a:t>
                      </a:r>
                      <a:endParaRPr lang="en-US" sz="1100" dirty="0">
                        <a:effectLst/>
                        <a:latin typeface="Calibri"/>
                        <a:ea typeface="Calibri"/>
                        <a:cs typeface="Times New Roman"/>
                      </a:endParaRPr>
                    </a:p>
                  </a:txBody>
                  <a:tcPr marT="91440" marB="91440" anchor="ctr"/>
                </a:tc>
                <a:tc>
                  <a:txBody>
                    <a:bodyPr/>
                    <a:lstStyle/>
                    <a:p>
                      <a:pPr marL="0" marR="0" algn="ctr" fontAlgn="base">
                        <a:lnSpc>
                          <a:spcPct val="90000"/>
                        </a:lnSpc>
                        <a:spcBef>
                          <a:spcPts val="1510"/>
                        </a:spcBef>
                        <a:spcAft>
                          <a:spcPts val="0"/>
                        </a:spcAft>
                      </a:pPr>
                      <a:r>
                        <a:rPr lang="en-US" sz="1800" b="1" kern="1200" dirty="0">
                          <a:solidFill>
                            <a:srgbClr val="000000"/>
                          </a:solidFill>
                          <a:effectLst/>
                          <a:latin typeface="Segoe UI"/>
                          <a:ea typeface="Segoe UI"/>
                          <a:cs typeface="Times New Roman"/>
                        </a:rPr>
                        <a:t>Meaning</a:t>
                      </a:r>
                      <a:endParaRPr lang="en-US" sz="1100" dirty="0">
                        <a:effectLst/>
                        <a:latin typeface="Calibri"/>
                        <a:ea typeface="Calibri"/>
                        <a:cs typeface="Times New Roman"/>
                      </a:endParaRPr>
                    </a:p>
                  </a:txBody>
                  <a:tcPr marT="91440" marB="91440" anchor="ctr"/>
                </a:tc>
              </a:tr>
              <a:tr h="370840">
                <a:tc>
                  <a:txBody>
                    <a:bodyPr/>
                    <a:lstStyle/>
                    <a:p>
                      <a:pPr marL="0" marR="0" fontAlgn="base">
                        <a:lnSpc>
                          <a:spcPct val="90000"/>
                        </a:lnSpc>
                        <a:spcBef>
                          <a:spcPts val="1510"/>
                        </a:spcBef>
                        <a:spcAft>
                          <a:spcPts val="0"/>
                        </a:spcAft>
                      </a:pPr>
                      <a:r>
                        <a:rPr lang="en-US" sz="1800" kern="1200">
                          <a:solidFill>
                            <a:srgbClr val="000000"/>
                          </a:solidFill>
                          <a:effectLst/>
                          <a:latin typeface="Segoe UI"/>
                          <a:ea typeface="Segoe UI"/>
                          <a:cs typeface="Times New Roman"/>
                        </a:rPr>
                        <a:t>6272</a:t>
                      </a:r>
                      <a:endParaRPr lang="en-US" sz="1100">
                        <a:effectLst/>
                        <a:latin typeface="Calibri"/>
                        <a:ea typeface="Calibri"/>
                        <a:cs typeface="Times New Roman"/>
                      </a:endParaRPr>
                    </a:p>
                  </a:txBody>
                  <a:tcPr marT="91440" marB="91440" anchor="ctr"/>
                </a:tc>
                <a:tc>
                  <a:txBody>
                    <a:bodyPr/>
                    <a:lstStyle/>
                    <a:p>
                      <a:pPr marL="0" marR="0" fontAlgn="base">
                        <a:lnSpc>
                          <a:spcPct val="90000"/>
                        </a:lnSpc>
                        <a:spcBef>
                          <a:spcPts val="1510"/>
                        </a:spcBef>
                        <a:spcAft>
                          <a:spcPts val="0"/>
                        </a:spcAft>
                      </a:pPr>
                      <a:r>
                        <a:rPr lang="en-US" sz="1800" kern="1200">
                          <a:solidFill>
                            <a:srgbClr val="000000"/>
                          </a:solidFill>
                          <a:effectLst/>
                          <a:latin typeface="Segoe UI"/>
                          <a:ea typeface="Segoe UI"/>
                          <a:cs typeface="Times New Roman"/>
                        </a:rPr>
                        <a:t>Successful authentication has occurred</a:t>
                      </a:r>
                      <a:endParaRPr lang="en-US" sz="1100">
                        <a:effectLst/>
                        <a:latin typeface="Calibri"/>
                        <a:ea typeface="Calibri"/>
                        <a:cs typeface="Times New Roman"/>
                      </a:endParaRPr>
                    </a:p>
                  </a:txBody>
                  <a:tcPr marT="91440" marB="91440" anchor="ctr"/>
                </a:tc>
              </a:tr>
              <a:tr h="370840">
                <a:tc>
                  <a:txBody>
                    <a:bodyPr/>
                    <a:lstStyle/>
                    <a:p>
                      <a:pPr marL="0" marR="0" fontAlgn="base">
                        <a:lnSpc>
                          <a:spcPct val="90000"/>
                        </a:lnSpc>
                        <a:spcBef>
                          <a:spcPts val="1510"/>
                        </a:spcBef>
                        <a:spcAft>
                          <a:spcPts val="0"/>
                        </a:spcAft>
                      </a:pPr>
                      <a:r>
                        <a:rPr lang="en-US" sz="1800" kern="1200">
                          <a:solidFill>
                            <a:srgbClr val="000000"/>
                          </a:solidFill>
                          <a:effectLst/>
                          <a:latin typeface="Segoe UI"/>
                          <a:ea typeface="Segoe UI"/>
                          <a:cs typeface="Times New Roman"/>
                        </a:rPr>
                        <a:t>6273</a:t>
                      </a:r>
                      <a:endParaRPr lang="en-US" sz="1100">
                        <a:effectLst/>
                        <a:latin typeface="Calibri"/>
                        <a:ea typeface="Calibri"/>
                        <a:cs typeface="Times New Roman"/>
                      </a:endParaRPr>
                    </a:p>
                  </a:txBody>
                  <a:tcPr marT="91440" marB="91440" anchor="ctr"/>
                </a:tc>
                <a:tc>
                  <a:txBody>
                    <a:bodyPr/>
                    <a:lstStyle/>
                    <a:p>
                      <a:pPr marL="0" marR="0" fontAlgn="base">
                        <a:lnSpc>
                          <a:spcPct val="90000"/>
                        </a:lnSpc>
                        <a:spcBef>
                          <a:spcPts val="1510"/>
                        </a:spcBef>
                        <a:spcAft>
                          <a:spcPts val="0"/>
                        </a:spcAft>
                      </a:pPr>
                      <a:r>
                        <a:rPr lang="en-US" sz="1800" kern="1200">
                          <a:solidFill>
                            <a:srgbClr val="000000"/>
                          </a:solidFill>
                          <a:effectLst/>
                          <a:latin typeface="Segoe UI"/>
                          <a:ea typeface="Segoe UI"/>
                          <a:cs typeface="Times New Roman"/>
                        </a:rPr>
                        <a:t>Successful authentication has not occurred</a:t>
                      </a:r>
                      <a:endParaRPr lang="en-US" sz="1100">
                        <a:effectLst/>
                        <a:latin typeface="Calibri"/>
                        <a:ea typeface="Calibri"/>
                        <a:cs typeface="Times New Roman"/>
                      </a:endParaRPr>
                    </a:p>
                  </a:txBody>
                  <a:tcPr marT="91440" marB="91440" anchor="ctr"/>
                </a:tc>
              </a:tr>
              <a:tr h="370840">
                <a:tc>
                  <a:txBody>
                    <a:bodyPr/>
                    <a:lstStyle/>
                    <a:p>
                      <a:pPr marL="0" marR="0" fontAlgn="base">
                        <a:lnSpc>
                          <a:spcPct val="90000"/>
                        </a:lnSpc>
                        <a:spcBef>
                          <a:spcPts val="1510"/>
                        </a:spcBef>
                        <a:spcAft>
                          <a:spcPts val="0"/>
                        </a:spcAft>
                      </a:pPr>
                      <a:r>
                        <a:rPr lang="en-US" sz="1800" kern="1200">
                          <a:solidFill>
                            <a:srgbClr val="000000"/>
                          </a:solidFill>
                          <a:effectLst/>
                          <a:latin typeface="Segoe UI"/>
                          <a:ea typeface="Segoe UI"/>
                          <a:cs typeface="Times New Roman"/>
                        </a:rPr>
                        <a:t>6274</a:t>
                      </a:r>
                      <a:endParaRPr lang="en-US" sz="1100">
                        <a:effectLst/>
                        <a:latin typeface="Calibri"/>
                        <a:ea typeface="Calibri"/>
                        <a:cs typeface="Times New Roman"/>
                      </a:endParaRPr>
                    </a:p>
                  </a:txBody>
                  <a:tcPr marT="91440" marB="91440" anchor="ctr"/>
                </a:tc>
                <a:tc>
                  <a:txBody>
                    <a:bodyPr/>
                    <a:lstStyle/>
                    <a:p>
                      <a:pPr marL="0" marR="0" fontAlgn="base">
                        <a:lnSpc>
                          <a:spcPct val="90000"/>
                        </a:lnSpc>
                        <a:spcBef>
                          <a:spcPts val="1510"/>
                        </a:spcBef>
                        <a:spcAft>
                          <a:spcPts val="0"/>
                        </a:spcAft>
                      </a:pPr>
                      <a:r>
                        <a:rPr lang="en-US" sz="1800" kern="1200">
                          <a:solidFill>
                            <a:srgbClr val="000000"/>
                          </a:solidFill>
                          <a:effectLst/>
                          <a:latin typeface="Segoe UI"/>
                          <a:ea typeface="Segoe UI"/>
                          <a:cs typeface="Times New Roman"/>
                        </a:rPr>
                        <a:t>A configuration problem exists</a:t>
                      </a:r>
                      <a:endParaRPr lang="en-US" sz="1100">
                        <a:effectLst/>
                        <a:latin typeface="Calibri"/>
                        <a:ea typeface="Calibri"/>
                        <a:cs typeface="Times New Roman"/>
                      </a:endParaRPr>
                    </a:p>
                  </a:txBody>
                  <a:tcPr marT="91440" marB="91440" anchor="ctr"/>
                </a:tc>
              </a:tr>
              <a:tr h="370840">
                <a:tc>
                  <a:txBody>
                    <a:bodyPr/>
                    <a:lstStyle/>
                    <a:p>
                      <a:pPr marL="0" marR="0" fontAlgn="base">
                        <a:lnSpc>
                          <a:spcPct val="90000"/>
                        </a:lnSpc>
                        <a:spcBef>
                          <a:spcPts val="1510"/>
                        </a:spcBef>
                        <a:spcAft>
                          <a:spcPts val="0"/>
                        </a:spcAft>
                      </a:pPr>
                      <a:r>
                        <a:rPr lang="en-US" sz="1800" kern="1200">
                          <a:solidFill>
                            <a:srgbClr val="000000"/>
                          </a:solidFill>
                          <a:effectLst/>
                          <a:latin typeface="Segoe UI"/>
                          <a:ea typeface="Segoe UI"/>
                          <a:cs typeface="Times New Roman"/>
                        </a:rPr>
                        <a:t>6276</a:t>
                      </a:r>
                      <a:endParaRPr lang="en-US" sz="1100">
                        <a:effectLst/>
                        <a:latin typeface="Calibri"/>
                        <a:ea typeface="Calibri"/>
                        <a:cs typeface="Times New Roman"/>
                      </a:endParaRPr>
                    </a:p>
                  </a:txBody>
                  <a:tcPr marT="91440" marB="91440" anchor="ctr"/>
                </a:tc>
                <a:tc>
                  <a:txBody>
                    <a:bodyPr/>
                    <a:lstStyle/>
                    <a:p>
                      <a:pPr marL="0" marR="0" fontAlgn="base">
                        <a:lnSpc>
                          <a:spcPct val="90000"/>
                        </a:lnSpc>
                        <a:spcBef>
                          <a:spcPts val="1510"/>
                        </a:spcBef>
                        <a:spcAft>
                          <a:spcPts val="0"/>
                        </a:spcAft>
                      </a:pPr>
                      <a:r>
                        <a:rPr lang="en-US" sz="1800" kern="1200">
                          <a:solidFill>
                            <a:srgbClr val="000000"/>
                          </a:solidFill>
                          <a:effectLst/>
                          <a:latin typeface="Segoe UI"/>
                          <a:ea typeface="Segoe UI"/>
                          <a:cs typeface="Times New Roman"/>
                        </a:rPr>
                        <a:t>NAP client quarantined</a:t>
                      </a:r>
                      <a:endParaRPr lang="en-US" sz="1100">
                        <a:effectLst/>
                        <a:latin typeface="Calibri"/>
                        <a:ea typeface="Calibri"/>
                        <a:cs typeface="Times New Roman"/>
                      </a:endParaRPr>
                    </a:p>
                  </a:txBody>
                  <a:tcPr marT="91440" marB="91440" anchor="ctr"/>
                </a:tc>
              </a:tr>
              <a:tr h="370840">
                <a:tc>
                  <a:txBody>
                    <a:bodyPr/>
                    <a:lstStyle/>
                    <a:p>
                      <a:pPr marL="0" marR="0" fontAlgn="base">
                        <a:lnSpc>
                          <a:spcPct val="90000"/>
                        </a:lnSpc>
                        <a:spcBef>
                          <a:spcPts val="1510"/>
                        </a:spcBef>
                        <a:spcAft>
                          <a:spcPts val="0"/>
                        </a:spcAft>
                      </a:pPr>
                      <a:r>
                        <a:rPr lang="en-US" sz="1800" kern="1200">
                          <a:solidFill>
                            <a:srgbClr val="000000"/>
                          </a:solidFill>
                          <a:effectLst/>
                          <a:latin typeface="Segoe UI"/>
                          <a:ea typeface="Segoe UI"/>
                          <a:cs typeface="Times New Roman"/>
                        </a:rPr>
                        <a:t>6277</a:t>
                      </a:r>
                      <a:endParaRPr lang="en-US" sz="1100">
                        <a:effectLst/>
                        <a:latin typeface="Calibri"/>
                        <a:ea typeface="Calibri"/>
                        <a:cs typeface="Times New Roman"/>
                      </a:endParaRPr>
                    </a:p>
                  </a:txBody>
                  <a:tcPr marT="91440" marB="91440" anchor="ctr"/>
                </a:tc>
                <a:tc>
                  <a:txBody>
                    <a:bodyPr/>
                    <a:lstStyle/>
                    <a:p>
                      <a:pPr marL="0" marR="0" fontAlgn="base">
                        <a:lnSpc>
                          <a:spcPct val="90000"/>
                        </a:lnSpc>
                        <a:spcBef>
                          <a:spcPts val="1510"/>
                        </a:spcBef>
                        <a:spcAft>
                          <a:spcPts val="0"/>
                        </a:spcAft>
                      </a:pPr>
                      <a:r>
                        <a:rPr lang="en-US" sz="1800" kern="1200">
                          <a:solidFill>
                            <a:srgbClr val="000000"/>
                          </a:solidFill>
                          <a:effectLst/>
                          <a:latin typeface="Segoe UI"/>
                          <a:ea typeface="Segoe UI"/>
                          <a:cs typeface="Times New Roman"/>
                        </a:rPr>
                        <a:t>NAP client is on probation</a:t>
                      </a:r>
                      <a:endParaRPr lang="en-US" sz="1100">
                        <a:effectLst/>
                        <a:latin typeface="Calibri"/>
                        <a:ea typeface="Calibri"/>
                        <a:cs typeface="Times New Roman"/>
                      </a:endParaRPr>
                    </a:p>
                  </a:txBody>
                  <a:tcPr marT="91440" marB="91440" anchor="ctr"/>
                </a:tc>
              </a:tr>
              <a:tr h="370840">
                <a:tc>
                  <a:txBody>
                    <a:bodyPr/>
                    <a:lstStyle/>
                    <a:p>
                      <a:pPr marL="0" marR="0" fontAlgn="base">
                        <a:lnSpc>
                          <a:spcPct val="90000"/>
                        </a:lnSpc>
                        <a:spcBef>
                          <a:spcPts val="1510"/>
                        </a:spcBef>
                        <a:spcAft>
                          <a:spcPts val="0"/>
                        </a:spcAft>
                      </a:pPr>
                      <a:r>
                        <a:rPr lang="en-US" sz="1800" kern="1200" dirty="0">
                          <a:solidFill>
                            <a:srgbClr val="000000"/>
                          </a:solidFill>
                          <a:effectLst/>
                          <a:latin typeface="Segoe UI"/>
                          <a:ea typeface="Segoe UI"/>
                          <a:cs typeface="Times New Roman"/>
                        </a:rPr>
                        <a:t>6278</a:t>
                      </a:r>
                      <a:endParaRPr lang="en-US" sz="1100" dirty="0">
                        <a:effectLst/>
                        <a:latin typeface="Calibri"/>
                        <a:ea typeface="Calibri"/>
                        <a:cs typeface="Times New Roman"/>
                      </a:endParaRPr>
                    </a:p>
                  </a:txBody>
                  <a:tcPr marT="91440" marB="91440" anchor="ctr"/>
                </a:tc>
                <a:tc>
                  <a:txBody>
                    <a:bodyPr/>
                    <a:lstStyle/>
                    <a:p>
                      <a:pPr marL="0" marR="0" fontAlgn="base">
                        <a:lnSpc>
                          <a:spcPct val="90000"/>
                        </a:lnSpc>
                        <a:spcBef>
                          <a:spcPts val="1510"/>
                        </a:spcBef>
                        <a:spcAft>
                          <a:spcPts val="0"/>
                        </a:spcAft>
                      </a:pPr>
                      <a:r>
                        <a:rPr lang="en-US" sz="1800" kern="1200" dirty="0">
                          <a:solidFill>
                            <a:srgbClr val="000000"/>
                          </a:solidFill>
                          <a:effectLst/>
                          <a:latin typeface="Segoe UI"/>
                          <a:ea typeface="Segoe UI"/>
                          <a:cs typeface="Times New Roman"/>
                        </a:rPr>
                        <a:t>NAP client granted full access</a:t>
                      </a:r>
                      <a:endParaRPr lang="en-US" sz="1100" dirty="0">
                        <a:effectLst/>
                        <a:latin typeface="Calibri"/>
                        <a:ea typeface="Calibri"/>
                        <a:cs typeface="Times New Roman"/>
                      </a:endParaRPr>
                    </a:p>
                  </a:txBody>
                  <a:tcPr marT="91440" marB="91440" anchor="ctr"/>
                </a:tc>
              </a:tr>
            </a:tbl>
          </a:graphicData>
        </a:graphic>
      </p:graphicFrame>
    </p:spTree>
    <p:extLst>
      <p:ext uri="{BB962C8B-B14F-4D97-AF65-F5344CB8AC3E}">
        <p14:creationId xmlns:p14="http://schemas.microsoft.com/office/powerpoint/2010/main" val="260068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Implementing Network Access Protection</a:t>
            </a:r>
            <a:endParaRPr lang="en-US"/>
          </a:p>
        </p:txBody>
      </p:sp>
      <p:sp>
        <p:nvSpPr>
          <p:cNvPr id="3" name="Text Placeholder 2"/>
          <p:cNvSpPr>
            <a:spLocks noGrp="1"/>
          </p:cNvSpPr>
          <p:nvPr>
            <p:ph type="body" idx="1"/>
          </p:nvPr>
        </p:nvSpPr>
        <p:spPr/>
        <p:txBody>
          <a:bodyPr/>
          <a:lstStyle/>
          <a:p>
            <a:r>
              <a:rPr lang="en-US" dirty="0" smtClean="0"/>
              <a:t>Exercise 1: Configuring NAP Components
Exercise 2: Configuring Virtual Private Network Access
Exercise 3: Configuring the Client Settings to Support NAP</a:t>
            </a:r>
            <a:endParaRPr lang="en-US" dirty="0"/>
          </a:p>
        </p:txBody>
      </p:sp>
      <p:sp>
        <p:nvSpPr>
          <p:cNvPr id="4" name="TextBox 3"/>
          <p:cNvSpPr txBox="1"/>
          <p:nvPr/>
        </p:nvSpPr>
        <p:spPr>
          <a:xfrm>
            <a:off x="458788" y="3581400"/>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7966348" cy="1569660"/>
          </a:xfrm>
          <a:prstGeom prst="rect">
            <a:avLst/>
          </a:prstGeom>
          <a:noFill/>
        </p:spPr>
        <p:txBody>
          <a:bodyPr vert="horz" wrap="none" rtlCol="0">
            <a:spAutoFit/>
          </a:bodyPr>
          <a:lstStyle/>
          <a:p>
            <a:r>
              <a:rPr lang="en-US" sz="2400" b="1" i="0" u="none" strike="noStrike" baseline="0" dirty="0" smtClean="0">
                <a:latin typeface="Segoe UI"/>
              </a:rPr>
              <a:t>Virtual machines:</a:t>
            </a:r>
            <a:r>
              <a:rPr lang="en-US" sz="2400" b="0" i="0" u="none" strike="noStrike" baseline="0" dirty="0" smtClean="0">
                <a:latin typeface="Segoe UI"/>
              </a:rPr>
              <a:t> 20411D-LON-DC1, 20411D-LON-RTR, </a:t>
            </a:r>
          </a:p>
          <a:p>
            <a:r>
              <a:rPr lang="en-US" sz="2400" b="0" i="0" u="none" strike="noStrike" baseline="0" dirty="0" smtClean="0">
                <a:latin typeface="Segoe UI"/>
              </a:rPr>
              <a:t>20411D-LON-CL2</a:t>
            </a:r>
          </a:p>
          <a:p>
            <a:r>
              <a:rPr lang="en-US" sz="2400" b="1" i="0" u="none" strike="noStrike" baseline="0" dirty="0" smtClean="0">
                <a:latin typeface="Segoe UI"/>
              </a:rPr>
              <a:t>User name:</a:t>
            </a:r>
            <a:r>
              <a:rPr lang="en-US" sz="2400" b="0" i="0" u="none" strike="noStrike" baseline="0" dirty="0" smtClean="0">
                <a:latin typeface="Segoe UI"/>
              </a:rPr>
              <a:t> </a:t>
            </a:r>
            <a:r>
              <a:rPr lang="en-US" sz="2400" b="0" i="0" u="none" strike="noStrike" baseline="0" dirty="0" err="1" smtClean="0">
                <a:latin typeface="Segoe UI"/>
              </a:rPr>
              <a:t>Adatum</a:t>
            </a:r>
            <a:r>
              <a:rPr lang="en-US" sz="2400" b="0" i="0" u="none" strike="noStrike" baseline="0" dirty="0" smtClean="0">
                <a:latin typeface="Segoe UI"/>
              </a:rPr>
              <a:t>\Administrator</a:t>
            </a:r>
          </a:p>
          <a:p>
            <a:r>
              <a:rPr lang="en-US" sz="2400" b="1" i="0" u="none" strike="noStrike" baseline="0" dirty="0" smtClean="0">
                <a:latin typeface="Segoe UI"/>
              </a:rPr>
              <a:t>Password:</a:t>
            </a:r>
            <a:r>
              <a:rPr lang="en-US" sz="2400" b="0" i="0" u="none" strike="noStrike" baseline="0" dirty="0" smtClean="0">
                <a:latin typeface="Segoe UI"/>
              </a:rPr>
              <a:t>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60 minutes</a:t>
            </a:r>
            <a:endParaRPr lang="en-US" sz="2800">
              <a:latin typeface="Segoe UI"/>
            </a:endParaRPr>
          </a:p>
        </p:txBody>
      </p:sp>
    </p:spTree>
    <p:extLst>
      <p:ext uri="{BB962C8B-B14F-4D97-AF65-F5344CB8AC3E}">
        <p14:creationId xmlns:p14="http://schemas.microsoft.com/office/powerpoint/2010/main" val="14095375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762000"/>
            <a:ext cx="8119156" cy="5796459"/>
          </a:xfrm>
          <a:prstGeom prst="rect">
            <a:avLst/>
          </a:prstGeom>
          <a:noFill/>
        </p:spPr>
        <p:txBody>
          <a:bodyPr vert="horz" wrap="square" rtlCol="0">
            <a:spAutoFit/>
          </a:bodyPr>
          <a:lstStyle/>
          <a:p>
            <a:pPr>
              <a:spcBef>
                <a:spcPts val="600"/>
              </a:spcBef>
              <a:spcAft>
                <a:spcPts val="1000"/>
              </a:spcAft>
            </a:pPr>
            <a:r>
              <a:rPr lang="en-US" sz="2800" dirty="0" smtClean="0">
                <a:effectLst/>
                <a:latin typeface="Segoe UI"/>
                <a:ea typeface="Times New Roman"/>
                <a:cs typeface="Segoe UI"/>
              </a:rPr>
              <a:t>A. Datum is a global engineering and manufacturing company with its head office in London, United Kingdom. An Information Technology (IT) office and data center in London support the head office and other locations. A. Datum has recently deployed a Windows Server 2012 server and client infrastructure. </a:t>
            </a:r>
            <a:endParaRPr lang="en-US" sz="2800" dirty="0" smtClean="0">
              <a:effectLst/>
              <a:latin typeface="Segoe UI"/>
              <a:ea typeface="Times New Roman"/>
              <a:cs typeface="Times New Roman"/>
            </a:endParaRPr>
          </a:p>
          <a:p>
            <a:pPr>
              <a:spcBef>
                <a:spcPts val="600"/>
              </a:spcBef>
              <a:spcAft>
                <a:spcPts val="1000"/>
              </a:spcAft>
            </a:pPr>
            <a:r>
              <a:rPr lang="en-US" sz="800" dirty="0" smtClean="0">
                <a:effectLst/>
                <a:latin typeface="Segoe UI"/>
                <a:ea typeface="Times New Roman"/>
                <a:cs typeface="Segoe UI"/>
              </a:rPr>
              <a:t> </a:t>
            </a:r>
            <a:endParaRPr lang="en-US" sz="800" dirty="0" smtClean="0">
              <a:effectLst/>
              <a:latin typeface="Segoe UI"/>
              <a:ea typeface="Times New Roman"/>
              <a:cs typeface="Times New Roman"/>
            </a:endParaRPr>
          </a:p>
          <a:p>
            <a:pPr>
              <a:spcBef>
                <a:spcPts val="600"/>
              </a:spcBef>
              <a:spcAft>
                <a:spcPts val="1000"/>
              </a:spcAft>
            </a:pPr>
            <a:r>
              <a:rPr lang="en-US" sz="2800" dirty="0" smtClean="0">
                <a:effectLst/>
                <a:latin typeface="Segoe UI"/>
                <a:ea typeface="Times New Roman"/>
                <a:cs typeface="Segoe UI"/>
              </a:rPr>
              <a:t>To help increase security and meet compliance requirements, A. Datum is required to extend their VPN solution to include NAP. You need to establish a way to verify and, if required, automatically bring client computers into</a:t>
            </a:r>
            <a:endParaRPr lang="en-US" sz="2800" dirty="0">
              <a:effectLst/>
              <a:latin typeface="Segoe UI"/>
              <a:ea typeface="Times New Roman"/>
              <a:cs typeface="Times New Roman"/>
            </a:endParaRPr>
          </a:p>
        </p:txBody>
      </p:sp>
    </p:spTree>
    <p:extLst>
      <p:ext uri="{BB962C8B-B14F-4D97-AF65-F5344CB8AC3E}">
        <p14:creationId xmlns:p14="http://schemas.microsoft.com/office/powerpoint/2010/main" val="48886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3" name="Text Placeholder 2"/>
          <p:cNvSpPr>
            <a:spLocks noGrp="1"/>
          </p:cNvSpPr>
          <p:nvPr>
            <p:ph type="body" idx="1"/>
          </p:nvPr>
        </p:nvSpPr>
        <p:spPr/>
        <p:txBody>
          <a:bodyPr/>
          <a:lstStyle/>
          <a:p>
            <a:pPr marL="0" indent="0">
              <a:buNone/>
            </a:pPr>
            <a:r>
              <a:rPr lang="en-US" kern="1200" dirty="0">
                <a:solidFill>
                  <a:srgbClr val="000000"/>
                </a:solidFill>
                <a:latin typeface="Segoe UI"/>
                <a:ea typeface="Times New Roman"/>
                <a:cs typeface="Segoe UI"/>
              </a:rPr>
              <a:t>compliance whenever they connect remotely by using the VPN connection. You will accomplish this goal by using NPS to create system health validation settings and network and health policies, and to configure NAP to verify and remediate client health.</a:t>
            </a:r>
            <a:endParaRPr lang="en-US" dirty="0"/>
          </a:p>
        </p:txBody>
      </p:sp>
    </p:spTree>
    <p:extLst>
      <p:ext uri="{BB962C8B-B14F-4D97-AF65-F5344CB8AC3E}">
        <p14:creationId xmlns:p14="http://schemas.microsoft.com/office/powerpoint/2010/main" val="20069256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66086482-e94d-4081-8b7d-ee00f28c63e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The DHCP NAP enforcement method is the weakest enforcement method in Windows Server 2012. Why is it a less preferable enforcement method than other available methods?
Could you use the remote access NAP solution alongside the IPsec NAP solution? What benefit would this scenario provide?
Could you have used DHCP NAP enforcement for the client? Why or why not?</a:t>
            </a:r>
            <a:endParaRPr lang="en-US"/>
          </a:p>
        </p:txBody>
      </p:sp>
    </p:spTree>
    <p:extLst>
      <p:ext uri="{BB962C8B-B14F-4D97-AF65-F5344CB8AC3E}">
        <p14:creationId xmlns:p14="http://schemas.microsoft.com/office/powerpoint/2010/main" val="32308202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Tools
Best Practice</a:t>
            </a:r>
            <a:endParaRPr lang="en-US"/>
          </a:p>
        </p:txBody>
      </p:sp>
    </p:spTree>
    <p:extLst>
      <p:ext uri="{BB962C8B-B14F-4D97-AF65-F5344CB8AC3E}">
        <p14:creationId xmlns:p14="http://schemas.microsoft.com/office/powerpoint/2010/main" val="2333169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Network Access Protection?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NAP can:</a:t>
            </a:r>
          </a:p>
          <a:p>
            <a:pPr lvl="1">
              <a:spcBef>
                <a:spcPts val="1200"/>
              </a:spcBef>
            </a:pPr>
            <a:r>
              <a:rPr lang="en-US" dirty="0" smtClean="0"/>
              <a:t>Enforce health-requirement policies on client computers</a:t>
            </a:r>
          </a:p>
          <a:p>
            <a:pPr lvl="1">
              <a:spcBef>
                <a:spcPts val="1200"/>
              </a:spcBef>
            </a:pPr>
            <a:r>
              <a:rPr lang="en-US" dirty="0" smtClean="0"/>
              <a:t>Ensure client computers are compliant with policies</a:t>
            </a:r>
          </a:p>
          <a:p>
            <a:pPr lvl="1">
              <a:spcBef>
                <a:spcPts val="1200"/>
              </a:spcBef>
            </a:pPr>
            <a:r>
              <a:rPr lang="en-US" dirty="0" smtClean="0"/>
              <a:t>Offer remediation support for computers that do not meet health requirements</a:t>
            </a:r>
          </a:p>
          <a:p>
            <a:pPr marL="0" indent="0">
              <a:buNone/>
            </a:pPr>
            <a:r>
              <a:rPr lang="en-US" dirty="0" smtClean="0"/>
              <a:t>NAP cannot:</a:t>
            </a:r>
          </a:p>
          <a:p>
            <a:pPr lvl="1">
              <a:spcBef>
                <a:spcPts val="1200"/>
              </a:spcBef>
            </a:pPr>
            <a:r>
              <a:rPr lang="en-GB" dirty="0"/>
              <a:t>Prevent authorized users with compliant computers from performing malicious </a:t>
            </a:r>
            <a:r>
              <a:rPr lang="en-GB" dirty="0" smtClean="0"/>
              <a:t>activities </a:t>
            </a:r>
            <a:r>
              <a:rPr lang="en-GB" dirty="0"/>
              <a:t>on the </a:t>
            </a:r>
            <a:r>
              <a:rPr lang="en-GB" dirty="0" smtClean="0"/>
              <a:t>network</a:t>
            </a:r>
          </a:p>
          <a:p>
            <a:pPr lvl="1">
              <a:spcBef>
                <a:spcPts val="1200"/>
              </a:spcBef>
            </a:pPr>
            <a:r>
              <a:rPr lang="en-GB" dirty="0"/>
              <a:t>Restrict network access for computers that are running Windows versions </a:t>
            </a:r>
            <a:r>
              <a:rPr lang="en-GB" dirty="0" smtClean="0"/>
              <a:t>older than Windows </a:t>
            </a:r>
            <a:r>
              <a:rPr lang="en-GB" dirty="0"/>
              <a:t>XP </a:t>
            </a:r>
            <a:r>
              <a:rPr lang="en-GB" dirty="0" smtClean="0"/>
              <a:t>SP2, </a:t>
            </a:r>
            <a:r>
              <a:rPr lang="en-GB" dirty="0"/>
              <a:t>when exception rules are configured for those computers</a:t>
            </a:r>
            <a:endParaRPr lang="en-US" dirty="0"/>
          </a:p>
        </p:txBody>
      </p:sp>
    </p:spTree>
    <p:extLst>
      <p:ext uri="{BB962C8B-B14F-4D97-AF65-F5344CB8AC3E}">
        <p14:creationId xmlns:p14="http://schemas.microsoft.com/office/powerpoint/2010/main" val="31974563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0450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59695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NAP Scenarios</a:t>
            </a:r>
            <a:endParaRPr lang="en-US"/>
          </a:p>
        </p:txBody>
      </p:sp>
      <p:sp>
        <p:nvSpPr>
          <p:cNvPr id="4" name="Content Placeholder 1" descr="Images depicting roaming laptops, visiting laptops, desktop computers, and unmanaged home computers"/>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
        <p:nvSpPr>
          <p:cNvPr id="5" name="Content Placeholder 2"/>
          <p:cNvSpPr txBox="1">
            <a:spLocks/>
          </p:cNvSpPr>
          <p:nvPr/>
        </p:nvSpPr>
        <p:spPr bwMode="auto">
          <a:xfrm>
            <a:off x="458788" y="990600"/>
            <a:ext cx="8119156" cy="5027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400" b="0" kern="0" smtClean="0"/>
              <a:t>NAP helps you to verify the health state of:</a:t>
            </a:r>
            <a:endParaRPr lang="en-US" sz="2400" b="0" kern="0" dirty="0" smtClean="0"/>
          </a:p>
        </p:txBody>
      </p:sp>
      <p:pic>
        <p:nvPicPr>
          <p:cNvPr id="6" name="Picture 5" descr="Computer_Desktop+Keyboard"/>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29877" y="4444425"/>
            <a:ext cx="1552442" cy="1752600"/>
          </a:xfrm>
          <a:prstGeom prst="rect">
            <a:avLst/>
          </a:prstGeom>
          <a:noFill/>
        </p:spPr>
      </p:pic>
      <p:pic>
        <p:nvPicPr>
          <p:cNvPr id="7" name="Picture 6" descr="Building_House"/>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21295" y="4520625"/>
            <a:ext cx="1318637" cy="1571886"/>
          </a:xfrm>
          <a:prstGeom prst="rect">
            <a:avLst/>
          </a:prstGeom>
          <a:noFill/>
        </p:spPr>
      </p:pic>
      <p:grpSp>
        <p:nvGrpSpPr>
          <p:cNvPr id="8" name="Group 7" descr="Roaming laptop"/>
          <p:cNvGrpSpPr/>
          <p:nvPr/>
        </p:nvGrpSpPr>
        <p:grpSpPr>
          <a:xfrm>
            <a:off x="1524000" y="1752600"/>
            <a:ext cx="1871265" cy="2243554"/>
            <a:chOff x="908334" y="1600200"/>
            <a:chExt cx="1871265" cy="2243554"/>
          </a:xfrm>
        </p:grpSpPr>
        <p:pic>
          <p:nvPicPr>
            <p:cNvPr id="9" name="Picture 8" descr="Roaming_Client"/>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01826" y="1600200"/>
              <a:ext cx="1777773" cy="1914525"/>
            </a:xfrm>
            <a:prstGeom prst="rect">
              <a:avLst/>
            </a:prstGeom>
            <a:noFill/>
          </p:spPr>
        </p:pic>
        <p:sp>
          <p:nvSpPr>
            <p:cNvPr id="10" name="TextBox 21"/>
            <p:cNvSpPr txBox="1"/>
            <p:nvPr/>
          </p:nvSpPr>
          <p:spPr>
            <a:xfrm>
              <a:off x="908334" y="3505200"/>
              <a:ext cx="1814984"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itchFamily="34" charset="0"/>
                  <a:ea typeface="Segoe UI" pitchFamily="34" charset="0"/>
                  <a:cs typeface="Segoe UI" pitchFamily="34" charset="0"/>
                </a:rPr>
                <a:t>Roaming laptops</a:t>
              </a:r>
              <a:endParaRPr lang="en-IN" sz="1600" dirty="0">
                <a:latin typeface="Segoe UI" pitchFamily="34" charset="0"/>
                <a:ea typeface="Segoe UI" pitchFamily="34" charset="0"/>
                <a:cs typeface="Segoe UI" pitchFamily="34" charset="0"/>
              </a:endParaRPr>
            </a:p>
          </p:txBody>
        </p:sp>
      </p:grpSp>
      <p:sp>
        <p:nvSpPr>
          <p:cNvPr id="11" name="TextBox 22"/>
          <p:cNvSpPr txBox="1"/>
          <p:nvPr/>
        </p:nvSpPr>
        <p:spPr>
          <a:xfrm>
            <a:off x="1295400" y="6197025"/>
            <a:ext cx="2060116"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itchFamily="34" charset="0"/>
                <a:ea typeface="Segoe UI" pitchFamily="34" charset="0"/>
                <a:cs typeface="Segoe UI" pitchFamily="34" charset="0"/>
              </a:rPr>
              <a:t>Desktop computers</a:t>
            </a:r>
            <a:endParaRPr lang="en-IN" sz="1600" dirty="0">
              <a:latin typeface="Segoe UI" pitchFamily="34" charset="0"/>
              <a:ea typeface="Segoe UI" pitchFamily="34" charset="0"/>
              <a:cs typeface="Segoe UI" pitchFamily="34" charset="0"/>
            </a:endParaRPr>
          </a:p>
        </p:txBody>
      </p:sp>
      <p:sp>
        <p:nvSpPr>
          <p:cNvPr id="12" name="TextBox 23"/>
          <p:cNvSpPr txBox="1"/>
          <p:nvPr/>
        </p:nvSpPr>
        <p:spPr>
          <a:xfrm>
            <a:off x="5715000" y="6120825"/>
            <a:ext cx="2012089" cy="58477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itchFamily="34" charset="0"/>
                <a:ea typeface="Segoe UI" pitchFamily="34" charset="0"/>
                <a:cs typeface="Segoe UI" pitchFamily="34" charset="0"/>
              </a:rPr>
              <a:t>Unmanaged home </a:t>
            </a:r>
          </a:p>
          <a:p>
            <a:r>
              <a:rPr lang="en-US" sz="1600" dirty="0" smtClean="0">
                <a:latin typeface="Segoe UI" pitchFamily="34" charset="0"/>
                <a:ea typeface="Segoe UI" pitchFamily="34" charset="0"/>
                <a:cs typeface="Segoe UI" pitchFamily="34" charset="0"/>
              </a:rPr>
              <a:t>computers</a:t>
            </a:r>
            <a:endParaRPr lang="en-IN" sz="1600" dirty="0">
              <a:latin typeface="Segoe UI" pitchFamily="34" charset="0"/>
              <a:ea typeface="Segoe UI" pitchFamily="34" charset="0"/>
              <a:cs typeface="Segoe UI" pitchFamily="34" charset="0"/>
            </a:endParaRPr>
          </a:p>
        </p:txBody>
      </p:sp>
      <p:pic>
        <p:nvPicPr>
          <p:cNvPr id="13" name="Picture 12" descr="Computer_Hibernate"/>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043635" y="5181600"/>
            <a:ext cx="899965" cy="1015999"/>
          </a:xfrm>
          <a:prstGeom prst="rect">
            <a:avLst/>
          </a:prstGeom>
          <a:noFill/>
        </p:spPr>
      </p:pic>
      <p:grpSp>
        <p:nvGrpSpPr>
          <p:cNvPr id="14" name="Group 13"/>
          <p:cNvGrpSpPr/>
          <p:nvPr/>
        </p:nvGrpSpPr>
        <p:grpSpPr>
          <a:xfrm>
            <a:off x="4800498" y="1871246"/>
            <a:ext cx="2178114" cy="2337375"/>
            <a:chOff x="5029098" y="1752600"/>
            <a:chExt cx="2178114" cy="2337375"/>
          </a:xfrm>
        </p:grpSpPr>
        <p:sp>
          <p:nvSpPr>
            <p:cNvPr id="15" name="TextBox 26"/>
            <p:cNvSpPr txBox="1"/>
            <p:nvPr/>
          </p:nvSpPr>
          <p:spPr>
            <a:xfrm>
              <a:off x="5410200" y="3505200"/>
              <a:ext cx="1685846" cy="58477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itchFamily="34" charset="0"/>
                  <a:ea typeface="Segoe UI" pitchFamily="34" charset="0"/>
                  <a:cs typeface="Segoe UI" pitchFamily="34" charset="0"/>
                </a:rPr>
                <a:t>Visiting laptops</a:t>
              </a:r>
            </a:p>
            <a:p>
              <a:r>
                <a:rPr lang="en-US" sz="1600" dirty="0">
                  <a:latin typeface="Segoe UI" pitchFamily="34" charset="0"/>
                  <a:ea typeface="Segoe UI" pitchFamily="34" charset="0"/>
                  <a:cs typeface="Segoe UI" pitchFamily="34" charset="0"/>
                </a:rPr>
                <a:t>a</a:t>
              </a:r>
              <a:r>
                <a:rPr lang="en-US" sz="1600" dirty="0" smtClean="0">
                  <a:latin typeface="Segoe UI" pitchFamily="34" charset="0"/>
                  <a:ea typeface="Segoe UI" pitchFamily="34" charset="0"/>
                  <a:cs typeface="Segoe UI" pitchFamily="34" charset="0"/>
                </a:rPr>
                <a:t>nd devices</a:t>
              </a:r>
              <a:endParaRPr lang="en-IN" sz="1600" dirty="0">
                <a:latin typeface="Segoe UI" pitchFamily="34" charset="0"/>
                <a:ea typeface="Segoe UI" pitchFamily="34" charset="0"/>
                <a:cs typeface="Segoe UI" pitchFamily="34" charset="0"/>
              </a:endParaRPr>
            </a:p>
          </p:txBody>
        </p:sp>
        <p:grpSp>
          <p:nvGrpSpPr>
            <p:cNvPr id="16" name="Group 15"/>
            <p:cNvGrpSpPr/>
            <p:nvPr/>
          </p:nvGrpSpPr>
          <p:grpSpPr>
            <a:xfrm>
              <a:off x="5029098" y="1752600"/>
              <a:ext cx="2178114" cy="1831086"/>
              <a:chOff x="5029098" y="1752600"/>
              <a:chExt cx="2178114" cy="1831086"/>
            </a:xfrm>
          </p:grpSpPr>
          <p:pic>
            <p:nvPicPr>
              <p:cNvPr id="17" name="Picture 16" descr="Main building"/>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6193319" y="1752600"/>
                <a:ext cx="1013893" cy="1828800"/>
              </a:xfrm>
              <a:prstGeom prst="rect">
                <a:avLst/>
              </a:prstGeom>
              <a:noFill/>
            </p:spPr>
          </p:pic>
          <p:pic>
            <p:nvPicPr>
              <p:cNvPr id="18" name="Picture 17" descr="LaptopComputer_Notebook"/>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5029098" y="2514600"/>
                <a:ext cx="1192567" cy="1069086"/>
              </a:xfrm>
              <a:prstGeom prst="rect">
                <a:avLst/>
              </a:prstGeom>
              <a:noFill/>
            </p:spPr>
          </p:pic>
        </p:grpSp>
      </p:grpSp>
    </p:spTree>
    <p:extLst>
      <p:ext uri="{BB962C8B-B14F-4D97-AF65-F5344CB8AC3E}">
        <p14:creationId xmlns:p14="http://schemas.microsoft.com/office/powerpoint/2010/main" val="3264629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NAP Enforcement Methods</a:t>
            </a:r>
            <a:endParaRPr lang="en-US"/>
          </a:p>
        </p:txBody>
      </p:sp>
      <p:graphicFrame>
        <p:nvGraphicFramePr>
          <p:cNvPr id="4" name="Content Placeholder 2"/>
          <p:cNvGraphicFramePr>
            <a:graphicFrameLocks/>
          </p:cNvGraphicFramePr>
          <p:nvPr>
            <p:extLst>
              <p:ext uri="{D42A27DB-BD31-4B8C-83A1-F6EECF244321}">
                <p14:modId xmlns:p14="http://schemas.microsoft.com/office/powerpoint/2010/main" val="1994101052"/>
              </p:ext>
            </p:extLst>
          </p:nvPr>
        </p:nvGraphicFramePr>
        <p:xfrm>
          <a:off x="152400" y="914400"/>
          <a:ext cx="8839200" cy="5715000"/>
        </p:xfrm>
        <a:graphic>
          <a:graphicData uri="http://schemas.openxmlformats.org/drawingml/2006/table">
            <a:tbl>
              <a:tblPr firstRow="1" bandRow="1">
                <a:tableStyleId>{21E4AEA4-8DFA-4A89-87EB-49C32662AFE0}</a:tableStyleId>
              </a:tblPr>
              <a:tblGrid>
                <a:gridCol w="3100425"/>
                <a:gridCol w="5738775"/>
              </a:tblGrid>
              <a:tr h="362285">
                <a:tc>
                  <a:txBody>
                    <a:bodyPr/>
                    <a:lstStyle/>
                    <a:p>
                      <a:pPr algn="ctr"/>
                      <a:r>
                        <a:rPr lang="en-US" sz="1800" dirty="0" smtClean="0">
                          <a:solidFill>
                            <a:schemeClr val="tx1"/>
                          </a:solidFill>
                          <a:latin typeface="Segoe UI" panose="020B0502040204020203" pitchFamily="34" charset="0"/>
                          <a:cs typeface="Segoe UI" panose="020B0502040204020203" pitchFamily="34" charset="0"/>
                        </a:rPr>
                        <a:t>Method</a:t>
                      </a:r>
                      <a:endParaRPr lang="en-US" sz="1800" dirty="0">
                        <a:solidFill>
                          <a:schemeClr val="tx1"/>
                        </a:solidFill>
                        <a:latin typeface="Segoe UI" panose="020B0502040204020203" pitchFamily="34" charset="0"/>
                        <a:cs typeface="Segoe UI" panose="020B0502040204020203" pitchFamily="34" charset="0"/>
                      </a:endParaRPr>
                    </a:p>
                  </a:txBody>
                  <a:tcPr/>
                </a:tc>
                <a:tc>
                  <a:txBody>
                    <a:bodyPr/>
                    <a:lstStyle/>
                    <a:p>
                      <a:pPr algn="ctr"/>
                      <a:r>
                        <a:rPr lang="en-US" sz="1800" b="1" kern="1200" dirty="0" smtClean="0">
                          <a:solidFill>
                            <a:schemeClr val="tx1"/>
                          </a:solidFill>
                          <a:latin typeface="Segoe UI" panose="020B0502040204020203" pitchFamily="34" charset="0"/>
                          <a:ea typeface="+mn-ea"/>
                          <a:cs typeface="Segoe UI" panose="020B0502040204020203" pitchFamily="34" charset="0"/>
                        </a:rPr>
                        <a:t>Key points</a:t>
                      </a:r>
                      <a:endParaRPr lang="en-US" sz="1800" b="1" kern="1200" dirty="0">
                        <a:solidFill>
                          <a:schemeClr val="tx1"/>
                        </a:solidFill>
                        <a:latin typeface="Segoe UI" panose="020B0502040204020203" pitchFamily="34" charset="0"/>
                        <a:ea typeface="+mn-ea"/>
                        <a:cs typeface="Segoe UI" panose="020B0502040204020203" pitchFamily="34" charset="0"/>
                      </a:endParaRPr>
                    </a:p>
                  </a:txBody>
                  <a:tcPr/>
                </a:tc>
              </a:tr>
              <a:tr h="1132140">
                <a:tc>
                  <a:txBody>
                    <a:bodyPr/>
                    <a:lstStyle/>
                    <a:p>
                      <a:r>
                        <a:rPr lang="en-US" sz="1800" kern="1200" dirty="0" smtClean="0">
                          <a:solidFill>
                            <a:schemeClr val="dk1"/>
                          </a:solidFill>
                          <a:effectLst/>
                          <a:latin typeface="Segoe UI" panose="020B0502040204020203" pitchFamily="34" charset="0"/>
                          <a:ea typeface="+mn-ea"/>
                          <a:cs typeface="Segoe UI" panose="020B0502040204020203" pitchFamily="34" charset="0"/>
                        </a:rPr>
                        <a:t>IPsec enforcement for IPsec-protected communications</a:t>
                      </a:r>
                      <a:endParaRPr lang="en-US" sz="1800" dirty="0">
                        <a:latin typeface="Segoe UI" panose="020B0502040204020203" pitchFamily="34" charset="0"/>
                        <a:cs typeface="Segoe UI" panose="020B0502040204020203" pitchFamily="34" charset="0"/>
                      </a:endParaRPr>
                    </a:p>
                  </a:txBody>
                  <a:tcPr/>
                </a:tc>
                <a:tc>
                  <a:txBody>
                    <a:bodyPr/>
                    <a:lstStyle/>
                    <a:p>
                      <a:pPr marL="285750" lvl="0" indent="-285750" fontAlgn="base">
                        <a:spcAft>
                          <a:spcPts val="600"/>
                        </a:spcAft>
                        <a:buFont typeface="Arial" panose="020B0604020202020204" pitchFamily="34" charset="0"/>
                        <a:buChar char="•"/>
                      </a:pPr>
                      <a:r>
                        <a:rPr lang="en-US" sz="1800" kern="1200" dirty="0" smtClean="0">
                          <a:solidFill>
                            <a:schemeClr val="dk1"/>
                          </a:solidFill>
                          <a:effectLst/>
                          <a:latin typeface="Segoe UI" panose="020B0502040204020203" pitchFamily="34" charset="0"/>
                          <a:ea typeface="+mn-ea"/>
                          <a:cs typeface="Segoe UI" panose="020B0502040204020203" pitchFamily="34" charset="0"/>
                        </a:rPr>
                        <a:t>Computer must be compliant to communicate with other compliant computers</a:t>
                      </a:r>
                    </a:p>
                    <a:p>
                      <a:pPr marL="285750" indent="-285750">
                        <a:buFont typeface="Arial" panose="020B0604020202020204" pitchFamily="34" charset="0"/>
                        <a:buChar char="•"/>
                      </a:pPr>
                      <a:r>
                        <a:rPr lang="en-US" sz="1800" kern="1200" dirty="0" smtClean="0">
                          <a:solidFill>
                            <a:schemeClr val="dk1"/>
                          </a:solidFill>
                          <a:effectLst/>
                          <a:latin typeface="Segoe UI" panose="020B0502040204020203" pitchFamily="34" charset="0"/>
                          <a:ea typeface="+mn-ea"/>
                          <a:cs typeface="Segoe UI" panose="020B0502040204020203" pitchFamily="34" charset="0"/>
                        </a:rPr>
                        <a:t>This is the strongest NAP enforcement type, and can be applied per IP address or protocol port number</a:t>
                      </a:r>
                      <a:endParaRPr lang="en-US" sz="1800" dirty="0">
                        <a:latin typeface="Segoe UI" panose="020B0502040204020203" pitchFamily="34" charset="0"/>
                        <a:cs typeface="Segoe UI" panose="020B0502040204020203" pitchFamily="34" charset="0"/>
                      </a:endParaRPr>
                    </a:p>
                  </a:txBody>
                  <a:tcPr/>
                </a:tc>
              </a:tr>
              <a:tr h="910273">
                <a:tc>
                  <a:txBody>
                    <a:bodyPr/>
                    <a:lstStyle/>
                    <a:p>
                      <a:pPr marL="0" algn="l" defTabSz="914400" rtl="0" eaLnBrk="1" latinLnBrk="0" hangingPunct="1"/>
                      <a:r>
                        <a:rPr lang="en-US" sz="1800" kern="1200" dirty="0" smtClean="0">
                          <a:solidFill>
                            <a:schemeClr val="dk1"/>
                          </a:solidFill>
                          <a:effectLst/>
                          <a:latin typeface="Segoe UI" panose="020B0502040204020203" pitchFamily="34" charset="0"/>
                          <a:ea typeface="+mn-ea"/>
                          <a:cs typeface="Segoe UI" panose="020B0502040204020203" pitchFamily="34" charset="0"/>
                        </a:rPr>
                        <a:t>802.1X enforcement for IEEE 802.1X-authenticated wired or wireless connections</a:t>
                      </a:r>
                      <a:endParaRPr lang="en-US" sz="1800" kern="1200" dirty="0">
                        <a:solidFill>
                          <a:schemeClr val="dk1"/>
                        </a:solidFill>
                        <a:effectLst/>
                        <a:latin typeface="Segoe UI" panose="020B0502040204020203" pitchFamily="34" charset="0"/>
                        <a:ea typeface="+mn-ea"/>
                        <a:cs typeface="Segoe UI" panose="020B0502040204020203" pitchFamily="34" charset="0"/>
                      </a:endParaRPr>
                    </a:p>
                  </a:txBody>
                  <a:tcPr/>
                </a:tc>
                <a:tc>
                  <a:txBody>
                    <a:bodyPr/>
                    <a:lstStyle/>
                    <a:p>
                      <a:pPr marL="285750" indent="-285750" algn="l" defTabSz="914400" rtl="0" eaLnBrk="1" latinLnBrk="0" hangingPunct="1">
                        <a:buFont typeface="Arial" panose="020B0604020202020204" pitchFamily="34" charset="0"/>
                        <a:buChar char="•"/>
                      </a:pPr>
                      <a:r>
                        <a:rPr lang="en-US" sz="1800" kern="1200" dirty="0" smtClean="0">
                          <a:solidFill>
                            <a:schemeClr val="dk1"/>
                          </a:solidFill>
                          <a:effectLst/>
                          <a:latin typeface="Segoe UI" panose="020B0502040204020203" pitchFamily="34" charset="0"/>
                          <a:ea typeface="+mn-ea"/>
                          <a:cs typeface="Segoe UI" panose="020B0502040204020203" pitchFamily="34" charset="0"/>
                        </a:rPr>
                        <a:t>Computer must be compliant to obtain unlimited access through an 802.1X connection (authentication switch or access point)</a:t>
                      </a:r>
                      <a:endParaRPr lang="en-US" sz="1800" kern="1200" dirty="0">
                        <a:solidFill>
                          <a:schemeClr val="dk1"/>
                        </a:solidFill>
                        <a:effectLst/>
                        <a:latin typeface="Segoe UI" panose="020B0502040204020203" pitchFamily="34" charset="0"/>
                        <a:ea typeface="+mn-ea"/>
                        <a:cs typeface="Segoe UI" panose="020B0502040204020203" pitchFamily="34" charset="0"/>
                      </a:endParaRPr>
                    </a:p>
                  </a:txBody>
                  <a:tcPr/>
                </a:tc>
              </a:tr>
              <a:tr h="605473">
                <a:tc>
                  <a:txBody>
                    <a:bodyPr/>
                    <a:lstStyle/>
                    <a:p>
                      <a:pPr marL="0" algn="l" defTabSz="914400" rtl="0" eaLnBrk="1" latinLnBrk="0" hangingPunct="1"/>
                      <a:r>
                        <a:rPr lang="en-US" sz="1800" kern="1200" dirty="0" smtClean="0">
                          <a:solidFill>
                            <a:schemeClr val="dk1"/>
                          </a:solidFill>
                          <a:effectLst/>
                          <a:latin typeface="Segoe UI" panose="020B0502040204020203" pitchFamily="34" charset="0"/>
                          <a:ea typeface="+mn-ea"/>
                          <a:cs typeface="Segoe UI" panose="020B0502040204020203" pitchFamily="34" charset="0"/>
                        </a:rPr>
                        <a:t>VPN enforcement for remote access connections</a:t>
                      </a:r>
                      <a:endParaRPr lang="en-US" sz="1800" kern="1200" dirty="0">
                        <a:solidFill>
                          <a:schemeClr val="dk1"/>
                        </a:solidFill>
                        <a:effectLst/>
                        <a:latin typeface="Segoe UI" panose="020B0502040204020203" pitchFamily="34" charset="0"/>
                        <a:ea typeface="+mn-ea"/>
                        <a:cs typeface="Segoe UI" panose="020B0502040204020203" pitchFamily="34" charset="0"/>
                      </a:endParaRPr>
                    </a:p>
                  </a:txBody>
                  <a:tcPr/>
                </a:tc>
                <a:tc>
                  <a:txBody>
                    <a:bodyPr/>
                    <a:lstStyle/>
                    <a:p>
                      <a:pPr marL="285750" indent="-285750" algn="l" defTabSz="914400" rtl="0" eaLnBrk="1" latinLnBrk="0" hangingPunct="1">
                        <a:buFont typeface="Arial" panose="020B0604020202020204" pitchFamily="34" charset="0"/>
                        <a:buChar char="•"/>
                      </a:pPr>
                      <a:r>
                        <a:rPr lang="en-US" sz="1800" kern="1200" dirty="0" smtClean="0">
                          <a:solidFill>
                            <a:schemeClr val="dk1"/>
                          </a:solidFill>
                          <a:effectLst/>
                          <a:latin typeface="Segoe UI" panose="020B0502040204020203" pitchFamily="34" charset="0"/>
                          <a:ea typeface="+mn-ea"/>
                          <a:cs typeface="Segoe UI" panose="020B0502040204020203" pitchFamily="34" charset="0"/>
                        </a:rPr>
                        <a:t>Computer must be compliant to obtain unlimited access through a Remote Access Service connection</a:t>
                      </a:r>
                      <a:endParaRPr lang="en-US" sz="1800" kern="1200" dirty="0">
                        <a:solidFill>
                          <a:schemeClr val="dk1"/>
                        </a:solidFill>
                        <a:effectLst/>
                        <a:latin typeface="Segoe UI" panose="020B0502040204020203" pitchFamily="34" charset="0"/>
                        <a:ea typeface="+mn-ea"/>
                        <a:cs typeface="Segoe UI" panose="020B0502040204020203" pitchFamily="34" charset="0"/>
                      </a:endParaRPr>
                    </a:p>
                  </a:txBody>
                  <a:tcPr/>
                </a:tc>
              </a:tr>
              <a:tr h="1260793">
                <a:tc>
                  <a:txBody>
                    <a:bodyPr/>
                    <a:lstStyle/>
                    <a:p>
                      <a:pPr marL="0" algn="l" defTabSz="914400" rtl="0" eaLnBrk="1" latinLnBrk="0" hangingPunct="1"/>
                      <a:r>
                        <a:rPr lang="en-US" sz="1800" kern="1200" dirty="0" err="1" smtClean="0">
                          <a:solidFill>
                            <a:schemeClr val="dk1"/>
                          </a:solidFill>
                          <a:effectLst/>
                          <a:latin typeface="Segoe UI" panose="020B0502040204020203" pitchFamily="34" charset="0"/>
                          <a:ea typeface="+mn-ea"/>
                          <a:cs typeface="Segoe UI" panose="020B0502040204020203" pitchFamily="34" charset="0"/>
                        </a:rPr>
                        <a:t>DirectAccess</a:t>
                      </a:r>
                      <a:endParaRPr lang="en-US" sz="1800" kern="1200" dirty="0">
                        <a:solidFill>
                          <a:schemeClr val="dk1"/>
                        </a:solidFill>
                        <a:effectLst/>
                        <a:latin typeface="Segoe UI" panose="020B0502040204020203" pitchFamily="34" charset="0"/>
                        <a:ea typeface="+mn-ea"/>
                        <a:cs typeface="Segoe UI" panose="020B0502040204020203" pitchFamily="34" charset="0"/>
                      </a:endParaRPr>
                    </a:p>
                  </a:txBody>
                  <a:tcPr/>
                </a:tc>
                <a:tc>
                  <a:txBody>
                    <a:bodyPr/>
                    <a:lstStyle/>
                    <a:p>
                      <a:pPr marL="285750" lvl="0" indent="-285750" algn="l" defTabSz="914400" rtl="0" eaLnBrk="1" fontAlgn="base" latinLnBrk="0" hangingPunct="1">
                        <a:spcAft>
                          <a:spcPts val="600"/>
                        </a:spcAft>
                        <a:buFont typeface="Arial" panose="020B0604020202020204" pitchFamily="34" charset="0"/>
                        <a:buChar char="•"/>
                      </a:pPr>
                      <a:r>
                        <a:rPr lang="en-US" sz="1800" kern="1200" dirty="0" smtClean="0">
                          <a:solidFill>
                            <a:schemeClr val="dk1"/>
                          </a:solidFill>
                          <a:effectLst/>
                          <a:latin typeface="Segoe UI" panose="020B0502040204020203" pitchFamily="34" charset="0"/>
                          <a:ea typeface="+mn-ea"/>
                          <a:cs typeface="Segoe UI" panose="020B0502040204020203" pitchFamily="34" charset="0"/>
                        </a:rPr>
                        <a:t>Computer must be compliant to obtain unlimited network access</a:t>
                      </a:r>
                    </a:p>
                    <a:p>
                      <a:pPr marL="285750" indent="-285750" algn="l" defTabSz="914400" rtl="0" eaLnBrk="1" latinLnBrk="0" hangingPunct="1">
                        <a:buFont typeface="Arial" panose="020B0604020202020204" pitchFamily="34" charset="0"/>
                        <a:buChar char="•"/>
                      </a:pPr>
                      <a:r>
                        <a:rPr lang="en-US" sz="1800" kern="1200" dirty="0" smtClean="0">
                          <a:solidFill>
                            <a:schemeClr val="dk1"/>
                          </a:solidFill>
                          <a:effectLst/>
                          <a:latin typeface="Segoe UI" panose="020B0502040204020203" pitchFamily="34" charset="0"/>
                          <a:ea typeface="+mn-ea"/>
                          <a:cs typeface="Segoe UI" panose="020B0502040204020203" pitchFamily="34" charset="0"/>
                        </a:rPr>
                        <a:t>For noncompliant computers, access is restricted to  a defined group of infrastructure servers</a:t>
                      </a:r>
                      <a:endParaRPr lang="en-US" sz="1800" kern="1200" dirty="0">
                        <a:solidFill>
                          <a:schemeClr val="dk1"/>
                        </a:solidFill>
                        <a:effectLst/>
                        <a:latin typeface="Segoe UI" panose="020B0502040204020203" pitchFamily="34" charset="0"/>
                        <a:ea typeface="+mn-ea"/>
                        <a:cs typeface="Segoe UI" panose="020B0502040204020203" pitchFamily="34" charset="0"/>
                      </a:endParaRPr>
                    </a:p>
                  </a:txBody>
                  <a:tcPr/>
                </a:tc>
              </a:tr>
              <a:tr h="1252902">
                <a:tc>
                  <a:txBody>
                    <a:bodyPr/>
                    <a:lstStyle/>
                    <a:p>
                      <a:pPr marL="0" algn="l" defTabSz="914400" rtl="0" eaLnBrk="1" latinLnBrk="0" hangingPunct="1"/>
                      <a:r>
                        <a:rPr lang="en-US" sz="1800" kern="1200" dirty="0" smtClean="0">
                          <a:solidFill>
                            <a:schemeClr val="dk1"/>
                          </a:solidFill>
                          <a:effectLst/>
                          <a:latin typeface="Segoe UI" panose="020B0502040204020203" pitchFamily="34" charset="0"/>
                          <a:ea typeface="+mn-ea"/>
                          <a:cs typeface="Segoe UI" panose="020B0502040204020203" pitchFamily="34" charset="0"/>
                        </a:rPr>
                        <a:t>DHCP enforcement for DHCP-based address configuration</a:t>
                      </a:r>
                      <a:endParaRPr lang="en-US" sz="1800" kern="1200" dirty="0">
                        <a:solidFill>
                          <a:schemeClr val="dk1"/>
                        </a:solidFill>
                        <a:effectLst/>
                        <a:latin typeface="Segoe UI" panose="020B0502040204020203" pitchFamily="34" charset="0"/>
                        <a:ea typeface="+mn-ea"/>
                        <a:cs typeface="Segoe UI" panose="020B0502040204020203" pitchFamily="34" charset="0"/>
                      </a:endParaRPr>
                    </a:p>
                  </a:txBody>
                  <a:tcPr/>
                </a:tc>
                <a:tc>
                  <a:txBody>
                    <a:bodyPr/>
                    <a:lstStyle/>
                    <a:p>
                      <a:pPr marL="285750" lvl="0" indent="-285750" algn="l" defTabSz="914400" rtl="0" eaLnBrk="1" fontAlgn="base" latinLnBrk="0" hangingPunct="1">
                        <a:spcAft>
                          <a:spcPts val="600"/>
                        </a:spcAft>
                        <a:buFont typeface="Arial" panose="020B0604020202020204" pitchFamily="34" charset="0"/>
                        <a:buChar char="•"/>
                      </a:pPr>
                      <a:r>
                        <a:rPr lang="en-US" sz="1800" kern="1200" dirty="0" smtClean="0">
                          <a:solidFill>
                            <a:schemeClr val="dk1"/>
                          </a:solidFill>
                          <a:effectLst/>
                          <a:latin typeface="Segoe UI" panose="020B0502040204020203" pitchFamily="34" charset="0"/>
                          <a:ea typeface="+mn-ea"/>
                          <a:cs typeface="Segoe UI" panose="020B0502040204020203" pitchFamily="34" charset="0"/>
                        </a:rPr>
                        <a:t>Computer must be compliant to receive an unlimited access IPv4 address configuration from DHCP</a:t>
                      </a:r>
                    </a:p>
                    <a:p>
                      <a:pPr marL="285750" indent="-285750" algn="l" defTabSz="914400" rtl="0" eaLnBrk="1" latinLnBrk="0" hangingPunct="1">
                        <a:buFont typeface="Arial" panose="020B0604020202020204" pitchFamily="34" charset="0"/>
                        <a:buChar char="•"/>
                      </a:pPr>
                      <a:r>
                        <a:rPr lang="en-US" sz="1800" kern="1200" dirty="0" smtClean="0">
                          <a:solidFill>
                            <a:schemeClr val="dk1"/>
                          </a:solidFill>
                          <a:effectLst/>
                          <a:latin typeface="Segoe UI" panose="020B0502040204020203" pitchFamily="34" charset="0"/>
                          <a:ea typeface="+mn-ea"/>
                          <a:cs typeface="Segoe UI" panose="020B0502040204020203" pitchFamily="34" charset="0"/>
                        </a:rPr>
                        <a:t>This is the weakest form of NAP enforcement</a:t>
                      </a:r>
                      <a:endParaRPr lang="en-US" sz="1800" kern="1200" dirty="0">
                        <a:solidFill>
                          <a:schemeClr val="dk1"/>
                        </a:solidFill>
                        <a:effectLst/>
                        <a:latin typeface="Segoe UI" panose="020B0502040204020203" pitchFamily="34" charset="0"/>
                        <a:ea typeface="+mn-ea"/>
                        <a:cs typeface="Segoe UI" panose="020B0502040204020203" pitchFamily="34" charset="0"/>
                      </a:endParaRPr>
                    </a:p>
                  </a:txBody>
                  <a:tcPr/>
                </a:tc>
              </a:tr>
            </a:tbl>
          </a:graphicData>
        </a:graphic>
      </p:graphicFrame>
    </p:spTree>
    <p:extLst>
      <p:ext uri="{BB962C8B-B14F-4D97-AF65-F5344CB8AC3E}">
        <p14:creationId xmlns:p14="http://schemas.microsoft.com/office/powerpoint/2010/main" val="1149419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b0c5bf77-7988-466b-9d3f-f37e8ae2a40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NAP Platform Architecture</a:t>
            </a:r>
            <a:endParaRPr lang="en-US"/>
          </a:p>
        </p:txBody>
      </p:sp>
      <p:grpSp>
        <p:nvGrpSpPr>
          <p:cNvPr id="4" name="Group 3" descr="Components of a NAP solution"/>
          <p:cNvGrpSpPr>
            <a:grpSpLocks/>
          </p:cNvGrpSpPr>
          <p:nvPr/>
        </p:nvGrpSpPr>
        <p:grpSpPr bwMode="auto">
          <a:xfrm>
            <a:off x="38099" y="723900"/>
            <a:ext cx="9077327" cy="5795966"/>
            <a:chOff x="12" y="458"/>
            <a:chExt cx="5718" cy="3651"/>
          </a:xfrm>
        </p:grpSpPr>
        <p:sp>
          <p:nvSpPr>
            <p:cNvPr id="5" name="Rectangle 4"/>
            <p:cNvSpPr>
              <a:spLocks noChangeArrowheads="1"/>
            </p:cNvSpPr>
            <p:nvPr/>
          </p:nvSpPr>
          <p:spPr bwMode="auto">
            <a:xfrm>
              <a:off x="12" y="458"/>
              <a:ext cx="5718" cy="3651"/>
            </a:xfrm>
            <a:prstGeom prst="rect">
              <a:avLst/>
            </a:prstGeom>
            <a:solidFill>
              <a:schemeClr val="bg1"/>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6" name="Line 71"/>
            <p:cNvSpPr>
              <a:spLocks noChangeShapeType="1"/>
            </p:cNvSpPr>
            <p:nvPr/>
          </p:nvSpPr>
          <p:spPr bwMode="auto">
            <a:xfrm flipH="1">
              <a:off x="1713" y="1117"/>
              <a:ext cx="1323"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7" name="Oval 6"/>
            <p:cNvSpPr>
              <a:spLocks noChangeArrowheads="1"/>
            </p:cNvSpPr>
            <p:nvPr/>
          </p:nvSpPr>
          <p:spPr bwMode="auto">
            <a:xfrm>
              <a:off x="2364" y="848"/>
              <a:ext cx="3225" cy="1755"/>
            </a:xfrm>
            <a:prstGeom prst="ellipse">
              <a:avLst/>
            </a:prstGeom>
            <a:solidFill>
              <a:schemeClr val="accent2">
                <a:lumMod val="40000"/>
                <a:lumOff val="60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lIns="182880" rIns="18288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endParaRPr lang="en-US" b="0" dirty="0">
                <a:solidFill>
                  <a:srgbClr val="000000"/>
                </a:solidFill>
                <a:latin typeface="Arial" pitchFamily="34" charset="0"/>
              </a:endParaRPr>
            </a:p>
          </p:txBody>
        </p:sp>
        <p:sp>
          <p:nvSpPr>
            <p:cNvPr id="8" name="AutoShape 73"/>
            <p:cNvSpPr>
              <a:spLocks noChangeArrowheads="1"/>
            </p:cNvSpPr>
            <p:nvPr/>
          </p:nvSpPr>
          <p:spPr bwMode="auto">
            <a:xfrm>
              <a:off x="3467" y="2390"/>
              <a:ext cx="976" cy="230"/>
            </a:xfrm>
            <a:prstGeom prst="roundRect">
              <a:avLst>
                <a:gd name="adj" fmla="val 4167"/>
              </a:avLst>
            </a:prstGeom>
            <a:noFill/>
            <a:ln>
              <a:noFill/>
            </a:ln>
            <a:effectLst/>
            <a:extLst>
              <a:ext uri="{909E8E84-426E-40DD-AFC4-6F175D3DCCD1}">
                <a14:hiddenFill xmlns:a14="http://schemas.microsoft.com/office/drawing/2010/main">
                  <a:solidFill>
                    <a:srgbClr val="8DACD0"/>
                  </a:solidFill>
                </a14:hiddenFill>
              </a:ext>
              <a:ext uri="{91240B29-F687-4F45-9708-019B960494DF}">
                <a14:hiddenLine xmlns:a14="http://schemas.microsoft.com/office/drawing/2010/main" w="9525">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pPr>
              <a:r>
                <a:rPr lang="en-US" sz="1600" dirty="0">
                  <a:latin typeface="Segoe UI" pitchFamily="34" charset="0"/>
                  <a:ea typeface="Segoe UI" pitchFamily="34" charset="0"/>
                  <a:cs typeface="Segoe UI" pitchFamily="34" charset="0"/>
                </a:rPr>
                <a:t>Intranet</a:t>
              </a:r>
            </a:p>
          </p:txBody>
        </p:sp>
        <p:pic>
          <p:nvPicPr>
            <p:cNvPr id="9" name="Picture 8" descr="Internet"/>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8" y="1572"/>
              <a:ext cx="579" cy="579"/>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75"/>
            <p:cNvSpPr>
              <a:spLocks noChangeArrowheads="1"/>
            </p:cNvSpPr>
            <p:nvPr/>
          </p:nvSpPr>
          <p:spPr bwMode="auto">
            <a:xfrm flipH="1">
              <a:off x="1397" y="3397"/>
              <a:ext cx="828" cy="322"/>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Remediation </a:t>
              </a:r>
              <a:r>
                <a:rPr lang="en-US" sz="1400" dirty="0" smtClean="0">
                  <a:latin typeface="Segoe UI" pitchFamily="34" charset="0"/>
                  <a:ea typeface="Segoe UI" pitchFamily="34" charset="0"/>
                  <a:cs typeface="Segoe UI" pitchFamily="34" charset="0"/>
                </a:rPr>
                <a:t>servers </a:t>
              </a:r>
              <a:endParaRPr lang="en-US" sz="1400" dirty="0">
                <a:latin typeface="Segoe UI" pitchFamily="34" charset="0"/>
                <a:ea typeface="Segoe UI" pitchFamily="34" charset="0"/>
                <a:cs typeface="Segoe UI" pitchFamily="34" charset="0"/>
              </a:endParaRPr>
            </a:p>
          </p:txBody>
        </p:sp>
        <p:pic>
          <p:nvPicPr>
            <p:cNvPr id="11" name="Picture 10" descr="Serve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76" y="1827"/>
              <a:ext cx="286" cy="5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Serve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822" y="1291"/>
              <a:ext cx="286" cy="508"/>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78"/>
            <p:cNvSpPr>
              <a:spLocks noChangeArrowheads="1"/>
            </p:cNvSpPr>
            <p:nvPr/>
          </p:nvSpPr>
          <p:spPr bwMode="auto">
            <a:xfrm>
              <a:off x="62" y="2158"/>
              <a:ext cx="751" cy="230"/>
            </a:xfrm>
            <a:prstGeom prst="roundRect">
              <a:avLst>
                <a:gd name="adj" fmla="val 4167"/>
              </a:avLst>
            </a:prstGeom>
            <a:noFill/>
            <a:ln>
              <a:noFill/>
            </a:ln>
            <a:effectLst/>
            <a:extLst>
              <a:ext uri="{909E8E84-426E-40DD-AFC4-6F175D3DCCD1}">
                <a14:hiddenFill xmlns:a14="http://schemas.microsoft.com/office/drawing/2010/main">
                  <a:solidFill>
                    <a:srgbClr val="8DACD0"/>
                  </a:solidFill>
                </a14:hiddenFill>
              </a:ext>
              <a:ext uri="{91240B29-F687-4F45-9708-019B960494DF}">
                <a14:hiddenLine xmlns:a14="http://schemas.microsoft.com/office/drawing/2010/main" w="9525">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pPr>
              <a:r>
                <a:rPr lang="en-US" sz="1600" dirty="0">
                  <a:latin typeface="Segoe UI" pitchFamily="34" charset="0"/>
                  <a:ea typeface="Segoe UI" pitchFamily="34" charset="0"/>
                  <a:cs typeface="Segoe UI" pitchFamily="34" charset="0"/>
                </a:rPr>
                <a:t>Internet</a:t>
              </a:r>
            </a:p>
          </p:txBody>
        </p:sp>
        <p:grpSp>
          <p:nvGrpSpPr>
            <p:cNvPr id="14" name="Group 13"/>
            <p:cNvGrpSpPr>
              <a:grpSpLocks/>
            </p:cNvGrpSpPr>
            <p:nvPr/>
          </p:nvGrpSpPr>
          <p:grpSpPr bwMode="auto">
            <a:xfrm>
              <a:off x="723" y="1632"/>
              <a:ext cx="1840" cy="519"/>
              <a:chOff x="718" y="1641"/>
              <a:chExt cx="1840" cy="519"/>
            </a:xfrm>
          </p:grpSpPr>
          <p:sp>
            <p:nvSpPr>
              <p:cNvPr id="40" name="Line 80"/>
              <p:cNvSpPr>
                <a:spLocks noChangeShapeType="1"/>
              </p:cNvSpPr>
              <p:nvPr/>
            </p:nvSpPr>
            <p:spPr bwMode="auto">
              <a:xfrm flipH="1">
                <a:off x="1919" y="1869"/>
                <a:ext cx="639"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pic>
            <p:nvPicPr>
              <p:cNvPr id="41" name="Picture 40" descr="Firewall"/>
              <p:cNvPicPr>
                <a:picLocks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858" y="1642"/>
                <a:ext cx="5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Line 82"/>
              <p:cNvSpPr>
                <a:spLocks noChangeShapeType="1"/>
              </p:cNvSpPr>
              <p:nvPr/>
            </p:nvSpPr>
            <p:spPr bwMode="auto">
              <a:xfrm flipH="1">
                <a:off x="754" y="1869"/>
                <a:ext cx="1323"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pic>
            <p:nvPicPr>
              <p:cNvPr id="43" name="Picture 42" descr="Firewall"/>
              <p:cNvPicPr>
                <a:picLocks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009" y="1641"/>
                <a:ext cx="5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Line 84"/>
              <p:cNvSpPr>
                <a:spLocks noChangeShapeType="1"/>
              </p:cNvSpPr>
              <p:nvPr/>
            </p:nvSpPr>
            <p:spPr bwMode="auto">
              <a:xfrm flipH="1">
                <a:off x="718" y="1869"/>
                <a:ext cx="463"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pic>
          <p:nvPicPr>
            <p:cNvPr id="15" name="Picture 14" descr="Switch"/>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47" y="1832"/>
              <a:ext cx="286" cy="508"/>
            </a:xfrm>
            <a:prstGeom prst="rect">
              <a:avLst/>
            </a:prstGeom>
            <a:noFill/>
            <a:extLst>
              <a:ext uri="{909E8E84-426E-40DD-AFC4-6F175D3DCCD1}">
                <a14:hiddenFill xmlns:a14="http://schemas.microsoft.com/office/drawing/2010/main">
                  <a:solidFill>
                    <a:srgbClr val="FFFFFF"/>
                  </a:solidFill>
                </a14:hiddenFill>
              </a:ext>
            </a:extLst>
          </p:spPr>
        </p:pic>
        <p:sp>
          <p:nvSpPr>
            <p:cNvPr id="16" name="AutoShape 86"/>
            <p:cNvSpPr>
              <a:spLocks noChangeArrowheads="1"/>
            </p:cNvSpPr>
            <p:nvPr/>
          </p:nvSpPr>
          <p:spPr bwMode="auto">
            <a:xfrm>
              <a:off x="4809" y="2281"/>
              <a:ext cx="851" cy="339"/>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NAP Health Policy </a:t>
              </a:r>
              <a:r>
                <a:rPr lang="en-US" sz="1400" dirty="0" smtClean="0">
                  <a:latin typeface="Segoe UI" pitchFamily="34" charset="0"/>
                  <a:ea typeface="Segoe UI" pitchFamily="34" charset="0"/>
                  <a:cs typeface="Segoe UI" pitchFamily="34" charset="0"/>
                </a:rPr>
                <a:t>server </a:t>
              </a:r>
              <a:endParaRPr lang="en-US" sz="1400" dirty="0">
                <a:latin typeface="Segoe UI" pitchFamily="34" charset="0"/>
                <a:ea typeface="Segoe UI" pitchFamily="34" charset="0"/>
                <a:cs typeface="Segoe UI" pitchFamily="34" charset="0"/>
              </a:endParaRPr>
            </a:p>
          </p:txBody>
        </p:sp>
        <p:sp>
          <p:nvSpPr>
            <p:cNvPr id="17" name="AutoShape 87"/>
            <p:cNvSpPr>
              <a:spLocks noChangeArrowheads="1"/>
            </p:cNvSpPr>
            <p:nvPr/>
          </p:nvSpPr>
          <p:spPr bwMode="auto">
            <a:xfrm>
              <a:off x="2410" y="2323"/>
              <a:ext cx="836" cy="182"/>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DHCP </a:t>
              </a:r>
              <a:r>
                <a:rPr lang="en-US" sz="1400" dirty="0" smtClean="0">
                  <a:latin typeface="Segoe UI" pitchFamily="34" charset="0"/>
                  <a:ea typeface="Segoe UI" pitchFamily="34" charset="0"/>
                  <a:cs typeface="Segoe UI" pitchFamily="34" charset="0"/>
                </a:rPr>
                <a:t>server </a:t>
              </a:r>
              <a:endParaRPr lang="en-US" sz="1400" dirty="0">
                <a:latin typeface="Segoe UI" pitchFamily="34" charset="0"/>
                <a:ea typeface="Segoe UI" pitchFamily="34" charset="0"/>
                <a:cs typeface="Segoe UI" pitchFamily="34" charset="0"/>
              </a:endParaRPr>
            </a:p>
          </p:txBody>
        </p:sp>
        <p:sp>
          <p:nvSpPr>
            <p:cNvPr id="18" name="AutoShape 88"/>
            <p:cNvSpPr>
              <a:spLocks noChangeArrowheads="1"/>
            </p:cNvSpPr>
            <p:nvPr/>
          </p:nvSpPr>
          <p:spPr bwMode="auto">
            <a:xfrm>
              <a:off x="3561" y="1823"/>
              <a:ext cx="882" cy="458"/>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Health Registration Authority </a:t>
              </a:r>
            </a:p>
          </p:txBody>
        </p:sp>
        <p:grpSp>
          <p:nvGrpSpPr>
            <p:cNvPr id="19" name="Group 18"/>
            <p:cNvGrpSpPr>
              <a:grpSpLocks/>
            </p:cNvGrpSpPr>
            <p:nvPr/>
          </p:nvGrpSpPr>
          <p:grpSpPr bwMode="auto">
            <a:xfrm>
              <a:off x="4277" y="999"/>
              <a:ext cx="703" cy="454"/>
              <a:chOff x="2931" y="3354"/>
              <a:chExt cx="874" cy="618"/>
            </a:xfrm>
          </p:grpSpPr>
          <p:pic>
            <p:nvPicPr>
              <p:cNvPr id="38" name="Picture 37" descr="Public switch"/>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29" y="3543"/>
                <a:ext cx="576" cy="42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Public switch"/>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rot="202981">
                <a:off x="2931" y="3354"/>
                <a:ext cx="546" cy="406"/>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AutoShape 92"/>
            <p:cNvSpPr>
              <a:spLocks noChangeArrowheads="1"/>
            </p:cNvSpPr>
            <p:nvPr/>
          </p:nvSpPr>
          <p:spPr bwMode="auto">
            <a:xfrm>
              <a:off x="4768" y="728"/>
              <a:ext cx="806" cy="353"/>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IEEE 802.1X </a:t>
              </a:r>
              <a:br>
                <a:rPr lang="en-US" sz="1400" dirty="0">
                  <a:latin typeface="Segoe UI" pitchFamily="34" charset="0"/>
                  <a:ea typeface="Segoe UI" pitchFamily="34" charset="0"/>
                  <a:cs typeface="Segoe UI" pitchFamily="34" charset="0"/>
                </a:rPr>
              </a:br>
              <a:r>
                <a:rPr lang="en-US" sz="1400" dirty="0" smtClean="0">
                  <a:latin typeface="Segoe UI" pitchFamily="34" charset="0"/>
                  <a:ea typeface="Segoe UI" pitchFamily="34" charset="0"/>
                  <a:cs typeface="Segoe UI" pitchFamily="34" charset="0"/>
                </a:rPr>
                <a:t>devices</a:t>
              </a:r>
              <a:endParaRPr lang="en-US" sz="1400" dirty="0">
                <a:latin typeface="Segoe UI" pitchFamily="34" charset="0"/>
                <a:ea typeface="Segoe UI" pitchFamily="34" charset="0"/>
                <a:cs typeface="Segoe UI" pitchFamily="34" charset="0"/>
              </a:endParaRPr>
            </a:p>
          </p:txBody>
        </p:sp>
        <p:pic>
          <p:nvPicPr>
            <p:cNvPr id="21" name="Picture 20" descr="2DomainWithOus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19" y="992"/>
              <a:ext cx="637"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AutoShape 94"/>
            <p:cNvSpPr>
              <a:spLocks noChangeArrowheads="1"/>
            </p:cNvSpPr>
            <p:nvPr/>
          </p:nvSpPr>
          <p:spPr bwMode="auto">
            <a:xfrm>
              <a:off x="3240" y="728"/>
              <a:ext cx="645" cy="351"/>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Active Directory</a:t>
              </a:r>
            </a:p>
          </p:txBody>
        </p:sp>
        <p:sp>
          <p:nvSpPr>
            <p:cNvPr id="23" name="Line 95"/>
            <p:cNvSpPr>
              <a:spLocks noChangeShapeType="1"/>
            </p:cNvSpPr>
            <p:nvPr/>
          </p:nvSpPr>
          <p:spPr bwMode="auto">
            <a:xfrm rot="5400000" flipH="1">
              <a:off x="1342" y="1479"/>
              <a:ext cx="754" cy="7"/>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pic>
          <p:nvPicPr>
            <p:cNvPr id="24" name="Picture 23" descr="Serve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112" y="837"/>
              <a:ext cx="286" cy="508"/>
            </a:xfrm>
            <a:prstGeom prst="rect">
              <a:avLst/>
            </a:prstGeom>
            <a:noFill/>
            <a:extLst>
              <a:ext uri="{909E8E84-426E-40DD-AFC4-6F175D3DCCD1}">
                <a14:hiddenFill xmlns:a14="http://schemas.microsoft.com/office/drawing/2010/main">
                  <a:solidFill>
                    <a:srgbClr val="FFFFFF"/>
                  </a:solidFill>
                </a14:hiddenFill>
              </a:ext>
            </a:extLst>
          </p:spPr>
        </p:pic>
        <p:sp>
          <p:nvSpPr>
            <p:cNvPr id="25" name="AutoShape 97"/>
            <p:cNvSpPr>
              <a:spLocks noChangeArrowheads="1"/>
            </p:cNvSpPr>
            <p:nvPr/>
          </p:nvSpPr>
          <p:spPr bwMode="auto">
            <a:xfrm>
              <a:off x="1785" y="637"/>
              <a:ext cx="745" cy="182"/>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VPN </a:t>
              </a:r>
              <a:r>
                <a:rPr lang="en-US" sz="1400" dirty="0" smtClean="0">
                  <a:latin typeface="Segoe UI" pitchFamily="34" charset="0"/>
                  <a:ea typeface="Segoe UI" pitchFamily="34" charset="0"/>
                  <a:cs typeface="Segoe UI" pitchFamily="34" charset="0"/>
                </a:rPr>
                <a:t>server </a:t>
              </a:r>
              <a:endParaRPr lang="en-US" sz="1400" dirty="0">
                <a:latin typeface="Segoe UI" pitchFamily="34" charset="0"/>
                <a:ea typeface="Segoe UI" pitchFamily="34" charset="0"/>
                <a:cs typeface="Segoe UI" pitchFamily="34" charset="0"/>
              </a:endParaRPr>
            </a:p>
          </p:txBody>
        </p:sp>
        <p:sp>
          <p:nvSpPr>
            <p:cNvPr id="26" name="Oval 25"/>
            <p:cNvSpPr>
              <a:spLocks noChangeArrowheads="1"/>
            </p:cNvSpPr>
            <p:nvPr/>
          </p:nvSpPr>
          <p:spPr bwMode="auto">
            <a:xfrm>
              <a:off x="2552" y="2785"/>
              <a:ext cx="1996" cy="893"/>
            </a:xfrm>
            <a:prstGeom prst="ellipse">
              <a:avLst/>
            </a:prstGeom>
            <a:solidFill>
              <a:schemeClr val="accent2">
                <a:lumMod val="40000"/>
                <a:lumOff val="60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lIns="182880" rIns="18288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endParaRPr lang="en-US" b="0" dirty="0">
                <a:solidFill>
                  <a:srgbClr val="000000"/>
                </a:solidFill>
                <a:latin typeface="Arial" pitchFamily="34" charset="0"/>
              </a:endParaRPr>
            </a:p>
          </p:txBody>
        </p:sp>
        <p:sp>
          <p:nvSpPr>
            <p:cNvPr id="27" name="AutoShape 99"/>
            <p:cNvSpPr>
              <a:spLocks noChangeArrowheads="1"/>
            </p:cNvSpPr>
            <p:nvPr/>
          </p:nvSpPr>
          <p:spPr bwMode="auto">
            <a:xfrm>
              <a:off x="3176" y="3055"/>
              <a:ext cx="976" cy="349"/>
            </a:xfrm>
            <a:prstGeom prst="roundRect">
              <a:avLst>
                <a:gd name="adj" fmla="val 4167"/>
              </a:avLst>
            </a:prstGeom>
            <a:noFill/>
            <a:ln>
              <a:noFill/>
            </a:ln>
            <a:effectLst/>
            <a:extLst>
              <a:ext uri="{909E8E84-426E-40DD-AFC4-6F175D3DCCD1}">
                <a14:hiddenFill xmlns:a14="http://schemas.microsoft.com/office/drawing/2010/main">
                  <a:solidFill>
                    <a:srgbClr val="8DACD0"/>
                  </a:solidFill>
                </a14:hiddenFill>
              </a:ext>
              <a:ext uri="{91240B29-F687-4F45-9708-019B960494DF}">
                <a14:hiddenLine xmlns:a14="http://schemas.microsoft.com/office/drawing/2010/main" w="9525">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pPr>
              <a:r>
                <a:rPr lang="en-US" sz="1600" dirty="0">
                  <a:latin typeface="Segoe UI" pitchFamily="34" charset="0"/>
                  <a:ea typeface="Segoe UI" pitchFamily="34" charset="0"/>
                  <a:cs typeface="Segoe UI" pitchFamily="34" charset="0"/>
                </a:rPr>
                <a:t>Restricted </a:t>
              </a:r>
              <a:r>
                <a:rPr lang="en-US" sz="1600" dirty="0" smtClean="0">
                  <a:latin typeface="Segoe UI" pitchFamily="34" charset="0"/>
                  <a:ea typeface="Segoe UI" pitchFamily="34" charset="0"/>
                  <a:cs typeface="Segoe UI" pitchFamily="34" charset="0"/>
                </a:rPr>
                <a:t>network</a:t>
              </a:r>
              <a:endParaRPr lang="en-US" sz="1600" dirty="0">
                <a:latin typeface="Segoe UI" pitchFamily="34" charset="0"/>
                <a:ea typeface="Segoe UI" pitchFamily="34" charset="0"/>
                <a:cs typeface="Segoe UI" pitchFamily="34" charset="0"/>
              </a:endParaRPr>
            </a:p>
          </p:txBody>
        </p:sp>
        <p:pic>
          <p:nvPicPr>
            <p:cNvPr id="28" name="Picture 27" descr="Serve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215" y="2905"/>
              <a:ext cx="286" cy="50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Serve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487" y="3054"/>
              <a:ext cx="286" cy="508"/>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102"/>
            <p:cNvSpPr>
              <a:spLocks noChangeArrowheads="1"/>
            </p:cNvSpPr>
            <p:nvPr/>
          </p:nvSpPr>
          <p:spPr bwMode="auto">
            <a:xfrm>
              <a:off x="4464" y="3413"/>
              <a:ext cx="985" cy="376"/>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NAP </a:t>
              </a:r>
              <a:r>
                <a:rPr lang="en-US" sz="1400" dirty="0" smtClean="0">
                  <a:latin typeface="Segoe UI" pitchFamily="34" charset="0"/>
                  <a:ea typeface="Segoe UI" pitchFamily="34" charset="0"/>
                  <a:cs typeface="Segoe UI" pitchFamily="34" charset="0"/>
                </a:rPr>
                <a:t>client </a:t>
              </a:r>
              <a:r>
                <a:rPr lang="en-US" sz="1400" dirty="0">
                  <a:latin typeface="Segoe UI" pitchFamily="34" charset="0"/>
                  <a:ea typeface="Segoe UI" pitchFamily="34" charset="0"/>
                  <a:cs typeface="Segoe UI" pitchFamily="34" charset="0"/>
                </a:rPr>
                <a:t>with limited access </a:t>
              </a:r>
            </a:p>
          </p:txBody>
        </p:sp>
        <p:pic>
          <p:nvPicPr>
            <p:cNvPr id="31" name="Picture 30" descr="Computer laptop"/>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3947" y="3374"/>
              <a:ext cx="468" cy="504"/>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p:cNvGrpSpPr>
              <a:grpSpLocks/>
            </p:cNvGrpSpPr>
            <p:nvPr/>
          </p:nvGrpSpPr>
          <p:grpSpPr bwMode="auto">
            <a:xfrm>
              <a:off x="1313" y="2170"/>
              <a:ext cx="818" cy="255"/>
              <a:chOff x="1313" y="2170"/>
              <a:chExt cx="818" cy="255"/>
            </a:xfrm>
          </p:grpSpPr>
          <p:sp>
            <p:nvSpPr>
              <p:cNvPr id="34" name="Line 105"/>
              <p:cNvSpPr>
                <a:spLocks noChangeShapeType="1"/>
              </p:cNvSpPr>
              <p:nvPr/>
            </p:nvSpPr>
            <p:spPr bwMode="auto">
              <a:xfrm rot="5400000">
                <a:off x="1720" y="1887"/>
                <a:ext cx="1" cy="812"/>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35" name="Line 106"/>
              <p:cNvSpPr>
                <a:spLocks noChangeShapeType="1"/>
              </p:cNvSpPr>
              <p:nvPr/>
            </p:nvSpPr>
            <p:spPr bwMode="auto">
              <a:xfrm rot="10800000">
                <a:off x="1313" y="2172"/>
                <a:ext cx="1" cy="131"/>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36" name="Line 107"/>
              <p:cNvSpPr>
                <a:spLocks noChangeShapeType="1"/>
              </p:cNvSpPr>
              <p:nvPr/>
            </p:nvSpPr>
            <p:spPr bwMode="auto">
              <a:xfrm rot="10800000">
                <a:off x="2130" y="2170"/>
                <a:ext cx="1" cy="131"/>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37" name="Line 108"/>
              <p:cNvSpPr>
                <a:spLocks noChangeShapeType="1"/>
              </p:cNvSpPr>
              <p:nvPr/>
            </p:nvSpPr>
            <p:spPr bwMode="auto">
              <a:xfrm rot="10800000">
                <a:off x="1729" y="2294"/>
                <a:ext cx="1" cy="131"/>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sp>
          <p:nvSpPr>
            <p:cNvPr id="33" name="AutoShape 109"/>
            <p:cNvSpPr>
              <a:spLocks noChangeArrowheads="1"/>
            </p:cNvSpPr>
            <p:nvPr/>
          </p:nvSpPr>
          <p:spPr bwMode="auto">
            <a:xfrm>
              <a:off x="1238" y="2395"/>
              <a:ext cx="976" cy="300"/>
            </a:xfrm>
            <a:prstGeom prst="roundRect">
              <a:avLst>
                <a:gd name="adj" fmla="val 4167"/>
              </a:avLst>
            </a:prstGeom>
            <a:noFill/>
            <a:ln>
              <a:noFill/>
            </a:ln>
            <a:effectLst/>
            <a:extLst>
              <a:ext uri="{909E8E84-426E-40DD-AFC4-6F175D3DCCD1}">
                <a14:hiddenFill xmlns:a14="http://schemas.microsoft.com/office/drawing/2010/main">
                  <a:solidFill>
                    <a:srgbClr val="8DACD0"/>
                  </a:solidFill>
                </a14:hiddenFill>
              </a:ext>
              <a:ext uri="{91240B29-F687-4F45-9708-019B960494DF}">
                <a14:hiddenLine xmlns:a14="http://schemas.microsoft.com/office/drawing/2010/main" w="9525">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pPr>
              <a:r>
                <a:rPr lang="en-US" sz="1600" dirty="0">
                  <a:latin typeface="Segoe UI" pitchFamily="34" charset="0"/>
                  <a:ea typeface="Segoe UI" pitchFamily="34" charset="0"/>
                  <a:cs typeface="Segoe UI" pitchFamily="34" charset="0"/>
                </a:rPr>
                <a:t>Perimeter </a:t>
              </a:r>
              <a:r>
                <a:rPr lang="en-US" sz="1600" dirty="0" smtClean="0">
                  <a:latin typeface="Segoe UI" pitchFamily="34" charset="0"/>
                  <a:ea typeface="Segoe UI" pitchFamily="34" charset="0"/>
                  <a:cs typeface="Segoe UI" pitchFamily="34" charset="0"/>
                </a:rPr>
                <a:t>network</a:t>
              </a:r>
              <a:endParaRPr lang="en-US" sz="1600" dirty="0">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3717727565"/>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25</TotalTime>
  <Words>6102</Words>
  <Application>Microsoft Office PowerPoint</Application>
  <PresentationFormat>On-screen Show (4:3)</PresentationFormat>
  <Paragraphs>756</Paragraphs>
  <Slides>50</Slides>
  <Notes>50</Notes>
  <HiddenSlides>13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Arial</vt:lpstr>
      <vt:lpstr>Verdana</vt:lpstr>
      <vt:lpstr>Segoe UI</vt:lpstr>
      <vt:lpstr>Segoe UI Light</vt:lpstr>
      <vt:lpstr>Symbol</vt:lpstr>
      <vt:lpstr>Times New Roman</vt:lpstr>
      <vt:lpstr>Calibri</vt:lpstr>
      <vt:lpstr>Segoe Light</vt:lpstr>
      <vt:lpstr>Wingdings</vt:lpstr>
      <vt:lpstr>Presentation1</vt:lpstr>
      <vt:lpstr>Module 7</vt:lpstr>
      <vt:lpstr>PowerPoint Presentation</vt:lpstr>
      <vt:lpstr>Module Overview</vt:lpstr>
      <vt:lpstr>Lesson 1: Overview of Network Access Protection</vt:lpstr>
      <vt:lpstr>What Is Network Access Protection?</vt:lpstr>
      <vt:lpstr>PowerPoint Presentation</vt:lpstr>
      <vt:lpstr>NAP Scenarios</vt:lpstr>
      <vt:lpstr>NAP Enforcement Methods</vt:lpstr>
      <vt:lpstr>NAP Platform Architecture</vt:lpstr>
      <vt:lpstr>Lesson 2: Overview of NAP Enforcement Processes</vt:lpstr>
      <vt:lpstr>NAP Enforcement Processes</vt:lpstr>
      <vt:lpstr>IPsec Enforcement</vt:lpstr>
      <vt:lpstr>802.1X Enforcement</vt:lpstr>
      <vt:lpstr>PowerPoint Presentation</vt:lpstr>
      <vt:lpstr>VPN Enforcement</vt:lpstr>
      <vt:lpstr>PowerPoint Presentation</vt:lpstr>
      <vt:lpstr>DHCP Enforcement</vt:lpstr>
      <vt:lpstr>PowerPoint Presentation</vt:lpstr>
      <vt:lpstr>Lesson 3: Configuring NAP</vt:lpstr>
      <vt:lpstr>What Are System Health Validators?</vt:lpstr>
      <vt:lpstr>What Is a Health Policy?</vt:lpstr>
      <vt:lpstr>What Are Remediation Server Groups?</vt:lpstr>
      <vt:lpstr>NAP Client Configuration</vt:lpstr>
      <vt:lpstr>Demonstration: Configuring NAP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Lesson 4: Configuring IPsec Enforcement for NAP</vt:lpstr>
      <vt:lpstr>What Is IPsec?</vt:lpstr>
      <vt:lpstr>IPsec Authentication and Encryption Options</vt:lpstr>
      <vt:lpstr>NAP with IPsec Enforcement Components</vt:lpstr>
      <vt:lpstr>How IPsec Enforcement Works</vt:lpstr>
      <vt:lpstr>Planning IPsec Logical Networks</vt:lpstr>
      <vt:lpstr>Configuring the HRA Server</vt:lpstr>
      <vt:lpstr>Configuring the Certification Authority</vt:lpstr>
      <vt:lpstr>Lesson 5: Monitoring and Troubleshooting NAP</vt:lpstr>
      <vt:lpstr>What Is NAP Tracing?</vt:lpstr>
      <vt:lpstr>Demonstration: Configuring NAP Tracing</vt:lpstr>
      <vt:lpstr>Troubleshooting NAP</vt:lpstr>
      <vt:lpstr>Troubleshooting NAP with Event Logs</vt:lpstr>
      <vt:lpstr>Lab: Implementing Network Access Protection</vt:lpstr>
      <vt:lpstr>Lab Scenario</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Jamie Westover</dc:creator>
  <cp:lastModifiedBy>Jamie Westover</cp:lastModifiedBy>
  <cp:revision>6</cp:revision>
  <dcterms:created xsi:type="dcterms:W3CDTF">2014-04-02T17:13:13Z</dcterms:created>
  <dcterms:modified xsi:type="dcterms:W3CDTF">2014-04-21T19:36:18Z</dcterms:modified>
</cp:coreProperties>
</file>