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0"/>
  </p:notesMasterIdLst>
  <p:sldIdLst>
    <p:sldId id="256" r:id="rId2"/>
    <p:sldId id="303" r:id="rId3"/>
    <p:sldId id="257" r:id="rId4"/>
    <p:sldId id="258" r:id="rId5"/>
    <p:sldId id="259" r:id="rId6"/>
    <p:sldId id="260" r:id="rId7"/>
    <p:sldId id="261" r:id="rId8"/>
    <p:sldId id="304" r:id="rId9"/>
    <p:sldId id="262" r:id="rId10"/>
    <p:sldId id="263" r:id="rId11"/>
    <p:sldId id="264" r:id="rId12"/>
    <p:sldId id="265" r:id="rId13"/>
    <p:sldId id="266" r:id="rId14"/>
    <p:sldId id="267" r:id="rId15"/>
    <p:sldId id="268" r:id="rId16"/>
    <p:sldId id="269" r:id="rId17"/>
    <p:sldId id="270" r:id="rId18"/>
    <p:sldId id="271" r:id="rId19"/>
    <p:sldId id="305" r:id="rId20"/>
    <p:sldId id="306" r:id="rId21"/>
    <p:sldId id="272" r:id="rId22"/>
    <p:sldId id="273" r:id="rId23"/>
    <p:sldId id="274" r:id="rId24"/>
    <p:sldId id="275" r:id="rId25"/>
    <p:sldId id="307" r:id="rId26"/>
    <p:sldId id="276" r:id="rId27"/>
    <p:sldId id="277" r:id="rId28"/>
    <p:sldId id="308" r:id="rId29"/>
    <p:sldId id="278" r:id="rId30"/>
    <p:sldId id="309"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310" r:id="rId46"/>
    <p:sldId id="293" r:id="rId47"/>
    <p:sldId id="294" r:id="rId48"/>
    <p:sldId id="295" r:id="rId49"/>
    <p:sldId id="296" r:id="rId50"/>
    <p:sldId id="297" r:id="rId51"/>
    <p:sldId id="298" r:id="rId52"/>
    <p:sldId id="311" r:id="rId53"/>
    <p:sldId id="299" r:id="rId54"/>
    <p:sldId id="300" r:id="rId55"/>
    <p:sldId id="312" r:id="rId56"/>
    <p:sldId id="301" r:id="rId57"/>
    <p:sldId id="302" r:id="rId58"/>
    <p:sldId id="313" r:id="rId59"/>
  </p:sldIdLst>
  <p:sldSz cx="9144000" cy="6858000" type="screen4x3"/>
  <p:notesSz cx="6858000" cy="9144000"/>
  <p:embeddedFontLst>
    <p:embeddedFont>
      <p:font typeface="Segoe" panose="020B0502040504020203" pitchFamily="34" charset="0"/>
      <p:regular r:id="rId61"/>
      <p:bold r:id="rId62"/>
      <p:italic r:id="rId63"/>
      <p:boldItalic r:id="rId64"/>
    </p:embeddedFont>
    <p:embeddedFont>
      <p:font typeface="Verdana" panose="020B0604030504040204" pitchFamily="34" charset="0"/>
      <p:regular r:id="rId65"/>
      <p:bold r:id="rId66"/>
      <p:italic r:id="rId67"/>
      <p:boldItalic r:id="rId68"/>
    </p:embeddedFont>
    <p:embeddedFont>
      <p:font typeface="Segoe Light" panose="020B0302040504020203" pitchFamily="34" charset="0"/>
      <p:regular r:id="rId69"/>
      <p:italic r:id="rId70"/>
    </p:embeddedFont>
    <p:embeddedFont>
      <p:font typeface="Segoe UI Light" panose="020B0502040204020203" pitchFamily="34" charset="0"/>
      <p:regular r:id="rId71"/>
      <p:italic r:id="rId72"/>
    </p:embeddedFont>
    <p:embeddedFont>
      <p:font typeface="Segoe UI" panose="020B0502040204020203" pitchFamily="3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1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font" Target="fonts/font16.fntdata"/><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fntdata"/><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font" Target="fonts/font18.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80"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8374E5-954C-4850-AF10-9F332DF60D38}" type="datetimeFigureOut">
              <a:rPr lang="en-US" smtClean="0"/>
              <a:t>4/5/2014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C0683F-6D4B-4AB3-9E5D-B8FCBADE7154}" type="slidenum">
              <a:rPr lang="en-US" smtClean="0"/>
              <a:t>‹#›</a:t>
            </a:fld>
            <a:endParaRPr lang="en-US"/>
          </a:p>
        </p:txBody>
      </p:sp>
    </p:spTree>
    <p:extLst>
      <p:ext uri="{BB962C8B-B14F-4D97-AF65-F5344CB8AC3E}">
        <p14:creationId xmlns:p14="http://schemas.microsoft.com/office/powerpoint/2010/main" val="222127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Presentation: </a:t>
            </a:r>
            <a:r>
              <a:rPr lang="en-US" sz="1000">
                <a:latin typeface="Arial"/>
                <a:ea typeface="Calibri"/>
                <a:cs typeface="Times New Roman"/>
              </a:rPr>
              <a:t>60 minutes</a:t>
            </a:r>
          </a:p>
          <a:p>
            <a:pPr>
              <a:lnSpc>
                <a:spcPct val="115000"/>
              </a:lnSpc>
              <a:spcAft>
                <a:spcPts val="1000"/>
              </a:spcAft>
            </a:pPr>
            <a:r>
              <a:rPr lang="en-US" sz="1000" b="1">
                <a:latin typeface="Arial"/>
                <a:ea typeface="Calibri"/>
                <a:cs typeface="Times New Roman"/>
              </a:rPr>
              <a:t>Lab: </a:t>
            </a:r>
            <a:r>
              <a:rPr lang="en-US" sz="1000">
                <a:latin typeface="Arial"/>
                <a:ea typeface="Calibri"/>
                <a:cs typeface="Times New Roman"/>
              </a:rPr>
              <a:t>75 minutes</a:t>
            </a: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Describe the File Server Resource Manager (FSRM) in the Windows Server</a:t>
            </a:r>
            <a:r>
              <a:rPr lang="en-US" sz="1000" baseline="30000" smtClean="0">
                <a:solidFill>
                  <a:srgbClr val="000000"/>
                </a:solidFill>
                <a:effectLst/>
                <a:latin typeface="Arial"/>
                <a:ea typeface="Times New Roman"/>
                <a:cs typeface="Segoe UI"/>
              </a:rPr>
              <a:t>®</a:t>
            </a:r>
            <a:r>
              <a:rPr lang="en-US" sz="1000" smtClean="0">
                <a:solidFill>
                  <a:srgbClr val="000000"/>
                </a:solidFill>
                <a:effectLst/>
                <a:latin typeface="Arial"/>
                <a:ea typeface="Times New Roman"/>
                <a:cs typeface="Segoe UI"/>
              </a:rPr>
              <a:t> 2012 operating system.</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Use FSRM to manage quotas, file screens, and storage reports.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Implement classification and file management tasks.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Describe Distributed File System (DFS).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 DFS namespaces.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Configure and troubleshoot DFS Replication.</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teach this module, you need the Microsoft</a:t>
            </a:r>
            <a:r>
              <a:rPr lang="en-US" sz="1000" baseline="30000">
                <a:latin typeface="Arial"/>
                <a:ea typeface="Calibri"/>
                <a:cs typeface="Segoe UI"/>
              </a:rPr>
              <a:t>®</a:t>
            </a:r>
            <a:r>
              <a:rPr lang="en-US" sz="1000">
                <a:latin typeface="Arial"/>
                <a:ea typeface="Calibri"/>
                <a:cs typeface="Segoe UI"/>
              </a:rPr>
              <a:t> Office PowerPoint</a:t>
            </a:r>
            <a:r>
              <a:rPr lang="en-US" sz="1000" baseline="30000">
                <a:latin typeface="Arial"/>
                <a:ea typeface="Calibri"/>
                <a:cs typeface="Segoe UI"/>
              </a:rPr>
              <a:t>®</a:t>
            </a:r>
            <a:r>
              <a:rPr lang="en-US" sz="1000">
                <a:latin typeface="Arial"/>
                <a:ea typeface="Calibri"/>
                <a:cs typeface="Segoe UI"/>
              </a:rPr>
              <a:t> file 20411D_09.pptx.</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Important</a:t>
            </a:r>
            <a:r>
              <a:rPr lang="en-US" sz="1000">
                <a:latin typeface="Arial"/>
                <a:ea typeface="Calibri"/>
                <a:cs typeface="Segoe UI"/>
              </a:rPr>
              <a:t>: We recommend that you use Office PowerPoint 2007 or a newer version to display the slides for this course. If you use PowerPoint Viewer or an older version of Office PowerPoint, all the features of the slides might not display correctly.</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Read all of the materials for this module.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Practice performing the labs.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CA" sz="1000">
                <a:latin typeface="Arial"/>
                <a:ea typeface="Calibri"/>
                <a:cs typeface="Segoe UI"/>
              </a:rPr>
              <a:t>As you prepare for this class, it is imperative that you complete the labs yourself so that you </a:t>
            </a:r>
            <a:r>
              <a:rPr lang="en-CA" sz="1000" smtClean="0">
                <a:latin typeface="Arial"/>
                <a:ea typeface="Calibri"/>
                <a:cs typeface="Segoe UI"/>
              </a:rPr>
              <a:t>understand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378361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quota management to students. Explain how they can implement it by using FSRM.</a:t>
            </a:r>
            <a:r>
              <a:rPr lang="en-US" sz="1000">
                <a:solidFill>
                  <a:srgbClr val="000000"/>
                </a:solidFill>
                <a:latin typeface="Arial"/>
                <a:ea typeface="Calibri"/>
                <a:cs typeface="Segoe UI"/>
              </a:rPr>
              <a:t> Ask students to determine if the scenario is using a hard or soft quota as you discuss the following scenarios with students:</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can place a 500-megabyte (MB) limit on each user’s personal folder on a server, with a notification to both you and the user when the user exceeds 400 MB of storage.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set a flexible 750 MB quota on a group’s shared folder. When this storage limit is reached, all users in the group are notified by email that the storage quota has been temporarily extended to 1 gigabyte (GB), thereby allowing them to delete unnecessary files and comply with the preset 500 MB quota policy.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can receive a notification when a temporary folder reaches 2 GB of usage, yet there is no limit on that folder’s quota because it is necessary for a service that is running on your server.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670626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Describe quota templates. </a:t>
            </a:r>
            <a:r>
              <a:rPr lang="en-US" sz="1000">
                <a:solidFill>
                  <a:srgbClr val="000000"/>
                </a:solidFill>
                <a:latin typeface="Arial"/>
                <a:ea typeface="Calibri"/>
                <a:cs typeface="Segoe UI"/>
              </a:rPr>
              <a:t>Be sure to introduce the default quota templates. You may want to do this by opening the console and showing the default templates list.</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As you introduce the default quota templates, provide examples or ask students to provide examples of how they could use each default template. You then can demonstrate how to create a template based on one of the examples provided by the students.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84007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the different methods available for monitoring quota usage.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886306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file screening management to your students.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706346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file groups to your students. Ensure that they understand that they must specify a file group for any file screen or file screen exception, to indicate the type of file affected by that particular file screen or file screen exception. Consider showing students the default file groups in FSRM, to give them an indication of how to configure file groups.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522079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Define file screen templates using previously explained quota templates for comparison. Explain that file screen exceptions can enable an administrator to create exceptions to a broad-scoped file screen, rather than having to create multiple file screens and then apply them to several different locations.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Ensure that students understand that file screen exceptions override the behavior of existing file screens, so they should plan them carefully.</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447125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how storage reports work in FSRM. Tell students that storage reports can help manage their file servers. Storage reports can provide reports for quota management, file screening, and classification management. Storage reports also provide general-purpose reports such as the large files report and least- and most-recently used files reports. By using these reports, students can better manage storage on their file servers.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342325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to students that you have to configure a report management task if you want to generate reports. You can configure report management tasks to run based on a schedule or to be run on demand.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699944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Ensure students understand the Windows PowerShell commands. Text wrap in the instructions can make one command appear to be two separate commands. </a:t>
            </a:r>
          </a:p>
          <a:p>
            <a:pPr>
              <a:lnSpc>
                <a:spcPct val="115000"/>
              </a:lnSpc>
              <a:spcAft>
                <a:spcPts val="1000"/>
              </a:spcAft>
            </a:pPr>
            <a:r>
              <a:rPr lang="en-US" sz="1000">
                <a:latin typeface="Arial"/>
                <a:ea typeface="Calibri"/>
                <a:cs typeface="Times New Roman"/>
              </a:rPr>
              <a:t>Keep the virtual machines running for the next demonstration.</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 this demonstration, you will use the </a:t>
            </a:r>
            <a:r>
              <a:rPr lang="en-US" sz="1000">
                <a:latin typeface="Arial"/>
                <a:ea typeface="Calibri"/>
                <a:cs typeface="Times New Roman"/>
              </a:rPr>
              <a:t>20411D-LON-DC1</a:t>
            </a:r>
            <a:r>
              <a:rPr lang="en-US" sz="1000">
                <a:latin typeface="Arial"/>
                <a:ea typeface="Calibri"/>
                <a:cs typeface="Segoe UI"/>
              </a:rPr>
              <a:t> and </a:t>
            </a:r>
            <a:r>
              <a:rPr lang="en-US" sz="1000">
                <a:latin typeface="Arial"/>
                <a:ea typeface="Calibri"/>
                <a:cs typeface="Times New Roman"/>
              </a:rPr>
              <a:t>20411D-LON-SVR1</a:t>
            </a:r>
            <a:r>
              <a:rPr lang="en-US" sz="1000">
                <a:latin typeface="Arial"/>
                <a:ea typeface="Calibri"/>
                <a:cs typeface="Segoe UI"/>
              </a:rPr>
              <a:t> virtual machines. Sign in to </a:t>
            </a:r>
            <a:r>
              <a:rPr lang="en-US" sz="1000">
                <a:latin typeface="Arial"/>
                <a:ea typeface="Calibri"/>
                <a:cs typeface="Times New Roman"/>
              </a:rPr>
              <a:t>LON-SVR1</a:t>
            </a:r>
            <a:r>
              <a:rPr lang="en-US" sz="1000">
                <a:latin typeface="Arial"/>
                <a:ea typeface="Calibri"/>
                <a:cs typeface="Segoe UI"/>
              </a:rPr>
              <a:t>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Create a quota</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Sign in to LON-SVR1 as </a:t>
            </a:r>
            <a:r>
              <a:rPr lang="en-US" sz="1000" b="1" smtClean="0">
                <a:effectLst/>
                <a:latin typeface="Arial"/>
                <a:ea typeface="Times New Roman"/>
                <a:cs typeface="Times New Roman"/>
              </a:rPr>
              <a:t>Adatum\Administrator</a:t>
            </a:r>
            <a:r>
              <a:rPr lang="en-US" sz="1000" smtClean="0">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taskbar, click the </a:t>
            </a:r>
            <a:r>
              <a:rPr lang="en-US" sz="1000" b="1" smtClean="0">
                <a:effectLst/>
                <a:latin typeface="Arial"/>
                <a:ea typeface="Times New Roman"/>
                <a:cs typeface="Times New Roman"/>
              </a:rPr>
              <a:t>Server Manager</a:t>
            </a:r>
            <a:r>
              <a:rPr lang="en-US" sz="1000" smtClean="0">
                <a:effectLst/>
                <a:latin typeface="Arial"/>
                <a:ea typeface="Times New Roman"/>
                <a:cs typeface="Segoe UI"/>
              </a:rPr>
              <a:t> shortcut.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a:t>
            </a:r>
            <a:r>
              <a:rPr lang="en-US" sz="1000" smtClean="0">
                <a:effectLst/>
                <a:latin typeface="Arial"/>
                <a:ea typeface="Times New Roman"/>
                <a:cs typeface="Times New Roman"/>
              </a:rPr>
              <a:t>Server Manager</a:t>
            </a:r>
            <a:r>
              <a:rPr lang="en-US" sz="1000" smtClean="0">
                <a:effectLst/>
                <a:latin typeface="Arial"/>
                <a:ea typeface="Times New Roman"/>
                <a:cs typeface="Segoe UI"/>
              </a:rPr>
              <a:t>, click </a:t>
            </a:r>
            <a:r>
              <a:rPr lang="en-US" sz="1000" b="1" smtClean="0">
                <a:effectLst/>
                <a:latin typeface="Arial"/>
                <a:ea typeface="Times New Roman"/>
                <a:cs typeface="Times New Roman"/>
              </a:rPr>
              <a:t>Tools</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File Server Resource Manager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a:t>
            </a:r>
            <a:r>
              <a:rPr lang="en-US" sz="1000" smtClean="0">
                <a:effectLst/>
                <a:latin typeface="Arial"/>
                <a:ea typeface="Times New Roman"/>
                <a:cs typeface="Times New Roman"/>
              </a:rPr>
              <a:t>File Server Resource Manager</a:t>
            </a:r>
            <a:r>
              <a:rPr lang="en-US" sz="1000" smtClean="0">
                <a:effectLst/>
                <a:latin typeface="Arial"/>
                <a:ea typeface="Times New Roman"/>
                <a:cs typeface="Segoe UI"/>
              </a:rPr>
              <a:t>, expand the </a:t>
            </a:r>
            <a:r>
              <a:rPr lang="en-US" sz="1000" b="1" smtClean="0">
                <a:effectLst/>
                <a:latin typeface="Arial"/>
                <a:ea typeface="Times New Roman"/>
                <a:cs typeface="Times New Roman"/>
              </a:rPr>
              <a:t>Quota Management</a:t>
            </a:r>
            <a:r>
              <a:rPr lang="en-US" sz="1000" smtClean="0">
                <a:effectLst/>
                <a:latin typeface="Arial"/>
                <a:ea typeface="Times New Roman"/>
                <a:cs typeface="Segoe UI"/>
              </a:rPr>
              <a:t> node, and then click </a:t>
            </a:r>
            <a:r>
              <a:rPr lang="en-US" sz="1000" b="1" smtClean="0">
                <a:effectLst/>
                <a:latin typeface="Arial"/>
                <a:ea typeface="Times New Roman"/>
                <a:cs typeface="Times New Roman"/>
              </a:rPr>
              <a:t>Quota Templates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Right-click the </a:t>
            </a:r>
            <a:r>
              <a:rPr lang="en-US" sz="1000" b="1" smtClean="0">
                <a:effectLst/>
                <a:latin typeface="Arial"/>
                <a:ea typeface="Times New Roman"/>
                <a:cs typeface="Times New Roman"/>
              </a:rPr>
              <a:t>100 MB</a:t>
            </a:r>
            <a:r>
              <a:rPr lang="en-US" sz="1000" smtClean="0">
                <a:effectLst/>
                <a:latin typeface="Arial"/>
                <a:ea typeface="Times New Roman"/>
                <a:cs typeface="Segoe UI"/>
              </a:rPr>
              <a:t> </a:t>
            </a:r>
            <a:r>
              <a:rPr lang="en-US" sz="1000" b="1" smtClean="0">
                <a:effectLst/>
                <a:latin typeface="Arial"/>
                <a:ea typeface="Times New Roman"/>
                <a:cs typeface="Times New Roman"/>
              </a:rPr>
              <a:t>Limit</a:t>
            </a:r>
            <a:r>
              <a:rPr lang="en-US" sz="1000" smtClean="0">
                <a:effectLst/>
                <a:latin typeface="Arial"/>
                <a:ea typeface="Times New Roman"/>
                <a:cs typeface="Segoe UI"/>
              </a:rPr>
              <a:t> template, and then click </a:t>
            </a:r>
            <a:r>
              <a:rPr lang="en-US" sz="1000" b="1" smtClean="0">
                <a:effectLst/>
                <a:latin typeface="Arial"/>
                <a:ea typeface="Times New Roman"/>
                <a:cs typeface="Times New Roman"/>
              </a:rPr>
              <a:t>Create quota from template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Create Quota window, click </a:t>
            </a:r>
            <a:r>
              <a:rPr lang="en-US" sz="1000" b="1" smtClean="0">
                <a:effectLst/>
                <a:latin typeface="Arial"/>
                <a:ea typeface="Times New Roman"/>
                <a:cs typeface="Times New Roman"/>
              </a:rPr>
              <a:t>Browse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Browse for Folder window, expand </a:t>
            </a:r>
            <a:r>
              <a:rPr lang="en-US" sz="1000" b="1" smtClean="0">
                <a:effectLst/>
                <a:latin typeface="Arial"/>
                <a:ea typeface="Times New Roman"/>
                <a:cs typeface="Times New Roman"/>
              </a:rPr>
              <a:t>Allfiles (E:)</a:t>
            </a:r>
            <a:r>
              <a:rPr lang="en-US" sz="1000" smtClean="0">
                <a:effectLst/>
                <a:latin typeface="Arial"/>
                <a:ea typeface="Times New Roman"/>
                <a:cs typeface="Segoe UI"/>
              </a:rPr>
              <a:t>, expand </a:t>
            </a:r>
            <a:r>
              <a:rPr lang="en-US" sz="1000" b="1" smtClean="0">
                <a:effectLst/>
                <a:latin typeface="Arial"/>
                <a:ea typeface="Times New Roman"/>
                <a:cs typeface="Times New Roman"/>
              </a:rPr>
              <a:t>Labfiles</a:t>
            </a:r>
            <a:r>
              <a:rPr lang="en-US" sz="1000" smtClean="0">
                <a:effectLst/>
                <a:latin typeface="Arial"/>
                <a:ea typeface="Times New Roman"/>
                <a:cs typeface="Segoe UI"/>
              </a:rPr>
              <a:t>, expand </a:t>
            </a:r>
            <a:r>
              <a:rPr lang="en-US" sz="1000" b="1" smtClean="0">
                <a:effectLst/>
                <a:latin typeface="Arial"/>
                <a:ea typeface="Times New Roman"/>
                <a:cs typeface="Times New Roman"/>
              </a:rPr>
              <a:t>Mod09</a:t>
            </a:r>
            <a:r>
              <a:rPr lang="en-US" sz="1000" smtClean="0">
                <a:effectLst/>
                <a:latin typeface="Arial"/>
                <a:ea typeface="Times New Roman"/>
                <a:cs typeface="Segoe UI"/>
              </a:rPr>
              <a:t>, click </a:t>
            </a:r>
            <a:r>
              <a:rPr lang="en-US" sz="1000" b="1" smtClean="0">
                <a:effectLst/>
                <a:latin typeface="Arial"/>
                <a:ea typeface="Times New Roman"/>
                <a:cs typeface="Times New Roman"/>
              </a:rPr>
              <a:t>Data</a:t>
            </a:r>
            <a:r>
              <a:rPr lang="en-US" sz="1000" smtClean="0">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Create Quota window, click </a:t>
            </a:r>
            <a:r>
              <a:rPr lang="en-US" sz="1000" b="1" smtClean="0">
                <a:effectLst/>
                <a:latin typeface="Arial"/>
                <a:ea typeface="Times New Roman"/>
                <a:cs typeface="Times New Roman"/>
              </a:rPr>
              <a:t>Create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In the File Server Resource Manager window, click </a:t>
            </a:r>
            <a:r>
              <a:rPr lang="en-US" sz="1000" b="1" smtClean="0">
                <a:effectLst/>
                <a:latin typeface="Arial"/>
                <a:ea typeface="Times New Roman"/>
                <a:cs typeface="Times New Roman"/>
              </a:rPr>
              <a:t>Quotas</a:t>
            </a:r>
            <a:r>
              <a:rPr lang="en-US" sz="1000" smtClean="0">
                <a:effectLst/>
                <a:latin typeface="Arial"/>
                <a:ea typeface="Times New Roman"/>
                <a:cs typeface="Segoe UI"/>
              </a:rPr>
              <a:t> to view the newly created quota.</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Test a quota</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On the taskbar, click the </a:t>
            </a:r>
            <a:r>
              <a:rPr lang="en-US" sz="1000" b="1" smtClean="0">
                <a:effectLst/>
                <a:latin typeface="Arial"/>
                <a:ea typeface="Times New Roman"/>
                <a:cs typeface="Times New Roman"/>
              </a:rPr>
              <a:t>Windows PowerShell</a:t>
            </a:r>
            <a:r>
              <a:rPr lang="en-US" sz="1000" smtClean="0">
                <a:effectLst/>
                <a:latin typeface="Arial"/>
                <a:ea typeface="Times New Roman"/>
                <a:cs typeface="Segoe UI"/>
              </a:rPr>
              <a:t> icon.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77222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Segoe UI"/>
              </a:rPr>
              <a:t>In the Windows PowerShell window, type the following two commands, and then press Enter after each command:</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cd E:\labfiles\Mod09\data</a:t>
            </a:r>
          </a:p>
          <a:p>
            <a:pPr lvl="0">
              <a:lnSpc>
                <a:spcPct val="115000"/>
              </a:lnSpc>
              <a:spcBef>
                <a:spcPts val="600"/>
              </a:spcBef>
              <a:spcAft>
                <a:spcPts val="995"/>
              </a:spcAft>
            </a:pPr>
            <a:r>
              <a:rPr lang="en-US" sz="1000">
                <a:solidFill>
                  <a:prstClr val="black"/>
                </a:solidFill>
                <a:latin typeface="Arial"/>
                <a:ea typeface="Times New Roman"/>
                <a:cs typeface="Times New Roman"/>
              </a:rPr>
              <a:t>Fsutil file createnew largefile.txt 130000000</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Notice that the following message displays: </a:t>
            </a:r>
            <a:r>
              <a:rPr lang="en-US" sz="1000" b="1">
                <a:solidFill>
                  <a:prstClr val="black"/>
                </a:solidFill>
                <a:latin typeface="Arial"/>
                <a:ea typeface="Times New Roman"/>
                <a:cs typeface="Times New Roman"/>
              </a:rPr>
              <a:t>Error: There is not enough space on the disk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Windows PowerShell window.</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Create a file screen</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File Server Resource Manager window, expand the </a:t>
            </a:r>
            <a:r>
              <a:rPr lang="en-US" sz="1000" b="1">
                <a:solidFill>
                  <a:prstClr val="black"/>
                </a:solidFill>
                <a:latin typeface="Arial"/>
                <a:ea typeface="Times New Roman"/>
                <a:cs typeface="Times New Roman"/>
              </a:rPr>
              <a:t>File Screening Management</a:t>
            </a:r>
            <a:r>
              <a:rPr lang="en-US" sz="1000">
                <a:solidFill>
                  <a:srgbClr val="000000"/>
                </a:solidFill>
                <a:latin typeface="Arial"/>
                <a:ea typeface="Times New Roman"/>
                <a:cs typeface="Segoe UI"/>
              </a:rPr>
              <a:t> node, and then click </a:t>
            </a:r>
            <a:r>
              <a:rPr lang="en-US" sz="1000" b="1">
                <a:solidFill>
                  <a:prstClr val="black"/>
                </a:solidFill>
                <a:latin typeface="Arial"/>
                <a:ea typeface="Times New Roman"/>
                <a:cs typeface="Times New Roman"/>
              </a:rPr>
              <a:t>File Screen Templates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Right-click the </a:t>
            </a:r>
            <a:r>
              <a:rPr lang="en-US" sz="1000" b="1">
                <a:solidFill>
                  <a:prstClr val="black"/>
                </a:solidFill>
                <a:latin typeface="Arial"/>
                <a:ea typeface="Times New Roman"/>
                <a:cs typeface="Times New Roman"/>
              </a:rPr>
              <a:t>Block Image Files</a:t>
            </a:r>
            <a:r>
              <a:rPr lang="en-US" sz="1000">
                <a:solidFill>
                  <a:srgbClr val="000000"/>
                </a:solidFill>
                <a:latin typeface="Arial"/>
                <a:ea typeface="Times New Roman"/>
                <a:cs typeface="Segoe UI"/>
              </a:rPr>
              <a:t> template, and then click </a:t>
            </a:r>
            <a:r>
              <a:rPr lang="en-US" sz="1000" b="1">
                <a:solidFill>
                  <a:prstClr val="black"/>
                </a:solidFill>
                <a:latin typeface="Arial"/>
                <a:ea typeface="Times New Roman"/>
                <a:cs typeface="Times New Roman"/>
              </a:rPr>
              <a:t>Create File Screen from Template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Screen window, click </a:t>
            </a:r>
            <a:r>
              <a:rPr lang="en-US" sz="1000" b="1">
                <a:solidFill>
                  <a:prstClr val="black"/>
                </a:solidFill>
                <a:latin typeface="Arial"/>
                <a:ea typeface="Times New Roman"/>
                <a:cs typeface="Times New Roman"/>
              </a:rPr>
              <a:t>Browse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Browser for Folder window, expand </a:t>
            </a:r>
            <a:r>
              <a:rPr lang="en-US" sz="1000" b="1">
                <a:solidFill>
                  <a:prstClr val="black"/>
                </a:solidFill>
                <a:latin typeface="Arial"/>
                <a:ea typeface="Times New Roman"/>
                <a:cs typeface="Times New Roman"/>
              </a:rPr>
              <a:t>Allfiles (E:)</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Labfiles</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Mod09</a:t>
            </a:r>
            <a:r>
              <a:rPr lang="en-US" sz="1000">
                <a:solidFill>
                  <a:prstClr val="black"/>
                </a:solidFill>
                <a:latin typeface="Arial"/>
                <a:ea typeface="Times New Roman"/>
                <a:cs typeface="Segoe UI"/>
              </a:rPr>
              <a:t>, click </a:t>
            </a:r>
            <a:r>
              <a:rPr lang="en-US" sz="1000" b="1">
                <a:solidFill>
                  <a:prstClr val="black"/>
                </a:solidFill>
                <a:latin typeface="Arial"/>
                <a:ea typeface="Times New Roman"/>
                <a:cs typeface="Times New Roman"/>
              </a:rPr>
              <a:t>Data</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Screen window, click </a:t>
            </a:r>
            <a:r>
              <a:rPr lang="en-US" sz="1000" b="1">
                <a:solidFill>
                  <a:prstClr val="black"/>
                </a:solidFill>
                <a:latin typeface="Arial"/>
                <a:ea typeface="Times New Roman"/>
                <a:cs typeface="Times New Roman"/>
              </a:rPr>
              <a:t>Create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Test a file screen</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Open File Explorer.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File Explorer window, expand </a:t>
            </a:r>
            <a:r>
              <a:rPr lang="en-US" sz="1000" b="1">
                <a:solidFill>
                  <a:prstClr val="black"/>
                </a:solidFill>
                <a:latin typeface="Arial"/>
                <a:ea typeface="Times New Roman"/>
                <a:cs typeface="Times New Roman"/>
              </a:rPr>
              <a:t>This PC</a:t>
            </a:r>
            <a:r>
              <a:rPr lang="en-US" sz="1000">
                <a:solidFill>
                  <a:prstClr val="black"/>
                </a:solidFill>
                <a:latin typeface="Arial"/>
                <a:ea typeface="Times New Roman"/>
                <a:cs typeface="Segoe UI"/>
              </a:rPr>
              <a:t>, and then expand </a:t>
            </a:r>
            <a:r>
              <a:rPr lang="en-US" sz="1000" b="1">
                <a:solidFill>
                  <a:prstClr val="black"/>
                </a:solidFill>
                <a:latin typeface="Arial"/>
                <a:ea typeface="Times New Roman"/>
                <a:cs typeface="Times New Roman"/>
              </a:rPr>
              <a:t>Allfiles (E:)</a:t>
            </a:r>
            <a:r>
              <a:rPr lang="en-US" sz="1000">
                <a:solidFill>
                  <a:prstClr val="black"/>
                </a:solidFill>
                <a:latin typeface="Arial"/>
                <a:ea typeface="Times New Roman"/>
                <a:cs typeface="Segoe UI"/>
              </a:rPr>
              <a:t>, expand </a:t>
            </a:r>
            <a:r>
              <a:rPr lang="en-US" sz="1000" b="1">
                <a:solidFill>
                  <a:prstClr val="black"/>
                </a:solidFill>
                <a:latin typeface="Arial"/>
                <a:ea typeface="Times New Roman"/>
                <a:cs typeface="Times New Roman"/>
              </a:rPr>
              <a:t>Labfiles</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Mod09</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File Explorer, click the </a:t>
            </a:r>
            <a:r>
              <a:rPr lang="en-US" sz="1000" b="1">
                <a:solidFill>
                  <a:prstClr val="black"/>
                </a:solidFill>
                <a:latin typeface="Arial"/>
                <a:ea typeface="Times New Roman"/>
                <a:cs typeface="Times New Roman"/>
              </a:rPr>
              <a:t>Home</a:t>
            </a:r>
            <a:r>
              <a:rPr lang="en-US" sz="1000">
                <a:solidFill>
                  <a:prstClr val="black"/>
                </a:solidFill>
                <a:latin typeface="Arial"/>
                <a:ea typeface="Times New Roman"/>
                <a:cs typeface="Segoe UI"/>
              </a:rPr>
              <a:t> tab, click </a:t>
            </a:r>
            <a:r>
              <a:rPr lang="en-US" sz="1000" b="1">
                <a:solidFill>
                  <a:prstClr val="black"/>
                </a:solidFill>
                <a:latin typeface="Arial"/>
                <a:ea typeface="Times New Roman"/>
                <a:cs typeface="Times New Roman"/>
              </a:rPr>
              <a:t>New Item</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Bitmap Image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Type </a:t>
            </a:r>
            <a:r>
              <a:rPr lang="en-US" sz="1000" b="1">
                <a:solidFill>
                  <a:prstClr val="black"/>
                </a:solidFill>
                <a:latin typeface="Arial"/>
                <a:ea typeface="Times New Roman"/>
                <a:cs typeface="Times New Roman"/>
              </a:rPr>
              <a:t>testimage</a:t>
            </a:r>
            <a:r>
              <a:rPr lang="en-US" sz="1000">
                <a:solidFill>
                  <a:prstClr val="black"/>
                </a:solidFill>
                <a:latin typeface="Arial"/>
                <a:ea typeface="Times New Roman"/>
                <a:cs typeface="Segoe UI"/>
              </a:rPr>
              <a:t>, and the press Enter.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Confirm that the file was successfully created.</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19</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10586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CA" sz="1000">
                <a:solidFill>
                  <a:prstClr val="black"/>
                </a:solidFill>
                <a:latin typeface="Arial"/>
                <a:ea typeface="Calibri"/>
                <a:cs typeface="Segoe UI"/>
              </a:rPr>
              <a:t>how they work and the concepts that are covered in each. This will allow you to provide meaningful hints to students who may have trouble completing lab, and it also will help guide your lecture to ensure that you cover the concepts that the labs cover.</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696330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testimage</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Copy</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Right-click </a:t>
            </a:r>
            <a:r>
              <a:rPr lang="en-US" sz="1000" b="1">
                <a:solidFill>
                  <a:prstClr val="black"/>
                </a:solidFill>
                <a:latin typeface="Arial"/>
                <a:ea typeface="Times New Roman"/>
                <a:cs typeface="Times New Roman"/>
              </a:rPr>
              <a:t>Data</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Paste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You will receive a message that you need permission to perform this action. Click </a:t>
            </a:r>
            <a:r>
              <a:rPr lang="en-US" sz="1000" b="1">
                <a:solidFill>
                  <a:prstClr val="black"/>
                </a:solidFill>
                <a:latin typeface="Arial"/>
                <a:ea typeface="Times New Roman"/>
                <a:cs typeface="Times New Roman"/>
              </a:rPr>
              <a:t>Cancel</a:t>
            </a:r>
            <a:r>
              <a:rPr lang="en-US" sz="1000">
                <a:solidFill>
                  <a:prstClr val="black"/>
                </a:solidFill>
                <a:latin typeface="Arial"/>
                <a:ea typeface="Times New Roman"/>
                <a:cs typeface="Segoe UI"/>
              </a:rPr>
              <a:t> to clear the message.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Close File Explorer.</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Generate a storage report</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a:t>
            </a:r>
            <a:r>
              <a:rPr lang="en-US" sz="1000" b="1">
                <a:solidFill>
                  <a:prstClr val="black"/>
                </a:solidFill>
                <a:latin typeface="Arial"/>
                <a:ea typeface="Times New Roman"/>
                <a:cs typeface="Times New Roman"/>
              </a:rPr>
              <a:t>File Server Resource Manager</a:t>
            </a:r>
            <a:r>
              <a:rPr lang="en-US" sz="1000">
                <a:solidFill>
                  <a:prstClr val="black"/>
                </a:solidFill>
                <a:latin typeface="Arial"/>
                <a:ea typeface="Times New Roman"/>
                <a:cs typeface="Segoe UI"/>
              </a:rPr>
              <a:t>, in the navigation pane, click and right-click </a:t>
            </a:r>
            <a:r>
              <a:rPr lang="en-US" sz="1000" b="1">
                <a:solidFill>
                  <a:prstClr val="black"/>
                </a:solidFill>
                <a:latin typeface="Arial"/>
                <a:ea typeface="Times New Roman"/>
                <a:cs typeface="Times New Roman"/>
              </a:rPr>
              <a:t>Storage Reports Management</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Generate Reports Now</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Storage Reports Task Properties window, select the </a:t>
            </a:r>
            <a:r>
              <a:rPr lang="en-US" sz="1000" b="1">
                <a:solidFill>
                  <a:prstClr val="black"/>
                </a:solidFill>
                <a:latin typeface="Arial"/>
                <a:ea typeface="Times New Roman"/>
                <a:cs typeface="Times New Roman"/>
              </a:rPr>
              <a:t>Large Files</a:t>
            </a:r>
            <a:r>
              <a:rPr lang="en-US" sz="1000">
                <a:solidFill>
                  <a:prstClr val="black"/>
                </a:solidFill>
                <a:latin typeface="Arial"/>
                <a:ea typeface="Times New Roman"/>
                <a:cs typeface="Segoe UI"/>
              </a:rPr>
              <a:t> 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Click the </a:t>
            </a:r>
            <a:r>
              <a:rPr lang="en-US" sz="1000" b="1">
                <a:solidFill>
                  <a:prstClr val="black"/>
                </a:solidFill>
                <a:latin typeface="Arial"/>
                <a:ea typeface="Times New Roman"/>
                <a:cs typeface="Times New Roman"/>
              </a:rPr>
              <a:t>Scope</a:t>
            </a:r>
            <a:r>
              <a:rPr lang="en-US" sz="1000">
                <a:solidFill>
                  <a:prstClr val="black"/>
                </a:solidFill>
                <a:latin typeface="Arial"/>
                <a:ea typeface="Times New Roman"/>
                <a:cs typeface="Segoe UI"/>
              </a:rPr>
              <a:t> tab, and then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Browse for Folder window, click </a:t>
            </a:r>
            <a:r>
              <a:rPr lang="en-US" sz="1000" b="1">
                <a:solidFill>
                  <a:prstClr val="black"/>
                </a:solidFill>
                <a:latin typeface="Arial"/>
                <a:ea typeface="Times New Roman"/>
                <a:cs typeface="Times New Roman"/>
              </a:rPr>
              <a:t>Allfiles (E:)</a:t>
            </a:r>
            <a:r>
              <a:rPr lang="en-US" sz="1000">
                <a:solidFill>
                  <a:prstClr val="black"/>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Storage Reports Task Properties window,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Generate Storage Reports window,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to generate the report.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In the window that displays, double-click the html file and examine the report.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report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Interactive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File Server Resource Manager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Server Manager window.</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20</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85609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 Explain that Windows Server 2008 R2 introduced file classification, but that integration with Active Directory</a:t>
            </a:r>
            <a:r>
              <a:rPr lang="en-US" sz="1000" baseline="30000">
                <a:latin typeface="Arial"/>
                <a:ea typeface="Calibri"/>
                <a:cs typeface="Segoe UI"/>
              </a:rPr>
              <a:t>®</a:t>
            </a:r>
            <a:r>
              <a:rPr lang="en-US" sz="1000">
                <a:latin typeface="Arial"/>
                <a:ea typeface="Calibri"/>
                <a:cs typeface="Segoe UI"/>
              </a:rPr>
              <a:t> Rights Management Services (AD RMS) and Dynamic Access Control was not included.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152912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what classification management is and how it works.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809605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Discuss file classifications with students and provide an example of when you would use them. Discuss the planning phases for file classifications.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890763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In this demonstration you will create a property value named Corporate Documentation that has a Yes/No value possibility, and then you will create a rule that will set all of the files in the corporate documents folder to have the Corporate Documentation property value set to ‘Yes’. Point out that now you can perform other actions on those files, such as assigning a business impact value based on the Corporate Documents property value being set to Yes.</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required virtual machines will still be running from the last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On LON-SVR1, click the </a:t>
            </a:r>
            <a:r>
              <a:rPr lang="en-US" sz="1000" b="1" smtClean="0">
                <a:effectLst/>
                <a:latin typeface="Arial"/>
                <a:ea typeface="Times New Roman"/>
                <a:cs typeface="Times New Roman"/>
              </a:rPr>
              <a:t>Server Manager</a:t>
            </a:r>
            <a:r>
              <a:rPr lang="en-US" sz="1000" smtClean="0">
                <a:effectLst/>
                <a:latin typeface="Arial"/>
                <a:ea typeface="Times New Roman"/>
                <a:cs typeface="Times New Roman"/>
              </a:rPr>
              <a:t> </a:t>
            </a:r>
            <a:r>
              <a:rPr lang="en-US" sz="1000" smtClean="0">
                <a:solidFill>
                  <a:srgbClr val="000000"/>
                </a:solidFill>
                <a:effectLst/>
                <a:latin typeface="Arial"/>
                <a:ea typeface="Times New Roman"/>
                <a:cs typeface="Segoe UI"/>
              </a:rPr>
              <a:t>icon on the taskbar. In the Server Manager</a:t>
            </a:r>
            <a:r>
              <a:rPr lang="en-US" sz="1000" b="1" smtClean="0">
                <a:effectLst/>
                <a:latin typeface="Arial"/>
                <a:ea typeface="Times New Roman"/>
                <a:cs typeface="Times New Roman"/>
              </a:rPr>
              <a:t> </a:t>
            </a:r>
            <a:r>
              <a:rPr lang="en-US" sz="1000" smtClean="0">
                <a:solidFill>
                  <a:srgbClr val="000000"/>
                </a:solidFill>
                <a:effectLst/>
                <a:latin typeface="Arial"/>
                <a:ea typeface="Times New Roman"/>
                <a:cs typeface="Segoe UI"/>
              </a:rPr>
              <a:t>console, in the upper-right corner, click </a:t>
            </a:r>
            <a:r>
              <a:rPr lang="en-US" sz="1000" b="1" smtClean="0">
                <a:effectLst/>
                <a:latin typeface="Arial"/>
                <a:ea typeface="Times New Roman"/>
                <a:cs typeface="Times New Roman"/>
              </a:rPr>
              <a:t>Tools</a:t>
            </a:r>
            <a:r>
              <a:rPr lang="en-US" sz="1000" smtClean="0">
                <a:solidFill>
                  <a:srgbClr val="000000"/>
                </a:solidFill>
                <a:effectLst/>
                <a:latin typeface="Arial"/>
                <a:ea typeface="Times New Roman"/>
                <a:cs typeface="Segoe UI"/>
              </a:rPr>
              <a:t>,</a:t>
            </a:r>
            <a:r>
              <a:rPr lang="en-US" sz="1000" b="1" smtClean="0">
                <a:effectLst/>
                <a:latin typeface="Arial"/>
                <a:ea typeface="Times New Roman"/>
                <a:cs typeface="Times New Roman"/>
              </a:rPr>
              <a:t> </a:t>
            </a:r>
            <a:r>
              <a:rPr lang="en-US" sz="1000" smtClean="0">
                <a:solidFill>
                  <a:srgbClr val="000000"/>
                </a:solidFill>
                <a:effectLst/>
                <a:latin typeface="Arial"/>
                <a:ea typeface="Times New Roman"/>
                <a:cs typeface="Segoe UI"/>
              </a:rPr>
              <a:t>and then click </a:t>
            </a:r>
            <a:r>
              <a:rPr lang="en-US" sz="1000" b="1" smtClean="0">
                <a:effectLst/>
                <a:latin typeface="Arial"/>
                <a:ea typeface="Times New Roman"/>
                <a:cs typeface="Times New Roman"/>
              </a:rPr>
              <a:t>File Server Resource Manager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a:t>
            </a:r>
            <a:r>
              <a:rPr lang="en-US" sz="1000" smtClean="0">
                <a:solidFill>
                  <a:srgbClr val="000000"/>
                </a:solidFill>
                <a:effectLst/>
                <a:latin typeface="Arial"/>
                <a:ea typeface="Times New Roman"/>
                <a:cs typeface="Segoe UI"/>
              </a:rPr>
              <a:t>File</a:t>
            </a:r>
            <a:r>
              <a:rPr lang="en-US" sz="1000" smtClean="0">
                <a:effectLst/>
                <a:latin typeface="Arial"/>
                <a:ea typeface="Times New Roman"/>
                <a:cs typeface="Times New Roman"/>
              </a:rPr>
              <a:t> Server Resource Manager, expand </a:t>
            </a:r>
            <a:r>
              <a:rPr lang="en-US" sz="1000" b="1" smtClean="0">
                <a:effectLst/>
                <a:latin typeface="Arial"/>
                <a:ea typeface="Times New Roman"/>
                <a:cs typeface="Times New Roman"/>
              </a:rPr>
              <a:t>Classification Management</a:t>
            </a:r>
            <a:r>
              <a:rPr lang="en-US" sz="1000" smtClean="0">
                <a:effectLst/>
                <a:latin typeface="Arial"/>
                <a:ea typeface="Times New Roman"/>
                <a:cs typeface="Times New Roman"/>
              </a:rPr>
              <a:t>, click and then right-click </a:t>
            </a:r>
            <a:r>
              <a:rPr lang="en-US" sz="1000" b="1" smtClean="0">
                <a:effectLst/>
                <a:latin typeface="Arial"/>
                <a:ea typeface="Times New Roman"/>
                <a:cs typeface="Times New Roman"/>
              </a:rPr>
              <a:t>Classification Properties</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Create Local Property</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Create Local Classification Property</a:t>
            </a:r>
            <a:r>
              <a:rPr lang="en-US" sz="1000" b="1" smtClean="0">
                <a:effectLst/>
                <a:latin typeface="Arial"/>
                <a:ea typeface="Times New Roman"/>
                <a:cs typeface="Times New Roman"/>
              </a:rPr>
              <a:t> </a:t>
            </a:r>
            <a:r>
              <a:rPr lang="en-US" sz="1000" smtClean="0">
                <a:effectLst/>
                <a:latin typeface="Arial"/>
                <a:ea typeface="Times New Roman"/>
                <a:cs typeface="Times New Roman"/>
              </a:rPr>
              <a:t>window, in the </a:t>
            </a:r>
            <a:r>
              <a:rPr lang="en-US" sz="1000" b="1" smtClean="0">
                <a:effectLst/>
                <a:latin typeface="Arial"/>
                <a:ea typeface="Times New Roman"/>
                <a:cs typeface="Times New Roman"/>
              </a:rPr>
              <a:t>Name </a:t>
            </a:r>
            <a:r>
              <a:rPr lang="en-US" sz="1000" smtClean="0">
                <a:effectLst/>
                <a:latin typeface="Arial"/>
                <a:ea typeface="Times New Roman"/>
                <a:cs typeface="Times New Roman"/>
              </a:rPr>
              <a:t>field, type </a:t>
            </a:r>
            <a:r>
              <a:rPr lang="en-US" sz="1000" b="1" smtClean="0">
                <a:effectLst/>
                <a:latin typeface="Arial"/>
                <a:ea typeface="Times New Roman"/>
                <a:cs typeface="Times New Roman"/>
              </a:rPr>
              <a:t>Corporate Documentation</a:t>
            </a:r>
            <a:r>
              <a:rPr lang="en-US" sz="1000" smtClean="0">
                <a:effectLst/>
                <a:latin typeface="Arial"/>
                <a:ea typeface="Times New Roman"/>
                <a:cs typeface="Times New Roman"/>
              </a:rPr>
              <a:t>, in the </a:t>
            </a:r>
            <a:r>
              <a:rPr lang="en-US" sz="1000" b="1" smtClean="0">
                <a:effectLst/>
                <a:latin typeface="Arial"/>
                <a:ea typeface="Times New Roman"/>
                <a:cs typeface="Times New Roman"/>
              </a:rPr>
              <a:t>Property Type </a:t>
            </a:r>
            <a:r>
              <a:rPr lang="en-US" sz="1000" smtClean="0">
                <a:effectLst/>
                <a:latin typeface="Arial"/>
                <a:ea typeface="Times New Roman"/>
                <a:cs typeface="Times New Roman"/>
              </a:rPr>
              <a:t>drop-down list box, ensure that Yes/No is selected, and then click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File </a:t>
            </a:r>
            <a:r>
              <a:rPr lang="en-US" sz="1000" smtClean="0">
                <a:solidFill>
                  <a:srgbClr val="000000"/>
                </a:solidFill>
                <a:effectLst/>
                <a:latin typeface="Arial"/>
                <a:ea typeface="Times New Roman"/>
                <a:cs typeface="Segoe UI"/>
              </a:rPr>
              <a:t>Server</a:t>
            </a:r>
            <a:r>
              <a:rPr lang="en-US" sz="1000" smtClean="0">
                <a:effectLst/>
                <a:latin typeface="Arial"/>
                <a:ea typeface="Times New Roman"/>
                <a:cs typeface="Times New Roman"/>
              </a:rPr>
              <a:t> Resource Manager, expand </a:t>
            </a:r>
            <a:r>
              <a:rPr lang="en-US" sz="1000" b="1" smtClean="0">
                <a:effectLst/>
                <a:latin typeface="Arial"/>
                <a:ea typeface="Times New Roman"/>
                <a:cs typeface="Times New Roman"/>
              </a:rPr>
              <a:t>Classification Management</a:t>
            </a:r>
            <a:r>
              <a:rPr lang="en-US" sz="1000" smtClean="0">
                <a:effectLst/>
                <a:latin typeface="Arial"/>
                <a:ea typeface="Times New Roman"/>
                <a:cs typeface="Times New Roman"/>
              </a:rPr>
              <a:t>, click </a:t>
            </a:r>
            <a:r>
              <a:rPr lang="en-US" sz="1000" b="1" smtClean="0">
                <a:effectLst/>
                <a:latin typeface="Arial"/>
                <a:ea typeface="Times New Roman"/>
                <a:cs typeface="Times New Roman"/>
              </a:rPr>
              <a:t>Classification Rules</a:t>
            </a:r>
            <a:r>
              <a:rPr lang="en-US" sz="1000" smtClean="0">
                <a:effectLst/>
                <a:latin typeface="Arial"/>
                <a:ea typeface="Times New Roman"/>
                <a:cs typeface="Times New Roman"/>
              </a:rPr>
              <a:t>, and then, in the Action pane, click </a:t>
            </a:r>
            <a:r>
              <a:rPr lang="en-US" sz="1000" b="1" smtClean="0">
                <a:effectLst/>
                <a:latin typeface="Arial"/>
                <a:ea typeface="Times New Roman"/>
                <a:cs typeface="Times New Roman"/>
              </a:rPr>
              <a:t>Create Classification Rule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a:t>
            </a:r>
            <a:r>
              <a:rPr lang="en-US" sz="1000" smtClean="0">
                <a:solidFill>
                  <a:srgbClr val="000000"/>
                </a:solidFill>
                <a:effectLst/>
                <a:latin typeface="Arial"/>
                <a:ea typeface="Times New Roman"/>
                <a:cs typeface="Segoe UI"/>
              </a:rPr>
              <a:t>the</a:t>
            </a:r>
            <a:r>
              <a:rPr lang="en-US" sz="1000" smtClean="0">
                <a:effectLst/>
                <a:latin typeface="Arial"/>
                <a:ea typeface="Times New Roman"/>
                <a:cs typeface="Times New Roman"/>
              </a:rPr>
              <a:t> Create Classification Rule window, on the </a:t>
            </a:r>
            <a:r>
              <a:rPr lang="en-US" sz="1000" b="1" smtClean="0">
                <a:effectLst/>
                <a:latin typeface="Arial"/>
                <a:ea typeface="Times New Roman"/>
                <a:cs typeface="Times New Roman"/>
              </a:rPr>
              <a:t>General </a:t>
            </a:r>
            <a:r>
              <a:rPr lang="en-US" sz="1000" smtClean="0">
                <a:effectLst/>
                <a:latin typeface="Arial"/>
                <a:ea typeface="Times New Roman"/>
                <a:cs typeface="Times New Roman"/>
              </a:rPr>
              <a:t>tab, in the </a:t>
            </a:r>
            <a:r>
              <a:rPr lang="en-US" sz="1000" b="1" smtClean="0">
                <a:effectLst/>
                <a:latin typeface="Arial"/>
                <a:ea typeface="Times New Roman"/>
                <a:cs typeface="Times New Roman"/>
              </a:rPr>
              <a:t>Rule name </a:t>
            </a:r>
            <a:r>
              <a:rPr lang="en-US" sz="1000" smtClean="0">
                <a:effectLst/>
                <a:latin typeface="Arial"/>
                <a:ea typeface="Times New Roman"/>
                <a:cs typeface="Times New Roman"/>
              </a:rPr>
              <a:t>field, type </a:t>
            </a:r>
            <a:r>
              <a:rPr lang="en-US" sz="1000" b="1" smtClean="0">
                <a:effectLst/>
                <a:latin typeface="Arial"/>
                <a:ea typeface="Times New Roman"/>
                <a:cs typeface="Times New Roman"/>
              </a:rPr>
              <a:t>Corporate Documents Rule</a:t>
            </a:r>
            <a:r>
              <a:rPr lang="en-US" sz="1000" smtClean="0">
                <a:effectLst/>
                <a:latin typeface="Arial"/>
                <a:ea typeface="Times New Roman"/>
                <a:cs typeface="Times New Roman"/>
              </a:rPr>
              <a:t>, and ensure that the </a:t>
            </a:r>
            <a:r>
              <a:rPr lang="en-US" sz="1000" b="1" smtClean="0">
                <a:effectLst/>
                <a:latin typeface="Arial"/>
                <a:ea typeface="Times New Roman"/>
                <a:cs typeface="Times New Roman"/>
              </a:rPr>
              <a:t>Enable </a:t>
            </a:r>
            <a:r>
              <a:rPr lang="en-US" sz="1000" smtClean="0">
                <a:effectLst/>
                <a:latin typeface="Arial"/>
                <a:ea typeface="Times New Roman"/>
                <a:cs typeface="Times New Roman"/>
              </a:rPr>
              <a:t>check box is selected.</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Create Classification Rule</a:t>
            </a:r>
            <a:r>
              <a:rPr lang="en-US" sz="1000" b="1" smtClean="0">
                <a:effectLst/>
                <a:latin typeface="Arial"/>
                <a:ea typeface="Times New Roman"/>
                <a:cs typeface="Times New Roman"/>
              </a:rPr>
              <a:t> </a:t>
            </a:r>
            <a:r>
              <a:rPr lang="en-US" sz="1000" smtClean="0">
                <a:effectLst/>
                <a:latin typeface="Arial"/>
                <a:ea typeface="Times New Roman"/>
                <a:cs typeface="Times New Roman"/>
              </a:rPr>
              <a:t>window, in the </a:t>
            </a:r>
            <a:r>
              <a:rPr lang="en-US" sz="1000" b="1" smtClean="0">
                <a:effectLst/>
                <a:latin typeface="Arial"/>
                <a:ea typeface="Times New Roman"/>
                <a:cs typeface="Times New Roman"/>
              </a:rPr>
              <a:t>Scope </a:t>
            </a:r>
            <a:r>
              <a:rPr lang="en-US" sz="1000" smtClean="0">
                <a:effectLst/>
                <a:latin typeface="Arial"/>
                <a:ea typeface="Times New Roman"/>
                <a:cs typeface="Times New Roman"/>
              </a:rPr>
              <a:t>tab, click </a:t>
            </a:r>
            <a:r>
              <a:rPr lang="en-US" sz="1000" b="1" smtClean="0">
                <a:effectLst/>
                <a:latin typeface="Arial"/>
                <a:ea typeface="Times New Roman"/>
                <a:cs typeface="Times New Roman"/>
              </a:rPr>
              <a:t>Add</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a:t>
            </a:r>
            <a:r>
              <a:rPr lang="en-US" sz="1000" smtClean="0">
                <a:solidFill>
                  <a:srgbClr val="000000"/>
                </a:solidFill>
                <a:effectLst/>
                <a:latin typeface="Arial"/>
                <a:ea typeface="Times New Roman"/>
                <a:cs typeface="Segoe UI"/>
              </a:rPr>
              <a:t>the</a:t>
            </a:r>
            <a:r>
              <a:rPr lang="en-US" sz="1000" smtClean="0">
                <a:effectLst/>
                <a:latin typeface="Arial"/>
                <a:ea typeface="Times New Roman"/>
                <a:cs typeface="Times New Roman"/>
              </a:rPr>
              <a:t> Browse For Folder window, expand </a:t>
            </a:r>
            <a:r>
              <a:rPr lang="en-US" sz="1000" b="1" smtClean="0">
                <a:effectLst/>
                <a:latin typeface="Arial"/>
                <a:ea typeface="Times New Roman"/>
                <a:cs typeface="Times New Roman"/>
              </a:rPr>
              <a:t>Allfiles (E:\)</a:t>
            </a:r>
            <a:r>
              <a:rPr lang="en-US" sz="1000" smtClean="0">
                <a:effectLst/>
                <a:latin typeface="Arial"/>
                <a:ea typeface="Times New Roman"/>
                <a:cs typeface="Times New Roman"/>
              </a:rPr>
              <a:t>,</a:t>
            </a:r>
            <a:r>
              <a:rPr lang="en-US" sz="1000" b="1" smtClean="0">
                <a:effectLst/>
                <a:latin typeface="Arial"/>
                <a:ea typeface="Times New Roman"/>
                <a:cs typeface="Times New Roman"/>
              </a:rPr>
              <a:t> </a:t>
            </a:r>
            <a:r>
              <a:rPr lang="en-US" sz="1000" smtClean="0">
                <a:effectLst/>
                <a:latin typeface="Arial"/>
                <a:ea typeface="Times New Roman"/>
                <a:cs typeface="Times New Roman"/>
              </a:rPr>
              <a:t>expand </a:t>
            </a:r>
            <a:r>
              <a:rPr lang="en-US" sz="1000" b="1" smtClean="0">
                <a:effectLst/>
                <a:latin typeface="Arial"/>
                <a:ea typeface="Times New Roman"/>
                <a:cs typeface="Times New Roman"/>
              </a:rPr>
              <a:t>Labfiles</a:t>
            </a:r>
            <a:r>
              <a:rPr lang="en-US" sz="1000" smtClean="0">
                <a:effectLst/>
                <a:latin typeface="Arial"/>
                <a:ea typeface="Times New Roman"/>
                <a:cs typeface="Times New Roman"/>
              </a:rPr>
              <a:t>, expand </a:t>
            </a:r>
            <a:r>
              <a:rPr lang="en-US" sz="1000" b="1" smtClean="0">
                <a:effectLst/>
                <a:latin typeface="Arial"/>
                <a:ea typeface="Times New Roman"/>
                <a:cs typeface="Times New Roman"/>
              </a:rPr>
              <a:t>Mod09</a:t>
            </a:r>
            <a:r>
              <a:rPr lang="en-US" sz="1000" smtClean="0">
                <a:effectLst/>
                <a:latin typeface="Arial"/>
                <a:ea typeface="Times New Roman"/>
                <a:cs typeface="Times New Roman"/>
              </a:rPr>
              <a:t>, click the </a:t>
            </a:r>
            <a:r>
              <a:rPr lang="en-US" sz="1000" b="1" smtClean="0">
                <a:effectLst/>
                <a:latin typeface="Arial"/>
                <a:ea typeface="Times New Roman"/>
                <a:cs typeface="Times New Roman"/>
              </a:rPr>
              <a:t>Corporate Documentation </a:t>
            </a:r>
            <a:r>
              <a:rPr lang="en-US" sz="1000" smtClean="0">
                <a:effectLst/>
                <a:latin typeface="Arial"/>
                <a:ea typeface="Times New Roman"/>
                <a:cs typeface="Times New Roman"/>
              </a:rPr>
              <a:t>folder, and then click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a:t>
            </a:r>
            <a:r>
              <a:rPr lang="en-US" sz="1000" smtClean="0">
                <a:effectLst/>
                <a:latin typeface="Arial"/>
                <a:ea typeface="Times New Roman"/>
                <a:cs typeface="Times New Roman"/>
              </a:rPr>
              <a:t> the Create Classification Rule</a:t>
            </a:r>
            <a:r>
              <a:rPr lang="en-US" sz="1000" b="1" smtClean="0">
                <a:effectLst/>
                <a:latin typeface="Arial"/>
                <a:ea typeface="Times New Roman"/>
                <a:cs typeface="Times New Roman"/>
              </a:rPr>
              <a:t> </a:t>
            </a:r>
            <a:r>
              <a:rPr lang="en-US" sz="1000" smtClean="0">
                <a:effectLst/>
                <a:latin typeface="Arial"/>
                <a:ea typeface="Times New Roman"/>
                <a:cs typeface="Times New Roman"/>
              </a:rPr>
              <a:t>window, on the </a:t>
            </a:r>
            <a:r>
              <a:rPr lang="en-US" sz="1000" b="1" smtClean="0">
                <a:effectLst/>
                <a:latin typeface="Arial"/>
                <a:ea typeface="Times New Roman"/>
                <a:cs typeface="Times New Roman"/>
              </a:rPr>
              <a:t>Classification </a:t>
            </a:r>
            <a:r>
              <a:rPr lang="en-US" sz="1000" smtClean="0">
                <a:effectLst/>
                <a:latin typeface="Arial"/>
                <a:ea typeface="Times New Roman"/>
                <a:cs typeface="Times New Roman"/>
              </a:rPr>
              <a:t>tab, in the </a:t>
            </a:r>
            <a:r>
              <a:rPr lang="en-US" sz="1000" b="1" smtClean="0">
                <a:effectLst/>
                <a:latin typeface="Arial"/>
                <a:ea typeface="Times New Roman"/>
                <a:cs typeface="Times New Roman"/>
              </a:rPr>
              <a:t>Classification method </a:t>
            </a:r>
            <a:r>
              <a:rPr lang="en-US" sz="1000" smtClean="0">
                <a:effectLst/>
                <a:latin typeface="Arial"/>
                <a:ea typeface="Times New Roman"/>
                <a:cs typeface="Times New Roman"/>
              </a:rPr>
              <a:t>drop-down list box, click </a:t>
            </a:r>
            <a:r>
              <a:rPr lang="en-US" sz="1000" b="1" smtClean="0">
                <a:effectLst/>
                <a:latin typeface="Arial"/>
                <a:ea typeface="Times New Roman"/>
                <a:cs typeface="Times New Roman"/>
              </a:rPr>
              <a:t>Folder Classifier</a:t>
            </a:r>
            <a:r>
              <a:rPr lang="en-US" sz="1000" smtClean="0">
                <a:effectLst/>
                <a:latin typeface="Arial"/>
                <a:ea typeface="Times New Roman"/>
                <a:cs typeface="Times New Roman"/>
              </a:rPr>
              <a:t>. In the </a:t>
            </a:r>
            <a:r>
              <a:rPr lang="en-US" sz="1000" b="1" smtClean="0">
                <a:effectLst/>
                <a:latin typeface="Arial"/>
                <a:ea typeface="Times New Roman"/>
                <a:cs typeface="Times New Roman"/>
              </a:rPr>
              <a:t>Property-Choose a property to assign to files </a:t>
            </a:r>
            <a:r>
              <a:rPr lang="en-US" sz="1000" smtClean="0">
                <a:effectLst/>
                <a:latin typeface="Arial"/>
                <a:ea typeface="Times New Roman"/>
                <a:cs typeface="Times New Roman"/>
              </a:rPr>
              <a:t>drop-down list box, click </a:t>
            </a:r>
            <a:r>
              <a:rPr lang="en-US" sz="1000" b="1" smtClean="0">
                <a:effectLst/>
                <a:latin typeface="Arial"/>
                <a:ea typeface="Times New Roman"/>
                <a:cs typeface="Times New Roman"/>
              </a:rPr>
              <a:t>Corporate Documentation</a:t>
            </a:r>
            <a:r>
              <a:rPr lang="en-US" sz="1000" smtClean="0">
                <a:effectLst/>
                <a:latin typeface="Arial"/>
                <a:ea typeface="Times New Roman"/>
                <a:cs typeface="Times New Roman"/>
              </a:rPr>
              <a:t>, and then, in the </a:t>
            </a:r>
            <a:r>
              <a:rPr lang="en-US" sz="1000" b="1" smtClean="0">
                <a:effectLst/>
                <a:latin typeface="Arial"/>
                <a:ea typeface="Times New Roman"/>
                <a:cs typeface="Times New Roman"/>
              </a:rPr>
              <a:t>Property-Specify a value </a:t>
            </a:r>
            <a:r>
              <a:rPr lang="en-US" sz="1000" smtClean="0">
                <a:effectLst/>
                <a:latin typeface="Arial"/>
                <a:ea typeface="Times New Roman"/>
                <a:cs typeface="Times New Roman"/>
              </a:rPr>
              <a:t>drop-down list box, click </a:t>
            </a:r>
            <a:r>
              <a:rPr lang="en-US" sz="1000" b="1" smtClean="0">
                <a:effectLst/>
                <a:latin typeface="Arial"/>
                <a:ea typeface="Times New Roman"/>
                <a:cs typeface="Times New Roman"/>
              </a:rPr>
              <a:t>Yes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69063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a:t>
            </a:r>
            <a:r>
              <a:rPr lang="en-US" sz="1000">
                <a:solidFill>
                  <a:srgbClr val="000000"/>
                </a:solidFill>
                <a:latin typeface="Arial"/>
                <a:ea typeface="Times New Roman"/>
                <a:cs typeface="Segoe UI"/>
              </a:rPr>
              <a:t>the</a:t>
            </a:r>
            <a:r>
              <a:rPr lang="en-US" sz="1000">
                <a:solidFill>
                  <a:prstClr val="black"/>
                </a:solidFill>
                <a:latin typeface="Arial"/>
                <a:ea typeface="Times New Roman"/>
                <a:cs typeface="Times New Roman"/>
              </a:rPr>
              <a:t> Create Classification Rule</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window, on the </a:t>
            </a:r>
            <a:r>
              <a:rPr lang="en-US" sz="1000" b="1">
                <a:solidFill>
                  <a:prstClr val="black"/>
                </a:solidFill>
                <a:latin typeface="Arial"/>
                <a:ea typeface="Times New Roman"/>
                <a:cs typeface="Times New Roman"/>
              </a:rPr>
              <a:t>Evaluation type </a:t>
            </a:r>
            <a:r>
              <a:rPr lang="en-US" sz="1000">
                <a:solidFill>
                  <a:prstClr val="black"/>
                </a:solidFill>
                <a:latin typeface="Arial"/>
                <a:ea typeface="Times New Roman"/>
                <a:cs typeface="Times New Roman"/>
              </a:rPr>
              <a:t>tab, click </a:t>
            </a:r>
            <a:r>
              <a:rPr lang="en-US" sz="1000" b="1">
                <a:solidFill>
                  <a:prstClr val="black"/>
                </a:solidFill>
                <a:latin typeface="Arial"/>
                <a:ea typeface="Times New Roman"/>
                <a:cs typeface="Times New Roman"/>
              </a:rPr>
              <a:t>Re-evaluate existing property values</a:t>
            </a:r>
            <a:r>
              <a:rPr lang="en-US" sz="1000">
                <a:solidFill>
                  <a:prstClr val="black"/>
                </a:solidFill>
                <a:latin typeface="Arial"/>
                <a:ea typeface="Times New Roman"/>
                <a:cs typeface="Times New Roman"/>
              </a:rPr>
              <a:t>, ensure that the </a:t>
            </a:r>
            <a:r>
              <a:rPr lang="en-US" sz="1000" b="1">
                <a:solidFill>
                  <a:prstClr val="black"/>
                </a:solidFill>
                <a:latin typeface="Arial"/>
                <a:ea typeface="Times New Roman"/>
                <a:cs typeface="Times New Roman"/>
              </a:rPr>
              <a:t>Aggregate the values </a:t>
            </a:r>
            <a:r>
              <a:rPr lang="en-US" sz="1000">
                <a:solidFill>
                  <a:prstClr val="black"/>
                </a:solidFill>
                <a:latin typeface="Arial"/>
                <a:ea typeface="Times New Roman"/>
                <a:cs typeface="Times New Roman"/>
              </a:rPr>
              <a:t>radio button is selected,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a:t>
            </a:r>
            <a:r>
              <a:rPr lang="en-US" sz="1000">
                <a:solidFill>
                  <a:srgbClr val="000000"/>
                </a:solidFill>
                <a:latin typeface="Arial"/>
                <a:ea typeface="Times New Roman"/>
                <a:cs typeface="Segoe UI"/>
              </a:rPr>
              <a:t>File</a:t>
            </a:r>
            <a:r>
              <a:rPr lang="en-US" sz="1000">
                <a:solidFill>
                  <a:prstClr val="black"/>
                </a:solidFill>
                <a:latin typeface="Arial"/>
                <a:ea typeface="Times New Roman"/>
                <a:cs typeface="Times New Roman"/>
              </a:rPr>
              <a:t> Server Resource Manager, in the Action pane, click </a:t>
            </a:r>
            <a:r>
              <a:rPr lang="en-US" sz="1000" b="1">
                <a:solidFill>
                  <a:prstClr val="black"/>
                </a:solidFill>
                <a:latin typeface="Arial"/>
                <a:ea typeface="Times New Roman"/>
                <a:cs typeface="Times New Roman"/>
              </a:rPr>
              <a:t>Run Classification With All Rules Now</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In </a:t>
            </a:r>
            <a:r>
              <a:rPr lang="en-US" sz="1000">
                <a:solidFill>
                  <a:srgbClr val="000000"/>
                </a:solidFill>
                <a:latin typeface="Arial"/>
                <a:ea typeface="Times New Roman"/>
                <a:cs typeface="Segoe UI"/>
              </a:rPr>
              <a:t>the</a:t>
            </a:r>
            <a:r>
              <a:rPr lang="en-US" sz="1000">
                <a:solidFill>
                  <a:prstClr val="black"/>
                </a:solidFill>
                <a:latin typeface="Arial"/>
                <a:ea typeface="Times New Roman"/>
                <a:cs typeface="Times New Roman"/>
              </a:rPr>
              <a:t> Run classification</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window, select the </a:t>
            </a:r>
            <a:r>
              <a:rPr lang="en-US" sz="1000" b="1">
                <a:solidFill>
                  <a:prstClr val="black"/>
                </a:solidFill>
                <a:latin typeface="Arial"/>
                <a:ea typeface="Times New Roman"/>
                <a:cs typeface="Times New Roman"/>
              </a:rPr>
              <a:t>Wait for classification to complete </a:t>
            </a:r>
            <a:r>
              <a:rPr lang="en-US" sz="1000">
                <a:solidFill>
                  <a:prstClr val="black"/>
                </a:solidFill>
                <a:latin typeface="Arial"/>
                <a:ea typeface="Times New Roman"/>
                <a:cs typeface="Times New Roman"/>
              </a:rPr>
              <a:t>radio button,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a:solidFill>
                  <a:srgbClr val="000000"/>
                </a:solidFill>
                <a:latin typeface="Arial"/>
                <a:ea typeface="Times New Roman"/>
                <a:cs typeface="Segoe UI"/>
              </a:rPr>
              <a:t>Review</a:t>
            </a:r>
            <a:r>
              <a:rPr lang="en-US" sz="1000">
                <a:solidFill>
                  <a:prstClr val="black"/>
                </a:solidFill>
                <a:latin typeface="Arial"/>
                <a:ea typeface="Times New Roman"/>
                <a:cs typeface="Times New Roman"/>
              </a:rPr>
              <a:t> the </a:t>
            </a:r>
            <a:r>
              <a:rPr lang="en-US" sz="1000" b="1">
                <a:solidFill>
                  <a:prstClr val="black"/>
                </a:solidFill>
                <a:latin typeface="Arial"/>
                <a:ea typeface="Times New Roman"/>
                <a:cs typeface="Times New Roman"/>
              </a:rPr>
              <a:t>Automatic classification report</a:t>
            </a:r>
            <a:r>
              <a:rPr lang="en-US" sz="1000">
                <a:solidFill>
                  <a:prstClr val="black"/>
                </a:solidFill>
                <a:latin typeface="Arial"/>
                <a:ea typeface="Times New Roman"/>
                <a:cs typeface="Times New Roman"/>
              </a:rPr>
              <a:t> that displays in Windows</a:t>
            </a:r>
            <a:r>
              <a:rPr lang="en-US" sz="1000" baseline="30000">
                <a:solidFill>
                  <a:prstClr val="black"/>
                </a:solidFill>
                <a:latin typeface="Arial"/>
                <a:ea typeface="Times New Roman"/>
                <a:cs typeface="Times New Roman"/>
              </a:rPr>
              <a:t>®</a:t>
            </a:r>
            <a:r>
              <a:rPr lang="en-US" sz="1000">
                <a:solidFill>
                  <a:prstClr val="black"/>
                </a:solidFill>
                <a:latin typeface="Arial"/>
                <a:ea typeface="Times New Roman"/>
                <a:cs typeface="Times New Roman"/>
              </a:rPr>
              <a:t> Internet Explorer</a:t>
            </a:r>
            <a:r>
              <a:rPr lang="en-US" sz="1000" baseline="30000">
                <a:solidFill>
                  <a:prstClr val="black"/>
                </a:solidFill>
                <a:latin typeface="Arial"/>
                <a:ea typeface="Times New Roman"/>
                <a:cs typeface="Times New Roman"/>
              </a:rPr>
              <a:t>®</a:t>
            </a:r>
            <a:r>
              <a:rPr lang="en-US" sz="1000">
                <a:solidFill>
                  <a:prstClr val="black"/>
                </a:solidFill>
                <a:latin typeface="Arial"/>
                <a:ea typeface="Times New Roman"/>
                <a:cs typeface="Times New Roman"/>
              </a:rPr>
              <a:t>, and ensure that report lists the same number of files classified as in the </a:t>
            </a:r>
            <a:r>
              <a:rPr lang="en-US" sz="1000" b="1">
                <a:solidFill>
                  <a:prstClr val="black"/>
                </a:solidFill>
                <a:latin typeface="Arial"/>
                <a:ea typeface="Times New Roman"/>
                <a:cs typeface="Times New Roman"/>
              </a:rPr>
              <a:t>Corporate Documentation</a:t>
            </a:r>
            <a:r>
              <a:rPr lang="en-US" sz="1000">
                <a:solidFill>
                  <a:prstClr val="black"/>
                </a:solidFill>
                <a:latin typeface="Arial"/>
                <a:ea typeface="Times New Roman"/>
                <a:cs typeface="Times New Roman"/>
              </a:rPr>
              <a:t> folder. There will be two files.</a:t>
            </a: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Times New Roman"/>
              </a:rPr>
              <a:t>Close Internet Explorer.</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18750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7FC0683F-6D4B-4AB3-9E5D-B8FCBADE7154}"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1737167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 this demonstration, you will modify a file in the Data folder to update the date\time stamp of the file. You will create a file management task to find all of the files in the Data folder that have not been modified in 100 days. You will then move the files to the Expired folder.</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 this demonstration, you will use the </a:t>
            </a:r>
            <a:r>
              <a:rPr lang="en-US" sz="1000">
                <a:latin typeface="Arial"/>
                <a:ea typeface="Calibri"/>
                <a:cs typeface="Times New Roman"/>
              </a:rPr>
              <a:t>20411D-LON-DC1</a:t>
            </a:r>
            <a:r>
              <a:rPr lang="en-US" sz="1000">
                <a:latin typeface="Arial"/>
                <a:ea typeface="Calibri"/>
                <a:cs typeface="Segoe UI"/>
              </a:rPr>
              <a:t> and </a:t>
            </a:r>
            <a:r>
              <a:rPr lang="en-US" sz="1000">
                <a:latin typeface="Arial"/>
                <a:ea typeface="Calibri"/>
                <a:cs typeface="Times New Roman"/>
              </a:rPr>
              <a:t>20411D-LON-SVR1</a:t>
            </a:r>
            <a:r>
              <a:rPr lang="en-US" sz="1000" b="1">
                <a:latin typeface="Arial"/>
                <a:ea typeface="Calibri"/>
                <a:cs typeface="Times New Roman"/>
              </a:rPr>
              <a:t> </a:t>
            </a:r>
            <a:r>
              <a:rPr lang="en-US" sz="1000">
                <a:latin typeface="Arial"/>
                <a:ea typeface="Calibri"/>
                <a:cs typeface="Segoe UI"/>
              </a:rPr>
              <a:t>virtual machines. Sign in to LON-SVR1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Update the Date\Timestamp of a File</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On</a:t>
            </a:r>
            <a:r>
              <a:rPr lang="en-US" sz="1000" smtClean="0">
                <a:effectLst/>
                <a:latin typeface="Arial"/>
                <a:ea typeface="Times New Roman"/>
                <a:cs typeface="Times New Roman"/>
              </a:rPr>
              <a:t> </a:t>
            </a:r>
            <a:r>
              <a:rPr lang="en-US" sz="1000" smtClean="0">
                <a:solidFill>
                  <a:srgbClr val="000000"/>
                </a:solidFill>
                <a:effectLst/>
                <a:latin typeface="Arial"/>
                <a:ea typeface="Times New Roman"/>
                <a:cs typeface="Segoe UI"/>
              </a:rPr>
              <a:t>LON-SVR1, on the taskbar, click the </a:t>
            </a:r>
            <a:r>
              <a:rPr lang="en-US" sz="1000" b="1" smtClean="0">
                <a:effectLst/>
                <a:latin typeface="Arial"/>
                <a:ea typeface="Times New Roman"/>
                <a:cs typeface="Times New Roman"/>
              </a:rPr>
              <a:t>File Explorer</a:t>
            </a:r>
            <a:r>
              <a:rPr lang="en-US" sz="1000" smtClean="0">
                <a:solidFill>
                  <a:srgbClr val="000000"/>
                </a:solidFill>
                <a:effectLst/>
                <a:latin typeface="Arial"/>
                <a:ea typeface="Times New Roman"/>
                <a:cs typeface="Segoe UI"/>
              </a:rPr>
              <a:t> shortcut.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Navigate to </a:t>
            </a:r>
            <a:r>
              <a:rPr lang="en-US" sz="1000" b="1" smtClean="0">
                <a:effectLst/>
                <a:latin typeface="Arial"/>
                <a:ea typeface="Times New Roman"/>
                <a:cs typeface="Times New Roman"/>
              </a:rPr>
              <a:t>E:\Labfiles\Mod09\Data</a:t>
            </a:r>
            <a:r>
              <a:rPr lang="en-US" sz="1000" smtClean="0">
                <a:solidFill>
                  <a:srgbClr val="000000"/>
                </a:solidFill>
                <a:effectLst/>
                <a:latin typeface="Arial"/>
                <a:ea typeface="Times New Roman"/>
                <a:cs typeface="Segoe UI"/>
              </a:rPr>
              <a:t> and then open the </a:t>
            </a:r>
            <a:r>
              <a:rPr lang="en-US" sz="1000" b="1" smtClean="0">
                <a:effectLst/>
                <a:latin typeface="Arial"/>
                <a:ea typeface="Times New Roman"/>
                <a:cs typeface="Times New Roman"/>
              </a:rPr>
              <a:t>April.txt</a:t>
            </a:r>
            <a:r>
              <a:rPr lang="en-US" sz="1000" smtClean="0">
                <a:solidFill>
                  <a:srgbClr val="000000"/>
                </a:solidFill>
                <a:effectLst/>
                <a:latin typeface="Arial"/>
                <a:ea typeface="Times New Roman"/>
                <a:cs typeface="Segoe UI"/>
              </a:rPr>
              <a:t> file. Type your name, and then save and close the file.</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Create a File Management Task</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On LON-SVR1, on the taskbar, click the </a:t>
            </a:r>
            <a:r>
              <a:rPr lang="en-US" sz="1000" b="1" smtClean="0">
                <a:effectLst/>
                <a:latin typeface="Arial"/>
                <a:ea typeface="Times New Roman"/>
                <a:cs typeface="Times New Roman"/>
              </a:rPr>
              <a:t>Server Manager</a:t>
            </a:r>
            <a:r>
              <a:rPr lang="en-US" sz="1000" smtClean="0">
                <a:solidFill>
                  <a:srgbClr val="000000"/>
                </a:solidFill>
                <a:effectLst/>
                <a:latin typeface="Arial"/>
                <a:ea typeface="Times New Roman"/>
                <a:cs typeface="Segoe UI"/>
              </a:rPr>
              <a:t> shortcut.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a:t>
            </a:r>
            <a:r>
              <a:rPr lang="en-US" sz="1000" smtClean="0">
                <a:effectLst/>
                <a:latin typeface="Arial"/>
                <a:ea typeface="Times New Roman"/>
                <a:cs typeface="Times New Roman"/>
              </a:rPr>
              <a:t>Server Manager</a:t>
            </a:r>
            <a:r>
              <a:rPr lang="en-US" sz="1000" smtClean="0">
                <a:solidFill>
                  <a:srgbClr val="000000"/>
                </a:solidFill>
                <a:effectLst/>
                <a:latin typeface="Arial"/>
                <a:ea typeface="Times New Roman"/>
                <a:cs typeface="Segoe UI"/>
              </a:rPr>
              <a:t>, click </a:t>
            </a:r>
            <a:r>
              <a:rPr lang="en-US" sz="1000" b="1" smtClean="0">
                <a:effectLst/>
                <a:latin typeface="Arial"/>
                <a:ea typeface="Times New Roman"/>
                <a:cs typeface="Times New Roman"/>
              </a:rPr>
              <a:t>Tools</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File Server Resource Manager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a:t>
            </a:r>
            <a:r>
              <a:rPr lang="en-US" sz="1000" b="1" smtClean="0">
                <a:effectLst/>
                <a:latin typeface="Arial"/>
                <a:ea typeface="Times New Roman"/>
                <a:cs typeface="Times New Roman"/>
              </a:rPr>
              <a:t>File Server Resource Manager</a:t>
            </a:r>
            <a:r>
              <a:rPr lang="en-US" sz="1000" smtClean="0">
                <a:solidFill>
                  <a:srgbClr val="000000"/>
                </a:solidFill>
                <a:effectLst/>
                <a:latin typeface="Arial"/>
                <a:ea typeface="Times New Roman"/>
                <a:cs typeface="Segoe UI"/>
              </a:rPr>
              <a:t>, select and then right-click the </a:t>
            </a:r>
            <a:r>
              <a:rPr lang="en-US" sz="1000" b="1" smtClean="0">
                <a:effectLst/>
                <a:latin typeface="Arial"/>
                <a:ea typeface="Times New Roman"/>
                <a:cs typeface="Times New Roman"/>
              </a:rPr>
              <a:t>File Management Tasks</a:t>
            </a:r>
            <a:r>
              <a:rPr lang="en-US" sz="1000" smtClean="0">
                <a:solidFill>
                  <a:srgbClr val="000000"/>
                </a:solidFill>
                <a:effectLst/>
                <a:latin typeface="Arial"/>
                <a:ea typeface="Times New Roman"/>
                <a:cs typeface="Segoe UI"/>
              </a:rPr>
              <a:t> node, and then click </a:t>
            </a:r>
            <a:r>
              <a:rPr lang="en-US" sz="1000" b="1" smtClean="0">
                <a:effectLst/>
                <a:latin typeface="Arial"/>
                <a:ea typeface="Times New Roman"/>
                <a:cs typeface="Times New Roman"/>
              </a:rPr>
              <a:t>Create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File Management Task</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a:t>
            </a:r>
            <a:r>
              <a:rPr lang="en-US" sz="1000" b="1" smtClean="0">
                <a:effectLst/>
                <a:latin typeface="Arial"/>
                <a:ea typeface="Times New Roman"/>
                <a:cs typeface="Times New Roman"/>
              </a:rPr>
              <a:t>Task</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name</a:t>
            </a:r>
            <a:r>
              <a:rPr lang="en-US" sz="1000" smtClean="0">
                <a:solidFill>
                  <a:srgbClr val="000000"/>
                </a:solidFill>
                <a:effectLst/>
                <a:latin typeface="Arial"/>
                <a:ea typeface="Times New Roman"/>
                <a:cs typeface="Segoe UI"/>
              </a:rPr>
              <a:t> field, type </a:t>
            </a:r>
            <a:r>
              <a:rPr lang="en-US" sz="1000" b="1" smtClean="0">
                <a:effectLst/>
                <a:latin typeface="Arial"/>
                <a:ea typeface="Times New Roman"/>
                <a:cs typeface="Times New Roman"/>
              </a:rPr>
              <a:t>Expire Documents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a:t>
            </a:r>
            <a:r>
              <a:rPr lang="en-US" sz="1000" b="1" smtClean="0">
                <a:effectLst/>
                <a:latin typeface="Arial"/>
                <a:ea typeface="Times New Roman"/>
                <a:cs typeface="Times New Roman"/>
              </a:rPr>
              <a:t>Description</a:t>
            </a:r>
            <a:r>
              <a:rPr lang="en-US" sz="1000" smtClean="0">
                <a:solidFill>
                  <a:srgbClr val="000000"/>
                </a:solidFill>
                <a:effectLst/>
                <a:latin typeface="Arial"/>
                <a:ea typeface="Times New Roman"/>
                <a:cs typeface="Segoe UI"/>
              </a:rPr>
              <a:t> field, type </a:t>
            </a:r>
            <a:r>
              <a:rPr lang="en-US" sz="1000" b="1" smtClean="0">
                <a:effectLst/>
                <a:latin typeface="Arial"/>
                <a:ea typeface="Times New Roman"/>
                <a:cs typeface="Times New Roman"/>
              </a:rPr>
              <a:t>Move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old documents to another folder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Click the </a:t>
            </a:r>
            <a:r>
              <a:rPr lang="en-US" sz="1000" b="1" smtClean="0">
                <a:effectLst/>
                <a:latin typeface="Arial"/>
                <a:ea typeface="Times New Roman"/>
                <a:cs typeface="Times New Roman"/>
              </a:rPr>
              <a:t>Scope</a:t>
            </a:r>
            <a:r>
              <a:rPr lang="en-US" sz="1000" smtClean="0">
                <a:effectLst/>
                <a:latin typeface="Arial"/>
                <a:ea typeface="Times New Roman"/>
                <a:cs typeface="Segoe UI"/>
              </a:rPr>
              <a:t> tab.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a:t>
            </a:r>
            <a:r>
              <a:rPr lang="en-US" sz="1000" smtClean="0">
                <a:effectLst/>
                <a:latin typeface="Arial"/>
                <a:ea typeface="Times New Roman"/>
                <a:cs typeface="Times New Roman"/>
              </a:rPr>
              <a:t>Scope</a:t>
            </a:r>
            <a:r>
              <a:rPr lang="en-US" sz="1000" smtClean="0">
                <a:solidFill>
                  <a:srgbClr val="000000"/>
                </a:solidFill>
                <a:effectLst/>
                <a:latin typeface="Arial"/>
                <a:ea typeface="Times New Roman"/>
                <a:cs typeface="Segoe UI"/>
              </a:rPr>
              <a:t> section, click the </a:t>
            </a:r>
            <a:r>
              <a:rPr lang="en-US" sz="1000" b="1" smtClean="0">
                <a:effectLst/>
                <a:latin typeface="Arial"/>
                <a:ea typeface="Times New Roman"/>
                <a:cs typeface="Times New Roman"/>
              </a:rPr>
              <a:t>Add</a:t>
            </a:r>
            <a:r>
              <a:rPr lang="en-US" sz="1000" smtClean="0">
                <a:solidFill>
                  <a:srgbClr val="000000"/>
                </a:solidFill>
                <a:effectLst/>
                <a:latin typeface="Arial"/>
                <a:ea typeface="Times New Roman"/>
                <a:cs typeface="Segoe UI"/>
              </a:rPr>
              <a:t> button.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Expand </a:t>
            </a:r>
            <a:r>
              <a:rPr lang="en-US" sz="1000" b="1" smtClean="0">
                <a:effectLst/>
                <a:latin typeface="Arial"/>
                <a:ea typeface="Times New Roman"/>
                <a:cs typeface="Times New Roman"/>
              </a:rPr>
              <a:t>Allfiles (E:)</a:t>
            </a:r>
            <a:r>
              <a:rPr lang="en-US" sz="1000" smtClean="0">
                <a:solidFill>
                  <a:srgbClr val="000000"/>
                </a:solidFill>
                <a:effectLst/>
                <a:latin typeface="Arial"/>
                <a:ea typeface="Times New Roman"/>
                <a:cs typeface="Segoe UI"/>
              </a:rPr>
              <a:t>, expand </a:t>
            </a:r>
            <a:r>
              <a:rPr lang="en-US" sz="1000" b="1" smtClean="0">
                <a:effectLst/>
                <a:latin typeface="Arial"/>
                <a:ea typeface="Times New Roman"/>
                <a:cs typeface="Times New Roman"/>
              </a:rPr>
              <a:t>Labfiles</a:t>
            </a:r>
            <a:r>
              <a:rPr lang="en-US" sz="1000" smtClean="0">
                <a:solidFill>
                  <a:srgbClr val="000000"/>
                </a:solidFill>
                <a:effectLst/>
                <a:latin typeface="Arial"/>
                <a:ea typeface="Times New Roman"/>
                <a:cs typeface="Segoe UI"/>
              </a:rPr>
              <a:t>, expand </a:t>
            </a:r>
            <a:r>
              <a:rPr lang="en-US" sz="1000" b="1" smtClean="0">
                <a:effectLst/>
                <a:latin typeface="Arial"/>
                <a:ea typeface="Times New Roman"/>
                <a:cs typeface="Times New Roman"/>
              </a:rPr>
              <a:t>Mod09</a:t>
            </a:r>
            <a:r>
              <a:rPr lang="en-US" sz="1000" smtClean="0">
                <a:solidFill>
                  <a:srgbClr val="000000"/>
                </a:solidFill>
                <a:effectLst/>
                <a:latin typeface="Arial"/>
                <a:ea typeface="Times New Roman"/>
                <a:cs typeface="Segoe UI"/>
              </a:rPr>
              <a:t>, click </a:t>
            </a:r>
            <a:r>
              <a:rPr lang="en-US" sz="1000" b="1" smtClean="0">
                <a:effectLst/>
                <a:latin typeface="Arial"/>
                <a:ea typeface="Times New Roman"/>
                <a:cs typeface="Times New Roman"/>
              </a:rPr>
              <a:t>Data</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OK</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Configure a File Management Task to expire documents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756538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Management Task window, click the </a:t>
            </a:r>
            <a:r>
              <a:rPr lang="en-US" sz="1000" b="1">
                <a:solidFill>
                  <a:prstClr val="black"/>
                </a:solidFill>
                <a:latin typeface="Arial"/>
                <a:ea typeface="Times New Roman"/>
                <a:cs typeface="Times New Roman"/>
              </a:rPr>
              <a:t>Action</a:t>
            </a:r>
            <a:r>
              <a:rPr lang="en-US" sz="1000">
                <a:solidFill>
                  <a:srgbClr val="000000"/>
                </a:solidFill>
                <a:latin typeface="Arial"/>
                <a:ea typeface="Times New Roman"/>
                <a:cs typeface="Segoe UI"/>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On the </a:t>
            </a:r>
            <a:r>
              <a:rPr lang="en-US" sz="1000" b="1">
                <a:solidFill>
                  <a:prstClr val="black"/>
                </a:solidFill>
                <a:latin typeface="Arial"/>
                <a:ea typeface="Times New Roman"/>
                <a:cs typeface="Times New Roman"/>
              </a:rPr>
              <a:t>Action</a:t>
            </a:r>
            <a:r>
              <a:rPr lang="en-US" sz="1000">
                <a:solidFill>
                  <a:srgbClr val="000000"/>
                </a:solidFill>
                <a:latin typeface="Arial"/>
                <a:ea typeface="Times New Roman"/>
                <a:cs typeface="Segoe UI"/>
              </a:rPr>
              <a:t> tab, under </a:t>
            </a:r>
            <a:r>
              <a:rPr lang="en-US" sz="1000">
                <a:solidFill>
                  <a:prstClr val="black"/>
                </a:solidFill>
                <a:latin typeface="Arial"/>
                <a:ea typeface="Times New Roman"/>
                <a:cs typeface="Times New Roman"/>
              </a:rPr>
              <a:t>Type</a:t>
            </a:r>
            <a:r>
              <a:rPr lang="en-US" sz="1000">
                <a:solidFill>
                  <a:srgbClr val="000000"/>
                </a:solidFill>
                <a:latin typeface="Arial"/>
                <a:ea typeface="Times New Roman"/>
                <a:cs typeface="Segoe UI"/>
              </a:rPr>
              <a:t>, select </a:t>
            </a:r>
            <a:r>
              <a:rPr lang="en-US" sz="1000" b="1">
                <a:solidFill>
                  <a:prstClr val="black"/>
                </a:solidFill>
                <a:latin typeface="Arial"/>
                <a:ea typeface="Times New Roman"/>
                <a:cs typeface="Times New Roman"/>
              </a:rPr>
              <a:t>File expiration</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a:t>
            </a:r>
            <a:r>
              <a:rPr lang="en-US" sz="1000" b="1">
                <a:solidFill>
                  <a:prstClr val="black"/>
                </a:solidFill>
                <a:latin typeface="Arial"/>
                <a:ea typeface="Times New Roman"/>
                <a:cs typeface="Times New Roman"/>
              </a:rPr>
              <a:t>Expiration</a:t>
            </a:r>
            <a:r>
              <a:rPr lang="en-US" sz="1000">
                <a:solidFill>
                  <a:srgbClr val="000000"/>
                </a:solidFill>
                <a:latin typeface="Arial"/>
                <a:ea typeface="Times New Roman"/>
                <a:cs typeface="Segoe UI"/>
              </a:rPr>
              <a:t> </a:t>
            </a:r>
            <a:r>
              <a:rPr lang="en-US" sz="1000" b="1">
                <a:solidFill>
                  <a:prstClr val="black"/>
                </a:solidFill>
                <a:latin typeface="Arial"/>
                <a:ea typeface="Times New Roman"/>
                <a:cs typeface="Times New Roman"/>
              </a:rPr>
              <a:t>directory</a:t>
            </a:r>
            <a:r>
              <a:rPr lang="en-US" sz="1000">
                <a:solidFill>
                  <a:srgbClr val="000000"/>
                </a:solidFill>
                <a:latin typeface="Arial"/>
                <a:ea typeface="Times New Roman"/>
                <a:cs typeface="Segoe UI"/>
              </a:rPr>
              <a:t>, type </a:t>
            </a:r>
            <a:r>
              <a:rPr lang="en-US" sz="1000" b="1">
                <a:solidFill>
                  <a:prstClr val="black"/>
                </a:solidFill>
                <a:latin typeface="Arial"/>
                <a:ea typeface="Times New Roman"/>
                <a:cs typeface="Times New Roman"/>
              </a:rPr>
              <a:t>E:\Labfiles\Mod09\Expired</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Management Task window, click the </a:t>
            </a:r>
            <a:r>
              <a:rPr lang="en-US" sz="1000" b="1">
                <a:solidFill>
                  <a:prstClr val="black"/>
                </a:solidFill>
                <a:latin typeface="Arial"/>
                <a:ea typeface="Times New Roman"/>
                <a:cs typeface="Times New Roman"/>
              </a:rPr>
              <a:t>Condition</a:t>
            </a:r>
            <a:r>
              <a:rPr lang="en-US" sz="1000">
                <a:solidFill>
                  <a:srgbClr val="000000"/>
                </a:solidFill>
                <a:latin typeface="Arial"/>
                <a:ea typeface="Times New Roman"/>
                <a:cs typeface="Segoe UI"/>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On the </a:t>
            </a:r>
            <a:r>
              <a:rPr lang="en-US" sz="1000" b="1">
                <a:solidFill>
                  <a:prstClr val="black"/>
                </a:solidFill>
                <a:latin typeface="Arial"/>
                <a:ea typeface="Times New Roman"/>
                <a:cs typeface="Times New Roman"/>
              </a:rPr>
              <a:t>Condition</a:t>
            </a:r>
            <a:r>
              <a:rPr lang="en-US" sz="1000">
                <a:solidFill>
                  <a:srgbClr val="000000"/>
                </a:solidFill>
                <a:latin typeface="Arial"/>
                <a:ea typeface="Times New Roman"/>
                <a:cs typeface="Segoe UI"/>
              </a:rPr>
              <a:t> tab, select the </a:t>
            </a:r>
            <a:r>
              <a:rPr lang="en-US" sz="1000" b="1">
                <a:solidFill>
                  <a:prstClr val="black"/>
                </a:solidFill>
                <a:latin typeface="Arial"/>
                <a:ea typeface="Times New Roman"/>
                <a:cs typeface="Times New Roman"/>
              </a:rPr>
              <a:t>Days since file was last modified</a:t>
            </a:r>
            <a:r>
              <a:rPr lang="en-US" sz="1000">
                <a:solidFill>
                  <a:srgbClr val="000000"/>
                </a:solidFill>
                <a:latin typeface="Arial"/>
                <a:ea typeface="Times New Roman"/>
                <a:cs typeface="Segoe UI"/>
              </a:rPr>
              <a:t> check box, and then type </a:t>
            </a:r>
            <a:r>
              <a:rPr lang="en-US" sz="1000" b="1">
                <a:solidFill>
                  <a:prstClr val="black"/>
                </a:solidFill>
                <a:latin typeface="Arial"/>
                <a:ea typeface="Times New Roman"/>
                <a:cs typeface="Times New Roman"/>
              </a:rPr>
              <a:t>100</a:t>
            </a:r>
            <a:r>
              <a:rPr lang="en-US" sz="1000">
                <a:solidFill>
                  <a:srgbClr val="000000"/>
                </a:solidFill>
                <a:latin typeface="Arial"/>
                <a:ea typeface="Times New Roman"/>
                <a:cs typeface="Segoe UI"/>
              </a:rPr>
              <a:t> in the field.</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Management Task window, click the </a:t>
            </a:r>
            <a:r>
              <a:rPr lang="en-US" sz="1000" b="1">
                <a:solidFill>
                  <a:prstClr val="black"/>
                </a:solidFill>
                <a:latin typeface="Arial"/>
                <a:ea typeface="Times New Roman"/>
                <a:cs typeface="Times New Roman"/>
              </a:rPr>
              <a:t>Schedule</a:t>
            </a:r>
            <a:r>
              <a:rPr lang="en-US" sz="1000">
                <a:solidFill>
                  <a:srgbClr val="000000"/>
                </a:solidFill>
                <a:latin typeface="Arial"/>
                <a:ea typeface="Times New Roman"/>
                <a:cs typeface="Segoe UI"/>
              </a:rPr>
              <a:t> tab.</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Select </a:t>
            </a:r>
            <a:r>
              <a:rPr lang="en-US" sz="1000" b="1">
                <a:solidFill>
                  <a:prstClr val="black"/>
                </a:solidFill>
                <a:latin typeface="Arial"/>
                <a:ea typeface="Times New Roman"/>
                <a:cs typeface="Times New Roman"/>
              </a:rPr>
              <a:t>Monthly</a:t>
            </a:r>
            <a:r>
              <a:rPr lang="en-US" sz="1000">
                <a:solidFill>
                  <a:srgbClr val="000000"/>
                </a:solidFill>
                <a:latin typeface="Arial"/>
                <a:ea typeface="Times New Roman"/>
                <a:cs typeface="Segoe UI"/>
              </a:rPr>
              <a:t>, and then select the </a:t>
            </a:r>
            <a:r>
              <a:rPr lang="en-US" sz="1000" b="1">
                <a:solidFill>
                  <a:prstClr val="black"/>
                </a:solidFill>
                <a:latin typeface="Arial"/>
                <a:ea typeface="Times New Roman"/>
                <a:cs typeface="Times New Roman"/>
              </a:rPr>
              <a:t>Last</a:t>
            </a:r>
            <a:r>
              <a:rPr lang="en-US" sz="1000">
                <a:solidFill>
                  <a:srgbClr val="000000"/>
                </a:solidFill>
                <a:latin typeface="Arial"/>
                <a:ea typeface="Times New Roman"/>
                <a:cs typeface="Segoe UI"/>
              </a:rPr>
              <a:t> check box.</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Create File Management Task window,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Right-click the </a:t>
            </a:r>
            <a:r>
              <a:rPr lang="en-US" sz="1000" b="1">
                <a:solidFill>
                  <a:prstClr val="black"/>
                </a:solidFill>
                <a:latin typeface="Arial"/>
                <a:ea typeface="Times New Roman"/>
                <a:cs typeface="Times New Roman"/>
              </a:rPr>
              <a:t>Expire Documents</a:t>
            </a:r>
            <a:r>
              <a:rPr lang="en-US" sz="1000">
                <a:solidFill>
                  <a:srgbClr val="000000"/>
                </a:solidFill>
                <a:latin typeface="Arial"/>
                <a:ea typeface="Times New Roman"/>
                <a:cs typeface="Segoe UI"/>
              </a:rPr>
              <a:t> task, and then click </a:t>
            </a:r>
            <a:r>
              <a:rPr lang="en-US" sz="1000" b="1">
                <a:solidFill>
                  <a:prstClr val="black"/>
                </a:solidFill>
                <a:latin typeface="Arial"/>
                <a:ea typeface="Times New Roman"/>
                <a:cs typeface="Times New Roman"/>
              </a:rPr>
              <a:t>Run File Management Task Now</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Run File Management Task window, choose </a:t>
            </a:r>
            <a:r>
              <a:rPr lang="en-US" sz="1000" b="1">
                <a:solidFill>
                  <a:prstClr val="black"/>
                </a:solidFill>
                <a:latin typeface="Arial"/>
                <a:ea typeface="Times New Roman"/>
                <a:cs typeface="Times New Roman"/>
              </a:rPr>
              <a:t>Wait for task to complete</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View the generated report, and confirm that </a:t>
            </a:r>
            <a:r>
              <a:rPr lang="en-US" sz="1000">
                <a:solidFill>
                  <a:prstClr val="black"/>
                </a:solidFill>
                <a:latin typeface="Arial"/>
                <a:ea typeface="Times New Roman"/>
                <a:cs typeface="Times New Roman"/>
              </a:rPr>
              <a:t>six</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Times New Roman"/>
              </a:rPr>
              <a:t>files were moved.</a:t>
            </a:r>
            <a:r>
              <a:rPr lang="en-US" sz="1000">
                <a:solidFill>
                  <a:srgbClr val="000000"/>
                </a:solidFill>
                <a:latin typeface="Arial"/>
                <a:ea typeface="Times New Roman"/>
                <a:cs typeface="Segoe UI"/>
              </a:rPr>
              <a:t> Click the Expiration directory link in the report header, and then expand the directories to view the expired files.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Open the </a:t>
            </a:r>
            <a:r>
              <a:rPr lang="en-US" sz="1000" b="1">
                <a:solidFill>
                  <a:prstClr val="black"/>
                </a:solidFill>
                <a:latin typeface="Arial"/>
                <a:ea typeface="Times New Roman"/>
                <a:cs typeface="Times New Roman"/>
              </a:rPr>
              <a:t>E:\Labfiles\Mod09\Data</a:t>
            </a:r>
            <a:r>
              <a:rPr lang="en-US" sz="1000">
                <a:solidFill>
                  <a:srgbClr val="000000"/>
                </a:solidFill>
                <a:latin typeface="Arial"/>
                <a:ea typeface="Times New Roman"/>
                <a:cs typeface="Segoe UI"/>
              </a:rPr>
              <a:t> folder, and view the contents. The April.txt file will be the only file left in the folder.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Close all open windows.</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28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359410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What criteria do you need to meet to use FSRM for managing a server’s file structure?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The servers must be running Windows Server 2003 SP1 or newer. If you want to use File Classification Infrastructure, you must be running Windows Server 2008 R2 or newer. Additionally, you must format the volumes on which you perform FSRM operations with the NTFS.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what ways can classification management and file-management tasks decrease administrative overhead when dealing with a complex file and folder structure?</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Classification management and file-management tasks can allow administrators to automate the manual classification and modification of files on a file server. Rather than inspecting files manually and performing manual file operations, administrators can set up File Classification Infrastructure to classify files, and then perform the necessary operations on those files by using file management tasks.</a:t>
            </a:r>
          </a:p>
          <a:p>
            <a:pPr>
              <a:lnSpc>
                <a:spcPct val="115000"/>
              </a:lnSpc>
              <a:spcAft>
                <a:spcPts val="1000"/>
              </a:spcAft>
            </a:pPr>
            <a:r>
              <a:rPr lang="en-US" sz="1000">
                <a:solidFill>
                  <a:srgbClr val="000000"/>
                </a:solidFill>
                <a:latin typeface="Arial"/>
                <a:ea typeface="Calibri"/>
                <a:cs typeface="Segoe UI"/>
              </a:rPr>
              <a:t>Exercise 1: Configuring File Server Resource Manager Quotas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are implementing FSRM quotas to control the size of home folders. Each home folder is limited to 100 MB. To ensure that administrators are made aware of home folders that are running out of space, an event is written to the event log when a user exceeds 85 percent of their storage quota so that it can be tracked by administrators.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2: Configuring File Screening and Storage Reports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Managers are concerned that large media files are being stored in home folders, a practice that violates corporate policy. Managers want to prevent media files such as video, audio, and graphics files from being saved. You need to implement file screening to prevent media files from being stored in home folders. However, you have also been made aware that several users store Microsoft Project files with the extension .mpp in their home directories. You must ensure that the file screen you create does not </a:t>
            </a:r>
            <a:r>
              <a:rPr lang="en-US" sz="1000" smtClean="0">
                <a:latin typeface="Arial"/>
                <a:ea typeface="Calibri"/>
                <a:cs typeface="Segoe UI"/>
              </a:rPr>
              <a:t>restrict</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63936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review the module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4287882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a:solidFill>
                  <a:prstClr val="black"/>
                </a:solidFill>
                <a:latin typeface="Arial"/>
                <a:ea typeface="Calibri"/>
                <a:cs typeface="Segoe UI"/>
              </a:rPr>
              <a:t>the storage of these files.</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You have also been asked to provide a report to your manager documenting any attempts to save restricted media files on LON-SVR1.</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The main tasks in this exercise are:</a:t>
            </a:r>
            <a:endParaRPr lang="en-US" sz="1000">
              <a:solidFill>
                <a:prstClr val="black"/>
              </a:solidFill>
              <a:latin typeface="Arial"/>
              <a:ea typeface="Calibri"/>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Create a file group.</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Create a file screen template.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Create a file screen.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Test the file screen.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Generate an on-demand storage report.</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160875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428829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755746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833240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two main technologies that, together, make up a DFS solution:</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DFS namespace.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DFS Replication.</a:t>
            </a:r>
            <a:endParaRPr lang="en-US" sz="1000" smtClean="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Calibri"/>
                <a:cs typeface="Segoe UI"/>
              </a:rPr>
              <a:t>Briefly describe each component. Do not go into too much detail, as these components will be covered in depth later in the module. Emphasize that each role service is independent.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0546569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to students that you would choose a stand-alone namespace if:</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Your organization does not use AD DS.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need to create a single namespace with more than 5,000 targets.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want to use the server as a server cluster to ensure availability.</a:t>
            </a:r>
          </a:p>
          <a:p>
            <a:pPr>
              <a:lnSpc>
                <a:spcPct val="115000"/>
              </a:lnSpc>
              <a:spcAft>
                <a:spcPts val="1000"/>
              </a:spcAft>
            </a:pPr>
            <a:r>
              <a:rPr lang="en-US" sz="1000">
                <a:latin typeface="Arial"/>
                <a:ea typeface="Calibri"/>
                <a:cs typeface="Times New Roman"/>
              </a:rPr>
              <a:t>Explain that you can divide folder targets among two or more domain-based namespaces.</a:t>
            </a:r>
          </a:p>
          <a:p>
            <a:pPr>
              <a:lnSpc>
                <a:spcPct val="115000"/>
              </a:lnSpc>
              <a:spcAft>
                <a:spcPts val="1000"/>
              </a:spcAft>
            </a:pPr>
            <a:r>
              <a:rPr lang="en-US" sz="1000">
                <a:latin typeface="Arial"/>
                <a:ea typeface="Calibri"/>
                <a:cs typeface="Segoe UI"/>
              </a:rPr>
              <a:t>Explain that you would choose a domain-based namespace if:</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want to ensure availability by using multiple namespace servers.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You want to hide the name of the namespace server from the users. This could be because you plan to replace the namespace server, or you plan to migrate the namespace to another server.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853354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what DFS Replication is, and discuss some of the general concepts related to DFS Replication. Ask students about the benefits they see for implementing DFS Replication.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587249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Use the slide to describe how DFS namespace and DFS Replication works: </a:t>
            </a:r>
            <a:endParaRPr lang="en-US" sz="1000">
              <a:latin typeface="Arial"/>
              <a:ea typeface="Calibri"/>
              <a:cs typeface="Times New Roman"/>
            </a:endParaRPr>
          </a:p>
          <a:p>
            <a:pPr marL="742950" marR="0" lvl="1" indent="-285750">
              <a:lnSpc>
                <a:spcPct val="115000"/>
              </a:lnSpc>
              <a:spcBef>
                <a:spcPts val="0"/>
              </a:spcBef>
              <a:spcAft>
                <a:spcPts val="995"/>
              </a:spcAft>
              <a:buFont typeface="+mj-lt"/>
              <a:buAutoNum type="arabicPeriod"/>
            </a:pPr>
            <a:r>
              <a:rPr lang="en-US" sz="1000" smtClean="0">
                <a:effectLst/>
                <a:latin typeface="Arial"/>
                <a:ea typeface="Times New Roman"/>
                <a:cs typeface="Segoe UI"/>
              </a:rPr>
              <a:t>A user attempts to access a folder in the namespace.</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mj-lt"/>
              <a:buAutoNum type="arabicPeriod"/>
            </a:pPr>
            <a:r>
              <a:rPr lang="en-US" sz="1000" smtClean="0">
                <a:effectLst/>
                <a:latin typeface="Arial"/>
                <a:ea typeface="Times New Roman"/>
                <a:cs typeface="Segoe UI"/>
              </a:rPr>
              <a:t>The client computer contacts a namespace server. The namespace server sends the client computer a referral containing a list of servers that host the shared folders, called folder targets, associated with the folder. The client computer caches the referral, and then contacts the first server in the referral, typically a server in the client’s own site, unless no same-site servers exist. The administrator may also configure target priority.</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Calibri"/>
                <a:cs typeface="Segoe UI"/>
              </a:rPr>
              <a:t>DFS Replication synchronizes the shared folders. The fact that multiple servers host the folder is invisible to users, who see only a single folder in the namespace. If one of the servers becomes unavailable, the client computer fails over to the remaining server. </a:t>
            </a:r>
            <a:endParaRPr lang="en-US" sz="1000">
              <a:latin typeface="Arial"/>
              <a:ea typeface="Calibri"/>
              <a:cs typeface="Times New Roman"/>
            </a:endParaRPr>
          </a:p>
          <a:p>
            <a:pPr>
              <a:lnSpc>
                <a:spcPct val="115000"/>
              </a:lnSpc>
              <a:spcAft>
                <a:spcPts val="1000"/>
              </a:spcAft>
            </a:pPr>
            <a:r>
              <a:rPr lang="en-GB" sz="1000">
                <a:latin typeface="Arial"/>
                <a:ea typeface="Calibri"/>
                <a:cs typeface="Segoe UI"/>
              </a:rPr>
              <a:t>Ensure students understand that some scenarios are not suitable for DFS</a:t>
            </a:r>
            <a:r>
              <a:rPr lang="en-US" sz="1000">
                <a:latin typeface="Arial"/>
                <a:ea typeface="Calibri"/>
                <a:cs typeface="Segoe UI"/>
              </a:rPr>
              <a:t> Replication</a:t>
            </a:r>
            <a:r>
              <a:rPr lang="en-GB" sz="1000">
                <a:latin typeface="Arial"/>
                <a:ea typeface="Calibri"/>
                <a:cs typeface="Segoe UI"/>
              </a:rPr>
              <a:t>. For example, they might have files that multiple users access and modify in different locations. For these scenarios, Microsoft SharePoint</a:t>
            </a:r>
            <a:r>
              <a:rPr lang="en-GB" sz="1000" baseline="30000">
                <a:latin typeface="Arial"/>
                <a:ea typeface="Calibri"/>
                <a:cs typeface="Segoe UI"/>
              </a:rPr>
              <a:t>®</a:t>
            </a:r>
            <a:r>
              <a:rPr lang="en-GB" sz="1000">
                <a:latin typeface="Arial"/>
                <a:ea typeface="Calibri"/>
                <a:cs typeface="Segoe UI"/>
              </a:rPr>
              <a:t> 2013 Products are a better solution. Describe a situation where a user in New York modifies a document from their local DFS namespace and a user in London modifies the same document from their local namespace before replication happens. When replication does occur, the user who last saved the file will overwrite the other user’s changes and a conflict will be generated.</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06124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This topic introduces a new piece of functionality in Windows Server 2012. The File Services role service called Data Deduplication enables the optimization of storage on nonsystem volumes.</a:t>
            </a:r>
          </a:p>
          <a:p>
            <a:pPr>
              <a:lnSpc>
                <a:spcPct val="115000"/>
              </a:lnSpc>
              <a:spcAft>
                <a:spcPts val="1000"/>
              </a:spcAft>
            </a:pPr>
            <a:r>
              <a:rPr lang="en-US" sz="1000">
                <a:latin typeface="Arial"/>
                <a:ea typeface="Calibri"/>
                <a:cs typeface="Times New Roman"/>
              </a:rPr>
              <a:t>Explain data deduplication, high level-functionality, and considerations as listed in the handbook. Ensure students understand that data deduplication is not specific to DFS</a:t>
            </a:r>
            <a:r>
              <a:rPr lang="en-US" sz="1000">
                <a:latin typeface="Arial"/>
                <a:ea typeface="Calibri"/>
                <a:cs typeface="Segoe UI"/>
              </a:rPr>
              <a:t> Replication</a:t>
            </a:r>
            <a:r>
              <a:rPr lang="en-US" sz="1000">
                <a:latin typeface="Arial"/>
                <a:ea typeface="Calibri"/>
                <a:cs typeface="Times New Roman"/>
              </a:rPr>
              <a:t>, but rather that DFS</a:t>
            </a:r>
            <a:r>
              <a:rPr lang="en-US" sz="1000">
                <a:latin typeface="Arial"/>
                <a:ea typeface="Calibri"/>
                <a:cs typeface="Segoe UI"/>
              </a:rPr>
              <a:t> Replication</a:t>
            </a:r>
            <a:r>
              <a:rPr lang="en-US" sz="1000">
                <a:latin typeface="Arial"/>
                <a:ea typeface="Calibri"/>
                <a:cs typeface="Times New Roman"/>
              </a:rPr>
              <a:t> is one of the technologies in Windows Server 2012 that is designed to take advantage of data deduplication.</a:t>
            </a:r>
          </a:p>
        </p:txBody>
      </p:sp>
      <p:sp>
        <p:nvSpPr>
          <p:cNvPr id="4" name="Slide Number Placeholder 3"/>
          <p:cNvSpPr>
            <a:spLocks noGrp="1"/>
          </p:cNvSpPr>
          <p:nvPr>
            <p:ph type="sldNum" sz="quarter" idx="10"/>
          </p:nvPr>
        </p:nvSpPr>
        <p:spPr/>
        <p:txBody>
          <a:bodyPr/>
          <a:lstStyle/>
          <a:p>
            <a:fld id="{7FC0683F-6D4B-4AB3-9E5D-B8FCBADE7154}"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309812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Explain that DFS Namespace and DFS Replication together can provide solutions for a number of key scenarios: </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Sharing files across branch offices. Mention that administrators can use DFS</a:t>
            </a:r>
            <a:r>
              <a:rPr lang="en-US" sz="1000" smtClean="0">
                <a:effectLst/>
                <a:latin typeface="Arial"/>
                <a:ea typeface="Times New Roman"/>
                <a:cs typeface="Segoe UI"/>
              </a:rPr>
              <a:t> Replication</a:t>
            </a:r>
            <a:r>
              <a:rPr lang="en-US" sz="1000" smtClean="0">
                <a:effectLst/>
                <a:latin typeface="Arial"/>
                <a:ea typeface="Times New Roman"/>
                <a:cs typeface="Times New Roman"/>
              </a:rPr>
              <a:t> to replicate files between branch servers, thereby providing users fast access to files in their respective branch offices. Having files in multiple branch offices also benefits users who travel from one branch office to another. The users can make changes to their files in one branch office, and have those changes replicate back to their branch office or the hub site.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Data collection. The data collection scenario helps eliminate tape backups in branch offices, and significantly reduces branch office operational costs. To accomplish this, data is replicated from a branch office server to a server in a hub office or data center. Administrators at the hub office can use backup software to back up the branch server’s data. This eliminates the often error-prone process of having administrators who are not Information Technology (IT) professionals perform backups at branch offices.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Data distribution. Data can be replicated throughout an organization and made available to users through a single virtual namespace folder tree.</a:t>
            </a:r>
          </a:p>
          <a:p>
            <a:pPr>
              <a:lnSpc>
                <a:spcPct val="115000"/>
              </a:lnSpc>
              <a:spcAft>
                <a:spcPts val="1000"/>
              </a:spcAft>
            </a:pPr>
            <a:r>
              <a:rPr lang="en-US" sz="1000">
                <a:latin typeface="Arial"/>
                <a:ea typeface="Calibri"/>
                <a:cs typeface="Segoe UI"/>
              </a:rPr>
              <a:t>Students should understand that DFS Replication only replicates a file after it is closed. Therefore, DFS Replication is not recommended for replicating database files or any files that are held open for long periods.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Make sure to mention that, to minimize bandwidth requirements, DFS</a:t>
            </a:r>
            <a:r>
              <a:rPr lang="en-US" sz="1000">
                <a:latin typeface="Arial"/>
                <a:ea typeface="Calibri"/>
                <a:cs typeface="Segoe UI"/>
              </a:rPr>
              <a:t> Replication</a:t>
            </a:r>
            <a:r>
              <a:rPr lang="en-US" sz="1000">
                <a:latin typeface="Arial"/>
                <a:ea typeface="Calibri"/>
                <a:cs typeface="Times New Roman"/>
              </a:rPr>
              <a:t> only replicates the changes between the two servers.</a:t>
            </a:r>
          </a:p>
        </p:txBody>
      </p:sp>
      <p:sp>
        <p:nvSpPr>
          <p:cNvPr id="4" name="Slide Number Placeholder 3"/>
          <p:cNvSpPr>
            <a:spLocks noGrp="1"/>
          </p:cNvSpPr>
          <p:nvPr>
            <p:ph type="sldNum" sz="quarter" idx="10"/>
          </p:nvPr>
        </p:nvSpPr>
        <p:spPr/>
        <p:txBody>
          <a:bodyPr/>
          <a:lstStyle/>
          <a:p>
            <a:fld id="{7FC0683F-6D4B-4AB3-9E5D-B8FCBADE7154}"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65862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267504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 this demonstration, you will use the </a:t>
            </a:r>
            <a:r>
              <a:rPr lang="en-US" sz="1000">
                <a:latin typeface="Arial"/>
                <a:ea typeface="Calibri"/>
                <a:cs typeface="Times New Roman"/>
              </a:rPr>
              <a:t>20411D-LON-DC1</a:t>
            </a:r>
            <a:r>
              <a:rPr lang="en-US" sz="1000">
                <a:latin typeface="Arial"/>
                <a:ea typeface="Calibri"/>
                <a:cs typeface="Segoe UI"/>
              </a:rPr>
              <a:t> and </a:t>
            </a:r>
            <a:r>
              <a:rPr lang="en-US" sz="1000">
                <a:latin typeface="Arial"/>
                <a:ea typeface="Calibri"/>
                <a:cs typeface="Times New Roman"/>
              </a:rPr>
              <a:t>20411D-LON-SVR1</a:t>
            </a:r>
            <a:r>
              <a:rPr lang="en-US" sz="1000">
                <a:latin typeface="Arial"/>
                <a:ea typeface="Calibri"/>
                <a:cs typeface="Segoe UI"/>
              </a:rPr>
              <a:t> virtual machines. Sign in to </a:t>
            </a:r>
            <a:r>
              <a:rPr lang="en-US" sz="1000">
                <a:latin typeface="Arial"/>
                <a:ea typeface="Calibri"/>
                <a:cs typeface="Times New Roman"/>
              </a:rPr>
              <a:t>LON-SVR1</a:t>
            </a:r>
            <a:r>
              <a:rPr lang="en-US" sz="1000">
                <a:latin typeface="Arial"/>
                <a:ea typeface="Calibri"/>
                <a:cs typeface="Segoe UI"/>
              </a:rPr>
              <a:t>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ts val="1300"/>
              </a:lnSpc>
              <a:spcBef>
                <a:spcPts val="900"/>
              </a:spcBef>
              <a:spcAft>
                <a:spcPts val="300"/>
              </a:spcAft>
            </a:pPr>
            <a:r>
              <a:rPr lang="en-US" sz="1000" b="1" smtClean="0">
                <a:effectLst/>
                <a:latin typeface="Arial"/>
                <a:ea typeface="Times New Roman"/>
                <a:cs typeface="Segoe UI"/>
              </a:rPr>
              <a:t>Install the DFS role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Switch to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taskbar, click </a:t>
            </a:r>
            <a:r>
              <a:rPr lang="en-US" sz="1000" b="1" smtClean="0">
                <a:effectLst/>
                <a:latin typeface="Arial"/>
                <a:ea typeface="Times New Roman"/>
                <a:cs typeface="Times New Roman"/>
              </a:rPr>
              <a:t>Server Manager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Server Manager, click </a:t>
            </a:r>
            <a:r>
              <a:rPr lang="en-US" sz="1000" b="1" smtClean="0">
                <a:effectLst/>
                <a:latin typeface="Arial"/>
                <a:ea typeface="Times New Roman"/>
                <a:cs typeface="Times New Roman"/>
              </a:rPr>
              <a:t>Manage</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Add Roles and Features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Add Roles and Features Wizard,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Select installation type</a:t>
            </a:r>
            <a:r>
              <a:rPr lang="en-US" sz="1000" smtClean="0">
                <a:effectLst/>
                <a:latin typeface="Arial"/>
                <a:ea typeface="Times New Roman"/>
                <a:cs typeface="Times New Roman"/>
              </a:rPr>
              <a:t> page,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Select destination server</a:t>
            </a:r>
            <a:r>
              <a:rPr lang="en-US" sz="1000" smtClean="0">
                <a:effectLst/>
                <a:latin typeface="Arial"/>
                <a:ea typeface="Times New Roman"/>
                <a:cs typeface="Times New Roman"/>
              </a:rPr>
              <a:t> page,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Select server roles </a:t>
            </a:r>
            <a:r>
              <a:rPr lang="en-US" sz="1000" smtClean="0">
                <a:effectLst/>
                <a:latin typeface="Arial"/>
                <a:ea typeface="Times New Roman"/>
                <a:cs typeface="Times New Roman"/>
              </a:rPr>
              <a:t>page, expand </a:t>
            </a:r>
            <a:r>
              <a:rPr lang="en-US" sz="1000" b="1" smtClean="0">
                <a:effectLst/>
                <a:latin typeface="Arial"/>
                <a:ea typeface="Times New Roman"/>
                <a:cs typeface="Times New Roman"/>
              </a:rPr>
              <a:t>File and Storage Services</a:t>
            </a:r>
            <a:r>
              <a:rPr lang="en-US" sz="1000" smtClean="0">
                <a:effectLst/>
                <a:latin typeface="Arial"/>
                <a:ea typeface="Times New Roman"/>
                <a:cs typeface="Times New Roman"/>
              </a:rPr>
              <a:t>, expand </a:t>
            </a:r>
            <a:r>
              <a:rPr lang="en-US" sz="1000" b="1" smtClean="0">
                <a:effectLst/>
                <a:latin typeface="Arial"/>
                <a:ea typeface="Times New Roman"/>
                <a:cs typeface="Times New Roman"/>
              </a:rPr>
              <a:t>File and iSCSI Services</a:t>
            </a:r>
            <a:r>
              <a:rPr lang="en-US" sz="1000" smtClean="0">
                <a:effectLst/>
                <a:latin typeface="Arial"/>
                <a:ea typeface="Times New Roman"/>
                <a:cs typeface="Times New Roman"/>
              </a:rPr>
              <a:t>, and then select the </a:t>
            </a:r>
            <a:r>
              <a:rPr lang="en-US" sz="1000" b="1" smtClean="0">
                <a:effectLst/>
                <a:latin typeface="Arial"/>
                <a:ea typeface="Times New Roman"/>
                <a:cs typeface="Times New Roman"/>
              </a:rPr>
              <a:t>DFS Namespaces</a:t>
            </a:r>
            <a:r>
              <a:rPr lang="en-US" sz="1000" smtClean="0">
                <a:effectLst/>
                <a:latin typeface="Arial"/>
                <a:ea typeface="Times New Roman"/>
                <a:cs typeface="Times New Roman"/>
              </a:rPr>
              <a:t> check box.</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Add Roles and Features pop-up window, click </a:t>
            </a:r>
            <a:r>
              <a:rPr lang="en-US" sz="1000" b="1" smtClean="0">
                <a:effectLst/>
                <a:latin typeface="Arial"/>
                <a:ea typeface="Times New Roman"/>
                <a:cs typeface="Times New Roman"/>
              </a:rPr>
              <a:t>Add Features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Select the </a:t>
            </a:r>
            <a:r>
              <a:rPr lang="en-US" sz="1000" b="1" smtClean="0">
                <a:effectLst/>
                <a:latin typeface="Arial"/>
                <a:ea typeface="Times New Roman"/>
                <a:cs typeface="Times New Roman"/>
              </a:rPr>
              <a:t>DFS Replication</a:t>
            </a:r>
            <a:r>
              <a:rPr lang="en-US" sz="1000" smtClean="0">
                <a:effectLst/>
                <a:latin typeface="Arial"/>
                <a:ea typeface="Times New Roman"/>
                <a:cs typeface="Times New Roman"/>
              </a:rPr>
              <a:t> check box,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Select features</a:t>
            </a:r>
            <a:r>
              <a:rPr lang="en-US" sz="1000" smtClean="0">
                <a:effectLst/>
                <a:latin typeface="Arial"/>
                <a:ea typeface="Times New Roman"/>
                <a:cs typeface="Times New Roman"/>
              </a:rPr>
              <a:t> page,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Confirm installation selections</a:t>
            </a:r>
            <a:r>
              <a:rPr lang="en-US" sz="1000" smtClean="0">
                <a:effectLst/>
                <a:latin typeface="Arial"/>
                <a:ea typeface="Times New Roman"/>
                <a:cs typeface="Times New Roman"/>
              </a:rPr>
              <a:t> page, click </a:t>
            </a:r>
            <a:r>
              <a:rPr lang="en-US" sz="1000" b="1" smtClean="0">
                <a:effectLst/>
                <a:latin typeface="Arial"/>
                <a:ea typeface="Times New Roman"/>
                <a:cs typeface="Times New Roman"/>
              </a:rPr>
              <a:t>Install</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When the installation completes, click </a:t>
            </a:r>
            <a:r>
              <a:rPr lang="en-US" sz="1000" b="1" smtClean="0">
                <a:effectLst/>
                <a:latin typeface="Arial"/>
                <a:ea typeface="Times New Roman"/>
                <a:cs typeface="Times New Roman"/>
              </a:rPr>
              <a:t>Close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Close Server Manager.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06158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722159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the process for creating a namespace for publishing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0486743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the security requirements required for creating and managing DFS. Be sure to explain that you should use the </a:t>
            </a:r>
            <a:r>
              <a:rPr lang="en-US" sz="1000">
                <a:latin typeface="Arial"/>
                <a:ea typeface="Calibri"/>
                <a:cs typeface="Times New Roman"/>
              </a:rPr>
              <a:t>Delegate Management Permissions</a:t>
            </a:r>
            <a:r>
              <a:rPr lang="en-US" sz="1000">
                <a:latin typeface="Arial"/>
                <a:ea typeface="Calibri"/>
                <a:cs typeface="Segoe UI"/>
              </a:rPr>
              <a:t> command from within the DFS Management console.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4020505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 this demonstration, you will use the </a:t>
            </a:r>
            <a:r>
              <a:rPr lang="en-US" sz="1000">
                <a:latin typeface="Arial"/>
                <a:ea typeface="Calibri"/>
                <a:cs typeface="Times New Roman"/>
              </a:rPr>
              <a:t>20411D-LON-DC1</a:t>
            </a:r>
            <a:r>
              <a:rPr lang="en-US" sz="1000">
                <a:latin typeface="Arial"/>
                <a:ea typeface="Calibri"/>
                <a:cs typeface="Segoe UI"/>
              </a:rPr>
              <a:t> and </a:t>
            </a:r>
            <a:r>
              <a:rPr lang="en-US" sz="1000">
                <a:latin typeface="Arial"/>
                <a:ea typeface="Calibri"/>
                <a:cs typeface="Times New Roman"/>
              </a:rPr>
              <a:t>20411D-LON-SVR1</a:t>
            </a:r>
            <a:r>
              <a:rPr lang="en-US" sz="1000">
                <a:latin typeface="Arial"/>
                <a:ea typeface="Calibri"/>
                <a:cs typeface="Segoe UI"/>
              </a:rPr>
              <a:t> virtual machines. Sign in to </a:t>
            </a:r>
            <a:r>
              <a:rPr lang="en-US" sz="1000">
                <a:latin typeface="Arial"/>
                <a:ea typeface="Calibri"/>
                <a:cs typeface="Times New Roman"/>
              </a:rPr>
              <a:t>LON-SVR1</a:t>
            </a:r>
            <a:r>
              <a:rPr lang="en-US" sz="1000">
                <a:latin typeface="Arial"/>
                <a:ea typeface="Calibri"/>
                <a:cs typeface="Segoe UI"/>
              </a:rPr>
              <a:t>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Create a new namespace</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Switch to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taskbar, click the </a:t>
            </a:r>
            <a:r>
              <a:rPr lang="en-US" sz="1000" b="1" smtClean="0">
                <a:effectLst/>
                <a:latin typeface="Arial"/>
                <a:ea typeface="Times New Roman"/>
                <a:cs typeface="Times New Roman"/>
              </a:rPr>
              <a:t>Server Manager</a:t>
            </a:r>
            <a:r>
              <a:rPr lang="en-US" sz="1000" smtClean="0">
                <a:effectLst/>
                <a:latin typeface="Arial"/>
                <a:ea typeface="Times New Roman"/>
                <a:cs typeface="Times New Roman"/>
              </a:rPr>
              <a:t> shortcut.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Server Manager, click </a:t>
            </a:r>
            <a:r>
              <a:rPr lang="en-US" sz="1000" b="1" smtClean="0">
                <a:effectLst/>
                <a:latin typeface="Arial"/>
                <a:ea typeface="Times New Roman"/>
                <a:cs typeface="Times New Roman"/>
              </a:rPr>
              <a:t>Tools</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DFS Management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DFS Management</a:t>
            </a:r>
            <a:r>
              <a:rPr lang="en-US" sz="1000" smtClean="0">
                <a:effectLst/>
                <a:latin typeface="Arial"/>
                <a:ea typeface="Times New Roman"/>
                <a:cs typeface="Times New Roman"/>
              </a:rPr>
              <a:t> console, click </a:t>
            </a:r>
            <a:r>
              <a:rPr lang="en-US" sz="1000" b="1" smtClean="0">
                <a:effectLst/>
                <a:latin typeface="Arial"/>
                <a:ea typeface="Times New Roman"/>
                <a:cs typeface="Times New Roman"/>
              </a:rPr>
              <a:t>Namespaces</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Right-click </a:t>
            </a:r>
            <a:r>
              <a:rPr lang="en-US" sz="1000" b="1" smtClean="0">
                <a:effectLst/>
                <a:latin typeface="Arial"/>
                <a:ea typeface="Times New Roman"/>
                <a:cs typeface="Times New Roman"/>
              </a:rPr>
              <a:t>Namespaces</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New Namespace</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New Namespace Wizard, on the </a:t>
            </a:r>
            <a:r>
              <a:rPr lang="en-US" sz="1000" b="1" smtClean="0">
                <a:effectLst/>
                <a:latin typeface="Arial"/>
                <a:ea typeface="Times New Roman"/>
                <a:cs typeface="Times New Roman"/>
              </a:rPr>
              <a:t>Namespace Server</a:t>
            </a:r>
            <a:r>
              <a:rPr lang="en-US" sz="1000" smtClean="0">
                <a:effectLst/>
                <a:latin typeface="Arial"/>
                <a:ea typeface="Times New Roman"/>
                <a:cs typeface="Times New Roman"/>
              </a:rPr>
              <a:t> page, under Server, type </a:t>
            </a:r>
            <a:r>
              <a:rPr lang="en-US" sz="1000" b="1" smtClean="0">
                <a:effectLst/>
                <a:latin typeface="Arial"/>
                <a:ea typeface="Times New Roman"/>
                <a:cs typeface="Times New Roman"/>
              </a:rPr>
              <a:t>LON-SVR1</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Namespace Name</a:t>
            </a:r>
            <a:r>
              <a:rPr lang="en-US" sz="1000" smtClean="0">
                <a:effectLst/>
                <a:latin typeface="Arial"/>
                <a:ea typeface="Times New Roman"/>
                <a:cs typeface="Times New Roman"/>
              </a:rPr>
              <a:t> and </a:t>
            </a:r>
            <a:r>
              <a:rPr lang="en-US" sz="1000" b="1" smtClean="0">
                <a:effectLst/>
                <a:latin typeface="Arial"/>
                <a:ea typeface="Times New Roman"/>
                <a:cs typeface="Times New Roman"/>
              </a:rPr>
              <a:t>Settings</a:t>
            </a:r>
            <a:r>
              <a:rPr lang="en-US" sz="1000" smtClean="0">
                <a:effectLst/>
                <a:latin typeface="Arial"/>
                <a:ea typeface="Times New Roman"/>
                <a:cs typeface="Times New Roman"/>
              </a:rPr>
              <a:t> page, under Name, type </a:t>
            </a:r>
            <a:r>
              <a:rPr lang="en-US" sz="1000" b="1" smtClean="0">
                <a:effectLst/>
                <a:latin typeface="Arial"/>
                <a:ea typeface="Times New Roman"/>
                <a:cs typeface="Times New Roman"/>
              </a:rPr>
              <a:t>Research</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Namespace Type</a:t>
            </a:r>
            <a:r>
              <a:rPr lang="en-US" sz="1000" smtClean="0">
                <a:effectLst/>
                <a:latin typeface="Arial"/>
                <a:ea typeface="Times New Roman"/>
                <a:cs typeface="Times New Roman"/>
              </a:rPr>
              <a:t> page, ensure that both </a:t>
            </a:r>
            <a:r>
              <a:rPr lang="en-US" sz="1000" b="1" smtClean="0">
                <a:effectLst/>
                <a:latin typeface="Arial"/>
                <a:ea typeface="Times New Roman"/>
                <a:cs typeface="Times New Roman"/>
              </a:rPr>
              <a:t>Domain-based namespace </a:t>
            </a:r>
            <a:r>
              <a:rPr lang="en-US" sz="1000" smtClean="0">
                <a:effectLst/>
                <a:latin typeface="Arial"/>
                <a:ea typeface="Times New Roman"/>
                <a:cs typeface="Times New Roman"/>
              </a:rPr>
              <a:t>and </a:t>
            </a:r>
            <a:r>
              <a:rPr lang="en-US" sz="1000" b="1" smtClean="0">
                <a:effectLst/>
                <a:latin typeface="Arial"/>
                <a:ea typeface="Times New Roman"/>
                <a:cs typeface="Times New Roman"/>
              </a:rPr>
              <a:t>Enable Windows Server 2008</a:t>
            </a:r>
            <a:r>
              <a:rPr lang="en-US" sz="1000" smtClean="0">
                <a:effectLst/>
                <a:latin typeface="Arial"/>
                <a:ea typeface="Times New Roman"/>
                <a:cs typeface="Times New Roman"/>
              </a:rPr>
              <a:t> </a:t>
            </a:r>
            <a:r>
              <a:rPr lang="en-US" sz="1000" b="1" smtClean="0">
                <a:effectLst/>
                <a:latin typeface="Arial"/>
                <a:ea typeface="Times New Roman"/>
                <a:cs typeface="Times New Roman"/>
              </a:rPr>
              <a:t>mode</a:t>
            </a:r>
            <a:r>
              <a:rPr lang="en-US" sz="1000" smtClean="0">
                <a:effectLst/>
                <a:latin typeface="Arial"/>
                <a:ea typeface="Times New Roman"/>
                <a:cs typeface="Times New Roman"/>
              </a:rPr>
              <a:t> are selected,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Review Settings</a:t>
            </a:r>
            <a:r>
              <a:rPr lang="en-US" sz="1000" smtClean="0">
                <a:effectLst/>
                <a:latin typeface="Arial"/>
                <a:ea typeface="Times New Roman"/>
                <a:cs typeface="Times New Roman"/>
              </a:rPr>
              <a:t> </a:t>
            </a:r>
            <a:r>
              <a:rPr lang="en-US" sz="1000" b="1" smtClean="0">
                <a:effectLst/>
                <a:latin typeface="Arial"/>
                <a:ea typeface="Times New Roman"/>
                <a:cs typeface="Times New Roman"/>
              </a:rPr>
              <a:t>and</a:t>
            </a:r>
            <a:r>
              <a:rPr lang="en-US" sz="1000" smtClean="0">
                <a:effectLst/>
                <a:latin typeface="Arial"/>
                <a:ea typeface="Times New Roman"/>
                <a:cs typeface="Times New Roman"/>
              </a:rPr>
              <a:t> </a:t>
            </a:r>
            <a:r>
              <a:rPr lang="en-US" sz="1000" b="1" smtClean="0">
                <a:effectLst/>
                <a:latin typeface="Arial"/>
                <a:ea typeface="Times New Roman"/>
                <a:cs typeface="Times New Roman"/>
              </a:rPr>
              <a:t>Create Namespace</a:t>
            </a:r>
            <a:r>
              <a:rPr lang="en-US" sz="1000" smtClean="0">
                <a:effectLst/>
                <a:latin typeface="Arial"/>
                <a:ea typeface="Times New Roman"/>
                <a:cs typeface="Times New Roman"/>
              </a:rPr>
              <a:t> page, click </a:t>
            </a:r>
            <a:r>
              <a:rPr lang="en-US" sz="1000" b="1" smtClean="0">
                <a:effectLst/>
                <a:latin typeface="Arial"/>
                <a:ea typeface="Times New Roman"/>
                <a:cs typeface="Times New Roman"/>
              </a:rPr>
              <a:t>Create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Confirmation</a:t>
            </a:r>
            <a:r>
              <a:rPr lang="en-US" sz="1000" smtClean="0">
                <a:effectLst/>
                <a:latin typeface="Arial"/>
                <a:ea typeface="Times New Roman"/>
                <a:cs typeface="Times New Roman"/>
              </a:rPr>
              <a:t> page, verify that the create namespace task is successful, and then click </a:t>
            </a:r>
            <a:r>
              <a:rPr lang="en-US" sz="1000" b="1" smtClean="0">
                <a:effectLst/>
                <a:latin typeface="Arial"/>
                <a:ea typeface="Times New Roman"/>
                <a:cs typeface="Times New Roman"/>
              </a:rPr>
              <a:t>Close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console, expand the </a:t>
            </a:r>
            <a:r>
              <a:rPr lang="en-US" sz="1000" b="1" smtClean="0">
                <a:effectLst/>
                <a:latin typeface="Arial"/>
                <a:ea typeface="Times New Roman"/>
                <a:cs typeface="Times New Roman"/>
              </a:rPr>
              <a:t>Namespace</a:t>
            </a:r>
            <a:r>
              <a:rPr lang="en-US" sz="1000" smtClean="0">
                <a:effectLst/>
                <a:latin typeface="Arial"/>
                <a:ea typeface="Times New Roman"/>
                <a:cs typeface="Times New Roman"/>
              </a:rPr>
              <a:t> node, and then click </a:t>
            </a:r>
            <a:r>
              <a:rPr lang="en-US" sz="1000" b="1" smtClean="0">
                <a:effectLst/>
                <a:latin typeface="Arial"/>
                <a:ea typeface="Times New Roman"/>
                <a:cs typeface="Times New Roman"/>
              </a:rPr>
              <a:t>\\Adatum.com\Research</a:t>
            </a:r>
            <a:r>
              <a:rPr lang="en-US" sz="1000" smtClean="0">
                <a:effectLst/>
                <a:latin typeface="Arial"/>
                <a:ea typeface="Times New Roman"/>
                <a:cs typeface="Times New Roman"/>
              </a:rPr>
              <a:t>. Review the four tabs in the details pane.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console, right-click </a:t>
            </a:r>
            <a:r>
              <a:rPr lang="en-US" sz="1000" b="1" smtClean="0">
                <a:effectLst/>
                <a:latin typeface="Arial"/>
                <a:ea typeface="Times New Roman"/>
                <a:cs typeface="Times New Roman"/>
              </a:rPr>
              <a:t>\\Adatum.com\Research</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Properties</a:t>
            </a:r>
            <a:r>
              <a:rPr lang="en-US" sz="1000" smtClean="0">
                <a:effectLst/>
                <a:latin typeface="Arial"/>
                <a:ea typeface="Times New Roman"/>
                <a:cs typeface="Times New Roman"/>
              </a:rPr>
              <a:t>. Review the options on the</a:t>
            </a:r>
            <a:r>
              <a:rPr lang="en-US" sz="1000" b="1" smtClean="0">
                <a:effectLst/>
                <a:latin typeface="Arial"/>
                <a:ea typeface="Times New Roman"/>
                <a:cs typeface="Times New Roman"/>
              </a:rPr>
              <a:t> General</a:t>
            </a:r>
            <a:r>
              <a:rPr lang="en-US" sz="1000" smtClean="0">
                <a:effectLst/>
                <a:latin typeface="Arial"/>
                <a:ea typeface="Times New Roman"/>
                <a:cs typeface="Times New Roman"/>
              </a:rPr>
              <a:t>, </a:t>
            </a:r>
            <a:r>
              <a:rPr lang="en-US" sz="1000" b="1" smtClean="0">
                <a:effectLst/>
                <a:latin typeface="Arial"/>
                <a:ea typeface="Times New Roman"/>
                <a:cs typeface="Times New Roman"/>
              </a:rPr>
              <a:t>Referrals</a:t>
            </a:r>
            <a:r>
              <a:rPr lang="en-US" sz="1000" smtClean="0">
                <a:effectLst/>
                <a:latin typeface="Arial"/>
                <a:ea typeface="Times New Roman"/>
                <a:cs typeface="Times New Roman"/>
              </a:rPr>
              <a:t>, and </a:t>
            </a:r>
            <a:r>
              <a:rPr lang="en-US" sz="1000" b="1" smtClean="0">
                <a:effectLst/>
                <a:latin typeface="Arial"/>
                <a:ea typeface="Times New Roman"/>
                <a:cs typeface="Times New Roman"/>
              </a:rPr>
              <a:t>Advanced</a:t>
            </a:r>
            <a:r>
              <a:rPr lang="en-US" sz="1000" smtClean="0">
                <a:effectLst/>
                <a:latin typeface="Arial"/>
                <a:ea typeface="Times New Roman"/>
                <a:cs typeface="Times New Roman"/>
              </a:rPr>
              <a:t> tabs.</a:t>
            </a:r>
          </a:p>
          <a:p>
            <a:pPr marL="342900" marR="0" lvl="0" indent="-342900">
              <a:lnSpc>
                <a:spcPct val="115000"/>
              </a:lnSpc>
              <a:spcBef>
                <a:spcPts val="0"/>
              </a:spcBef>
              <a:spcAft>
                <a:spcPts val="995"/>
              </a:spcAft>
              <a:buFont typeface="+mj-lt"/>
              <a:buAutoNum type="arabicPeriod"/>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249044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a:solidFill>
                  <a:prstClr val="black"/>
                </a:solidFill>
                <a:latin typeface="Arial"/>
                <a:ea typeface="Times New Roman"/>
                <a:cs typeface="Times New Roman"/>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 to close the </a:t>
            </a:r>
            <a:r>
              <a:rPr lang="en-US" sz="1000" b="1">
                <a:solidFill>
                  <a:prstClr val="black"/>
                </a:solidFill>
                <a:latin typeface="Arial"/>
                <a:ea typeface="Times New Roman"/>
                <a:cs typeface="Times New Roman"/>
              </a:rPr>
              <a:t>\\Adatum.com\Research Properties</a:t>
            </a:r>
            <a:r>
              <a:rPr lang="en-US" sz="1000">
                <a:solidFill>
                  <a:prstClr val="black"/>
                </a:solidFill>
                <a:latin typeface="Arial"/>
                <a:ea typeface="Times New Roman"/>
                <a:cs typeface="Times New Roman"/>
              </a:rPr>
              <a:t> dialog box.</a:t>
            </a:r>
          </a:p>
          <a:p>
            <a:pPr lvl="0">
              <a:lnSpc>
                <a:spcPct val="115000"/>
              </a:lnSpc>
              <a:spcAft>
                <a:spcPts val="1000"/>
              </a:spcAft>
            </a:pPr>
            <a:r>
              <a:rPr lang="en-US" sz="1000" b="1">
                <a:solidFill>
                  <a:prstClr val="black"/>
                </a:solidFill>
                <a:latin typeface="Arial"/>
                <a:ea typeface="Calibri"/>
                <a:cs typeface="Times New Roman"/>
              </a:rPr>
              <a:t>Create a new folder and folder target</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DFS Management console, right-click </a:t>
            </a:r>
            <a:r>
              <a:rPr lang="en-US" sz="1000" b="1">
                <a:solidFill>
                  <a:prstClr val="black"/>
                </a:solidFill>
                <a:latin typeface="Arial"/>
                <a:ea typeface="Times New Roman"/>
                <a:cs typeface="Times New Roman"/>
              </a:rPr>
              <a:t>\\Adatum.com\Research</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New Folder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New Folder</a:t>
            </a:r>
            <a:r>
              <a:rPr lang="en-US" sz="1000">
                <a:solidFill>
                  <a:prstClr val="black"/>
                </a:solidFill>
                <a:latin typeface="Arial"/>
                <a:ea typeface="Times New Roman"/>
                <a:cs typeface="Times New Roman"/>
              </a:rPr>
              <a:t> dialog box, under Name, type </a:t>
            </a:r>
            <a:r>
              <a:rPr lang="en-US" sz="1000" b="1">
                <a:solidFill>
                  <a:prstClr val="black"/>
                </a:solidFill>
                <a:latin typeface="Arial"/>
                <a:ea typeface="Times New Roman"/>
                <a:cs typeface="Times New Roman"/>
              </a:rPr>
              <a:t>Proposals</a:t>
            </a:r>
            <a:r>
              <a:rPr lang="en-US" sz="100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New Folder</a:t>
            </a:r>
            <a:r>
              <a:rPr lang="en-US" sz="1000">
                <a:solidFill>
                  <a:prstClr val="black"/>
                </a:solidFill>
                <a:latin typeface="Arial"/>
                <a:ea typeface="Times New Roman"/>
                <a:cs typeface="Times New Roman"/>
              </a:rPr>
              <a:t> dialog box, under Folder targets, click </a:t>
            </a:r>
            <a:r>
              <a:rPr lang="en-US" sz="1000" b="1">
                <a:solidFill>
                  <a:prstClr val="black"/>
                </a:solidFill>
                <a:latin typeface="Arial"/>
                <a:ea typeface="Times New Roman"/>
                <a:cs typeface="Times New Roman"/>
              </a:rPr>
              <a:t>Add</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Add Folder Target</a:t>
            </a:r>
            <a:r>
              <a:rPr lang="en-US" sz="1000">
                <a:solidFill>
                  <a:prstClr val="black"/>
                </a:solidFill>
                <a:latin typeface="Arial"/>
                <a:ea typeface="Times New Roman"/>
                <a:cs typeface="Times New Roman"/>
              </a:rPr>
              <a:t> dialog box, type </a:t>
            </a:r>
            <a:r>
              <a:rPr lang="en-US" sz="1000" b="1">
                <a:solidFill>
                  <a:prstClr val="black"/>
                </a:solidFill>
                <a:latin typeface="Arial"/>
                <a:ea typeface="Times New Roman"/>
                <a:cs typeface="Times New Roman"/>
              </a:rPr>
              <a:t>\\LON-SVR1\Proposal_docs</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Warning</a:t>
            </a:r>
            <a:r>
              <a:rPr lang="en-US" sz="1000">
                <a:solidFill>
                  <a:prstClr val="black"/>
                </a:solidFill>
                <a:latin typeface="Arial"/>
                <a:ea typeface="Times New Roman"/>
                <a:cs typeface="Times New Roman"/>
              </a:rPr>
              <a:t> dialog box, click </a:t>
            </a:r>
            <a:r>
              <a:rPr lang="en-US" sz="1000" b="1">
                <a:solidFill>
                  <a:prstClr val="black"/>
                </a:solidFill>
                <a:latin typeface="Arial"/>
                <a:ea typeface="Times New Roman"/>
                <a:cs typeface="Times New Roman"/>
              </a:rPr>
              <a:t>Yes</a:t>
            </a:r>
            <a:r>
              <a:rPr lang="en-US" sz="1000">
                <a:solidFill>
                  <a:prstClr val="black"/>
                </a:solidFill>
                <a:latin typeface="Arial"/>
                <a:ea typeface="Times New Roman"/>
                <a:cs typeface="Times New Roman"/>
              </a:rPr>
              <a:t> to create the shared folder.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On the </a:t>
            </a:r>
            <a:r>
              <a:rPr lang="en-US" sz="1000" b="1">
                <a:solidFill>
                  <a:prstClr val="black"/>
                </a:solidFill>
                <a:latin typeface="Arial"/>
                <a:ea typeface="Times New Roman"/>
                <a:cs typeface="Times New Roman"/>
              </a:rPr>
              <a:t>Create Share</a:t>
            </a:r>
            <a:r>
              <a:rPr lang="en-US" sz="1000">
                <a:solidFill>
                  <a:prstClr val="black"/>
                </a:solidFill>
                <a:latin typeface="Arial"/>
                <a:ea typeface="Times New Roman"/>
                <a:cs typeface="Times New Roman"/>
              </a:rPr>
              <a:t> dialog box, configure the following,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Local path of shared folder: </a:t>
            </a:r>
            <a:r>
              <a:rPr lang="en-US" sz="1000" b="1">
                <a:solidFill>
                  <a:prstClr val="black"/>
                </a:solidFill>
                <a:latin typeface="Arial"/>
                <a:ea typeface="Times New Roman"/>
                <a:cs typeface="Times New Roman"/>
              </a:rPr>
              <a:t>C:\Proposal_docs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Shared folder permissions: </a:t>
            </a:r>
            <a:r>
              <a:rPr lang="en-US" sz="1000" b="1">
                <a:solidFill>
                  <a:prstClr val="black"/>
                </a:solidFill>
                <a:latin typeface="Arial"/>
                <a:ea typeface="Times New Roman"/>
                <a:cs typeface="Times New Roman"/>
              </a:rPr>
              <a:t>Administrators have full access; other users have read and write permissions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a:t>
            </a:r>
            <a:r>
              <a:rPr lang="en-US" sz="1000" b="1">
                <a:solidFill>
                  <a:prstClr val="black"/>
                </a:solidFill>
                <a:latin typeface="Arial"/>
                <a:ea typeface="Times New Roman"/>
                <a:cs typeface="Times New Roman"/>
              </a:rPr>
              <a:t>Warning</a:t>
            </a:r>
            <a:r>
              <a:rPr lang="en-US" sz="1000">
                <a:solidFill>
                  <a:prstClr val="black"/>
                </a:solidFill>
                <a:latin typeface="Arial"/>
                <a:ea typeface="Times New Roman"/>
                <a:cs typeface="Times New Roman"/>
              </a:rPr>
              <a:t> dialog box, click </a:t>
            </a:r>
            <a:r>
              <a:rPr lang="en-US" sz="1000" b="1">
                <a:solidFill>
                  <a:prstClr val="black"/>
                </a:solidFill>
                <a:latin typeface="Arial"/>
                <a:ea typeface="Times New Roman"/>
                <a:cs typeface="Times New Roman"/>
              </a:rPr>
              <a:t>Yes</a:t>
            </a:r>
            <a:r>
              <a:rPr lang="en-US" sz="1000">
                <a:solidFill>
                  <a:prstClr val="black"/>
                </a:solidFill>
                <a:latin typeface="Arial"/>
                <a:ea typeface="Times New Roman"/>
                <a:cs typeface="Times New Roman"/>
              </a:rPr>
              <a:t> to create the folder.</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 to close the</a:t>
            </a:r>
            <a:r>
              <a:rPr lang="en-US" sz="1000" b="1">
                <a:solidFill>
                  <a:prstClr val="black"/>
                </a:solidFill>
                <a:latin typeface="Arial"/>
                <a:ea typeface="Times New Roman"/>
                <a:cs typeface="Times New Roman"/>
              </a:rPr>
              <a:t> New Folder</a:t>
            </a:r>
            <a:r>
              <a:rPr lang="en-US" sz="1000">
                <a:solidFill>
                  <a:prstClr val="black"/>
                </a:solidFill>
                <a:latin typeface="Arial"/>
                <a:ea typeface="Times New Roman"/>
                <a:cs typeface="Times New Roman"/>
              </a:rPr>
              <a:t> dialog box.</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Times New Roman"/>
              </a:rPr>
              <a:t>In the console, expand </a:t>
            </a:r>
            <a:r>
              <a:rPr lang="en-US" sz="1000" b="1">
                <a:solidFill>
                  <a:prstClr val="black"/>
                </a:solidFill>
                <a:latin typeface="Arial"/>
                <a:ea typeface="Times New Roman"/>
                <a:cs typeface="Times New Roman"/>
              </a:rPr>
              <a:t>\\Adatum.com\Research</a:t>
            </a:r>
            <a:r>
              <a:rPr lang="en-US" sz="1000">
                <a:solidFill>
                  <a:prstClr val="black"/>
                </a:solidFill>
                <a:latin typeface="Arial"/>
                <a:ea typeface="Times New Roman"/>
                <a:cs typeface="Times New Roman"/>
              </a:rPr>
              <a:t>, and then click </a:t>
            </a:r>
            <a:r>
              <a:rPr lang="en-US" sz="1000" b="1">
                <a:solidFill>
                  <a:prstClr val="black"/>
                </a:solidFill>
                <a:latin typeface="Arial"/>
                <a:ea typeface="Times New Roman"/>
                <a:cs typeface="Times New Roman"/>
              </a:rPr>
              <a:t>Proposals</a:t>
            </a:r>
            <a:r>
              <a:rPr lang="en-US" sz="1000">
                <a:solidFill>
                  <a:prstClr val="black"/>
                </a:solidFill>
                <a:latin typeface="Arial"/>
                <a:ea typeface="Times New Roman"/>
                <a:cs typeface="Times New Roman"/>
              </a:rPr>
              <a:t>. Notice that currently there is only one </a:t>
            </a:r>
            <a:r>
              <a:rPr lang="en-US" sz="1000" b="1">
                <a:solidFill>
                  <a:prstClr val="black"/>
                </a:solidFill>
                <a:latin typeface="Arial"/>
                <a:ea typeface="Times New Roman"/>
                <a:cs typeface="Times New Roman"/>
              </a:rPr>
              <a:t>Folder Target</a:t>
            </a:r>
            <a:r>
              <a:rPr lang="en-US" sz="1000">
                <a:solidFill>
                  <a:prstClr val="black"/>
                </a:solidFill>
                <a:latin typeface="Arial"/>
                <a:ea typeface="Times New Roman"/>
                <a:cs typeface="Times New Roman"/>
              </a:rPr>
              <a:t>. To provide redundancy, a second folder target may be added with </a:t>
            </a:r>
            <a:r>
              <a:rPr lang="en-US" sz="1000" b="1">
                <a:solidFill>
                  <a:prstClr val="black"/>
                </a:solidFill>
                <a:latin typeface="Arial"/>
                <a:ea typeface="Times New Roman"/>
                <a:cs typeface="Times New Roman"/>
              </a:rPr>
              <a:t>DFS Replication</a:t>
            </a:r>
            <a:r>
              <a:rPr lang="en-US" sz="1000">
                <a:solidFill>
                  <a:prstClr val="black"/>
                </a:solidFill>
                <a:latin typeface="Arial"/>
                <a:ea typeface="Times New Roman"/>
                <a:cs typeface="Times New Roman"/>
              </a:rPr>
              <a:t> configured. </a:t>
            </a:r>
          </a:p>
          <a:p>
            <a:pPr lvl="0">
              <a:lnSpc>
                <a:spcPct val="115000"/>
              </a:lnSpc>
              <a:spcAft>
                <a:spcPts val="1000"/>
              </a:spcAft>
            </a:pPr>
            <a:r>
              <a:rPr lang="en-US" sz="1000">
                <a:solidFill>
                  <a:prstClr val="black"/>
                </a:solidFill>
                <a:latin typeface="Arial"/>
                <a:ea typeface="Calibri"/>
                <a:cs typeface="Times New Roman"/>
              </a:rPr>
              <a:t>To test the namespace, open File Explorer, and, in the address bar, type </a:t>
            </a:r>
            <a:r>
              <a:rPr lang="en-US" sz="1000" b="1">
                <a:solidFill>
                  <a:prstClr val="black"/>
                </a:solidFill>
                <a:latin typeface="Arial"/>
                <a:ea typeface="Calibri"/>
                <a:cs typeface="Times New Roman"/>
              </a:rPr>
              <a:t>\\Adatum.com\Research</a:t>
            </a:r>
            <a:r>
              <a:rPr lang="en-US" sz="1000">
                <a:solidFill>
                  <a:prstClr val="black"/>
                </a:solidFill>
                <a:latin typeface="Arial"/>
                <a:ea typeface="Calibri"/>
                <a:cs typeface="Times New Roman"/>
              </a:rPr>
              <a:t>, and then press Enter. The Proposals folder displays.</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45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0739283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Describe the various methods for optimizing a namespace.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397165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4710030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Take time to describe the benefits of each of the new features of Windows Server 2012 R2 discussed in this topic. Emphasize how these new features can optimize replication and enhance disaster recovery and administration tasks. Some of these features will be described in more detail in other topics.</a:t>
            </a:r>
          </a:p>
        </p:txBody>
      </p:sp>
      <p:sp>
        <p:nvSpPr>
          <p:cNvPr id="4" name="Slide Number Placeholder 3"/>
          <p:cNvSpPr>
            <a:spLocks noGrp="1"/>
          </p:cNvSpPr>
          <p:nvPr>
            <p:ph type="sldNum" sz="quarter" idx="10"/>
          </p:nvPr>
        </p:nvSpPr>
        <p:spPr/>
        <p:txBody>
          <a:bodyPr/>
          <a:lstStyle/>
          <a:p>
            <a:fld id="{7FC0683F-6D4B-4AB3-9E5D-B8FCBADE7154}" type="slidenum">
              <a:rPr lang="en-US" smtClean="0"/>
              <a:t>48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42395265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Describe the diagram to students as follows: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In the figure, there are two replicated folders: Projects and Proposals. As data changes in each replicated folder, the changes are replicated across connections between replication group members. The connections between the members form the replication topology.</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Creating multiple replicated folders in a single replication group simplifies the process of deploying replicated folders because the topology, schedule, and bandwidth throttling for the replication group are applied to each replicated folder.</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Note: </a:t>
            </a:r>
            <a:r>
              <a:rPr lang="en-US" sz="1000">
                <a:latin typeface="Arial"/>
                <a:ea typeface="Calibri"/>
                <a:cs typeface="Segoe UI"/>
              </a:rPr>
              <a:t>Replicated folders do not need to be shared folders or part of a namespace, though the DFS Management snap-in makes it easy to share replicated folders and optionally publish them to an existing namespace.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87481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Segoe UI"/>
              </a:rPr>
              <a:t>This topic identifies the key challenges that administrators face regarding capacity management. You may use the key points on this slide and the question at the end of the topic to guide a class discussion on capacity management challenges and what particular management challenges your students have experienced in the past. Asking for examples of challenges and discussing their possible solutions</a:t>
            </a:r>
            <a:r>
              <a:rPr lang="en-US" sz="1000" smtClean="0">
                <a:effectLst/>
                <a:latin typeface="Arial"/>
                <a:ea typeface="Calibri"/>
                <a:cs typeface="Segoe UI"/>
              </a:rPr>
              <a:t> </a:t>
            </a:r>
            <a:r>
              <a:rPr lang="en-US" sz="1000">
                <a:latin typeface="Arial"/>
                <a:ea typeface="Calibri"/>
                <a:cs typeface="Segoe UI"/>
              </a:rPr>
              <a:t>will help establish a context for the entire module.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capacity management challenges have you experienced or are you experiencing in your environment?</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While answers may vary, guide the students toward a conversation that incorporates the points in this topic as they relate to their specific examples.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2265202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Give an overview of the initial replication process.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3432374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For this demonstration, you will use the </a:t>
            </a:r>
            <a:r>
              <a:rPr lang="en-US" sz="1000">
                <a:latin typeface="Arial"/>
                <a:ea typeface="Calibri"/>
                <a:cs typeface="Times New Roman"/>
              </a:rPr>
              <a:t>20411D-LON-DC1</a:t>
            </a:r>
            <a:r>
              <a:rPr lang="en-US" sz="1000">
                <a:latin typeface="Arial"/>
                <a:ea typeface="Calibri"/>
                <a:cs typeface="Segoe UI"/>
              </a:rPr>
              <a:t>, </a:t>
            </a:r>
            <a:r>
              <a:rPr lang="en-US" sz="1000">
                <a:latin typeface="Arial"/>
                <a:ea typeface="Calibri"/>
                <a:cs typeface="Times New Roman"/>
              </a:rPr>
              <a:t>20411D-LON-SVR1</a:t>
            </a:r>
            <a:r>
              <a:rPr lang="en-US" sz="1000">
                <a:latin typeface="Arial"/>
                <a:ea typeface="Calibri"/>
                <a:cs typeface="Segoe UI"/>
              </a:rPr>
              <a:t> and </a:t>
            </a:r>
            <a:r>
              <a:rPr lang="en-US" sz="1000">
                <a:latin typeface="Arial"/>
                <a:ea typeface="Calibri"/>
                <a:cs typeface="Times New Roman"/>
              </a:rPr>
              <a:t>20411D-LON-SVR4</a:t>
            </a:r>
            <a:r>
              <a:rPr lang="en-US" sz="1000">
                <a:latin typeface="Arial"/>
                <a:ea typeface="Calibri"/>
                <a:cs typeface="Segoe UI"/>
              </a:rPr>
              <a:t> virtual machines. Sign in to </a:t>
            </a:r>
            <a:r>
              <a:rPr lang="en-US" sz="1000">
                <a:latin typeface="Arial"/>
                <a:ea typeface="Calibri"/>
                <a:cs typeface="Times New Roman"/>
              </a:rPr>
              <a:t>all virtual machines</a:t>
            </a:r>
            <a:r>
              <a:rPr lang="en-US" sz="1000">
                <a:latin typeface="Arial"/>
                <a:ea typeface="Calibri"/>
                <a:cs typeface="Segoe UI"/>
              </a:rPr>
              <a:t> as </a:t>
            </a:r>
            <a:r>
              <a:rPr lang="en-US" sz="1000" b="1">
                <a:latin typeface="Arial"/>
                <a:ea typeface="Calibri"/>
                <a:cs typeface="Times New Roman"/>
              </a:rPr>
              <a:t>Adatum\Administrator</a:t>
            </a:r>
            <a:r>
              <a:rPr lang="en-US" sz="1000">
                <a:latin typeface="Arial"/>
                <a:ea typeface="Calibri"/>
                <a:cs typeface="Segoe UI"/>
              </a:rPr>
              <a:t> with the password </a:t>
            </a:r>
            <a:r>
              <a:rPr lang="en-US" sz="1000" b="1">
                <a:latin typeface="Arial"/>
                <a:ea typeface="Calibri"/>
                <a:cs typeface="Times New Roman"/>
              </a:rPr>
              <a:t>Pa$$w0rd</a:t>
            </a:r>
            <a:r>
              <a:rPr lang="en-US" sz="1000">
                <a:latin typeface="Arial"/>
                <a:ea typeface="Calibri"/>
                <a:cs typeface="Segoe UI"/>
              </a:rPr>
              <a:t>.</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Before you complete this demonstration, install DFS Replication on LON-SVR4. You can use the steps in Lab B, Exercise 1, Task 2, if needed.</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Create a new folder target for replication</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Switch to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DFS Management, right-click the </a:t>
            </a:r>
            <a:r>
              <a:rPr lang="en-US" sz="1000" b="1" smtClean="0">
                <a:effectLst/>
                <a:latin typeface="Arial"/>
                <a:ea typeface="Times New Roman"/>
                <a:cs typeface="Times New Roman"/>
              </a:rPr>
              <a:t>Proposals </a:t>
            </a:r>
            <a:r>
              <a:rPr lang="en-US" sz="1000" smtClean="0">
                <a:effectLst/>
                <a:latin typeface="Arial"/>
                <a:ea typeface="Times New Roman"/>
                <a:cs typeface="Times New Roman"/>
              </a:rPr>
              <a:t>folder, and then click </a:t>
            </a:r>
            <a:r>
              <a:rPr lang="en-US" sz="1000" b="1" smtClean="0">
                <a:effectLst/>
                <a:latin typeface="Arial"/>
                <a:ea typeface="Times New Roman"/>
                <a:cs typeface="Times New Roman"/>
              </a:rPr>
              <a:t>Add Folder Target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New Folder Target</a:t>
            </a:r>
            <a:r>
              <a:rPr lang="en-US" sz="1000" smtClean="0">
                <a:effectLst/>
                <a:latin typeface="Arial"/>
                <a:ea typeface="Times New Roman"/>
                <a:cs typeface="Times New Roman"/>
              </a:rPr>
              <a:t> dialog box, type </a:t>
            </a:r>
            <a:r>
              <a:rPr lang="en-US" sz="1000" b="1" smtClean="0">
                <a:effectLst/>
                <a:latin typeface="Arial"/>
                <a:ea typeface="Times New Roman"/>
                <a:cs typeface="Times New Roman"/>
              </a:rPr>
              <a:t>\\LON-SVR4\Proposal_docs</a:t>
            </a:r>
            <a:r>
              <a:rPr lang="en-US" sz="1000" smtClean="0">
                <a:effectLst/>
                <a:latin typeface="Arial"/>
                <a:ea typeface="Times New Roman"/>
                <a:cs typeface="Times New Roman"/>
              </a:rPr>
              <a:t>,</a:t>
            </a:r>
            <a:r>
              <a:rPr lang="en-US" sz="1000" b="1" smtClean="0">
                <a:effectLst/>
                <a:latin typeface="Arial"/>
                <a:ea typeface="Times New Roman"/>
                <a:cs typeface="Times New Roman"/>
              </a:rPr>
              <a:t> </a:t>
            </a:r>
            <a:r>
              <a:rPr lang="en-US" sz="1000" smtClean="0">
                <a:effectLst/>
                <a:latin typeface="Arial"/>
                <a:ea typeface="Times New Roman"/>
                <a:cs typeface="Times New Roman"/>
              </a:rPr>
              <a:t>and then click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Warning</a:t>
            </a:r>
            <a:r>
              <a:rPr lang="en-US" sz="1000" smtClean="0">
                <a:effectLst/>
                <a:latin typeface="Arial"/>
                <a:ea typeface="Times New Roman"/>
                <a:cs typeface="Times New Roman"/>
              </a:rPr>
              <a:t> dialog box, click </a:t>
            </a:r>
            <a:r>
              <a:rPr lang="en-US" sz="1000" b="1" smtClean="0">
                <a:effectLst/>
                <a:latin typeface="Arial"/>
                <a:ea typeface="Times New Roman"/>
                <a:cs typeface="Times New Roman"/>
              </a:rPr>
              <a:t>Yes</a:t>
            </a:r>
            <a:r>
              <a:rPr lang="en-US" sz="1000" smtClean="0">
                <a:effectLst/>
                <a:latin typeface="Arial"/>
                <a:ea typeface="Times New Roman"/>
                <a:cs typeface="Times New Roman"/>
              </a:rPr>
              <a:t> to create the shared folder.</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Create Share</a:t>
            </a:r>
            <a:r>
              <a:rPr lang="en-US" sz="1000" smtClean="0">
                <a:effectLst/>
                <a:latin typeface="Arial"/>
                <a:ea typeface="Times New Roman"/>
                <a:cs typeface="Times New Roman"/>
              </a:rPr>
              <a:t> dialog box, in the </a:t>
            </a:r>
            <a:r>
              <a:rPr lang="en-US" sz="1000" b="1" smtClean="0">
                <a:effectLst/>
                <a:latin typeface="Arial"/>
                <a:ea typeface="Times New Roman"/>
                <a:cs typeface="Times New Roman"/>
              </a:rPr>
              <a:t>Local path of shared folder</a:t>
            </a:r>
            <a:r>
              <a:rPr lang="en-US" sz="1000" smtClean="0">
                <a:effectLst/>
                <a:latin typeface="Arial"/>
                <a:ea typeface="Times New Roman"/>
                <a:cs typeface="Times New Roman"/>
              </a:rPr>
              <a:t> field, type </a:t>
            </a:r>
            <a:r>
              <a:rPr lang="en-US" sz="1000" b="1" smtClean="0">
                <a:effectLst/>
                <a:latin typeface="Arial"/>
                <a:ea typeface="Times New Roman"/>
                <a:cs typeface="Times New Roman"/>
              </a:rPr>
              <a:t>C:\Proposal_docs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Shared folder permissions</a:t>
            </a:r>
            <a:r>
              <a:rPr lang="en-US" sz="1000" smtClean="0">
                <a:effectLst/>
                <a:latin typeface="Arial"/>
                <a:ea typeface="Times New Roman"/>
                <a:cs typeface="Times New Roman"/>
              </a:rPr>
              <a:t> field, select </a:t>
            </a:r>
            <a:r>
              <a:rPr lang="en-US" sz="1000" b="1" smtClean="0">
                <a:effectLst/>
                <a:latin typeface="Arial"/>
                <a:ea typeface="Times New Roman"/>
                <a:cs typeface="Times New Roman"/>
              </a:rPr>
              <a:t>Administrators have full access; other users have read and write permissions</a:t>
            </a:r>
            <a:r>
              <a:rPr lang="en-US" sz="1000" smtClean="0">
                <a:effectLst/>
                <a:latin typeface="Arial"/>
                <a:ea typeface="Times New Roman"/>
                <a:cs typeface="Times New Roman"/>
              </a:rPr>
              <a:t>, and then click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Warning</a:t>
            </a:r>
            <a:r>
              <a:rPr lang="en-US" sz="1000" smtClean="0">
                <a:effectLst/>
                <a:latin typeface="Arial"/>
                <a:ea typeface="Times New Roman"/>
                <a:cs typeface="Times New Roman"/>
              </a:rPr>
              <a:t> dialog box, click </a:t>
            </a:r>
            <a:r>
              <a:rPr lang="en-US" sz="1000" b="1" smtClean="0">
                <a:effectLst/>
                <a:latin typeface="Arial"/>
                <a:ea typeface="Times New Roman"/>
                <a:cs typeface="Times New Roman"/>
              </a:rPr>
              <a:t>Yes</a:t>
            </a:r>
            <a:r>
              <a:rPr lang="en-US" sz="1000" smtClean="0">
                <a:effectLst/>
                <a:latin typeface="Arial"/>
                <a:ea typeface="Times New Roman"/>
                <a:cs typeface="Times New Roman"/>
              </a:rPr>
              <a:t> to create the folder.</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In the </a:t>
            </a:r>
            <a:r>
              <a:rPr lang="en-US" sz="1000" b="1" smtClean="0">
                <a:effectLst/>
                <a:latin typeface="Arial"/>
                <a:ea typeface="Times New Roman"/>
                <a:cs typeface="Times New Roman"/>
              </a:rPr>
              <a:t>Replication</a:t>
            </a:r>
            <a:r>
              <a:rPr lang="en-US" sz="1000" smtClean="0">
                <a:effectLst/>
                <a:latin typeface="Arial"/>
                <a:ea typeface="Times New Roman"/>
                <a:cs typeface="Times New Roman"/>
              </a:rPr>
              <a:t> dialog box, click </a:t>
            </a:r>
            <a:r>
              <a:rPr lang="en-US" sz="1000" b="1" smtClean="0">
                <a:effectLst/>
                <a:latin typeface="Arial"/>
                <a:ea typeface="Times New Roman"/>
                <a:cs typeface="Times New Roman"/>
              </a:rPr>
              <a:t>Yes</a:t>
            </a:r>
            <a:r>
              <a:rPr lang="en-US" sz="1000" smtClean="0">
                <a:effectLst/>
                <a:latin typeface="Arial"/>
                <a:ea typeface="Times New Roman"/>
                <a:cs typeface="Times New Roman"/>
              </a:rPr>
              <a:t> to create a replication group. The Replicate Folder Wizard starts.</a:t>
            </a:r>
          </a:p>
          <a:p>
            <a:pPr>
              <a:lnSpc>
                <a:spcPct val="115000"/>
              </a:lnSpc>
              <a:spcAft>
                <a:spcPts val="1000"/>
              </a:spcAft>
            </a:pPr>
            <a:r>
              <a:rPr lang="en-US" sz="1000" b="1">
                <a:latin typeface="Arial"/>
                <a:ea typeface="Calibri"/>
                <a:cs typeface="Times New Roman"/>
              </a:rPr>
              <a:t>Create a new replication group</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 In </a:t>
            </a:r>
            <a:r>
              <a:rPr lang="en-US" sz="1000" b="1" smtClean="0">
                <a:effectLst/>
                <a:latin typeface="Arial"/>
                <a:ea typeface="Times New Roman"/>
                <a:cs typeface="Times New Roman"/>
              </a:rPr>
              <a:t>DFS Management</a:t>
            </a:r>
            <a:r>
              <a:rPr lang="en-US" sz="1000" smtClean="0">
                <a:effectLst/>
                <a:latin typeface="Arial"/>
                <a:ea typeface="Times New Roman"/>
                <a:cs typeface="Times New Roman"/>
              </a:rPr>
              <a:t>, in the Replicate Folder Wizard, on the </a:t>
            </a:r>
            <a:r>
              <a:rPr lang="en-US" sz="1000" b="1" smtClean="0">
                <a:effectLst/>
                <a:latin typeface="Arial"/>
                <a:ea typeface="Times New Roman"/>
                <a:cs typeface="Times New Roman"/>
              </a:rPr>
              <a:t>Replication Group</a:t>
            </a:r>
            <a:r>
              <a:rPr lang="en-US" sz="1000" smtClean="0">
                <a:effectLst/>
                <a:latin typeface="Arial"/>
                <a:ea typeface="Times New Roman"/>
                <a:cs typeface="Times New Roman"/>
              </a:rPr>
              <a:t> </a:t>
            </a:r>
            <a:r>
              <a:rPr lang="en-US" sz="1000" b="1" smtClean="0">
                <a:effectLst/>
                <a:latin typeface="Arial"/>
                <a:ea typeface="Times New Roman"/>
                <a:cs typeface="Times New Roman"/>
              </a:rPr>
              <a:t>and</a:t>
            </a:r>
            <a:r>
              <a:rPr lang="en-US" sz="1000" smtClean="0">
                <a:effectLst/>
                <a:latin typeface="Arial"/>
                <a:ea typeface="Times New Roman"/>
                <a:cs typeface="Times New Roman"/>
              </a:rPr>
              <a:t> </a:t>
            </a:r>
            <a:r>
              <a:rPr lang="en-US" sz="1000" b="1" smtClean="0">
                <a:effectLst/>
                <a:latin typeface="Arial"/>
                <a:ea typeface="Times New Roman"/>
                <a:cs typeface="Times New Roman"/>
              </a:rPr>
              <a:t>Replicated Folder Name</a:t>
            </a:r>
            <a:r>
              <a:rPr lang="en-US" sz="1000" smtClean="0">
                <a:effectLst/>
                <a:latin typeface="Arial"/>
                <a:ea typeface="Times New Roman"/>
                <a:cs typeface="Times New Roman"/>
              </a:rPr>
              <a:t> page, accept the default settings,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Replication Eligibility</a:t>
            </a:r>
            <a:r>
              <a:rPr lang="en-US" sz="1000" smtClean="0">
                <a:effectLst/>
                <a:latin typeface="Arial"/>
                <a:ea typeface="Times New Roman"/>
                <a:cs typeface="Times New Roman"/>
              </a:rPr>
              <a:t> page, take note that LON-SVR4 and LON-SVR1 are both eligible as DFS</a:t>
            </a:r>
            <a:r>
              <a:rPr lang="en-US" sz="1000" smtClean="0">
                <a:effectLst/>
                <a:latin typeface="Arial"/>
                <a:ea typeface="Times New Roman"/>
                <a:cs typeface="Segoe UI"/>
              </a:rPr>
              <a:t> Replication</a:t>
            </a:r>
            <a:r>
              <a:rPr lang="en-US" sz="1000" smtClean="0">
                <a:effectLst/>
                <a:latin typeface="Arial"/>
                <a:ea typeface="Times New Roman"/>
                <a:cs typeface="Times New Roman"/>
              </a:rPr>
              <a:t> members,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Primary Member</a:t>
            </a:r>
            <a:r>
              <a:rPr lang="en-US" sz="1000" smtClean="0">
                <a:effectLst/>
                <a:latin typeface="Arial"/>
                <a:ea typeface="Times New Roman"/>
                <a:cs typeface="Times New Roman"/>
              </a:rPr>
              <a:t> page, select </a:t>
            </a:r>
            <a:r>
              <a:rPr lang="en-US" sz="1000" b="1" smtClean="0">
                <a:effectLst/>
                <a:latin typeface="Arial"/>
                <a:ea typeface="Times New Roman"/>
                <a:cs typeface="Times New Roman"/>
              </a:rPr>
              <a:t>LON-SVR1</a:t>
            </a:r>
            <a:r>
              <a:rPr lang="en-US" sz="1000" smtClean="0">
                <a:effectLst/>
                <a:latin typeface="Arial"/>
                <a:ea typeface="Times New Roman"/>
                <a:cs typeface="Times New Roman"/>
              </a:rPr>
              <a:t> as the primary member, and then click </a:t>
            </a:r>
            <a:r>
              <a:rPr lang="en-US" sz="1000" b="1" smtClean="0">
                <a:effectLst/>
                <a:latin typeface="Arial"/>
                <a:ea typeface="Times New Roman"/>
                <a:cs typeface="Times New Roman"/>
              </a:rPr>
              <a:t>Next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On the </a:t>
            </a:r>
            <a:r>
              <a:rPr lang="en-US" sz="1000" b="1" smtClean="0">
                <a:effectLst/>
                <a:latin typeface="Arial"/>
                <a:ea typeface="Times New Roman"/>
                <a:cs typeface="Times New Roman"/>
              </a:rPr>
              <a:t>Topology Selection</a:t>
            </a:r>
            <a:r>
              <a:rPr lang="en-US" sz="1000" smtClean="0">
                <a:effectLst/>
                <a:latin typeface="Arial"/>
                <a:ea typeface="Times New Roman"/>
                <a:cs typeface="Times New Roman"/>
              </a:rPr>
              <a:t> page, leave the default selection of Full mesh, which will replicate all</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1223716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smtClean="0">
                <a:solidFill>
                  <a:prstClr val="black"/>
                </a:solidFill>
                <a:latin typeface="Arial"/>
                <a:ea typeface="Times New Roman"/>
                <a:cs typeface="Times New Roman"/>
              </a:rPr>
              <a:t>	data </a:t>
            </a:r>
            <a:r>
              <a:rPr lang="en-US" sz="1000">
                <a:solidFill>
                  <a:prstClr val="black"/>
                </a:solidFill>
                <a:latin typeface="Arial"/>
                <a:ea typeface="Times New Roman"/>
                <a:cs typeface="Times New Roman"/>
              </a:rPr>
              <a:t>between all members of the replication group. </a:t>
            </a:r>
          </a:p>
          <a:p>
            <a:pPr marL="685800" lvl="0" indent="-228600">
              <a:lnSpc>
                <a:spcPct val="115000"/>
              </a:lnSpc>
              <a:spcAft>
                <a:spcPts val="995"/>
              </a:spcAft>
              <a:buAutoNum type="arabicPeriod" startAt="5"/>
            </a:pPr>
            <a:r>
              <a:rPr lang="en-US" sz="1000" b="1">
                <a:solidFill>
                  <a:prstClr val="black"/>
                </a:solidFill>
                <a:latin typeface="Arial"/>
                <a:ea typeface="Times New Roman"/>
                <a:cs typeface="Times New Roman"/>
              </a:rPr>
              <a:t>Note: </a:t>
            </a:r>
            <a:r>
              <a:rPr lang="en-US" sz="1000">
                <a:solidFill>
                  <a:prstClr val="black"/>
                </a:solidFill>
                <a:latin typeface="Arial"/>
                <a:ea typeface="Times New Roman"/>
                <a:cs typeface="Times New Roman"/>
              </a:rPr>
              <a:t>If you had three or more members within the replication group, you can also choose Hub and spoke, which allows you to configure a publication scenario where data is replicated from a common hub to the rest of the members. You can also choose No topology, which allows you to configure the topology at a later time. </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Upon reviewing all the selections,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On the </a:t>
            </a:r>
            <a:r>
              <a:rPr lang="en-US" sz="1000" b="1">
                <a:solidFill>
                  <a:prstClr val="black"/>
                </a:solidFill>
                <a:latin typeface="Arial"/>
                <a:ea typeface="Times New Roman"/>
                <a:cs typeface="Times New Roman"/>
              </a:rPr>
              <a:t>Replication Group</a:t>
            </a:r>
            <a:r>
              <a:rPr lang="en-US" sz="1000">
                <a:solidFill>
                  <a:prstClr val="black"/>
                </a:solidFill>
                <a:latin typeface="Arial"/>
                <a:ea typeface="Times New Roman"/>
                <a:cs typeface="Times New Roman"/>
              </a:rPr>
              <a:t> </a:t>
            </a:r>
            <a:r>
              <a:rPr lang="en-US" sz="1000" b="1">
                <a:solidFill>
                  <a:prstClr val="black"/>
                </a:solidFill>
                <a:latin typeface="Arial"/>
                <a:ea typeface="Times New Roman"/>
                <a:cs typeface="Times New Roman"/>
              </a:rPr>
              <a:t>Schedule and Bandwidth</a:t>
            </a:r>
            <a:r>
              <a:rPr lang="en-US" sz="1000">
                <a:solidFill>
                  <a:prstClr val="black"/>
                </a:solidFill>
                <a:latin typeface="Arial"/>
                <a:ea typeface="Times New Roman"/>
                <a:cs typeface="Times New Roman"/>
              </a:rPr>
              <a:t> page, leave the default selection of Replicate continuously, and then configure the setting to use </a:t>
            </a:r>
            <a:r>
              <a:rPr lang="en-US" sz="1000" b="1">
                <a:solidFill>
                  <a:prstClr val="black"/>
                </a:solidFill>
                <a:latin typeface="Arial"/>
                <a:ea typeface="Times New Roman"/>
                <a:cs typeface="Times New Roman"/>
              </a:rPr>
              <a:t>Full bandwidth</a:t>
            </a:r>
            <a:r>
              <a:rPr lang="en-US" sz="1000">
                <a:solidFill>
                  <a:prstClr val="black"/>
                </a:solidFill>
                <a:latin typeface="Arial"/>
                <a:ea typeface="Times New Roman"/>
                <a:cs typeface="Times New Roman"/>
              </a:rPr>
              <a:t>. Note that you can also schedule replication to occur during specified days and times. Click </a:t>
            </a:r>
            <a:r>
              <a:rPr lang="en-US" sz="1000" b="1">
                <a:solidFill>
                  <a:prstClr val="black"/>
                </a:solidFill>
                <a:latin typeface="Arial"/>
                <a:ea typeface="Times New Roman"/>
                <a:cs typeface="Times New Roman"/>
              </a:rPr>
              <a:t>Next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On the </a:t>
            </a:r>
            <a:r>
              <a:rPr lang="en-US" sz="1000" b="1">
                <a:solidFill>
                  <a:prstClr val="black"/>
                </a:solidFill>
                <a:latin typeface="Arial"/>
                <a:ea typeface="Times New Roman"/>
                <a:cs typeface="Times New Roman"/>
              </a:rPr>
              <a:t>Review Settings and Create Replication Group</a:t>
            </a:r>
            <a:r>
              <a:rPr lang="en-US" sz="1000">
                <a:solidFill>
                  <a:prstClr val="black"/>
                </a:solidFill>
                <a:latin typeface="Arial"/>
                <a:ea typeface="Times New Roman"/>
                <a:cs typeface="Times New Roman"/>
              </a:rPr>
              <a:t> page, click </a:t>
            </a:r>
            <a:r>
              <a:rPr lang="en-US" sz="1000" b="1">
                <a:solidFill>
                  <a:prstClr val="black"/>
                </a:solidFill>
                <a:latin typeface="Arial"/>
                <a:ea typeface="Times New Roman"/>
                <a:cs typeface="Times New Roman"/>
              </a:rPr>
              <a:t>Create</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On the </a:t>
            </a:r>
            <a:r>
              <a:rPr lang="en-US" sz="1000" b="1">
                <a:solidFill>
                  <a:prstClr val="black"/>
                </a:solidFill>
                <a:latin typeface="Arial"/>
                <a:ea typeface="Times New Roman"/>
                <a:cs typeface="Times New Roman"/>
              </a:rPr>
              <a:t>Confirmation</a:t>
            </a:r>
            <a:r>
              <a:rPr lang="en-US" sz="1000">
                <a:solidFill>
                  <a:prstClr val="black"/>
                </a:solidFill>
                <a:latin typeface="Arial"/>
                <a:ea typeface="Times New Roman"/>
                <a:cs typeface="Times New Roman"/>
              </a:rPr>
              <a:t> page, ensure that all tasks are successful, and then click </a:t>
            </a:r>
            <a:r>
              <a:rPr lang="en-US" sz="1000" b="1">
                <a:solidFill>
                  <a:prstClr val="black"/>
                </a:solidFill>
                <a:latin typeface="Arial"/>
                <a:ea typeface="Times New Roman"/>
                <a:cs typeface="Times New Roman"/>
              </a:rPr>
              <a:t>Close</a:t>
            </a:r>
            <a:r>
              <a:rPr lang="en-US" sz="1000">
                <a:solidFill>
                  <a:prstClr val="black"/>
                </a:solidFill>
                <a:latin typeface="Arial"/>
                <a:ea typeface="Times New Roman"/>
                <a:cs typeface="Times New Roman"/>
              </a:rPr>
              <a:t>. Take note of the </a:t>
            </a:r>
            <a:r>
              <a:rPr lang="en-US" sz="1000" b="1">
                <a:solidFill>
                  <a:prstClr val="black"/>
                </a:solidFill>
                <a:latin typeface="Arial"/>
                <a:ea typeface="Times New Roman"/>
                <a:cs typeface="Times New Roman"/>
              </a:rPr>
              <a:t>Replication Delay</a:t>
            </a:r>
            <a:r>
              <a:rPr lang="en-US" sz="1000">
                <a:solidFill>
                  <a:prstClr val="black"/>
                </a:solidFill>
                <a:latin typeface="Arial"/>
                <a:ea typeface="Times New Roman"/>
                <a:cs typeface="Times New Roman"/>
              </a:rPr>
              <a:t> warning, and then click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In the console, expand </a:t>
            </a:r>
            <a:r>
              <a:rPr lang="en-US" sz="1000" b="1">
                <a:solidFill>
                  <a:prstClr val="black"/>
                </a:solidFill>
                <a:latin typeface="Arial"/>
                <a:ea typeface="Times New Roman"/>
                <a:cs typeface="Times New Roman"/>
              </a:rPr>
              <a:t>Replication</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Under Replication, click </a:t>
            </a:r>
            <a:r>
              <a:rPr lang="en-US" sz="1000" b="1">
                <a:solidFill>
                  <a:prstClr val="black"/>
                </a:solidFill>
                <a:latin typeface="Arial"/>
                <a:ea typeface="Times New Roman"/>
                <a:cs typeface="Times New Roman"/>
              </a:rPr>
              <a:t>Adatum.com\research\proposals</a:t>
            </a:r>
            <a:r>
              <a:rPr lang="en-US" sz="1000">
                <a:solidFill>
                  <a:prstClr val="black"/>
                </a:solidFill>
                <a:latin typeface="Arial"/>
                <a:ea typeface="Times New Roman"/>
                <a:cs typeface="Times New Roman"/>
              </a:rPr>
              <a:t>. Click and review each of the tabs in the details pane.</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52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0030587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Explain that Windows Server 2012 DFS provides a variety of diagnostic reports and propagation test features. Mention how the new features and roles contribute to recovering files or replication databases.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40301219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are the requirements for deploying a namespace in Windows Server 2008 mode?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The domain must use Windows Server 2008 domain functional level, and all namespace servers must be running Windows Server 2008.</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What are the benefits of hosting a namespace on several namespace servers?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Hosting a namespace on several namespace servers increases availability if a namespace server fails. Users will still be able to access the namespace by using one of the remaining namespace servers. If a namespace is hosted on a single server and that server becomes unavailable, clients will not be able to use namespace links to access shared folders on the network.</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1: Installing the DFS Role Service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To support the creation of a replicated namespace, your managers have asked you to perform the installation of the DFS server role for LON-SVR1 and LON-SVR4.</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Segoe UI"/>
              </a:rPr>
              <a:t>Exercise 2: Configuring a DFS Namespace</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have been asked to configure a DFS namespace to support the newly requested file structure at Adatum.com. Management has requested that the new structure include a file share on LON-SVR4 called ResearchTemplates and a file share on LON-SVR1 called DataFiles. Your notes include:</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Namespace: </a:t>
            </a:r>
            <a:r>
              <a:rPr lang="en-US" sz="1000" smtClean="0">
                <a:effectLst/>
                <a:latin typeface="Arial"/>
                <a:ea typeface="Times New Roman"/>
                <a:cs typeface="Times New Roman"/>
              </a:rPr>
              <a:t>\\Adatum.com\BranchDocs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File shares to include:</a:t>
            </a:r>
            <a:endParaRPr lang="en-US" sz="1000" smtClean="0">
              <a:effectLst/>
              <a:latin typeface="Arial"/>
              <a:ea typeface="Times New Roman"/>
              <a:cs typeface="Times New Roman"/>
            </a:endParaRPr>
          </a:p>
          <a:p>
            <a:pPr marL="742950" marR="0" lvl="1" indent="-285750">
              <a:lnSpc>
                <a:spcPct val="115000"/>
              </a:lnSpc>
              <a:spcBef>
                <a:spcPts val="0"/>
              </a:spcBef>
              <a:spcAft>
                <a:spcPts val="995"/>
              </a:spcAft>
              <a:buFont typeface="Segoe"/>
              <a:buChar char="•"/>
            </a:pPr>
            <a:r>
              <a:rPr lang="en-US" sz="1000" smtClean="0">
                <a:effectLst/>
                <a:latin typeface="Arial"/>
                <a:ea typeface="Times New Roman"/>
                <a:cs typeface="Times New Roman"/>
              </a:rPr>
              <a:t>\\LON-SVR4\ResearchTemplates</a:t>
            </a:r>
          </a:p>
          <a:p>
            <a:pPr marL="742950" marR="0" lvl="1" indent="-285750">
              <a:lnSpc>
                <a:spcPct val="115000"/>
              </a:lnSpc>
              <a:spcBef>
                <a:spcPts val="0"/>
              </a:spcBef>
              <a:spcAft>
                <a:spcPts val="995"/>
              </a:spcAft>
              <a:buFont typeface="Segoe"/>
              <a:buChar char="•"/>
            </a:pPr>
            <a:r>
              <a:rPr lang="en-US" sz="1000" smtClean="0">
                <a:effectLst/>
                <a:latin typeface="Arial"/>
                <a:ea typeface="Times New Roman"/>
                <a:cs typeface="Times New Roman"/>
              </a:rPr>
              <a:t>\\LON-SVR1\DataFiles</a:t>
            </a:r>
          </a:p>
          <a:p>
            <a:pPr>
              <a:lnSpc>
                <a:spcPct val="115000"/>
              </a:lnSpc>
              <a:spcAft>
                <a:spcPts val="1000"/>
              </a:spcAft>
            </a:pP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0552782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a:solidFill>
                  <a:prstClr val="black"/>
                </a:solidFill>
                <a:latin typeface="Arial"/>
                <a:ea typeface="Calibri"/>
                <a:cs typeface="Segoe UI"/>
              </a:rPr>
              <a:t>Exercise 3: Configuring DFS Replication</a:t>
            </a:r>
            <a:endParaRPr lang="en-US" sz="1000">
              <a:solidFill>
                <a:prstClr val="black"/>
              </a:solidFill>
              <a:latin typeface="Arial"/>
              <a:ea typeface="Calibri"/>
              <a:cs typeface="Times New Roman"/>
            </a:endParaRPr>
          </a:p>
          <a:p>
            <a:pPr lvl="0">
              <a:lnSpc>
                <a:spcPct val="115000"/>
              </a:lnSpc>
              <a:spcAft>
                <a:spcPts val="1000"/>
              </a:spcAft>
            </a:pPr>
            <a:r>
              <a:rPr lang="en-US" sz="1000">
                <a:solidFill>
                  <a:prstClr val="black"/>
                </a:solidFill>
                <a:latin typeface="Arial"/>
                <a:ea typeface="Calibri"/>
                <a:cs typeface="Segoe UI"/>
              </a:rPr>
              <a:t>You have been asked to ensure that the files contained in the new DFS namespace are replicated to both LON-SVR1 and LON-SVR4 to ensure data availability.</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55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18008480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56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172529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How do FSRM templates for quotas and file screens provide a more efficient FSRM management experience?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Templates enable administrators to create quotas and file screens quickly, based on predefined templates. You also can use templates to manage child quotas in a one-to-many manner. To change the file size for several quotas created from the template, you only need to change the template.</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Why does DFS Replication make a more efficient replication platform than FSRM?</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DFS Replication uses an advanced delta-based heuristic, which only replicates modified portions of the file system, whereas FSRM always replicates the complete file. DFS Replication also uses remote differential compression RDC to reduce replication-based network traffic.</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b="1" smtClean="0">
                <a:effectLst/>
                <a:latin typeface="Arial"/>
                <a:ea typeface="Times New Roman"/>
                <a:cs typeface="Times New Roman"/>
              </a:rPr>
              <a:t>Best Practice: </a:t>
            </a:r>
            <a:r>
              <a:rPr lang="en-US" sz="1000" smtClean="0">
                <a:effectLst/>
                <a:latin typeface="Arial"/>
                <a:ea typeface="Times New Roman"/>
                <a:cs typeface="Times New Roman"/>
              </a:rPr>
              <a:t>Use quota templates to control and monitor the amount of data that groups store.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Use file classification to identify and provide more granular control over certain types of data.</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Do not use DFS for files that may be accessed by different people simultaneously. DFS is best suited for static files or one-way replication scenarios.</a:t>
            </a: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Times New Roman"/>
              </a:rPr>
              <a:t>Data deduplication can help reduce the amount of storage space consumed by similar files.</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Common Issues and Troubleshooting Tips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Common Issue: </a:t>
            </a:r>
            <a:r>
              <a:rPr lang="en-US" sz="1000">
                <a:latin typeface="Arial"/>
                <a:ea typeface="Calibri"/>
                <a:cs typeface="Times New Roman"/>
              </a:rPr>
              <a:t>When you try to run a file management task at a command prompt, you may receive an error specifying that the task could not be found.</a:t>
            </a:r>
          </a:p>
          <a:p>
            <a:pPr>
              <a:lnSpc>
                <a:spcPct val="115000"/>
              </a:lnSpc>
              <a:spcAft>
                <a:spcPts val="1000"/>
              </a:spcAft>
            </a:pPr>
            <a:r>
              <a:rPr lang="en-US" sz="1000" b="1">
                <a:latin typeface="Arial"/>
                <a:ea typeface="Calibri"/>
                <a:cs typeface="Times New Roman"/>
              </a:rPr>
              <a:t>Troubleshooting Tip: </a:t>
            </a:r>
            <a:r>
              <a:rPr lang="en-US" sz="1000">
                <a:latin typeface="Arial"/>
                <a:ea typeface="Calibri"/>
                <a:cs typeface="Times New Roman"/>
              </a:rPr>
              <a:t>This occurs because the task name in the file server interface does not match </a:t>
            </a:r>
            <a:r>
              <a:rPr lang="en-US" sz="1000" smtClean="0">
                <a:latin typeface="Arial"/>
                <a:ea typeface="Calibri"/>
                <a:cs typeface="Times New Roman"/>
              </a:rPr>
              <a:t>the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57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18969512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r>
              <a:rPr lang="en-US" sz="1000">
                <a:solidFill>
                  <a:prstClr val="black"/>
                </a:solidFill>
                <a:latin typeface="Arial"/>
                <a:ea typeface="Calibri"/>
                <a:cs typeface="Times New Roman"/>
              </a:rPr>
              <a:t>task name required by the command prompt. For example, you may create a task named Task1, but the name required by the command prompt is ”FileManagement-Task1”.</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58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498639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This topic introduces FSRM as the built-in capacity management solution for Windows Server 2012. Explain that FSRM can help students address the capacity management issues that you discussed in the previous topic.</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Provide an introduction to the following components of FSRM:</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Quota management.</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File screening management.</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Storage reports management.</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Classification management.</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File management tasks.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499863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Keep the virtual machines running for the next demonstration</a:t>
            </a:r>
          </a:p>
          <a:p>
            <a:pPr>
              <a:lnSpc>
                <a:spcPct val="115000"/>
              </a:lnSpc>
              <a:spcAft>
                <a:spcPts val="1000"/>
              </a:spcAft>
            </a:pPr>
            <a:r>
              <a:rPr lang="en-US" sz="1000" b="1">
                <a:latin typeface="Arial"/>
                <a:ea typeface="Calibri"/>
                <a:cs typeface="Times New Roman"/>
              </a:rPr>
              <a:t>Preparation Steps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require the </a:t>
            </a:r>
            <a:r>
              <a:rPr lang="en-US" sz="1000">
                <a:latin typeface="Arial"/>
                <a:ea typeface="Calibri"/>
                <a:cs typeface="Times New Roman"/>
              </a:rPr>
              <a:t>20411D-LON-DC1</a:t>
            </a:r>
            <a:r>
              <a:rPr lang="en-US" sz="1000">
                <a:latin typeface="Arial"/>
                <a:ea typeface="Calibri"/>
                <a:cs typeface="Segoe UI"/>
              </a:rPr>
              <a:t> and </a:t>
            </a:r>
            <a:r>
              <a:rPr lang="en-US" sz="1000">
                <a:latin typeface="Arial"/>
                <a:ea typeface="Calibri"/>
                <a:cs typeface="Times New Roman"/>
              </a:rPr>
              <a:t>20411D-LON-SVR1</a:t>
            </a:r>
            <a:r>
              <a:rPr lang="en-US" sz="1000">
                <a:latin typeface="Arial"/>
                <a:ea typeface="Calibri"/>
                <a:cs typeface="Segoe UI"/>
              </a:rPr>
              <a:t> virtual machines for this demonstration.</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Demonstration Steps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Install the FSRM role service</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Sign in to LON-SVR1 as </a:t>
            </a:r>
            <a:r>
              <a:rPr lang="en-US" sz="1000" b="1" smtClean="0">
                <a:effectLst/>
                <a:latin typeface="Arial"/>
                <a:ea typeface="Times New Roman"/>
                <a:cs typeface="Times New Roman"/>
              </a:rPr>
              <a:t>Adatum\Administrator</a:t>
            </a:r>
            <a:r>
              <a:rPr lang="en-US" sz="1000" smtClean="0">
                <a:solidFill>
                  <a:srgbClr val="000000"/>
                </a:solidFill>
                <a:effectLst/>
                <a:latin typeface="Arial"/>
                <a:ea typeface="Times New Roman"/>
                <a:cs typeface="Segoe UI"/>
              </a:rPr>
              <a:t> with the password </a:t>
            </a:r>
            <a:r>
              <a:rPr lang="en-US" sz="1000" b="1" smtClean="0">
                <a:effectLst/>
                <a:latin typeface="Arial"/>
                <a:ea typeface="Times New Roman"/>
                <a:cs typeface="Times New Roman"/>
              </a:rPr>
              <a:t>Pa$$w0rd</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a:t>
            </a:r>
            <a:r>
              <a:rPr lang="en-US" sz="1000" smtClean="0">
                <a:effectLst/>
                <a:latin typeface="Arial"/>
                <a:ea typeface="Times New Roman"/>
                <a:cs typeface="Times New Roman"/>
              </a:rPr>
              <a:t>Server Manager</a:t>
            </a:r>
            <a:r>
              <a:rPr lang="en-US" sz="1000" smtClean="0">
                <a:solidFill>
                  <a:srgbClr val="000000"/>
                </a:solidFill>
                <a:effectLst/>
                <a:latin typeface="Arial"/>
                <a:ea typeface="Times New Roman"/>
                <a:cs typeface="Segoe UI"/>
              </a:rPr>
              <a:t>, click </a:t>
            </a:r>
            <a:r>
              <a:rPr lang="en-US" sz="1000" b="1" smtClean="0">
                <a:effectLst/>
                <a:latin typeface="Arial"/>
                <a:ea typeface="Times New Roman"/>
                <a:cs typeface="Times New Roman"/>
              </a:rPr>
              <a:t>Manage</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Add Roles and Features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Add Roles and Features Wizard, click </a:t>
            </a:r>
            <a:r>
              <a:rPr lang="en-US" sz="1000" b="1" smtClean="0">
                <a:effectLst/>
                <a:latin typeface="Arial"/>
                <a:ea typeface="Times New Roman"/>
                <a:cs typeface="Times New Roman"/>
              </a:rPr>
              <a:t>Next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Confirm that role-based or feature-based installation is selected, and then click </a:t>
            </a:r>
            <a:r>
              <a:rPr lang="en-US" sz="1000" b="1" smtClean="0">
                <a:effectLst/>
                <a:latin typeface="Arial"/>
                <a:ea typeface="Times New Roman"/>
                <a:cs typeface="Times New Roman"/>
              </a:rPr>
              <a:t>Next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Confirm that </a:t>
            </a:r>
            <a:r>
              <a:rPr lang="en-US" sz="1000" smtClean="0">
                <a:effectLst/>
                <a:latin typeface="Arial"/>
                <a:ea typeface="Times New Roman"/>
                <a:cs typeface="Times New Roman"/>
              </a:rPr>
              <a:t>LON-SVR1.Adatum.com</a:t>
            </a:r>
            <a:r>
              <a:rPr lang="en-US" sz="1000" smtClean="0">
                <a:solidFill>
                  <a:srgbClr val="000000"/>
                </a:solidFill>
                <a:effectLst/>
                <a:latin typeface="Arial"/>
                <a:ea typeface="Times New Roman"/>
                <a:cs typeface="Segoe UI"/>
              </a:rPr>
              <a:t> is selected, and then click </a:t>
            </a:r>
            <a:r>
              <a:rPr lang="en-US" sz="1000" b="1" smtClean="0">
                <a:effectLst/>
                <a:latin typeface="Arial"/>
                <a:ea typeface="Times New Roman"/>
                <a:cs typeface="Times New Roman"/>
              </a:rPr>
              <a:t>Next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On the </a:t>
            </a:r>
            <a:r>
              <a:rPr lang="en-US" sz="1000" b="1" smtClean="0">
                <a:effectLst/>
                <a:latin typeface="Arial"/>
                <a:ea typeface="Times New Roman"/>
                <a:cs typeface="Times New Roman"/>
              </a:rPr>
              <a:t>Select server roles</a:t>
            </a:r>
            <a:r>
              <a:rPr lang="en-US" sz="1000" smtClean="0">
                <a:solidFill>
                  <a:srgbClr val="000000"/>
                </a:solidFill>
                <a:effectLst/>
                <a:latin typeface="Arial"/>
                <a:ea typeface="Times New Roman"/>
                <a:cs typeface="Segoe UI"/>
              </a:rPr>
              <a:t> page, expand </a:t>
            </a:r>
            <a:r>
              <a:rPr lang="en-US" sz="1000" b="1" smtClean="0">
                <a:effectLst/>
                <a:latin typeface="Arial"/>
                <a:ea typeface="Times New Roman"/>
                <a:cs typeface="Times New Roman"/>
              </a:rPr>
              <a:t>File and Storage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Services (Installed)</a:t>
            </a:r>
            <a:r>
              <a:rPr lang="en-US" sz="1000" smtClean="0">
                <a:solidFill>
                  <a:srgbClr val="000000"/>
                </a:solidFill>
                <a:effectLst/>
                <a:latin typeface="Arial"/>
                <a:ea typeface="Times New Roman"/>
                <a:cs typeface="Segoe UI"/>
              </a:rPr>
              <a:t>, expand </a:t>
            </a:r>
            <a:r>
              <a:rPr lang="en-US" sz="1000" b="1" smtClean="0">
                <a:effectLst/>
                <a:latin typeface="Arial"/>
                <a:ea typeface="Times New Roman"/>
                <a:cs typeface="Times New Roman"/>
              </a:rPr>
              <a:t>File and iSCSI Services</a:t>
            </a:r>
            <a:r>
              <a:rPr lang="en-US" sz="1000" smtClean="0">
                <a:solidFill>
                  <a:srgbClr val="000000"/>
                </a:solidFill>
                <a:effectLst/>
                <a:latin typeface="Arial"/>
                <a:ea typeface="Times New Roman"/>
                <a:cs typeface="Segoe UI"/>
              </a:rPr>
              <a:t>, and then select the </a:t>
            </a:r>
            <a:r>
              <a:rPr lang="en-US" sz="1000" b="1" smtClean="0">
                <a:effectLst/>
                <a:latin typeface="Arial"/>
                <a:ea typeface="Times New Roman"/>
                <a:cs typeface="Times New Roman"/>
              </a:rPr>
              <a:t>File Server Resource Manager</a:t>
            </a:r>
            <a:r>
              <a:rPr lang="en-US" sz="1000" smtClean="0">
                <a:solidFill>
                  <a:srgbClr val="000000"/>
                </a:solidFill>
                <a:effectLst/>
                <a:latin typeface="Arial"/>
                <a:ea typeface="Times New Roman"/>
                <a:cs typeface="Segoe UI"/>
              </a:rPr>
              <a:t> check box.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pop-up window, click </a:t>
            </a:r>
            <a:r>
              <a:rPr lang="en-US" sz="1000" b="1" smtClean="0">
                <a:effectLst/>
                <a:latin typeface="Arial"/>
                <a:ea typeface="Times New Roman"/>
                <a:cs typeface="Times New Roman"/>
              </a:rPr>
              <a:t>Add Features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Click </a:t>
            </a:r>
            <a:r>
              <a:rPr lang="en-US" sz="1000" b="1" smtClean="0">
                <a:effectLst/>
                <a:latin typeface="Arial"/>
                <a:ea typeface="Times New Roman"/>
                <a:cs typeface="Times New Roman"/>
              </a:rPr>
              <a:t>Next</a:t>
            </a:r>
            <a:r>
              <a:rPr lang="en-US" sz="1000" smtClean="0">
                <a:solidFill>
                  <a:srgbClr val="000000"/>
                </a:solidFill>
                <a:effectLst/>
                <a:latin typeface="Arial"/>
                <a:ea typeface="Times New Roman"/>
                <a:cs typeface="Segoe UI"/>
              </a:rPr>
              <a:t> twice to confirm role service and feature selection.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On the </a:t>
            </a:r>
            <a:r>
              <a:rPr lang="en-US" sz="1000" b="1" smtClean="0">
                <a:effectLst/>
                <a:latin typeface="Arial"/>
                <a:ea typeface="Times New Roman"/>
                <a:cs typeface="Times New Roman"/>
              </a:rPr>
              <a:t>Confirm installation selections</a:t>
            </a:r>
            <a:r>
              <a:rPr lang="en-US" sz="1000" smtClean="0">
                <a:solidFill>
                  <a:srgbClr val="000000"/>
                </a:solidFill>
                <a:effectLst/>
                <a:latin typeface="Arial"/>
                <a:ea typeface="Times New Roman"/>
                <a:cs typeface="Segoe UI"/>
              </a:rPr>
              <a:t> page, click </a:t>
            </a:r>
            <a:r>
              <a:rPr lang="en-US" sz="1000" b="1" smtClean="0">
                <a:effectLst/>
                <a:latin typeface="Arial"/>
                <a:ea typeface="Times New Roman"/>
                <a:cs typeface="Times New Roman"/>
              </a:rPr>
              <a:t>Install</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When the installation completes, click </a:t>
            </a:r>
            <a:r>
              <a:rPr lang="en-US" sz="1000" b="1" smtClean="0">
                <a:effectLst/>
                <a:latin typeface="Arial"/>
                <a:ea typeface="Times New Roman"/>
                <a:cs typeface="Times New Roman"/>
              </a:rPr>
              <a:t>Close</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Specify FSRM configuration options</a:t>
            </a:r>
            <a:endParaRPr lang="en-US" sz="100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a:t>
            </a:r>
            <a:r>
              <a:rPr lang="en-US" sz="1000" smtClean="0">
                <a:effectLst/>
                <a:latin typeface="Arial"/>
                <a:ea typeface="Times New Roman"/>
                <a:cs typeface="Times New Roman"/>
              </a:rPr>
              <a:t>Server Manager</a:t>
            </a:r>
            <a:r>
              <a:rPr lang="en-US" sz="1000" smtClean="0">
                <a:solidFill>
                  <a:srgbClr val="000000"/>
                </a:solidFill>
                <a:effectLst/>
                <a:latin typeface="Arial"/>
                <a:ea typeface="Times New Roman"/>
                <a:cs typeface="Segoe UI"/>
              </a:rPr>
              <a:t>, click </a:t>
            </a:r>
            <a:r>
              <a:rPr lang="en-US" sz="1000" b="1" smtClean="0">
                <a:effectLst/>
                <a:latin typeface="Arial"/>
                <a:ea typeface="Times New Roman"/>
                <a:cs typeface="Times New Roman"/>
              </a:rPr>
              <a:t>Tools</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File Server Resource Manager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File Server Resource Manager window, in the navigation pane, right-click </a:t>
            </a:r>
            <a:r>
              <a:rPr lang="en-US" sz="1000" b="1" smtClean="0">
                <a:effectLst/>
                <a:latin typeface="Arial"/>
                <a:ea typeface="Times New Roman"/>
                <a:cs typeface="Times New Roman"/>
              </a:rPr>
              <a:t>File Server Resource Manager (Local)</a:t>
            </a:r>
            <a:r>
              <a:rPr lang="en-US" sz="1000" smtClean="0">
                <a:solidFill>
                  <a:srgbClr val="000000"/>
                </a:solidFill>
                <a:effectLst/>
                <a:latin typeface="Arial"/>
                <a:ea typeface="Times New Roman"/>
                <a:cs typeface="Segoe UI"/>
              </a:rPr>
              <a:t>, and then click </a:t>
            </a:r>
            <a:r>
              <a:rPr lang="en-US" sz="1000" b="1" smtClean="0">
                <a:effectLst/>
                <a:latin typeface="Arial"/>
                <a:ea typeface="Times New Roman"/>
                <a:cs typeface="Times New Roman"/>
              </a:rPr>
              <a:t>Configure Options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In the File Server Resource Manager Options window, click the </a:t>
            </a:r>
            <a:r>
              <a:rPr lang="en-US" sz="1000" b="1" smtClean="0">
                <a:effectLst/>
                <a:latin typeface="Arial"/>
                <a:ea typeface="Times New Roman"/>
                <a:cs typeface="Times New Roman"/>
              </a:rPr>
              <a:t>File Screen Audit</a:t>
            </a:r>
            <a:r>
              <a:rPr lang="en-US" sz="1000" smtClean="0">
                <a:solidFill>
                  <a:srgbClr val="000000"/>
                </a:solidFill>
                <a:effectLst/>
                <a:latin typeface="Arial"/>
                <a:ea typeface="Times New Roman"/>
                <a:cs typeface="Segoe UI"/>
              </a:rPr>
              <a:t> tab, and then select the </a:t>
            </a:r>
            <a:r>
              <a:rPr lang="en-US" sz="1000" b="1" smtClean="0">
                <a:effectLst/>
                <a:latin typeface="Arial"/>
                <a:ea typeface="Times New Roman"/>
                <a:cs typeface="Times New Roman"/>
              </a:rPr>
              <a:t>Record file screening activity in auditing database</a:t>
            </a:r>
            <a:r>
              <a:rPr lang="en-US" sz="1000" smtClean="0">
                <a:solidFill>
                  <a:srgbClr val="000000"/>
                </a:solidFill>
                <a:effectLst/>
                <a:latin typeface="Arial"/>
                <a:ea typeface="Times New Roman"/>
                <a:cs typeface="Segoe UI"/>
              </a:rPr>
              <a:t> check box.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063751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srgbClr val="000000"/>
                </a:solidFill>
                <a:latin typeface="Arial"/>
                <a:ea typeface="Times New Roman"/>
                <a:cs typeface="Segoe UI"/>
              </a:rPr>
              <a:t>Click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 to close the File Server Resource Manager Options window. Close the File System Resource Manager management console.</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Calibri"/>
                <a:cs typeface="Times New Roman"/>
              </a:rPr>
              <a:t>Use Windows PowerShell® to manage FSRM </a:t>
            </a:r>
            <a:endParaRPr lang="en-US" sz="100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taskbar, click the </a:t>
            </a:r>
            <a:r>
              <a:rPr lang="en-US" sz="1000" b="1">
                <a:solidFill>
                  <a:prstClr val="black"/>
                </a:solidFill>
                <a:latin typeface="Arial"/>
                <a:ea typeface="Times New Roman"/>
                <a:cs typeface="Times New Roman"/>
              </a:rPr>
              <a:t>Windows PowerShell </a:t>
            </a:r>
            <a:r>
              <a:rPr lang="en-US" sz="1000">
                <a:solidFill>
                  <a:prstClr val="black"/>
                </a:solidFill>
                <a:latin typeface="Arial"/>
                <a:ea typeface="Times New Roman"/>
                <a:cs typeface="Segoe UI"/>
              </a:rPr>
              <a:t>icon.</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At the </a:t>
            </a:r>
            <a:r>
              <a:rPr lang="en-US" sz="1000">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 command prompt, type the following, and then press Enter.</a:t>
            </a:r>
            <a:endParaRPr lang="en-US" sz="1000">
              <a:solidFill>
                <a:prstClr val="black"/>
              </a:solidFill>
              <a:latin typeface="Arial"/>
              <a:ea typeface="Times New Roman"/>
              <a:cs typeface="Times New Roman"/>
            </a:endParaRPr>
          </a:p>
          <a:p>
            <a:pPr lvl="0">
              <a:lnSpc>
                <a:spcPct val="115000"/>
              </a:lnSpc>
              <a:spcBef>
                <a:spcPts val="600"/>
              </a:spcBef>
              <a:spcAft>
                <a:spcPts val="995"/>
              </a:spcAft>
            </a:pPr>
            <a:r>
              <a:rPr lang="en-US" sz="1000">
                <a:solidFill>
                  <a:prstClr val="black"/>
                </a:solidFill>
                <a:latin typeface="Arial"/>
                <a:ea typeface="Times New Roman"/>
                <a:cs typeface="Times New Roman"/>
              </a:rPr>
              <a:t>set-FSRMSetting -SMTPServer “LON-SVR1” –AdminEmailAddress “fileadmin@adatum.com” –FromEmailAddress “fileadmin@adatum.com”</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the Windows PowerShell window.</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Open the File Server Resource Manager management console.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In the File Server Resource Manager window, in the navigation pane, right-click </a:t>
            </a:r>
            <a:r>
              <a:rPr lang="en-US" sz="1000" b="1">
                <a:solidFill>
                  <a:prstClr val="black"/>
                </a:solidFill>
                <a:latin typeface="Arial"/>
                <a:ea typeface="Times New Roman"/>
                <a:cs typeface="Times New Roman"/>
              </a:rPr>
              <a:t>File Server Resource Manager (Local)</a:t>
            </a:r>
            <a:r>
              <a:rPr lang="en-US" sz="1000">
                <a:solidFill>
                  <a:srgbClr val="000000"/>
                </a:solidFill>
                <a:latin typeface="Arial"/>
                <a:ea typeface="Times New Roman"/>
                <a:cs typeface="Segoe UI"/>
              </a:rPr>
              <a:t>, and then click </a:t>
            </a:r>
            <a:r>
              <a:rPr lang="en-US" sz="1000" b="1">
                <a:solidFill>
                  <a:prstClr val="black"/>
                </a:solidFill>
                <a:latin typeface="Arial"/>
                <a:ea typeface="Times New Roman"/>
                <a:cs typeface="Times New Roman"/>
              </a:rPr>
              <a:t>Configure Options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On the </a:t>
            </a:r>
            <a:r>
              <a:rPr lang="en-US" sz="1000" b="1">
                <a:solidFill>
                  <a:prstClr val="black"/>
                </a:solidFill>
                <a:latin typeface="Arial"/>
                <a:ea typeface="Times New Roman"/>
                <a:cs typeface="Times New Roman"/>
              </a:rPr>
              <a:t>Email Notifications</a:t>
            </a:r>
            <a:r>
              <a:rPr lang="en-US" sz="1000">
                <a:solidFill>
                  <a:prstClr val="black"/>
                </a:solidFill>
                <a:latin typeface="Arial"/>
                <a:ea typeface="Times New Roman"/>
                <a:cs typeface="Segoe UI"/>
              </a:rPr>
              <a:t> tab, review the configured options to confirm that they are the same as the options specified in the </a:t>
            </a:r>
            <a:r>
              <a:rPr lang="en-US" sz="1000" b="1">
                <a:solidFill>
                  <a:prstClr val="black"/>
                </a:solidFill>
                <a:latin typeface="Arial"/>
                <a:ea typeface="Times New Roman"/>
                <a:cs typeface="Times New Roman"/>
              </a:rPr>
              <a:t>Set-FSRMSettings</a:t>
            </a:r>
            <a:r>
              <a:rPr lang="en-US" sz="1000">
                <a:solidFill>
                  <a:prstClr val="black"/>
                </a:solidFill>
                <a:latin typeface="Arial"/>
                <a:ea typeface="Times New Roman"/>
                <a:cs typeface="Segoe UI"/>
              </a:rPr>
              <a:t> command.</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Close all open windows. </a:t>
            </a:r>
            <a:endParaRPr lang="en-US"/>
          </a:p>
        </p:txBody>
      </p:sp>
      <p:sp>
        <p:nvSpPr>
          <p:cNvPr id="4" name="Slide Number Placeholder 3"/>
          <p:cNvSpPr>
            <a:spLocks noGrp="1"/>
          </p:cNvSpPr>
          <p:nvPr>
            <p:ph type="sldNum" sz="quarter" idx="10"/>
          </p:nvPr>
        </p:nvSpPr>
        <p:spPr/>
        <p:txBody>
          <a:bodyPr/>
          <a:lstStyle/>
          <a:p>
            <a:fld id="{7FC0683F-6D4B-4AB3-9E5D-B8FCBADE7154}" type="slidenum">
              <a:rPr lang="en-US" smtClean="0"/>
              <a:t>8</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987141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Briefly describe the lesson content.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7FC0683F-6D4B-4AB3-9E5D-B8FCBADE7154}"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20411D</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09: Optimizing File Services</a:t>
            </a:r>
            <a:endParaRPr lang="en-US" sz="1200" b="1">
              <a:solidFill>
                <a:srgbClr val="336699"/>
              </a:solidFill>
              <a:latin typeface="Arial"/>
            </a:endParaRPr>
          </a:p>
        </p:txBody>
      </p:sp>
    </p:spTree>
    <p:extLst>
      <p:ext uri="{BB962C8B-B14F-4D97-AF65-F5344CB8AC3E}">
        <p14:creationId xmlns:p14="http://schemas.microsoft.com/office/powerpoint/2010/main" val="222848802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1620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9</a:t>
            </a:r>
            <a:endParaRPr lang="en-US" sz="2600"/>
          </a:p>
        </p:txBody>
      </p:sp>
      <p:sp>
        <p:nvSpPr>
          <p:cNvPr id="3" name="Subtitle 2"/>
          <p:cNvSpPr>
            <a:spLocks noGrp="1"/>
          </p:cNvSpPr>
          <p:nvPr>
            <p:ph type="subTitle" sz="quarter" idx="1"/>
          </p:nvPr>
        </p:nvSpPr>
        <p:spPr/>
        <p:txBody>
          <a:bodyPr/>
          <a:lstStyle/>
          <a:p>
            <a:r>
              <a:rPr lang="en-US" smtClean="0"/>
              <a:t>Optimizing File Services
</a:t>
            </a:r>
            <a:endParaRPr lang="en-US"/>
          </a:p>
        </p:txBody>
      </p:sp>
    </p:spTree>
    <p:extLst>
      <p:ext uri="{BB962C8B-B14F-4D97-AF65-F5344CB8AC3E}">
        <p14:creationId xmlns:p14="http://schemas.microsoft.com/office/powerpoint/2010/main" val="1739316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Quota Management?</a:t>
            </a:r>
            <a:endParaRPr lang="en-US"/>
          </a:p>
        </p:txBody>
      </p:sp>
      <p:sp>
        <p:nvSpPr>
          <p:cNvPr id="4" name="Content Placeholder 2"/>
          <p:cNvSpPr>
            <a:spLocks noGrp="1"/>
          </p:cNvSpPr>
          <p:nvPr/>
        </p:nvSpPr>
        <p:spPr bwMode="auto">
          <a:xfrm>
            <a:off x="457200"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quota management to limit disk space usage and </a:t>
            </a:r>
            <a:r>
              <a:rPr lang="en-US" dirty="0" smtClean="0"/>
              <a:t>provide </a:t>
            </a:r>
            <a:r>
              <a:rPr lang="en-US" dirty="0"/>
              <a:t>notifications when thresholds are reached</a:t>
            </a:r>
          </a:p>
          <a:p>
            <a:pPr marL="0" indent="0" algn="ctr">
              <a:buNone/>
            </a:pPr>
            <a:endParaRPr lang="en-US" dirty="0"/>
          </a:p>
          <a:p>
            <a:pPr marL="0" indent="0">
              <a:buNone/>
            </a:pPr>
            <a:r>
              <a:rPr lang="en-US" dirty="0" smtClean="0"/>
              <a:t>Quota notifications can do any of the following:</a:t>
            </a:r>
          </a:p>
          <a:p>
            <a:pPr lvl="1"/>
            <a:r>
              <a:rPr lang="en-US" dirty="0" smtClean="0"/>
              <a:t>Send email notifications</a:t>
            </a:r>
          </a:p>
          <a:p>
            <a:pPr lvl="1"/>
            <a:r>
              <a:rPr lang="en-US" dirty="0" smtClean="0"/>
              <a:t>Log an event in Event Viewer</a:t>
            </a:r>
          </a:p>
          <a:p>
            <a:pPr lvl="1"/>
            <a:r>
              <a:rPr lang="en-US" dirty="0" smtClean="0"/>
              <a:t>Run a command or script</a:t>
            </a:r>
          </a:p>
          <a:p>
            <a:pPr lvl="1"/>
            <a:r>
              <a:rPr lang="en-US" dirty="0" smtClean="0"/>
              <a:t>Generate storage reports</a:t>
            </a:r>
          </a:p>
          <a:p>
            <a:endParaRPr lang="en-US" dirty="0"/>
          </a:p>
        </p:txBody>
      </p:sp>
    </p:spTree>
    <p:extLst>
      <p:ext uri="{BB962C8B-B14F-4D97-AF65-F5344CB8AC3E}">
        <p14:creationId xmlns:p14="http://schemas.microsoft.com/office/powerpoint/2010/main" val="2240514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Quota Templates?</a:t>
            </a:r>
            <a:endParaRPr lang="en-US"/>
          </a:p>
        </p:txBody>
      </p:sp>
      <p:sp>
        <p:nvSpPr>
          <p:cNvPr id="4" name="Content Placeholder 2"/>
          <p:cNvSpPr>
            <a:spLocks noGrp="1"/>
          </p:cNvSpPr>
          <p:nvPr/>
        </p:nvSpPr>
        <p:spPr bwMode="auto">
          <a:xfrm>
            <a:off x="458788" y="1021215"/>
            <a:ext cx="8119156" cy="3398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A quota template defines:</a:t>
            </a:r>
          </a:p>
          <a:p>
            <a:pPr lvl="1"/>
            <a:r>
              <a:rPr lang="en-US" dirty="0" smtClean="0"/>
              <a:t>A space limit</a:t>
            </a:r>
          </a:p>
          <a:p>
            <a:pPr lvl="1"/>
            <a:r>
              <a:rPr lang="en-US" dirty="0" smtClean="0"/>
              <a:t>The type of quota (hard or soft)</a:t>
            </a:r>
          </a:p>
          <a:p>
            <a:pPr lvl="1"/>
            <a:r>
              <a:rPr lang="en-US" dirty="0" smtClean="0"/>
              <a:t>A set of notifications to be generated when the quota limit is approached</a:t>
            </a:r>
          </a:p>
          <a:p>
            <a:pPr marL="288925" lvl="1" indent="0">
              <a:buNone/>
            </a:pPr>
            <a:endParaRPr lang="en-US" dirty="0"/>
          </a:p>
          <a:p>
            <a:pPr marL="0" lvl="1" indent="0">
              <a:buSzPct val="90000"/>
              <a:buNone/>
            </a:pPr>
            <a:r>
              <a:rPr lang="en-US" sz="2800" dirty="0"/>
              <a:t>FSRM provides a set of default quota templates in the Quota Templates node</a:t>
            </a:r>
          </a:p>
          <a:p>
            <a:pPr marL="288925" lvl="1" indent="0">
              <a:buNone/>
            </a:pPr>
            <a:endParaRPr lang="en-US" dirty="0"/>
          </a:p>
          <a:p>
            <a:pPr marL="288925" lvl="1" indent="0">
              <a:buNone/>
            </a:pPr>
            <a:endParaRPr lang="en-US" dirty="0" smtClean="0"/>
          </a:p>
          <a:p>
            <a:pPr lvl="1"/>
            <a:endParaRPr lang="en-US" sz="2800" dirty="0" smtClean="0"/>
          </a:p>
        </p:txBody>
      </p:sp>
    </p:spTree>
    <p:extLst>
      <p:ext uri="{BB962C8B-B14F-4D97-AF65-F5344CB8AC3E}">
        <p14:creationId xmlns:p14="http://schemas.microsoft.com/office/powerpoint/2010/main" val="1574698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Monitoring Quota Usage</a:t>
            </a:r>
            <a:endParaRPr lang="en-US"/>
          </a:p>
        </p:txBody>
      </p:sp>
      <p:sp>
        <p:nvSpPr>
          <p:cNvPr id="4" name="Content Placeholder 2"/>
          <p:cNvSpPr>
            <a:spLocks noGrp="1"/>
          </p:cNvSpPr>
          <p:nvPr/>
        </p:nvSpPr>
        <p:spPr bwMode="auto">
          <a:xfrm>
            <a:off x="491444" y="4042229"/>
            <a:ext cx="8119156" cy="25871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In File Server Resource Manager you can monitor quota usage by:</a:t>
            </a:r>
          </a:p>
          <a:p>
            <a:pPr lvl="1"/>
            <a:r>
              <a:rPr lang="en-US" dirty="0" smtClean="0"/>
              <a:t>Viewing quota information in the FSRM console</a:t>
            </a:r>
          </a:p>
          <a:p>
            <a:pPr lvl="1"/>
            <a:r>
              <a:rPr lang="en-US" dirty="0" smtClean="0"/>
              <a:t>Generating a quota usage report</a:t>
            </a:r>
          </a:p>
          <a:p>
            <a:pPr lvl="1"/>
            <a:r>
              <a:rPr lang="en-US" dirty="0" smtClean="0"/>
              <a:t>Creating soft quotas</a:t>
            </a:r>
          </a:p>
          <a:p>
            <a:pPr lvl="1"/>
            <a:r>
              <a:rPr lang="en-US" dirty="0" smtClean="0"/>
              <a:t>Using the </a:t>
            </a:r>
            <a:r>
              <a:rPr lang="en-US" b="1" dirty="0" smtClean="0"/>
              <a:t>Get-</a:t>
            </a:r>
            <a:r>
              <a:rPr lang="en-US" b="1" dirty="0" err="1" smtClean="0"/>
              <a:t>FSRMQuota</a:t>
            </a:r>
            <a:r>
              <a:rPr lang="en-US" dirty="0" smtClean="0"/>
              <a:t> Windows PowerShell </a:t>
            </a:r>
            <a:r>
              <a:rPr lang="en-US" dirty="0" err="1" smtClean="0"/>
              <a:t>cmdlet</a:t>
            </a:r>
            <a:endParaRPr lang="en-US" dirty="0"/>
          </a:p>
        </p:txBody>
      </p:sp>
      <p:pic>
        <p:nvPicPr>
          <p:cNvPr id="5" name="Picture 4" descr="Screenshot of the File Server Resource Manag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14400"/>
            <a:ext cx="6172200"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136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611b3219-a91d-46c8-90ea-945c36e3ae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File Screening Management?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File screen management provides a method for controlling the types of files that can be saved on file servers</a:t>
            </a:r>
          </a:p>
          <a:p>
            <a:pPr marL="0" indent="0" algn="ctr">
              <a:buNone/>
            </a:pPr>
            <a:endParaRPr lang="en-US" sz="2400" dirty="0"/>
          </a:p>
          <a:p>
            <a:pPr marL="0" indent="0">
              <a:buNone/>
            </a:pPr>
            <a:r>
              <a:rPr lang="en-US" dirty="0" smtClean="0"/>
              <a:t>File screen management consists of:</a:t>
            </a:r>
          </a:p>
          <a:p>
            <a:pPr lvl="1"/>
            <a:r>
              <a:rPr lang="en-US" dirty="0" smtClean="0"/>
              <a:t>Creating file screens</a:t>
            </a:r>
          </a:p>
          <a:p>
            <a:pPr lvl="1"/>
            <a:r>
              <a:rPr lang="en-US" dirty="0" smtClean="0"/>
              <a:t>Defining file screen templates</a:t>
            </a:r>
          </a:p>
          <a:p>
            <a:pPr lvl="1"/>
            <a:r>
              <a:rPr lang="en-US" dirty="0" smtClean="0"/>
              <a:t>Creating file screen exceptions</a:t>
            </a:r>
          </a:p>
          <a:p>
            <a:pPr lvl="1"/>
            <a:r>
              <a:rPr lang="en-US" dirty="0" smtClean="0"/>
              <a:t>Creating file groups</a:t>
            </a:r>
            <a:endParaRPr lang="en-US" dirty="0"/>
          </a:p>
        </p:txBody>
      </p:sp>
    </p:spTree>
    <p:extLst>
      <p:ext uri="{BB962C8B-B14F-4D97-AF65-F5344CB8AC3E}">
        <p14:creationId xmlns:p14="http://schemas.microsoft.com/office/powerpoint/2010/main" val="2618970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1a8ad515-ec44-454d-8fbf-b201e5b112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File Groups?</a:t>
            </a:r>
            <a:endParaRPr lang="en-US"/>
          </a:p>
        </p:txBody>
      </p:sp>
      <p:sp>
        <p:nvSpPr>
          <p:cNvPr id="4" name="Content Placeholder 2"/>
          <p:cNvSpPr>
            <a:spLocks noGrp="1"/>
          </p:cNvSpPr>
          <p:nvPr/>
        </p:nvSpPr>
        <p:spPr bwMode="auto">
          <a:xfrm>
            <a:off x="439332" y="98230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File groups are used to define a namespace for a file screen, file screen exception, or storage report</a:t>
            </a:r>
          </a:p>
          <a:p>
            <a:pPr marL="0" indent="0" algn="ctr">
              <a:buNone/>
            </a:pPr>
            <a:endParaRPr lang="en-US" dirty="0"/>
          </a:p>
          <a:p>
            <a:pPr marL="0" indent="0">
              <a:buNone/>
            </a:pPr>
            <a:r>
              <a:rPr lang="en-US" dirty="0" smtClean="0"/>
              <a:t>A file group consists of a set of file name patterns that are grouped into:</a:t>
            </a:r>
          </a:p>
          <a:p>
            <a:pPr lvl="1"/>
            <a:r>
              <a:rPr lang="en-US" dirty="0" smtClean="0"/>
              <a:t>Files to include</a:t>
            </a:r>
          </a:p>
          <a:p>
            <a:pPr lvl="1"/>
            <a:r>
              <a:rPr lang="en-US" dirty="0" smtClean="0"/>
              <a:t>Files to exclude</a:t>
            </a:r>
            <a:endParaRPr lang="en-US" dirty="0"/>
          </a:p>
        </p:txBody>
      </p:sp>
    </p:spTree>
    <p:extLst>
      <p:ext uri="{BB962C8B-B14F-4D97-AF65-F5344CB8AC3E}">
        <p14:creationId xmlns:p14="http://schemas.microsoft.com/office/powerpoint/2010/main" val="4102414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d79e2f49-2bba-4dcc-8079-ab4903ee6a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a File Screen Templates and File Screen Exceptions?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File screen templates:</a:t>
            </a:r>
          </a:p>
          <a:p>
            <a:pPr lvl="1"/>
            <a:r>
              <a:rPr lang="en-US" dirty="0" smtClean="0"/>
              <a:t>Provide a definition for newly created file screens</a:t>
            </a:r>
          </a:p>
          <a:p>
            <a:pPr lvl="1"/>
            <a:r>
              <a:rPr lang="en-US" dirty="0" smtClean="0"/>
              <a:t>Enable control over file screens created from templates</a:t>
            </a:r>
          </a:p>
          <a:p>
            <a:pPr lvl="1"/>
            <a:endParaRPr lang="en-US" dirty="0"/>
          </a:p>
          <a:p>
            <a:pPr marL="0" indent="0">
              <a:buNone/>
            </a:pPr>
            <a:r>
              <a:rPr lang="en-US" dirty="0" smtClean="0"/>
              <a:t>File screen exceptions enable you to override file screens for a specific location or file group</a:t>
            </a:r>
          </a:p>
          <a:p>
            <a:pPr lvl="1"/>
            <a:endParaRPr lang="en-US" dirty="0"/>
          </a:p>
        </p:txBody>
      </p:sp>
    </p:spTree>
    <p:extLst>
      <p:ext uri="{BB962C8B-B14F-4D97-AF65-F5344CB8AC3E}">
        <p14:creationId xmlns:p14="http://schemas.microsoft.com/office/powerpoint/2010/main" val="41802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94761f11-f5ab-41c2-aca5-06e16d00b6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Storage Reports?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Storage reports provide information about file usage on a file server</a:t>
            </a:r>
          </a:p>
          <a:p>
            <a:endParaRPr lang="en-US" dirty="0" smtClean="0"/>
          </a:p>
          <a:p>
            <a:pPr marL="0" indent="0">
              <a:buNone/>
            </a:pPr>
            <a:r>
              <a:rPr lang="en-US" dirty="0" smtClean="0"/>
              <a:t>Types of storage reports include:</a:t>
            </a:r>
          </a:p>
          <a:p>
            <a:pPr lvl="1"/>
            <a:r>
              <a:rPr lang="en-US" dirty="0" smtClean="0"/>
              <a:t>Duplicate Files</a:t>
            </a:r>
          </a:p>
          <a:p>
            <a:pPr lvl="1"/>
            <a:r>
              <a:rPr lang="en-US" dirty="0" smtClean="0"/>
              <a:t>File Screening Audit</a:t>
            </a:r>
          </a:p>
          <a:p>
            <a:pPr lvl="1"/>
            <a:r>
              <a:rPr lang="en-US" dirty="0" smtClean="0"/>
              <a:t>Files by File Group, Owner, or Property</a:t>
            </a:r>
          </a:p>
          <a:p>
            <a:pPr lvl="1"/>
            <a:r>
              <a:rPr lang="en-US" dirty="0" smtClean="0"/>
              <a:t>Folders by Property</a:t>
            </a:r>
          </a:p>
          <a:p>
            <a:pPr lvl="1"/>
            <a:r>
              <a:rPr lang="en-US" dirty="0" smtClean="0"/>
              <a:t>Large Files</a:t>
            </a:r>
          </a:p>
          <a:p>
            <a:pPr lvl="1"/>
            <a:r>
              <a:rPr lang="en-US" dirty="0" smtClean="0"/>
              <a:t>Least- and most- recently accessed files</a:t>
            </a:r>
          </a:p>
          <a:p>
            <a:pPr lvl="1"/>
            <a:r>
              <a:rPr lang="en-US" dirty="0" smtClean="0"/>
              <a:t>Quota Usage</a:t>
            </a:r>
          </a:p>
          <a:p>
            <a:pPr lvl="1"/>
            <a:endParaRPr lang="en-US" dirty="0" smtClean="0"/>
          </a:p>
        </p:txBody>
      </p:sp>
    </p:spTree>
    <p:extLst>
      <p:ext uri="{BB962C8B-B14F-4D97-AF65-F5344CB8AC3E}">
        <p14:creationId xmlns:p14="http://schemas.microsoft.com/office/powerpoint/2010/main" val="3559202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dcaae49-89f1-4ec7-b69a-4e30211756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Report Task?</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You can schedule reports by creating a Report Task, which specifies:</a:t>
            </a:r>
          </a:p>
          <a:p>
            <a:pPr lvl="1">
              <a:spcAft>
                <a:spcPts val="600"/>
              </a:spcAft>
            </a:pPr>
            <a:r>
              <a:rPr lang="en-US" dirty="0" smtClean="0"/>
              <a:t>The volumes and folders to report on</a:t>
            </a:r>
          </a:p>
          <a:p>
            <a:pPr lvl="1">
              <a:spcAft>
                <a:spcPts val="600"/>
              </a:spcAft>
            </a:pPr>
            <a:r>
              <a:rPr lang="en-US" dirty="0" smtClean="0"/>
              <a:t>Which reports to generate</a:t>
            </a:r>
          </a:p>
          <a:p>
            <a:pPr lvl="1">
              <a:spcAft>
                <a:spcPts val="600"/>
              </a:spcAft>
            </a:pPr>
            <a:r>
              <a:rPr lang="en-US" dirty="0" smtClean="0"/>
              <a:t>Which parameters to use</a:t>
            </a:r>
          </a:p>
          <a:p>
            <a:pPr lvl="1">
              <a:spcAft>
                <a:spcPts val="600"/>
              </a:spcAft>
            </a:pPr>
            <a:r>
              <a:rPr lang="en-US" dirty="0" smtClean="0"/>
              <a:t>How often to generate the reports</a:t>
            </a:r>
          </a:p>
          <a:p>
            <a:pPr lvl="1">
              <a:spcAft>
                <a:spcPts val="600"/>
              </a:spcAft>
            </a:pPr>
            <a:r>
              <a:rPr lang="en-US" dirty="0" smtClean="0"/>
              <a:t>Which file formats to save the reports in</a:t>
            </a:r>
            <a:endParaRPr lang="en-US" dirty="0"/>
          </a:p>
        </p:txBody>
      </p:sp>
    </p:spTree>
    <p:extLst>
      <p:ext uri="{BB962C8B-B14F-4D97-AF65-F5344CB8AC3E}">
        <p14:creationId xmlns:p14="http://schemas.microsoft.com/office/powerpoint/2010/main" val="1415560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2afefd1c-0da1-4b3f-aa56-d6541c11f6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Demonstration: Using FSRM to Manage Quotas and File Screens, and to Generate On-Demand Storage Reports</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lvl="1"/>
            <a:r>
              <a:rPr lang="en-US" dirty="0" smtClean="0"/>
              <a:t>Create a quota</a:t>
            </a:r>
          </a:p>
          <a:p>
            <a:pPr lvl="1"/>
            <a:r>
              <a:rPr lang="en-US" dirty="0" smtClean="0"/>
              <a:t>Test a quota</a:t>
            </a:r>
          </a:p>
          <a:p>
            <a:pPr lvl="1"/>
            <a:r>
              <a:rPr lang="en-US" dirty="0" smtClean="0"/>
              <a:t>Create a file screen</a:t>
            </a:r>
          </a:p>
          <a:p>
            <a:pPr lvl="1"/>
            <a:r>
              <a:rPr lang="en-US" dirty="0" smtClean="0"/>
              <a:t>Test a file screen</a:t>
            </a:r>
          </a:p>
          <a:p>
            <a:pPr lvl="1"/>
            <a:r>
              <a:rPr lang="en-US" dirty="0" smtClean="0"/>
              <a:t>Generate a storage report</a:t>
            </a:r>
            <a:endParaRPr lang="en-US" dirty="0"/>
          </a:p>
        </p:txBody>
      </p:sp>
    </p:spTree>
    <p:extLst>
      <p:ext uri="{BB962C8B-B14F-4D97-AF65-F5344CB8AC3E}">
        <p14:creationId xmlns:p14="http://schemas.microsoft.com/office/powerpoint/2010/main" val="3633531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6775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1892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53258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d89c29df-20f8-4068-9c10-0eac861cbe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Implementing Classification and File Management Tasks</a:t>
            </a:r>
            <a:endParaRPr lang="en-US"/>
          </a:p>
        </p:txBody>
      </p:sp>
      <p:sp>
        <p:nvSpPr>
          <p:cNvPr id="3" name="Text Placeholder 2"/>
          <p:cNvSpPr>
            <a:spLocks noGrp="1"/>
          </p:cNvSpPr>
          <p:nvPr>
            <p:ph type="body" idx="1"/>
          </p:nvPr>
        </p:nvSpPr>
        <p:spPr/>
        <p:txBody>
          <a:bodyPr/>
          <a:lstStyle/>
          <a:p>
            <a:r>
              <a:rPr lang="en-US" smtClean="0"/>
              <a:t>What Is File Classification?
What Are Classification Rules?
Demonstration: Configuring File Classification
What Are File Management Tasks?
Demonstration: How to Configure File Management Tasks</a:t>
            </a:r>
            <a:endParaRPr lang="en-US"/>
          </a:p>
        </p:txBody>
      </p:sp>
    </p:spTree>
    <p:extLst>
      <p:ext uri="{BB962C8B-B14F-4D97-AF65-F5344CB8AC3E}">
        <p14:creationId xmlns:p14="http://schemas.microsoft.com/office/powerpoint/2010/main" val="354541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6cbb303-0e60-4bd5-bfae-488becbd88a2">
    <p:spTree>
      <p:nvGrpSpPr>
        <p:cNvPr id="1" name=""/>
        <p:cNvGrpSpPr/>
        <p:nvPr/>
      </p:nvGrpSpPr>
      <p:grpSpPr>
        <a:xfrm>
          <a:off x="0" y="0"/>
          <a:ext cx="0" cy="0"/>
          <a:chOff x="0" y="0"/>
          <a:chExt cx="0" cy="0"/>
        </a:xfrm>
      </p:grpSpPr>
      <p:sp>
        <p:nvSpPr>
          <p:cNvPr id="2" name="Title 1"/>
          <p:cNvSpPr>
            <a:spLocks noGrp="1"/>
          </p:cNvSpPr>
          <p:nvPr>
            <p:ph type="title"/>
          </p:nvPr>
        </p:nvSpPr>
        <p:spPr>
          <a:xfrm>
            <a:off x="460375" y="-53917"/>
            <a:ext cx="7773988" cy="740664"/>
          </a:xfrm>
        </p:spPr>
        <p:txBody>
          <a:bodyPr/>
          <a:lstStyle/>
          <a:p>
            <a:r>
              <a:rPr lang="en-US" smtClean="0"/>
              <a:t>What Is File Classification?</a:t>
            </a:r>
            <a:endParaRPr lang="en-US"/>
          </a:p>
        </p:txBody>
      </p:sp>
      <p:sp>
        <p:nvSpPr>
          <p:cNvPr id="4" name="Content Placeholder 2"/>
          <p:cNvSpPr>
            <a:spLocks noGrp="1"/>
          </p:cNvSpPr>
          <p:nvPr/>
        </p:nvSpPr>
        <p:spPr bwMode="auto">
          <a:xfrm>
            <a:off x="458788" y="838200"/>
            <a:ext cx="8119156" cy="54036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a:t>Classification management allows you to use an automated mechanism to create and assign classification properties to </a:t>
            </a:r>
            <a:r>
              <a:rPr lang="en-US" sz="2400" dirty="0" smtClean="0"/>
              <a:t>files </a:t>
            </a:r>
            <a:endParaRPr lang="en-US" sz="2400" dirty="0"/>
          </a:p>
          <a:p>
            <a:endParaRPr lang="en-US" dirty="0"/>
          </a:p>
        </p:txBody>
      </p:sp>
      <p:sp>
        <p:nvSpPr>
          <p:cNvPr id="5" name="TextBox 4"/>
          <p:cNvSpPr txBox="1"/>
          <p:nvPr/>
        </p:nvSpPr>
        <p:spPr>
          <a:xfrm>
            <a:off x="3624080" y="4633404"/>
            <a:ext cx="1549270" cy="461665"/>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Payroll.rpt</a:t>
            </a:r>
            <a:endParaRPr lang="en-US" sz="2400" b="0" dirty="0">
              <a:latin typeface="Segoe UI" pitchFamily="34" charset="0"/>
              <a:ea typeface="Segoe UI" pitchFamily="34" charset="0"/>
              <a:cs typeface="Segoe UI" pitchFamily="34" charset="0"/>
            </a:endParaRPr>
          </a:p>
        </p:txBody>
      </p:sp>
      <p:sp>
        <p:nvSpPr>
          <p:cNvPr id="6" name="TextBox 9"/>
          <p:cNvSpPr txBox="1"/>
          <p:nvPr/>
        </p:nvSpPr>
        <p:spPr>
          <a:xfrm>
            <a:off x="529788" y="2272139"/>
            <a:ext cx="2629246" cy="461665"/>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Classification Rule</a:t>
            </a:r>
            <a:endParaRPr lang="en-US" sz="2400" b="0" dirty="0">
              <a:latin typeface="Segoe UI" pitchFamily="34" charset="0"/>
              <a:ea typeface="Segoe UI" pitchFamily="34" charset="0"/>
              <a:cs typeface="Segoe UI" pitchFamily="34" charset="0"/>
            </a:endParaRPr>
          </a:p>
        </p:txBody>
      </p:sp>
      <p:sp>
        <p:nvSpPr>
          <p:cNvPr id="7" name="TextBox 13"/>
          <p:cNvSpPr txBox="1"/>
          <p:nvPr/>
        </p:nvSpPr>
        <p:spPr>
          <a:xfrm>
            <a:off x="2442310" y="5798403"/>
            <a:ext cx="2042547" cy="461665"/>
          </a:xfrm>
          <a:prstGeom prst="rect">
            <a:avLst/>
          </a:prstGeom>
          <a:noFill/>
          <a:ln>
            <a:noFill/>
          </a:ln>
          <a:effectLst/>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IsConfidential</a:t>
            </a:r>
            <a:endParaRPr lang="en-US" sz="2400" b="0" dirty="0">
              <a:latin typeface="Segoe UI" pitchFamily="34" charset="0"/>
              <a:ea typeface="Segoe UI" pitchFamily="34" charset="0"/>
              <a:cs typeface="Segoe UI" pitchFamily="34" charset="0"/>
            </a:endParaRPr>
          </a:p>
        </p:txBody>
      </p:sp>
      <p:grpSp>
        <p:nvGrpSpPr>
          <p:cNvPr id="8" name="Group 7" descr="The graphics on this slide show a classification rule icon with an arrow pointed to payroll report and an automated process icon also with a pointer to the report. Also, there is a IsConfidential icon to show that the payroll report is classified as confidential."/>
          <p:cNvGrpSpPr/>
          <p:nvPr/>
        </p:nvGrpSpPr>
        <p:grpSpPr>
          <a:xfrm>
            <a:off x="935250" y="2733804"/>
            <a:ext cx="7734995" cy="3790575"/>
            <a:chOff x="935250" y="2968940"/>
            <a:chExt cx="7734995" cy="3790575"/>
          </a:xfrm>
        </p:grpSpPr>
        <p:sp>
          <p:nvSpPr>
            <p:cNvPr id="9" name="Line 78"/>
            <p:cNvSpPr>
              <a:spLocks noChangeShapeType="1"/>
            </p:cNvSpPr>
            <p:nvPr/>
          </p:nvSpPr>
          <p:spPr bwMode="auto">
            <a:xfrm rot="5400000" flipV="1">
              <a:off x="2770392" y="3192653"/>
              <a:ext cx="261260" cy="191044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0" name="Line 78"/>
            <p:cNvSpPr>
              <a:spLocks noChangeShapeType="1"/>
            </p:cNvSpPr>
            <p:nvPr/>
          </p:nvSpPr>
          <p:spPr bwMode="auto">
            <a:xfrm rot="5400000">
              <a:off x="6142255" y="3287908"/>
              <a:ext cx="54432" cy="216625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1" name="Picture 10" descr="Document wri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896" y="3348171"/>
              <a:ext cx="992637" cy="16601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rocessing_flat ser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670" y="3648185"/>
              <a:ext cx="2187575" cy="18780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Document wri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244" y="5099372"/>
              <a:ext cx="992637" cy="166014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security_lock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250" y="5652917"/>
              <a:ext cx="813988" cy="11065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blank docum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310" y="2968940"/>
              <a:ext cx="991488" cy="16582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question mar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9617" y="3559310"/>
              <a:ext cx="653860" cy="6515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7979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a73cb07e-39c9-40d6-958e-c9e6a51bfd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Classification Rules?</a:t>
            </a:r>
            <a:endParaRPr lang="en-US"/>
          </a:p>
        </p:txBody>
      </p:sp>
      <p:sp>
        <p:nvSpPr>
          <p:cNvPr id="4" name="Content Placeholder 2"/>
          <p:cNvSpPr>
            <a:spLocks noGrp="1"/>
          </p:cNvSpPr>
          <p:nvPr/>
        </p:nvSpPr>
        <p:spPr bwMode="auto">
          <a:xfrm>
            <a:off x="288758" y="1021215"/>
            <a:ext cx="85344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file classification infrastructure </a:t>
            </a:r>
            <a:r>
              <a:rPr lang="en-US" dirty="0" smtClean="0"/>
              <a:t>scans </a:t>
            </a:r>
            <a:r>
              <a:rPr lang="en-US" dirty="0"/>
              <a:t>files automatically, and then classifies them according to the contents of a </a:t>
            </a:r>
            <a:r>
              <a:rPr lang="en-US" dirty="0" smtClean="0"/>
              <a:t>file</a:t>
            </a:r>
          </a:p>
          <a:p>
            <a:endParaRPr lang="en-US" dirty="0"/>
          </a:p>
          <a:p>
            <a:pPr marL="0" indent="0">
              <a:buNone/>
            </a:pPr>
            <a:r>
              <a:rPr lang="hr-HR" dirty="0"/>
              <a:t>When planning for file </a:t>
            </a:r>
            <a:r>
              <a:rPr lang="hr-HR" dirty="0" smtClean="0"/>
              <a:t>classification</a:t>
            </a:r>
            <a:r>
              <a:rPr lang="en-US" dirty="0"/>
              <a:t> </a:t>
            </a:r>
            <a:r>
              <a:rPr lang="hr-HR" dirty="0" smtClean="0"/>
              <a:t>implementation</a:t>
            </a:r>
            <a:r>
              <a:rPr lang="en-US" dirty="0"/>
              <a:t>,</a:t>
            </a:r>
            <a:r>
              <a:rPr lang="hr-HR" dirty="0"/>
              <a:t> </a:t>
            </a:r>
            <a:r>
              <a:rPr lang="hr-HR" dirty="0" smtClean="0"/>
              <a:t>do</a:t>
            </a:r>
            <a:r>
              <a:rPr lang="en-US" dirty="0" smtClean="0"/>
              <a:t> the</a:t>
            </a:r>
            <a:r>
              <a:rPr lang="hr-HR" dirty="0" smtClean="0"/>
              <a:t> </a:t>
            </a:r>
            <a:r>
              <a:rPr lang="hr-HR" dirty="0"/>
              <a:t>following:</a:t>
            </a:r>
            <a:endParaRPr lang="en-US" dirty="0"/>
          </a:p>
          <a:p>
            <a:pPr lvl="1"/>
            <a:r>
              <a:rPr lang="hr-HR" dirty="0"/>
              <a:t>Identify classifications</a:t>
            </a:r>
            <a:endParaRPr lang="en-US" dirty="0"/>
          </a:p>
          <a:p>
            <a:pPr lvl="1"/>
            <a:r>
              <a:rPr lang="hr-HR" dirty="0"/>
              <a:t>Determine classification</a:t>
            </a:r>
            <a:r>
              <a:rPr lang="en-US" dirty="0"/>
              <a:t> method</a:t>
            </a:r>
          </a:p>
          <a:p>
            <a:pPr lvl="1"/>
            <a:r>
              <a:rPr lang="hr-HR" dirty="0"/>
              <a:t>Determin</a:t>
            </a:r>
            <a:r>
              <a:rPr lang="en-US" dirty="0"/>
              <a:t>e</a:t>
            </a:r>
            <a:r>
              <a:rPr lang="hr-HR" dirty="0"/>
              <a:t> schedule</a:t>
            </a:r>
            <a:endParaRPr lang="en-US" dirty="0"/>
          </a:p>
          <a:p>
            <a:pPr lvl="1"/>
            <a:r>
              <a:rPr lang="hr-HR" dirty="0"/>
              <a:t>Perform review</a:t>
            </a:r>
            <a:endParaRPr lang="en-US" dirty="0"/>
          </a:p>
          <a:p>
            <a:endParaRPr lang="en-US" dirty="0"/>
          </a:p>
        </p:txBody>
      </p:sp>
    </p:spTree>
    <p:extLst>
      <p:ext uri="{BB962C8B-B14F-4D97-AF65-F5344CB8AC3E}">
        <p14:creationId xmlns:p14="http://schemas.microsoft.com/office/powerpoint/2010/main" val="1833986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3a1fdeb5-ba61-4d27-827b-38d134ee1b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File Classification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p>
          <a:p>
            <a:pPr lvl="1">
              <a:spcAft>
                <a:spcPts val="600"/>
              </a:spcAft>
            </a:pPr>
            <a:r>
              <a:rPr lang="en-US" dirty="0" smtClean="0"/>
              <a:t>Create a classification property</a:t>
            </a:r>
          </a:p>
          <a:p>
            <a:pPr lvl="1">
              <a:spcAft>
                <a:spcPts val="600"/>
              </a:spcAft>
            </a:pPr>
            <a:r>
              <a:rPr lang="en-US" dirty="0" smtClean="0"/>
              <a:t>Create a classification rule</a:t>
            </a:r>
            <a:endParaRPr lang="en-US" dirty="0"/>
          </a:p>
        </p:txBody>
      </p:sp>
    </p:spTree>
    <p:extLst>
      <p:ext uri="{BB962C8B-B14F-4D97-AF65-F5344CB8AC3E}">
        <p14:creationId xmlns:p14="http://schemas.microsoft.com/office/powerpoint/2010/main" val="28529319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976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0190c089-8386-4904-a666-cb47e7b8fc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File Management Tasks?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File Management Tasks enable administrators to perform operations on files based on assigned Classification Properties</a:t>
            </a:r>
          </a:p>
          <a:p>
            <a:pPr marL="0" indent="0">
              <a:buNone/>
            </a:pPr>
            <a:endParaRPr lang="en-US" dirty="0" smtClean="0"/>
          </a:p>
          <a:p>
            <a:pPr marL="0" indent="0">
              <a:buNone/>
            </a:pPr>
            <a:r>
              <a:rPr lang="en-US" dirty="0"/>
              <a:t>File Management Tasks can:</a:t>
            </a:r>
          </a:p>
          <a:p>
            <a:pPr lvl="1"/>
            <a:r>
              <a:rPr lang="en-US" dirty="0"/>
              <a:t>Move files to other locations</a:t>
            </a:r>
          </a:p>
          <a:p>
            <a:pPr lvl="1"/>
            <a:r>
              <a:rPr lang="en-US" dirty="0"/>
              <a:t>Archive expired files</a:t>
            </a:r>
          </a:p>
          <a:p>
            <a:pPr lvl="1"/>
            <a:r>
              <a:rPr lang="en-US" dirty="0"/>
              <a:t>Delete unwanted files</a:t>
            </a:r>
          </a:p>
          <a:p>
            <a:pPr lvl="1"/>
            <a:r>
              <a:rPr lang="en-US" dirty="0"/>
              <a:t>Rename files</a:t>
            </a:r>
          </a:p>
          <a:p>
            <a:endParaRPr lang="en-US" dirty="0"/>
          </a:p>
        </p:txBody>
      </p:sp>
    </p:spTree>
    <p:extLst>
      <p:ext uri="{BB962C8B-B14F-4D97-AF65-F5344CB8AC3E}">
        <p14:creationId xmlns:p14="http://schemas.microsoft.com/office/powerpoint/2010/main" val="906025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e26d3ea0-8984-4479-9e74-f38e2f05ae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Configure File Management Tasks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1"/>
            <a:r>
              <a:rPr lang="en-US" dirty="0"/>
              <a:t>Create a file management task</a:t>
            </a:r>
          </a:p>
          <a:p>
            <a:pPr lvl="1"/>
            <a:r>
              <a:rPr lang="en-US" dirty="0"/>
              <a:t>Configure a file management task to expire documents</a:t>
            </a:r>
          </a:p>
          <a:p>
            <a:pPr marL="0" indent="0">
              <a:buNone/>
            </a:pPr>
            <a:endParaRPr lang="en-US" dirty="0"/>
          </a:p>
        </p:txBody>
      </p:sp>
    </p:spTree>
    <p:extLst>
      <p:ext uri="{BB962C8B-B14F-4D97-AF65-F5344CB8AC3E}">
        <p14:creationId xmlns:p14="http://schemas.microsoft.com/office/powerpoint/2010/main" val="3616207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7675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 Configuring Quotas and File Screening Using File Server Resource Manager</a:t>
            </a:r>
            <a:endParaRPr lang="en-US"/>
          </a:p>
        </p:txBody>
      </p:sp>
      <p:sp>
        <p:nvSpPr>
          <p:cNvPr id="3" name="Text Placeholder 2"/>
          <p:cNvSpPr>
            <a:spLocks noGrp="1"/>
          </p:cNvSpPr>
          <p:nvPr>
            <p:ph type="body" idx="1"/>
          </p:nvPr>
        </p:nvSpPr>
        <p:spPr/>
        <p:txBody>
          <a:bodyPr/>
          <a:lstStyle/>
          <a:p>
            <a:r>
              <a:rPr lang="en-US" dirty="0" smtClean="0"/>
              <a:t>Exercise 1: Configuring File Server Resource Manager Quotas
Exercise 2: Configuring File Screening and Storage Reports</a:t>
            </a:r>
            <a:endParaRPr lang="en-US" dirty="0"/>
          </a:p>
        </p:txBody>
      </p:sp>
      <p:sp>
        <p:nvSpPr>
          <p:cNvPr id="4" name="TextBox 3"/>
          <p:cNvSpPr txBox="1"/>
          <p:nvPr/>
        </p:nvSpPr>
        <p:spPr>
          <a:xfrm>
            <a:off x="458788" y="35814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7996741" cy="1200329"/>
          </a:xfrm>
          <a:prstGeom prst="rect">
            <a:avLst/>
          </a:prstGeom>
          <a:noFill/>
        </p:spPr>
        <p:txBody>
          <a:bodyPr vert="horz" wrap="none" rtlCol="0">
            <a:spAutoFit/>
          </a:bodyPr>
          <a:lstStyle/>
          <a:p>
            <a:r>
              <a:rPr lang="en-US" sz="2400" b="1" i="0" u="none" strike="noStrike" baseline="0" dirty="0" smtClean="0">
                <a:latin typeface="Segoe UI"/>
              </a:rPr>
              <a:t>Virtual machines:</a:t>
            </a:r>
            <a:r>
              <a:rPr lang="en-US" sz="2400" b="0" i="0" u="none" strike="noStrike" baseline="0" dirty="0" smtClean="0">
                <a:latin typeface="Segoe UI"/>
              </a:rPr>
              <a:t> 20411D-LON-DC1, 20411D-LON-SVR1</a:t>
            </a:r>
          </a:p>
          <a:p>
            <a:r>
              <a:rPr lang="en-US" sz="2400" b="1" i="0" u="none" strike="noStrike" baseline="0" dirty="0" smtClean="0">
                <a:latin typeface="Segoe UI"/>
              </a:rPr>
              <a:t>User name:</a:t>
            </a:r>
            <a:r>
              <a:rPr lang="en-US"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30 minutes</a:t>
            </a:r>
            <a:endParaRPr lang="en-US" sz="2800">
              <a:latin typeface="Segoe UI"/>
            </a:endParaRPr>
          </a:p>
        </p:txBody>
      </p:sp>
    </p:spTree>
    <p:extLst>
      <p:ext uri="{BB962C8B-B14F-4D97-AF65-F5344CB8AC3E}">
        <p14:creationId xmlns:p14="http://schemas.microsoft.com/office/powerpoint/2010/main" val="1322939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FSRM
Using FSRM to Manage Quotas, File Screens, and Storage Reports
Implementing Classification and File Management Tasks
Overview of DFS
Configuring DFS Namespaces
Configuring and Troubleshooting DFS Replication</a:t>
            </a:r>
            <a:endParaRPr lang="en-US"/>
          </a:p>
        </p:txBody>
      </p:sp>
    </p:spTree>
    <p:extLst>
      <p:ext uri="{BB962C8B-B14F-4D97-AF65-F5344CB8AC3E}">
        <p14:creationId xmlns:p14="http://schemas.microsoft.com/office/powerpoint/2010/main" val="116527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1476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838200"/>
            <a:ext cx="8119156" cy="5524500"/>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a:ea typeface="Times New Roman"/>
                <a:cs typeface="Segoe UI"/>
              </a:rPr>
              <a:t>A. Datum Corporation is a global engineering and manufacturing company with a head office based in London, England. An IT office and data center in London support the London location and other locations. A. Datum has recently deployed a Windows Server 2012 server and client infrastructure.</a:t>
            </a:r>
            <a:endParaRPr lang="en-US"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 </a:t>
            </a:r>
            <a:endParaRPr lang="en-US" sz="2800" dirty="0" smtClean="0">
              <a:effectLst/>
              <a:latin typeface="Segoe UI"/>
              <a:ea typeface="Times New Roman"/>
              <a:cs typeface="Times New Roman"/>
            </a:endParaRPr>
          </a:p>
          <a:p>
            <a:pPr>
              <a:spcBef>
                <a:spcPts val="600"/>
              </a:spcBef>
              <a:spcAft>
                <a:spcPts val="1000"/>
              </a:spcAft>
            </a:pPr>
            <a:r>
              <a:rPr lang="en-US" sz="2800" dirty="0" smtClean="0">
                <a:effectLst/>
                <a:latin typeface="Segoe UI"/>
                <a:ea typeface="Times New Roman"/>
                <a:cs typeface="Segoe UI"/>
              </a:rPr>
              <a:t>Each network client within the </a:t>
            </a:r>
            <a:r>
              <a:rPr lang="en-US" sz="2800" dirty="0" err="1" smtClean="0">
                <a:effectLst/>
                <a:latin typeface="Segoe UI"/>
                <a:ea typeface="Times New Roman"/>
                <a:cs typeface="Segoe UI"/>
              </a:rPr>
              <a:t>Adatum</a:t>
            </a:r>
            <a:r>
              <a:rPr lang="en-US" sz="2800" dirty="0" smtClean="0">
                <a:effectLst/>
                <a:latin typeface="Segoe UI"/>
                <a:ea typeface="Times New Roman"/>
                <a:cs typeface="Segoe UI"/>
              </a:rPr>
              <a:t> domain is provided with a server-based home folder that is used for storing personal documents or files that are works-in-progress. It has come to your</a:t>
            </a:r>
            <a:endParaRPr lang="en-US" sz="2800" dirty="0">
              <a:effectLst/>
              <a:latin typeface="Segoe UI"/>
              <a:ea typeface="Times New Roman"/>
              <a:cs typeface="Times New Roman"/>
            </a:endParaRPr>
          </a:p>
        </p:txBody>
      </p:sp>
    </p:spTree>
    <p:extLst>
      <p:ext uri="{BB962C8B-B14F-4D97-AF65-F5344CB8AC3E}">
        <p14:creationId xmlns:p14="http://schemas.microsoft.com/office/powerpoint/2010/main" val="745846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kern="1200" dirty="0">
                <a:solidFill>
                  <a:srgbClr val="000000"/>
                </a:solidFill>
                <a:latin typeface="Segoe UI"/>
                <a:ea typeface="Times New Roman"/>
                <a:cs typeface="Segoe UI"/>
              </a:rPr>
              <a:t>attention that home folders are becoming quite large, and may contain file types such as MP3 files that are not approved under corporate policy. You decide to implement FSRM quotas and file screening to help address this issue.</a:t>
            </a:r>
            <a:endParaRPr lang="en-US" dirty="0"/>
          </a:p>
        </p:txBody>
      </p:sp>
    </p:spTree>
    <p:extLst>
      <p:ext uri="{BB962C8B-B14F-4D97-AF65-F5344CB8AC3E}">
        <p14:creationId xmlns:p14="http://schemas.microsoft.com/office/powerpoint/2010/main" val="371354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211bdee1-f5ea-4178-a3fb-d044ace7c1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Overview of DFS</a:t>
            </a:r>
            <a:endParaRPr lang="en-US"/>
          </a:p>
        </p:txBody>
      </p:sp>
      <p:sp>
        <p:nvSpPr>
          <p:cNvPr id="3" name="Text Placeholder 2"/>
          <p:cNvSpPr>
            <a:spLocks noGrp="1"/>
          </p:cNvSpPr>
          <p:nvPr>
            <p:ph type="body" idx="1"/>
          </p:nvPr>
        </p:nvSpPr>
        <p:spPr/>
        <p:txBody>
          <a:bodyPr/>
          <a:lstStyle/>
          <a:p>
            <a:r>
              <a:rPr lang="en-US" smtClean="0"/>
              <a:t>What Is DFS?
What Is a DFS Namespace?
What Is DFS Replication?
How DFS Namespace and DFS Replication Works
What Is Data Deduplication?
DFS Scenarios
Demonstration: How to Install the DFS Role</a:t>
            </a:r>
            <a:endParaRPr lang="en-US"/>
          </a:p>
        </p:txBody>
      </p:sp>
    </p:spTree>
    <p:extLst>
      <p:ext uri="{BB962C8B-B14F-4D97-AF65-F5344CB8AC3E}">
        <p14:creationId xmlns:p14="http://schemas.microsoft.com/office/powerpoint/2010/main" val="120751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10ef1fc3-82d8-4f96-a329-a532260105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DFS?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DFS incorporates technologies that provide fault-tolerant access to geographically dispersed files</a:t>
            </a:r>
          </a:p>
          <a:p>
            <a:endParaRPr lang="en-US" dirty="0" smtClean="0"/>
          </a:p>
          <a:p>
            <a:pPr marL="0" indent="0">
              <a:buNone/>
            </a:pPr>
            <a:r>
              <a:rPr lang="en-US" dirty="0" smtClean="0"/>
              <a:t>DFS technologies include:</a:t>
            </a:r>
          </a:p>
          <a:p>
            <a:pPr lvl="1"/>
            <a:r>
              <a:rPr lang="en-US" dirty="0" smtClean="0"/>
              <a:t>DFS namespace</a:t>
            </a:r>
          </a:p>
          <a:p>
            <a:pPr lvl="1"/>
            <a:r>
              <a:rPr lang="en-US" dirty="0" smtClean="0"/>
              <a:t>DFS Replication</a:t>
            </a:r>
            <a:endParaRPr lang="en-US" dirty="0"/>
          </a:p>
        </p:txBody>
      </p:sp>
    </p:spTree>
    <p:extLst>
      <p:ext uri="{BB962C8B-B14F-4D97-AF65-F5344CB8AC3E}">
        <p14:creationId xmlns:p14="http://schemas.microsoft.com/office/powerpoint/2010/main" val="28279523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6229146f-eb93-4862-b5b1-a9e6cb76c7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DFS Namespace?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A DFS namespace can be configured as either a:</a:t>
            </a:r>
          </a:p>
          <a:p>
            <a:pPr lvl="1"/>
            <a:r>
              <a:rPr lang="en-US" dirty="0" smtClean="0"/>
              <a:t>Domain-based namespace</a:t>
            </a:r>
          </a:p>
          <a:p>
            <a:pPr lvl="2"/>
            <a:r>
              <a:rPr lang="en-US" dirty="0" smtClean="0"/>
              <a:t>Namespace is </a:t>
            </a:r>
            <a:r>
              <a:rPr lang="en-US" dirty="0"/>
              <a:t>s</a:t>
            </a:r>
            <a:r>
              <a:rPr lang="en-US" dirty="0" smtClean="0"/>
              <a:t>tored in AD DS</a:t>
            </a:r>
          </a:p>
          <a:p>
            <a:pPr lvl="2"/>
            <a:r>
              <a:rPr lang="en-US" dirty="0" smtClean="0"/>
              <a:t>Increased redundancy for namespace hosting</a:t>
            </a:r>
            <a:endParaRPr lang="en-US" dirty="0"/>
          </a:p>
          <a:p>
            <a:pPr lvl="2"/>
            <a:endParaRPr lang="en-US" dirty="0" smtClean="0"/>
          </a:p>
          <a:p>
            <a:pPr lvl="1"/>
            <a:r>
              <a:rPr lang="en-US" dirty="0" smtClean="0"/>
              <a:t>Standalone namespace</a:t>
            </a:r>
          </a:p>
          <a:p>
            <a:pPr lvl="2"/>
            <a:r>
              <a:rPr lang="en-US" dirty="0" smtClean="0"/>
              <a:t>Namespace is stored on the local server</a:t>
            </a:r>
          </a:p>
          <a:p>
            <a:pPr lvl="2"/>
            <a:r>
              <a:rPr lang="en-US" dirty="0" smtClean="0"/>
              <a:t>Only redundant if stored on a failover cluster</a:t>
            </a:r>
            <a:endParaRPr lang="en-US" dirty="0"/>
          </a:p>
        </p:txBody>
      </p:sp>
    </p:spTree>
    <p:extLst>
      <p:ext uri="{BB962C8B-B14F-4D97-AF65-F5344CB8AC3E}">
        <p14:creationId xmlns:p14="http://schemas.microsoft.com/office/powerpoint/2010/main" val="793941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27c6516a-27b6-4967-aedd-47c1e454e8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DFS Replication?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Characteristics of DFS Replication include:</a:t>
            </a:r>
          </a:p>
          <a:p>
            <a:pPr lvl="1"/>
            <a:r>
              <a:rPr lang="en-US" dirty="0" smtClean="0"/>
              <a:t>Uses RDC</a:t>
            </a:r>
          </a:p>
          <a:p>
            <a:pPr lvl="1"/>
            <a:r>
              <a:rPr lang="en-US" dirty="0" smtClean="0"/>
              <a:t>Uses a staging folder to stage a file before sending or receiving it</a:t>
            </a:r>
          </a:p>
          <a:p>
            <a:pPr lvl="1"/>
            <a:r>
              <a:rPr lang="en-US" dirty="0" smtClean="0"/>
              <a:t>Detects changes on the volume by monitoring the USN journal</a:t>
            </a:r>
          </a:p>
          <a:p>
            <a:pPr lvl="1"/>
            <a:r>
              <a:rPr lang="en-US" dirty="0" smtClean="0"/>
              <a:t>Uses a vector version exchange protocol</a:t>
            </a:r>
          </a:p>
          <a:p>
            <a:pPr lvl="1"/>
            <a:r>
              <a:rPr lang="en-US" dirty="0" smtClean="0"/>
              <a:t>Recovers from failure </a:t>
            </a:r>
          </a:p>
          <a:p>
            <a:pPr lvl="1"/>
            <a:endParaRPr lang="en-US" dirty="0"/>
          </a:p>
        </p:txBody>
      </p:sp>
    </p:spTree>
    <p:extLst>
      <p:ext uri="{BB962C8B-B14F-4D97-AF65-F5344CB8AC3E}">
        <p14:creationId xmlns:p14="http://schemas.microsoft.com/office/powerpoint/2010/main" val="1719300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6c4a9359-b215-4c5c-9af7-8e50f1a30b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DFS Namespace and DFS Replication Works</a:t>
            </a:r>
            <a:endParaRPr lang="en-US" dirty="0"/>
          </a:p>
        </p:txBody>
      </p:sp>
      <p:sp>
        <p:nvSpPr>
          <p:cNvPr id="4" name="Content Placeholder 2"/>
          <p:cNvSpPr>
            <a:spLocks noGrp="1"/>
          </p:cNvSpPr>
          <p:nvPr/>
        </p:nvSpPr>
        <p:spPr bwMode="auto">
          <a:xfrm>
            <a:off x="417672" y="5197495"/>
            <a:ext cx="8119156" cy="9070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lnSpc>
                <a:spcPct val="85000"/>
              </a:lnSpc>
              <a:buFont typeface="+mj-lt"/>
              <a:buAutoNum type="arabicPeriod"/>
            </a:pPr>
            <a:r>
              <a:rPr lang="en-US" sz="2000" dirty="0" smtClean="0"/>
              <a:t>User types: \\contoso.com\marketing </a:t>
            </a:r>
            <a:br>
              <a:rPr lang="en-US" sz="2000" dirty="0" smtClean="0"/>
            </a:br>
            <a:r>
              <a:rPr lang="en-US" sz="2000" dirty="0" smtClean="0"/>
              <a:t>Client computers contact a namespace server, and receive a referral</a:t>
            </a:r>
          </a:p>
          <a:p>
            <a:pPr marL="514350" indent="-514350">
              <a:lnSpc>
                <a:spcPct val="85000"/>
              </a:lnSpc>
              <a:buFont typeface="+mj-lt"/>
              <a:buAutoNum type="arabicPeriod" startAt="2"/>
            </a:pPr>
            <a:r>
              <a:rPr lang="en-US" sz="2000" dirty="0" smtClean="0"/>
              <a:t>Client computers cache the referral, and then contact the first server in the referral</a:t>
            </a:r>
          </a:p>
        </p:txBody>
      </p:sp>
      <p:grpSp>
        <p:nvGrpSpPr>
          <p:cNvPr id="5" name="Group 4" descr="The slide depicts two users, one in London and one in New York. It also depicts a DFS namespace host server with a namespace of Marketing that has the ProjectDocs shared folder from both the London file server and the New York file server assigned to the Marketing namespace. These two file servers use DFS Replication to synchronize the shared ProjectDocs folder. The slide shows the user in London accessing the DFS namespace server and then being referred to the local file server in London while the user in New York accessing the same namespace is being referred to the local file server in New York."/>
          <p:cNvGrpSpPr/>
          <p:nvPr/>
        </p:nvGrpSpPr>
        <p:grpSpPr>
          <a:xfrm>
            <a:off x="88732" y="0"/>
            <a:ext cx="8777035" cy="5029200"/>
            <a:chOff x="112713" y="-12268"/>
            <a:chExt cx="8777035" cy="5029200"/>
          </a:xfrm>
        </p:grpSpPr>
        <p:sp>
          <p:nvSpPr>
            <p:cNvPr id="6" name="AutoShape 9"/>
            <p:cNvSpPr>
              <a:spLocks noChangeArrowheads="1"/>
            </p:cNvSpPr>
            <p:nvPr/>
          </p:nvSpPr>
          <p:spPr bwMode="auto">
            <a:xfrm>
              <a:off x="6988175" y="4633277"/>
              <a:ext cx="1822743" cy="30745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1600" dirty="0">
                  <a:latin typeface="Segoe UI" panose="020B0502040204020203" pitchFamily="34" charset="0"/>
                  <a:cs typeface="Segoe UI" panose="020B0502040204020203" pitchFamily="34" charset="0"/>
                </a:rPr>
                <a:t>Server in London</a:t>
              </a:r>
            </a:p>
          </p:txBody>
        </p:sp>
        <p:pic>
          <p:nvPicPr>
            <p:cNvPr id="7" name="Picture 6" descr="Server0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68053" y="3756457"/>
              <a:ext cx="538894" cy="955675"/>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1"/>
            <p:cNvSpPr>
              <a:spLocks noChangeArrowheads="1"/>
            </p:cNvSpPr>
            <p:nvPr/>
          </p:nvSpPr>
          <p:spPr bwMode="auto">
            <a:xfrm>
              <a:off x="112713" y="851954"/>
              <a:ext cx="1830116" cy="30745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1600" dirty="0">
                  <a:latin typeface="Segoe UI" panose="020B0502040204020203" pitchFamily="34" charset="0"/>
                  <a:cs typeface="Segoe UI" panose="020B0502040204020203" pitchFamily="34" charset="0"/>
                </a:rPr>
                <a:t>User in New York</a:t>
              </a:r>
            </a:p>
          </p:txBody>
        </p:sp>
        <p:grpSp>
          <p:nvGrpSpPr>
            <p:cNvPr id="9" name="Group 8"/>
            <p:cNvGrpSpPr>
              <a:grpSpLocks/>
            </p:cNvGrpSpPr>
            <p:nvPr/>
          </p:nvGrpSpPr>
          <p:grpSpPr bwMode="auto">
            <a:xfrm>
              <a:off x="1566864" y="1584325"/>
              <a:ext cx="1401763" cy="2073275"/>
              <a:chOff x="987" y="998"/>
              <a:chExt cx="883" cy="1306"/>
            </a:xfrm>
          </p:grpSpPr>
          <p:sp>
            <p:nvSpPr>
              <p:cNvPr id="66" name="Line 13"/>
              <p:cNvSpPr>
                <a:spLocks noChangeShapeType="1"/>
              </p:cNvSpPr>
              <p:nvPr/>
            </p:nvSpPr>
            <p:spPr bwMode="auto">
              <a:xfrm rot="-10800000">
                <a:off x="1024" y="998"/>
                <a:ext cx="708" cy="27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7" name="Line 14"/>
              <p:cNvSpPr>
                <a:spLocks noChangeShapeType="1"/>
              </p:cNvSpPr>
              <p:nvPr/>
            </p:nvSpPr>
            <p:spPr bwMode="auto">
              <a:xfrm rot="-16200000">
                <a:off x="984" y="1418"/>
                <a:ext cx="889" cy="883"/>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10" name="Line 15"/>
            <p:cNvSpPr>
              <a:spLocks noChangeShapeType="1"/>
            </p:cNvSpPr>
            <p:nvPr/>
          </p:nvSpPr>
          <p:spPr bwMode="auto">
            <a:xfrm>
              <a:off x="7939088" y="2084388"/>
              <a:ext cx="1587" cy="1600200"/>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1" name="Rectangle 10"/>
            <p:cNvSpPr>
              <a:spLocks noChangeArrowheads="1"/>
            </p:cNvSpPr>
            <p:nvPr/>
          </p:nvSpPr>
          <p:spPr bwMode="auto">
            <a:xfrm>
              <a:off x="7245350" y="2632075"/>
              <a:ext cx="1387475" cy="584775"/>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cs typeface="Segoe UI" panose="020B0502040204020203" pitchFamily="34" charset="0"/>
                </a:rPr>
                <a:t>DFS Replication</a:t>
              </a:r>
            </a:p>
          </p:txBody>
        </p:sp>
        <p:grpSp>
          <p:nvGrpSpPr>
            <p:cNvPr id="12" name="Group 11"/>
            <p:cNvGrpSpPr>
              <a:grpSpLocks/>
            </p:cNvGrpSpPr>
            <p:nvPr/>
          </p:nvGrpSpPr>
          <p:grpSpPr bwMode="auto">
            <a:xfrm>
              <a:off x="8035976" y="2063755"/>
              <a:ext cx="415927" cy="549276"/>
              <a:chOff x="5077" y="1620"/>
              <a:chExt cx="262" cy="346"/>
            </a:xfrm>
          </p:grpSpPr>
          <p:pic>
            <p:nvPicPr>
              <p:cNvPr id="64" name="Picture 63"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67" y="1620"/>
                <a:ext cx="172" cy="288"/>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descr="Document_Writing0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077" y="1678"/>
                <a:ext cx="172" cy="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a:grpSpLocks/>
            </p:cNvGrpSpPr>
            <p:nvPr/>
          </p:nvGrpSpPr>
          <p:grpSpPr bwMode="auto">
            <a:xfrm>
              <a:off x="8018502" y="3106745"/>
              <a:ext cx="433389" cy="549276"/>
              <a:chOff x="5065" y="2418"/>
              <a:chExt cx="273" cy="346"/>
            </a:xfrm>
          </p:grpSpPr>
          <p:pic>
            <p:nvPicPr>
              <p:cNvPr id="62" name="Picture 61"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166" y="2418"/>
                <a:ext cx="172" cy="28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065" y="2476"/>
                <a:ext cx="172" cy="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a:grpSpLocks/>
            </p:cNvGrpSpPr>
            <p:nvPr/>
          </p:nvGrpSpPr>
          <p:grpSpPr bwMode="auto">
            <a:xfrm>
              <a:off x="1222375" y="1687513"/>
              <a:ext cx="1606549" cy="2044700"/>
              <a:chOff x="770" y="1063"/>
              <a:chExt cx="1012" cy="1288"/>
            </a:xfrm>
          </p:grpSpPr>
          <p:sp>
            <p:nvSpPr>
              <p:cNvPr id="58" name="Line 24"/>
              <p:cNvSpPr>
                <a:spLocks noChangeShapeType="1"/>
              </p:cNvSpPr>
              <p:nvPr/>
            </p:nvSpPr>
            <p:spPr bwMode="auto">
              <a:xfrm>
                <a:off x="869" y="1063"/>
                <a:ext cx="913" cy="31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59" name="AutoShape 6"/>
              <p:cNvSpPr>
                <a:spLocks noChangeArrowheads="1"/>
              </p:cNvSpPr>
              <p:nvPr/>
            </p:nvSpPr>
            <p:spPr bwMode="auto">
              <a:xfrm>
                <a:off x="1038" y="1124"/>
                <a:ext cx="226" cy="249"/>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dirty="0">
                    <a:solidFill>
                      <a:srgbClr val="990033"/>
                    </a:solidFill>
                  </a:rPr>
                  <a:t>1</a:t>
                </a:r>
              </a:p>
            </p:txBody>
          </p:sp>
          <p:sp>
            <p:nvSpPr>
              <p:cNvPr id="60" name="Line 26"/>
              <p:cNvSpPr>
                <a:spLocks noChangeShapeType="1"/>
              </p:cNvSpPr>
              <p:nvPr/>
            </p:nvSpPr>
            <p:spPr bwMode="auto">
              <a:xfrm rot="16200000">
                <a:off x="807" y="1377"/>
                <a:ext cx="937" cy="1012"/>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1" name="AutoShape 6"/>
              <p:cNvSpPr>
                <a:spLocks noChangeArrowheads="1"/>
              </p:cNvSpPr>
              <p:nvPr/>
            </p:nvSpPr>
            <p:spPr bwMode="auto">
              <a:xfrm>
                <a:off x="1038" y="1732"/>
                <a:ext cx="226" cy="249"/>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dirty="0">
                    <a:solidFill>
                      <a:srgbClr val="990033"/>
                    </a:solidFill>
                  </a:rPr>
                  <a:t>1</a:t>
                </a:r>
              </a:p>
            </p:txBody>
          </p:sp>
        </p:grpSp>
        <p:grpSp>
          <p:nvGrpSpPr>
            <p:cNvPr id="15" name="Group 14"/>
            <p:cNvGrpSpPr>
              <a:grpSpLocks/>
            </p:cNvGrpSpPr>
            <p:nvPr/>
          </p:nvGrpSpPr>
          <p:grpSpPr bwMode="auto">
            <a:xfrm>
              <a:off x="1489076" y="1523752"/>
              <a:ext cx="6178551" cy="2883580"/>
              <a:chOff x="938" y="1523751"/>
              <a:chExt cx="3892" cy="2883580"/>
            </a:xfrm>
          </p:grpSpPr>
          <p:sp>
            <p:nvSpPr>
              <p:cNvPr id="54" name="Line 29"/>
              <p:cNvSpPr>
                <a:spLocks noChangeShapeType="1"/>
              </p:cNvSpPr>
              <p:nvPr/>
            </p:nvSpPr>
            <p:spPr bwMode="auto">
              <a:xfrm flipV="1">
                <a:off x="938" y="4407331"/>
                <a:ext cx="3892"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55" name="Line 30"/>
              <p:cNvSpPr>
                <a:spLocks noChangeShapeType="1"/>
              </p:cNvSpPr>
              <p:nvPr/>
            </p:nvSpPr>
            <p:spPr bwMode="auto">
              <a:xfrm>
                <a:off x="938" y="1523751"/>
                <a:ext cx="3892" cy="13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sp>
          <p:nvSpPr>
            <p:cNvPr id="52" name="Line 34"/>
            <p:cNvSpPr>
              <a:spLocks noChangeShapeType="1"/>
            </p:cNvSpPr>
            <p:nvPr/>
          </p:nvSpPr>
          <p:spPr bwMode="auto">
            <a:xfrm>
              <a:off x="3551237" y="3586140"/>
              <a:ext cx="25876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7" name="Freeform 16"/>
            <p:cNvSpPr>
              <a:spLocks/>
            </p:cNvSpPr>
            <p:nvPr/>
          </p:nvSpPr>
          <p:spPr bwMode="auto">
            <a:xfrm rot="16200000" flipV="1">
              <a:off x="3275013" y="1978025"/>
              <a:ext cx="417512" cy="554038"/>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18" name="Picture 17" descr="Server01"/>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28213" y="1406525"/>
              <a:ext cx="537999" cy="954088"/>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103563" y="1860550"/>
              <a:ext cx="4160837" cy="2097088"/>
            </a:xfrm>
            <a:prstGeom prst="rect">
              <a:avLst/>
            </a:prstGeom>
            <a:noFill/>
            <a:ln w="38100" algn="ctr">
              <a:solidFill>
                <a:srgbClr val="5F5F5F"/>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20" name="AutoShape 39"/>
            <p:cNvSpPr>
              <a:spLocks noChangeArrowheads="1"/>
            </p:cNvSpPr>
            <p:nvPr/>
          </p:nvSpPr>
          <p:spPr bwMode="auto">
            <a:xfrm>
              <a:off x="4511675" y="4022192"/>
              <a:ext cx="1288751" cy="30745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1600" dirty="0">
                  <a:latin typeface="Segoe UI" panose="020B0502040204020203" pitchFamily="34" charset="0"/>
                  <a:cs typeface="Segoe UI" panose="020B0502040204020203" pitchFamily="34" charset="0"/>
                </a:rPr>
                <a:t>Namespace</a:t>
              </a:r>
            </a:p>
          </p:txBody>
        </p:sp>
        <p:sp>
          <p:nvSpPr>
            <p:cNvPr id="21" name="Rectangle 20"/>
            <p:cNvSpPr>
              <a:spLocks noChangeArrowheads="1"/>
            </p:cNvSpPr>
            <p:nvPr/>
          </p:nvSpPr>
          <p:spPr bwMode="auto">
            <a:xfrm>
              <a:off x="3860800" y="2197100"/>
              <a:ext cx="27168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anose="020B0502040204020203" pitchFamily="34" charset="0"/>
                  <a:cs typeface="Segoe UI" panose="020B0502040204020203" pitchFamily="34" charset="0"/>
                </a:rPr>
                <a:t>\\Contoso.com\Marketing</a:t>
              </a:r>
            </a:p>
          </p:txBody>
        </p:sp>
        <p:pic>
          <p:nvPicPr>
            <p:cNvPr id="22" name="Picture 21" descr="Folder_OpenWithDocumentWriting0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384375" y="2036763"/>
              <a:ext cx="465487" cy="62706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a:spLocks noChangeArrowheads="1"/>
            </p:cNvSpPr>
            <p:nvPr/>
          </p:nvSpPr>
          <p:spPr bwMode="auto">
            <a:xfrm>
              <a:off x="4279900" y="3443288"/>
              <a:ext cx="280243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anose="020B0502040204020203" pitchFamily="34" charset="0"/>
                  <a:cs typeface="Segoe UI" panose="020B0502040204020203" pitchFamily="34" charset="0"/>
                </a:rPr>
                <a:t>\\LON-SRV-01\ProjectDocs</a:t>
              </a:r>
            </a:p>
          </p:txBody>
        </p:sp>
        <p:sp>
          <p:nvSpPr>
            <p:cNvPr id="24" name="Rectangle 23"/>
            <p:cNvSpPr>
              <a:spLocks noChangeArrowheads="1"/>
            </p:cNvSpPr>
            <p:nvPr/>
          </p:nvSpPr>
          <p:spPr bwMode="auto">
            <a:xfrm>
              <a:off x="4284663" y="2836863"/>
              <a:ext cx="27960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anose="020B0502040204020203" pitchFamily="34" charset="0"/>
                  <a:cs typeface="Segoe UI" panose="020B0502040204020203" pitchFamily="34" charset="0"/>
                </a:rPr>
                <a:t>\\NYC-SRV-01\ProjectDocs</a:t>
              </a:r>
            </a:p>
          </p:txBody>
        </p:sp>
        <p:sp>
          <p:nvSpPr>
            <p:cNvPr id="25" name="AutoShape 44"/>
            <p:cNvSpPr>
              <a:spLocks noChangeArrowheads="1"/>
            </p:cNvSpPr>
            <p:nvPr/>
          </p:nvSpPr>
          <p:spPr bwMode="auto">
            <a:xfrm>
              <a:off x="227013" y="4709477"/>
              <a:ext cx="1636987" cy="30745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1600" dirty="0">
                  <a:latin typeface="Segoe UI" panose="020B0502040204020203" pitchFamily="34" charset="0"/>
                  <a:cs typeface="Segoe UI" panose="020B0502040204020203" pitchFamily="34" charset="0"/>
                </a:rPr>
                <a:t>User in London</a:t>
              </a:r>
            </a:p>
          </p:txBody>
        </p:sp>
        <p:sp>
          <p:nvSpPr>
            <p:cNvPr id="26" name="AutoShape 45"/>
            <p:cNvSpPr>
              <a:spLocks noChangeArrowheads="1"/>
            </p:cNvSpPr>
            <p:nvPr/>
          </p:nvSpPr>
          <p:spPr bwMode="auto">
            <a:xfrm>
              <a:off x="6873875" y="851954"/>
              <a:ext cx="2015873" cy="30745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1600" dirty="0">
                  <a:latin typeface="Segoe UI" panose="020B0502040204020203" pitchFamily="34" charset="0"/>
                  <a:cs typeface="Segoe UI" panose="020B0502040204020203" pitchFamily="34" charset="0"/>
                </a:rPr>
                <a:t>Server in New York</a:t>
              </a:r>
            </a:p>
          </p:txBody>
        </p:sp>
        <p:pic>
          <p:nvPicPr>
            <p:cNvPr id="27" name="Picture 26" descr="Sesrver01"/>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68053" y="1119188"/>
              <a:ext cx="538894" cy="95567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a:spLocks noChangeArrowheads="1"/>
            </p:cNvSpPr>
            <p:nvPr/>
          </p:nvSpPr>
          <p:spPr bwMode="auto">
            <a:xfrm>
              <a:off x="2171385" y="3035732"/>
              <a:ext cx="8861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600" dirty="0">
                  <a:latin typeface="Segoe UI" panose="020B0502040204020203" pitchFamily="34" charset="0"/>
                  <a:cs typeface="Segoe UI" panose="020B0502040204020203" pitchFamily="34" charset="0"/>
                </a:rPr>
                <a:t>Folder</a:t>
              </a:r>
            </a:p>
            <a:p>
              <a:pPr algn="r"/>
              <a:r>
                <a:rPr lang="en-US" sz="1600" dirty="0">
                  <a:latin typeface="Segoe UI" panose="020B0502040204020203" pitchFamily="34" charset="0"/>
                  <a:cs typeface="Segoe UI" panose="020B0502040204020203" pitchFamily="34" charset="0"/>
                </a:rPr>
                <a:t>Targets</a:t>
              </a:r>
            </a:p>
          </p:txBody>
        </p:sp>
        <p:grpSp>
          <p:nvGrpSpPr>
            <p:cNvPr id="29" name="Group 28"/>
            <p:cNvGrpSpPr>
              <a:grpSpLocks/>
            </p:cNvGrpSpPr>
            <p:nvPr/>
          </p:nvGrpSpPr>
          <p:grpSpPr bwMode="auto">
            <a:xfrm>
              <a:off x="2973390" y="-12268"/>
              <a:ext cx="836613" cy="3689328"/>
              <a:chOff x="1873" y="2016"/>
              <a:chExt cx="527" cy="3689328"/>
            </a:xfrm>
          </p:grpSpPr>
          <p:sp>
            <p:nvSpPr>
              <p:cNvPr id="47" name="Line 51"/>
              <p:cNvSpPr>
                <a:spLocks noChangeShapeType="1"/>
              </p:cNvSpPr>
              <p:nvPr/>
            </p:nvSpPr>
            <p:spPr bwMode="auto">
              <a:xfrm flipV="1">
                <a:off x="1873" y="3353236"/>
                <a:ext cx="259" cy="15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48" name="Group 47"/>
              <p:cNvGrpSpPr>
                <a:grpSpLocks/>
              </p:cNvGrpSpPr>
              <p:nvPr/>
            </p:nvGrpSpPr>
            <p:grpSpPr bwMode="auto">
              <a:xfrm>
                <a:off x="2127" y="2016"/>
                <a:ext cx="273" cy="3689328"/>
                <a:chOff x="2127" y="1998"/>
                <a:chExt cx="273" cy="3689328"/>
              </a:xfrm>
            </p:grpSpPr>
            <p:sp>
              <p:nvSpPr>
                <p:cNvPr id="49" name="Line 53"/>
                <p:cNvSpPr>
                  <a:spLocks noChangeShapeType="1"/>
                </p:cNvSpPr>
                <p:nvPr/>
              </p:nvSpPr>
              <p:spPr bwMode="auto">
                <a:xfrm>
                  <a:off x="2127" y="3049998"/>
                  <a:ext cx="0" cy="6413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50" name="Line 54"/>
                <p:cNvSpPr>
                  <a:spLocks noChangeShapeType="1"/>
                </p:cNvSpPr>
                <p:nvPr/>
              </p:nvSpPr>
              <p:spPr bwMode="auto">
                <a:xfrm flipV="1">
                  <a:off x="2127" y="3671865"/>
                  <a:ext cx="273"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51" name="Line 55"/>
                <p:cNvSpPr>
                  <a:spLocks noChangeShapeType="1"/>
                </p:cNvSpPr>
                <p:nvPr/>
              </p:nvSpPr>
              <p:spPr bwMode="auto">
                <a:xfrm rot="5400000">
                  <a:off x="2007" y="2185"/>
                  <a:ext cx="3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pic>
          <p:nvPicPr>
            <p:cNvPr id="30" name="Picture 29" descr="Folder_OpenWithDocumentWriting0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771725" y="2676525"/>
              <a:ext cx="465488" cy="62706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older_OpenWithDocumentWriting0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3771725" y="3282950"/>
              <a:ext cx="465488" cy="627063"/>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a:grpSpLocks/>
            </p:cNvGrpSpPr>
            <p:nvPr/>
          </p:nvGrpSpPr>
          <p:grpSpPr bwMode="auto">
            <a:xfrm>
              <a:off x="3973513" y="2970213"/>
              <a:ext cx="320675" cy="927100"/>
              <a:chOff x="2503" y="1871"/>
              <a:chExt cx="202" cy="584"/>
            </a:xfrm>
          </p:grpSpPr>
          <p:grpSp>
            <p:nvGrpSpPr>
              <p:cNvPr id="39" name="Group 38"/>
              <p:cNvGrpSpPr>
                <a:grpSpLocks/>
              </p:cNvGrpSpPr>
              <p:nvPr/>
            </p:nvGrpSpPr>
            <p:grpSpPr bwMode="auto">
              <a:xfrm>
                <a:off x="2503" y="1871"/>
                <a:ext cx="202" cy="202"/>
                <a:chOff x="1955" y="2548"/>
                <a:chExt cx="288" cy="288"/>
              </a:xfrm>
            </p:grpSpPr>
            <p:sp>
              <p:nvSpPr>
                <p:cNvPr id="44" name="Oval 43"/>
                <p:cNvSpPr>
                  <a:spLocks noChangeArrowheads="1"/>
                </p:cNvSpPr>
                <p:nvPr/>
              </p:nvSpPr>
              <p:spPr bwMode="auto">
                <a:xfrm>
                  <a:off x="1955" y="2548"/>
                  <a:ext cx="288" cy="288"/>
                </a:xfrm>
                <a:prstGeom prst="ellipse">
                  <a:avLst/>
                </a:prstGeom>
                <a:solidFill>
                  <a:srgbClr val="CC0000"/>
                </a:soli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5" name="Oval 44"/>
                <p:cNvSpPr>
                  <a:spLocks noChangeArrowheads="1"/>
                </p:cNvSpPr>
                <p:nvPr/>
              </p:nvSpPr>
              <p:spPr bwMode="auto">
                <a:xfrm>
                  <a:off x="1998" y="2591"/>
                  <a:ext cx="202" cy="202"/>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6" name="Oval 45"/>
                <p:cNvSpPr>
                  <a:spLocks noChangeArrowheads="1"/>
                </p:cNvSpPr>
                <p:nvPr/>
              </p:nvSpPr>
              <p:spPr bwMode="auto">
                <a:xfrm>
                  <a:off x="2049" y="2642"/>
                  <a:ext cx="100" cy="100"/>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nvGrpSpPr>
              <p:cNvPr id="40" name="Group 39"/>
              <p:cNvGrpSpPr>
                <a:grpSpLocks/>
              </p:cNvGrpSpPr>
              <p:nvPr/>
            </p:nvGrpSpPr>
            <p:grpSpPr bwMode="auto">
              <a:xfrm>
                <a:off x="2503" y="2253"/>
                <a:ext cx="202" cy="202"/>
                <a:chOff x="1955" y="2548"/>
                <a:chExt cx="288" cy="288"/>
              </a:xfrm>
            </p:grpSpPr>
            <p:sp>
              <p:nvSpPr>
                <p:cNvPr id="41" name="Oval 40"/>
                <p:cNvSpPr>
                  <a:spLocks noChangeArrowheads="1"/>
                </p:cNvSpPr>
                <p:nvPr/>
              </p:nvSpPr>
              <p:spPr bwMode="auto">
                <a:xfrm>
                  <a:off x="1955" y="2548"/>
                  <a:ext cx="288" cy="288"/>
                </a:xfrm>
                <a:prstGeom prst="ellipse">
                  <a:avLst/>
                </a:prstGeom>
                <a:solidFill>
                  <a:srgbClr val="CC0000"/>
                </a:soli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2" name="Oval 41"/>
                <p:cNvSpPr>
                  <a:spLocks noChangeArrowheads="1"/>
                </p:cNvSpPr>
                <p:nvPr/>
              </p:nvSpPr>
              <p:spPr bwMode="auto">
                <a:xfrm>
                  <a:off x="1998" y="2591"/>
                  <a:ext cx="202" cy="202"/>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3" name="Oval 42"/>
                <p:cNvSpPr>
                  <a:spLocks noChangeArrowheads="1"/>
                </p:cNvSpPr>
                <p:nvPr/>
              </p:nvSpPr>
              <p:spPr bwMode="auto">
                <a:xfrm>
                  <a:off x="2049" y="2642"/>
                  <a:ext cx="100" cy="100"/>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grpSp>
          <p:nvGrpSpPr>
            <p:cNvPr id="33" name="Group 32" descr="User with desktop computer"/>
            <p:cNvGrpSpPr/>
            <p:nvPr/>
          </p:nvGrpSpPr>
          <p:grpSpPr>
            <a:xfrm>
              <a:off x="729253" y="3648344"/>
              <a:ext cx="859834" cy="987481"/>
              <a:chOff x="729253" y="3648344"/>
              <a:chExt cx="859834" cy="987481"/>
            </a:xfrm>
          </p:grpSpPr>
          <p:pic>
            <p:nvPicPr>
              <p:cNvPr id="37" name="Picture 3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95350" y="3648344"/>
                <a:ext cx="693737" cy="78318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253" y="3918091"/>
                <a:ext cx="454262" cy="717734"/>
              </a:xfrm>
              <a:prstGeom prst="rect">
                <a:avLst/>
              </a:prstGeom>
            </p:spPr>
          </p:pic>
        </p:grpSp>
        <p:grpSp>
          <p:nvGrpSpPr>
            <p:cNvPr id="34" name="Group 33" descr="User with desktop computer"/>
            <p:cNvGrpSpPr/>
            <p:nvPr/>
          </p:nvGrpSpPr>
          <p:grpSpPr>
            <a:xfrm>
              <a:off x="667648" y="1075618"/>
              <a:ext cx="820924" cy="1026391"/>
              <a:chOff x="667648" y="1075618"/>
              <a:chExt cx="820924" cy="1026391"/>
            </a:xfrm>
          </p:grpSpPr>
          <p:pic>
            <p:nvPicPr>
              <p:cNvPr id="35" name="Picture 3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794835" y="1075618"/>
                <a:ext cx="693737" cy="78318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7648" y="1384275"/>
                <a:ext cx="454262" cy="717734"/>
              </a:xfrm>
              <a:prstGeom prst="rect">
                <a:avLst/>
              </a:prstGeom>
            </p:spPr>
          </p:pic>
        </p:grpSp>
      </p:grpSp>
      <p:sp>
        <p:nvSpPr>
          <p:cNvPr id="68" name="Line 34"/>
          <p:cNvSpPr>
            <a:spLocks noChangeShapeType="1"/>
          </p:cNvSpPr>
          <p:nvPr/>
        </p:nvSpPr>
        <p:spPr bwMode="auto">
          <a:xfrm flipV="1">
            <a:off x="3551238" y="2971798"/>
            <a:ext cx="234784"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69" name="Line 54"/>
          <p:cNvSpPr>
            <a:spLocks noChangeShapeType="1"/>
          </p:cNvSpPr>
          <p:nvPr/>
        </p:nvSpPr>
        <p:spPr bwMode="auto">
          <a:xfrm>
            <a:off x="3352803" y="3043260"/>
            <a:ext cx="45719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0" name="Line 34"/>
          <p:cNvSpPr>
            <a:spLocks noChangeShapeType="1"/>
          </p:cNvSpPr>
          <p:nvPr/>
        </p:nvSpPr>
        <p:spPr bwMode="auto">
          <a:xfrm flipV="1">
            <a:off x="3551237" y="2581298"/>
            <a:ext cx="2650" cy="1007608"/>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1" name="AutoShape 6"/>
          <p:cNvSpPr>
            <a:spLocks noChangeArrowheads="1"/>
          </p:cNvSpPr>
          <p:nvPr/>
        </p:nvSpPr>
        <p:spPr bwMode="auto">
          <a:xfrm>
            <a:off x="2155825" y="1295400"/>
            <a:ext cx="358775" cy="39528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dirty="0" smtClean="0">
                <a:solidFill>
                  <a:srgbClr val="990033"/>
                </a:solidFill>
              </a:rPr>
              <a:t>2</a:t>
            </a:r>
            <a:endParaRPr lang="en-US" sz="2000" dirty="0">
              <a:solidFill>
                <a:srgbClr val="990033"/>
              </a:solidFill>
            </a:endParaRPr>
          </a:p>
        </p:txBody>
      </p:sp>
      <p:sp>
        <p:nvSpPr>
          <p:cNvPr id="72" name="AutoShape 6"/>
          <p:cNvSpPr>
            <a:spLocks noChangeArrowheads="1"/>
          </p:cNvSpPr>
          <p:nvPr/>
        </p:nvSpPr>
        <p:spPr bwMode="auto">
          <a:xfrm>
            <a:off x="2155825" y="3920693"/>
            <a:ext cx="358775" cy="395288"/>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000" dirty="0" smtClean="0">
                <a:solidFill>
                  <a:srgbClr val="990033"/>
                </a:solidFill>
              </a:rPr>
              <a:t>2</a:t>
            </a:r>
            <a:endParaRPr lang="en-US" sz="2000" dirty="0">
              <a:solidFill>
                <a:srgbClr val="990033"/>
              </a:solidFill>
            </a:endParaRPr>
          </a:p>
        </p:txBody>
      </p:sp>
    </p:spTree>
    <p:extLst>
      <p:ext uri="{BB962C8B-B14F-4D97-AF65-F5344CB8AC3E}">
        <p14:creationId xmlns:p14="http://schemas.microsoft.com/office/powerpoint/2010/main" val="37423227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75c7c3ec-9d0f-4acc-ad12-0d4dd56ca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Data Deduplication?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Data </a:t>
            </a:r>
            <a:r>
              <a:rPr lang="en-US" dirty="0" err="1"/>
              <a:t>deduplication</a:t>
            </a:r>
            <a:r>
              <a:rPr lang="en-US" dirty="0"/>
              <a:t> optimizes volume </a:t>
            </a:r>
            <a:r>
              <a:rPr lang="en-US" dirty="0" smtClean="0"/>
              <a:t>storage by redirecting </a:t>
            </a:r>
            <a:r>
              <a:rPr lang="en-US" dirty="0" err="1" smtClean="0"/>
              <a:t>redenundant</a:t>
            </a:r>
            <a:r>
              <a:rPr lang="en-US" dirty="0" smtClean="0"/>
              <a:t> data to a single storage point</a:t>
            </a:r>
          </a:p>
          <a:p>
            <a:endParaRPr lang="en-US" dirty="0"/>
          </a:p>
          <a:p>
            <a:pPr marL="0" indent="0">
              <a:buNone/>
            </a:pPr>
            <a:r>
              <a:rPr lang="en-US" dirty="0" smtClean="0"/>
              <a:t>Data </a:t>
            </a:r>
            <a:r>
              <a:rPr lang="en-US" dirty="0" err="1" smtClean="0"/>
              <a:t>deduplication</a:t>
            </a:r>
            <a:r>
              <a:rPr lang="en-US" dirty="0" smtClean="0"/>
              <a:t> provides:</a:t>
            </a:r>
          </a:p>
          <a:p>
            <a:pPr lvl="1"/>
            <a:r>
              <a:rPr lang="en-CA" dirty="0" smtClean="0"/>
              <a:t>Capacity optimization</a:t>
            </a:r>
          </a:p>
          <a:p>
            <a:pPr lvl="1"/>
            <a:r>
              <a:rPr lang="en-CA" dirty="0" smtClean="0"/>
              <a:t>Scale </a:t>
            </a:r>
            <a:r>
              <a:rPr lang="en-CA" dirty="0"/>
              <a:t>and </a:t>
            </a:r>
            <a:r>
              <a:rPr lang="en-CA" dirty="0" smtClean="0"/>
              <a:t>performance</a:t>
            </a:r>
          </a:p>
          <a:p>
            <a:pPr lvl="1"/>
            <a:r>
              <a:rPr lang="en-CA" dirty="0" smtClean="0"/>
              <a:t>Reliability </a:t>
            </a:r>
            <a:r>
              <a:rPr lang="en-CA" dirty="0"/>
              <a:t>data </a:t>
            </a:r>
            <a:r>
              <a:rPr lang="en-CA" dirty="0" smtClean="0"/>
              <a:t>integrity</a:t>
            </a:r>
          </a:p>
          <a:p>
            <a:pPr lvl="1"/>
            <a:r>
              <a:rPr lang="en-CA" dirty="0" smtClean="0"/>
              <a:t>Bandwidth efficiency</a:t>
            </a:r>
          </a:p>
          <a:p>
            <a:pPr lvl="1"/>
            <a:r>
              <a:rPr lang="en-CA" dirty="0" smtClean="0"/>
              <a:t>Simple </a:t>
            </a:r>
            <a:r>
              <a:rPr lang="en-CA" dirty="0"/>
              <a:t>optimization </a:t>
            </a:r>
            <a:r>
              <a:rPr lang="en-CA" dirty="0" smtClean="0"/>
              <a:t>management</a:t>
            </a:r>
            <a:endParaRPr lang="en-US" dirty="0" smtClean="0"/>
          </a:p>
          <a:p>
            <a:pPr lvl="1"/>
            <a:endParaRPr lang="en-US" dirty="0"/>
          </a:p>
        </p:txBody>
      </p:sp>
    </p:spTree>
    <p:extLst>
      <p:ext uri="{BB962C8B-B14F-4D97-AF65-F5344CB8AC3E}">
        <p14:creationId xmlns:p14="http://schemas.microsoft.com/office/powerpoint/2010/main" val="20226264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524769e2-157b-40c0-8c0c-500e44aee9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DFS Scenarios</a:t>
            </a:r>
            <a:endParaRPr lang="en-US"/>
          </a:p>
        </p:txBody>
      </p:sp>
      <p:graphicFrame>
        <p:nvGraphicFramePr>
          <p:cNvPr id="4" name="Table 3"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GraphicFramePr>
            <a:graphicFrameLocks noGrp="1"/>
          </p:cNvGraphicFramePr>
          <p:nvPr>
            <p:extLst>
              <p:ext uri="{D42A27DB-BD31-4B8C-83A1-F6EECF244321}">
                <p14:modId xmlns:p14="http://schemas.microsoft.com/office/powerpoint/2010/main" val="1336996526"/>
              </p:ext>
            </p:extLst>
          </p:nvPr>
        </p:nvGraphicFramePr>
        <p:xfrm>
          <a:off x="353961" y="1061883"/>
          <a:ext cx="8391832" cy="5338333"/>
        </p:xfrm>
        <a:graphic>
          <a:graphicData uri="http://schemas.openxmlformats.org/drawingml/2006/table">
            <a:tbl>
              <a:tblPr firstRow="1" bandRow="1">
                <a:tableStyleId>{46F890A9-2807-4EBB-B81D-B2AA78EC7F39}</a:tableStyleId>
              </a:tblPr>
              <a:tblGrid>
                <a:gridCol w="2330245"/>
                <a:gridCol w="6061587"/>
              </a:tblGrid>
              <a:tr h="471949">
                <a:tc>
                  <a:txBody>
                    <a:bodyPr/>
                    <a:lstStyle/>
                    <a:p>
                      <a:pPr algn="ct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Scenario</a:t>
                      </a:r>
                      <a:endParaRPr lang="en-US" sz="2400" b="0" dirty="0">
                        <a:solidFill>
                          <a:schemeClr val="tx1"/>
                        </a:solidFill>
                        <a:latin typeface="Segoe UI" pitchFamily="34" charset="0"/>
                        <a:ea typeface="Segoe UI" pitchFamily="34" charset="0"/>
                        <a:cs typeface="Segoe U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Example</a:t>
                      </a:r>
                      <a:endParaRPr lang="en-US" sz="2400" b="0" dirty="0" smtClean="0">
                        <a:solidFill>
                          <a:schemeClr val="tx1"/>
                        </a:solidFill>
                        <a:latin typeface="Segoe UI" pitchFamily="34" charset="0"/>
                        <a:ea typeface="Segoe UI" pitchFamily="34" charset="0"/>
                        <a:cs typeface="Segoe UI" pitchFamily="34" charset="0"/>
                      </a:endParaRPr>
                    </a:p>
                  </a:txBody>
                  <a:tcPr anchor="ctr"/>
                </a:tc>
              </a:tr>
              <a:tr h="1563134">
                <a:tc>
                  <a:txBody>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Sharing files</a:t>
                      </a:r>
                      <a:r>
                        <a:rPr lang="en-US" sz="2000" baseline="0" dirty="0" smtClean="0">
                          <a:latin typeface="Segoe UI" panose="020B0502040204020203" pitchFamily="34" charset="0"/>
                          <a:ea typeface="Segoe UI" panose="020B0502040204020203" pitchFamily="34" charset="0"/>
                          <a:cs typeface="Segoe UI" panose="020B0502040204020203" pitchFamily="34" charset="0"/>
                        </a:rPr>
                        <a:t> across branch offices</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r h="1563134">
                <a:tc>
                  <a:txBody>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Data collection</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r h="1740116">
                <a:tc>
                  <a:txBody>
                    <a:bodyPr/>
                    <a:lstStyle/>
                    <a:p>
                      <a:r>
                        <a:rPr lang="en-US" sz="2000" dirty="0" smtClean="0">
                          <a:latin typeface="Segoe UI" panose="020B0502040204020203" pitchFamily="34" charset="0"/>
                          <a:ea typeface="Segoe UI" panose="020B0502040204020203" pitchFamily="34" charset="0"/>
                          <a:cs typeface="Segoe UI" panose="020B0502040204020203" pitchFamily="34" charset="0"/>
                        </a:rPr>
                        <a:t>Data distribution</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bl>
          </a:graphicData>
        </a:graphic>
      </p:graphicFrame>
      <p:sp>
        <p:nvSpPr>
          <p:cNvPr id="5" name="TextBox 47"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2971800" y="1524000"/>
            <a:ext cx="15472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Branch Office</a:t>
            </a:r>
            <a:endParaRPr lang="en-US" b="0" dirty="0">
              <a:latin typeface="Segoe UI" pitchFamily="34" charset="0"/>
              <a:ea typeface="Segoe UI" pitchFamily="34" charset="0"/>
              <a:cs typeface="Segoe UI" pitchFamily="34" charset="0"/>
            </a:endParaRPr>
          </a:p>
        </p:txBody>
      </p:sp>
      <p:sp>
        <p:nvSpPr>
          <p:cNvPr id="6" name="TextBox 48"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6858000" y="1524000"/>
            <a:ext cx="10533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Hub Site</a:t>
            </a:r>
            <a:endParaRPr lang="en-US" b="0" dirty="0">
              <a:latin typeface="Segoe UI" pitchFamily="34" charset="0"/>
              <a:ea typeface="Segoe UI" pitchFamily="34" charset="0"/>
              <a:cs typeface="Segoe UI" pitchFamily="34" charset="0"/>
            </a:endParaRPr>
          </a:p>
        </p:txBody>
      </p:sp>
      <p:sp>
        <p:nvSpPr>
          <p:cNvPr id="7" name="TextBox 55"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3048000" y="3143868"/>
            <a:ext cx="15472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Branch Office</a:t>
            </a:r>
            <a:endParaRPr lang="en-US" b="0" dirty="0">
              <a:latin typeface="Segoe UI" pitchFamily="34" charset="0"/>
              <a:ea typeface="Segoe UI" pitchFamily="34" charset="0"/>
              <a:cs typeface="Segoe UI" pitchFamily="34" charset="0"/>
            </a:endParaRPr>
          </a:p>
        </p:txBody>
      </p:sp>
      <p:sp>
        <p:nvSpPr>
          <p:cNvPr id="8" name="TextBox 56"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6934200" y="3143868"/>
            <a:ext cx="10533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Hub Site</a:t>
            </a:r>
            <a:endParaRPr lang="en-US" b="0" dirty="0">
              <a:latin typeface="Segoe UI" pitchFamily="34" charset="0"/>
              <a:ea typeface="Segoe UI" pitchFamily="34" charset="0"/>
              <a:cs typeface="Segoe UI" pitchFamily="34" charset="0"/>
            </a:endParaRPr>
          </a:p>
        </p:txBody>
      </p:sp>
      <p:sp>
        <p:nvSpPr>
          <p:cNvPr id="9" name="TextBox 69"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6402873" y="4686070"/>
            <a:ext cx="173477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Branch Office 1</a:t>
            </a:r>
            <a:endParaRPr lang="en-US" b="0" dirty="0">
              <a:latin typeface="Segoe UI" pitchFamily="34" charset="0"/>
              <a:ea typeface="Segoe UI" pitchFamily="34" charset="0"/>
              <a:cs typeface="Segoe UI" pitchFamily="34" charset="0"/>
            </a:endParaRPr>
          </a:p>
        </p:txBody>
      </p:sp>
      <p:sp>
        <p:nvSpPr>
          <p:cNvPr id="10" name="TextBox 70"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6495385" y="5656552"/>
            <a:ext cx="173477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Branch Office </a:t>
            </a:r>
            <a:r>
              <a:rPr lang="en-US" b="0" dirty="0" smtClean="0">
                <a:latin typeface="Segoe UI" pitchFamily="34" charset="0"/>
                <a:ea typeface="Segoe UI" pitchFamily="34" charset="0"/>
                <a:cs typeface="Segoe UI" pitchFamily="34" charset="0"/>
              </a:rPr>
              <a:t>2</a:t>
            </a:r>
            <a:endParaRPr lang="en-US" b="0" dirty="0">
              <a:latin typeface="Segoe UI" pitchFamily="34" charset="0"/>
              <a:ea typeface="Segoe UI" pitchFamily="34" charset="0"/>
              <a:cs typeface="Segoe UI" pitchFamily="34" charset="0"/>
            </a:endParaRPr>
          </a:p>
        </p:txBody>
      </p:sp>
      <p:sp>
        <p:nvSpPr>
          <p:cNvPr id="11" name="TextBox 72"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SpPr txBox="1"/>
          <p:nvPr/>
        </p:nvSpPr>
        <p:spPr>
          <a:xfrm>
            <a:off x="3097162" y="4830097"/>
            <a:ext cx="127951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Hub Office</a:t>
            </a:r>
            <a:endParaRPr lang="en-US" b="0" dirty="0">
              <a:latin typeface="Segoe UI" pitchFamily="34" charset="0"/>
              <a:ea typeface="Segoe UI" pitchFamily="34" charset="0"/>
              <a:cs typeface="Segoe UI" pitchFamily="34" charset="0"/>
            </a:endParaRPr>
          </a:p>
        </p:txBody>
      </p:sp>
      <p:grpSp>
        <p:nvGrpSpPr>
          <p:cNvPr id="12" name="Group 11" descr="The graphics depict three DFS scenarios. One for sharing files across branch offices that has two way replication between hub site and branch office. The second shows a DFS data collection scenario that shows a one way replication between branch office to hub site and the third shows a DFS data distribution scenario that depicts a hub and spoke configuration from the branch office to multiple sites."/>
          <p:cNvGrpSpPr/>
          <p:nvPr/>
        </p:nvGrpSpPr>
        <p:grpSpPr>
          <a:xfrm>
            <a:off x="3066683" y="1938165"/>
            <a:ext cx="5033492" cy="4688385"/>
            <a:chOff x="3066683" y="1938165"/>
            <a:chExt cx="5033492" cy="4688385"/>
          </a:xfrm>
        </p:grpSpPr>
        <p:grpSp>
          <p:nvGrpSpPr>
            <p:cNvPr id="13" name="Group 12"/>
            <p:cNvGrpSpPr/>
            <p:nvPr/>
          </p:nvGrpSpPr>
          <p:grpSpPr>
            <a:xfrm>
              <a:off x="3066683" y="1938165"/>
              <a:ext cx="1276716" cy="993116"/>
              <a:chOff x="3066683" y="1979735"/>
              <a:chExt cx="1276716" cy="993116"/>
            </a:xfrm>
          </p:grpSpPr>
          <p:pic>
            <p:nvPicPr>
              <p:cNvPr id="43" name="Picture 42"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database_full_si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grpSp>
          <p:nvGrpSpPr>
            <p:cNvPr id="14" name="Group 13"/>
            <p:cNvGrpSpPr/>
            <p:nvPr/>
          </p:nvGrpSpPr>
          <p:grpSpPr>
            <a:xfrm>
              <a:off x="3367664" y="5291655"/>
              <a:ext cx="1276716" cy="993116"/>
              <a:chOff x="3066683" y="1979735"/>
              <a:chExt cx="1276716" cy="993116"/>
            </a:xfrm>
          </p:grpSpPr>
          <p:pic>
            <p:nvPicPr>
              <p:cNvPr id="40" name="Picture 39"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Database_full_si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grpSp>
          <p:nvGrpSpPr>
            <p:cNvPr id="15" name="Group 14"/>
            <p:cNvGrpSpPr/>
            <p:nvPr/>
          </p:nvGrpSpPr>
          <p:grpSpPr>
            <a:xfrm>
              <a:off x="3183251" y="3562791"/>
              <a:ext cx="1739581" cy="958371"/>
              <a:chOff x="3066683" y="2029326"/>
              <a:chExt cx="1739581" cy="958371"/>
            </a:xfrm>
          </p:grpSpPr>
          <p:pic>
            <p:nvPicPr>
              <p:cNvPr id="37" name="Picture 36"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database_full_si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Document"/>
              <p:cNvPicPr>
                <a:picLocks noChangeAspect="1" noChangeArrowheads="1"/>
              </p:cNvPicPr>
              <p:nvPr/>
            </p:nvPicPr>
            <p:blipFill>
              <a:blip r:embed="rId5"/>
              <a:srcRect/>
              <a:stretch>
                <a:fillRect/>
              </a:stretch>
            </p:blipFill>
            <p:spPr bwMode="auto">
              <a:xfrm>
                <a:off x="4500335" y="2489789"/>
                <a:ext cx="305929" cy="497908"/>
              </a:xfrm>
              <a:prstGeom prst="rect">
                <a:avLst/>
              </a:prstGeom>
              <a:noFill/>
            </p:spPr>
          </p:pic>
        </p:grpSp>
        <p:grpSp>
          <p:nvGrpSpPr>
            <p:cNvPr id="16" name="Group 15"/>
            <p:cNvGrpSpPr/>
            <p:nvPr/>
          </p:nvGrpSpPr>
          <p:grpSpPr>
            <a:xfrm>
              <a:off x="6586247" y="1949163"/>
              <a:ext cx="1276716" cy="993116"/>
              <a:chOff x="3066683" y="1979735"/>
              <a:chExt cx="1276716" cy="993116"/>
            </a:xfrm>
          </p:grpSpPr>
          <p:pic>
            <p:nvPicPr>
              <p:cNvPr id="34" name="Picture 33"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database_full_si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grpSp>
          <p:nvGrpSpPr>
            <p:cNvPr id="17" name="Group 16"/>
            <p:cNvGrpSpPr/>
            <p:nvPr/>
          </p:nvGrpSpPr>
          <p:grpSpPr>
            <a:xfrm>
              <a:off x="6696776" y="3499542"/>
              <a:ext cx="1276716" cy="993116"/>
              <a:chOff x="3066683" y="1979735"/>
              <a:chExt cx="1276716" cy="993116"/>
            </a:xfrm>
          </p:grpSpPr>
          <p:pic>
            <p:nvPicPr>
              <p:cNvPr id="31" name="Picture 30" descr="Ser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Database_full_si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grpSp>
          <p:nvGrpSpPr>
            <p:cNvPr id="18" name="Group 17"/>
            <p:cNvGrpSpPr/>
            <p:nvPr/>
          </p:nvGrpSpPr>
          <p:grpSpPr>
            <a:xfrm>
              <a:off x="7239003" y="5010754"/>
              <a:ext cx="783704" cy="609617"/>
              <a:chOff x="3066683" y="1979735"/>
              <a:chExt cx="1276716" cy="993116"/>
            </a:xfrm>
          </p:grpSpPr>
          <p:pic>
            <p:nvPicPr>
              <p:cNvPr id="28" name="Picture 27"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Database_full_sing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grpSp>
          <p:nvGrpSpPr>
            <p:cNvPr id="19" name="Group 18"/>
            <p:cNvGrpSpPr/>
            <p:nvPr/>
          </p:nvGrpSpPr>
          <p:grpSpPr>
            <a:xfrm>
              <a:off x="7316471" y="6016933"/>
              <a:ext cx="783704" cy="609617"/>
              <a:chOff x="3066683" y="1979735"/>
              <a:chExt cx="1276716" cy="993116"/>
            </a:xfrm>
          </p:grpSpPr>
          <p:pic>
            <p:nvPicPr>
              <p:cNvPr id="25" name="Picture 24" descr="Serv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6683" y="2029326"/>
                <a:ext cx="516288" cy="9159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Database_full_sing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1966" y="2504636"/>
                <a:ext cx="711433" cy="4682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Document"/>
              <p:cNvPicPr>
                <a:picLocks noChangeAspect="1" noChangeArrowheads="1"/>
              </p:cNvPicPr>
              <p:nvPr/>
            </p:nvPicPr>
            <p:blipFill>
              <a:blip r:embed="rId5"/>
              <a:srcRect/>
              <a:stretch>
                <a:fillRect/>
              </a:stretch>
            </p:blipFill>
            <p:spPr bwMode="auto">
              <a:xfrm>
                <a:off x="3673060" y="1979735"/>
                <a:ext cx="426280" cy="693783"/>
              </a:xfrm>
              <a:prstGeom prst="rect">
                <a:avLst/>
              </a:prstGeom>
              <a:noFill/>
            </p:spPr>
          </p:pic>
        </p:grpSp>
        <p:cxnSp>
          <p:nvCxnSpPr>
            <p:cNvPr id="20" name="Straight Arrow Connector 19"/>
            <p:cNvCxnSpPr/>
            <p:nvPr/>
          </p:nvCxnSpPr>
          <p:spPr bwMode="auto">
            <a:xfrm>
              <a:off x="4644380" y="2363802"/>
              <a:ext cx="1680221" cy="0"/>
            </a:xfrm>
            <a:prstGeom prst="straightConnector1">
              <a:avLst/>
            </a:prstGeom>
            <a:ln w="63500">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H="1">
              <a:off x="4644380" y="2671646"/>
              <a:ext cx="1730097" cy="0"/>
            </a:xfrm>
            <a:prstGeom prst="straightConnector1">
              <a:avLst/>
            </a:prstGeom>
            <a:ln w="63500">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bwMode="auto">
            <a:xfrm>
              <a:off x="5021180" y="4193325"/>
              <a:ext cx="1472653" cy="0"/>
            </a:xfrm>
            <a:prstGeom prst="straightConnector1">
              <a:avLst/>
            </a:prstGeom>
            <a:ln w="63500">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bwMode="auto">
            <a:xfrm flipV="1">
              <a:off x="4939360" y="5436628"/>
              <a:ext cx="1905031" cy="328813"/>
            </a:xfrm>
            <a:prstGeom prst="straightConnector1">
              <a:avLst/>
            </a:prstGeom>
            <a:ln w="63500">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bwMode="auto">
            <a:xfrm>
              <a:off x="4922832" y="5985438"/>
              <a:ext cx="1921559" cy="244432"/>
            </a:xfrm>
            <a:prstGeom prst="straightConnector1">
              <a:avLst/>
            </a:prstGeom>
            <a:ln w="63500">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94175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FSRM</a:t>
            </a:r>
            <a:endParaRPr lang="en-US"/>
          </a:p>
        </p:txBody>
      </p:sp>
      <p:sp>
        <p:nvSpPr>
          <p:cNvPr id="3" name="Text Placeholder 2"/>
          <p:cNvSpPr>
            <a:spLocks noGrp="1"/>
          </p:cNvSpPr>
          <p:nvPr>
            <p:ph type="body" idx="1"/>
          </p:nvPr>
        </p:nvSpPr>
        <p:spPr/>
        <p:txBody>
          <a:bodyPr/>
          <a:lstStyle/>
          <a:p>
            <a:r>
              <a:rPr lang="en-US" smtClean="0"/>
              <a:t>Understanding Capacity Management Challenges
What Is FSRM?
Demonstration: How to Install and Configure FSRM</a:t>
            </a:r>
            <a:endParaRPr lang="en-US"/>
          </a:p>
        </p:txBody>
      </p:sp>
    </p:spTree>
    <p:extLst>
      <p:ext uri="{BB962C8B-B14F-4D97-AF65-F5344CB8AC3E}">
        <p14:creationId xmlns:p14="http://schemas.microsoft.com/office/powerpoint/2010/main" val="2595152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07f03636-ee3d-419a-bd88-fc892584ff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Install the DFS Role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install</a:t>
            </a:r>
            <a:br>
              <a:rPr lang="en-US" dirty="0" smtClean="0"/>
            </a:br>
            <a:r>
              <a:rPr lang="en-US" dirty="0" smtClean="0"/>
              <a:t>the DFS Role</a:t>
            </a:r>
          </a:p>
          <a:p>
            <a:endParaRPr lang="en-US" dirty="0"/>
          </a:p>
        </p:txBody>
      </p:sp>
    </p:spTree>
    <p:extLst>
      <p:ext uri="{BB962C8B-B14F-4D97-AF65-F5344CB8AC3E}">
        <p14:creationId xmlns:p14="http://schemas.microsoft.com/office/powerpoint/2010/main" val="3906677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74d13cb7-4dde-496f-801c-86ad21ceb5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Configuring DFS Namespaces</a:t>
            </a:r>
            <a:endParaRPr lang="en-US"/>
          </a:p>
        </p:txBody>
      </p:sp>
      <p:sp>
        <p:nvSpPr>
          <p:cNvPr id="3" name="Text Placeholder 2"/>
          <p:cNvSpPr>
            <a:spLocks noGrp="1"/>
          </p:cNvSpPr>
          <p:nvPr>
            <p:ph type="body" idx="1"/>
          </p:nvPr>
        </p:nvSpPr>
        <p:spPr/>
        <p:txBody>
          <a:bodyPr/>
          <a:lstStyle/>
          <a:p>
            <a:r>
              <a:rPr lang="en-US" smtClean="0"/>
              <a:t>Deploying Namespaces to Publish Content
Permissions Required to Create and Manage a Namespace
Demonstration: How to Create Namespaces
Optimizing a Namespace</a:t>
            </a:r>
            <a:endParaRPr lang="en-US"/>
          </a:p>
        </p:txBody>
      </p:sp>
    </p:spTree>
    <p:extLst>
      <p:ext uri="{BB962C8B-B14F-4D97-AF65-F5344CB8AC3E}">
        <p14:creationId xmlns:p14="http://schemas.microsoft.com/office/powerpoint/2010/main" val="15658705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843ff6a0-eebf-41db-bbbb-e6665129e5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Namespaces to Publish Content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To configure a namespace for publishing content:</a:t>
            </a:r>
          </a:p>
          <a:p>
            <a:pPr marL="746125" lvl="1" indent="-457200">
              <a:buFont typeface="+mj-lt"/>
              <a:buAutoNum type="arabicPeriod"/>
            </a:pPr>
            <a:r>
              <a:rPr lang="en-US" dirty="0" smtClean="0"/>
              <a:t>Create a namespace</a:t>
            </a:r>
          </a:p>
          <a:p>
            <a:pPr marL="746125" lvl="1" indent="-457200">
              <a:buFont typeface="+mj-lt"/>
              <a:buAutoNum type="arabicPeriod"/>
            </a:pPr>
            <a:r>
              <a:rPr lang="en-US" dirty="0" smtClean="0"/>
              <a:t>Create a folder in the namespace</a:t>
            </a:r>
          </a:p>
          <a:p>
            <a:pPr marL="746125" lvl="1" indent="-457200">
              <a:buFont typeface="+mj-lt"/>
              <a:buAutoNum type="arabicPeriod"/>
            </a:pPr>
            <a:r>
              <a:rPr lang="en-US" dirty="0" smtClean="0"/>
              <a:t>Add folder targets</a:t>
            </a:r>
          </a:p>
          <a:p>
            <a:pPr marL="746125" lvl="1" indent="-457200">
              <a:buFont typeface="+mj-lt"/>
              <a:buAutoNum type="arabicPeriod"/>
            </a:pPr>
            <a:r>
              <a:rPr lang="en-US" dirty="0" smtClean="0"/>
              <a:t>Set the ordering method for targets in referrals</a:t>
            </a:r>
          </a:p>
          <a:p>
            <a:pPr marL="288925" lvl="1" indent="0">
              <a:buNone/>
            </a:pPr>
            <a:endParaRPr lang="en-US" dirty="0" smtClean="0"/>
          </a:p>
          <a:p>
            <a:pPr>
              <a:buNone/>
            </a:pPr>
            <a:r>
              <a:rPr lang="en-US" dirty="0" smtClean="0"/>
              <a:t>Optional tasks:</a:t>
            </a:r>
          </a:p>
          <a:p>
            <a:pPr lvl="1"/>
            <a:r>
              <a:rPr lang="en-US" dirty="0" smtClean="0"/>
              <a:t>Set target priority to override referral ordering</a:t>
            </a:r>
          </a:p>
          <a:p>
            <a:pPr lvl="1"/>
            <a:r>
              <a:rPr lang="en-US" dirty="0" smtClean="0"/>
              <a:t>Enable client failback</a:t>
            </a:r>
          </a:p>
          <a:p>
            <a:pPr lvl="1"/>
            <a:r>
              <a:rPr lang="en-US" dirty="0" smtClean="0"/>
              <a:t>Replicate folder contents using DFS Replication</a:t>
            </a:r>
          </a:p>
          <a:p>
            <a:pPr lvl="1"/>
            <a:r>
              <a:rPr lang="en-US" dirty="0" smtClean="0"/>
              <a:t>Delegate namespace administration</a:t>
            </a:r>
          </a:p>
          <a:p>
            <a:pPr lvl="1"/>
            <a:endParaRPr lang="en-US" dirty="0"/>
          </a:p>
          <a:p>
            <a:pPr marL="288925" lvl="1" indent="0">
              <a:buNone/>
            </a:pPr>
            <a:endParaRPr lang="en-US" dirty="0" smtClean="0"/>
          </a:p>
        </p:txBody>
      </p:sp>
    </p:spTree>
    <p:extLst>
      <p:ext uri="{BB962C8B-B14F-4D97-AF65-F5344CB8AC3E}">
        <p14:creationId xmlns:p14="http://schemas.microsoft.com/office/powerpoint/2010/main" val="13766837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9238f3ef-57c1-4636-aa82-a894f055d8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Permissions Required to Create and Manage a Namespace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9624131"/>
              </p:ext>
            </p:extLst>
          </p:nvPr>
        </p:nvGraphicFramePr>
        <p:xfrm>
          <a:off x="1524000" y="1397000"/>
          <a:ext cx="6096000" cy="4736760"/>
        </p:xfrm>
        <a:graphic>
          <a:graphicData uri="http://schemas.openxmlformats.org/drawingml/2006/table">
            <a:tbl>
              <a:tblPr firstRow="1" bandRow="1">
                <a:tableStyleId>{21E4AEA4-8DFA-4A89-87EB-49C32662AFE0}</a:tableStyleId>
              </a:tblPr>
              <a:tblGrid>
                <a:gridCol w="3048000"/>
                <a:gridCol w="3048000"/>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Task </a:t>
                      </a:r>
                    </a:p>
                  </a:txBody>
                  <a:tcPr marT="91452" marB="91452"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Default group</a:t>
                      </a: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Create a domain-based namespace </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Domain Admins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Add a namespace server to a domain-based namespace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Domain Admins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Manage a domain-based namespace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Local Administrators on each namespace server</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Create a standalone namespace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Local Administrators group on the namespace server</a:t>
                      </a:r>
                    </a:p>
                  </a:txBody>
                  <a:tcPr marT="91452" marB="91452" anchor="ctr" horzOverflow="overflow"/>
                </a:tc>
              </a:tr>
              <a:tr h="4064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Manage a standalone namespace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Local Administrators group on the namespace server</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1800" kern="1200" dirty="0" smtClean="0">
                          <a:solidFill>
                            <a:schemeClr val="tx1"/>
                          </a:solidFill>
                          <a:effectLst/>
                          <a:latin typeface="Segoe UI" pitchFamily="34" charset="0"/>
                          <a:ea typeface="Segoe UI" pitchFamily="34" charset="0"/>
                          <a:cs typeface="Segoe UI" pitchFamily="34" charset="0"/>
                        </a:rPr>
                        <a:t>Create a replication group or enable DFS replication on a folder</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Domain Admins </a:t>
                      </a:r>
                    </a:p>
                  </a:txBody>
                  <a:tcPr marT="91452" marB="91452" anchor="ctr" horzOverflow="overflow"/>
                </a:tc>
              </a:tr>
            </a:tbl>
          </a:graphicData>
        </a:graphic>
      </p:graphicFrame>
    </p:spTree>
    <p:extLst>
      <p:ext uri="{BB962C8B-B14F-4D97-AF65-F5344CB8AC3E}">
        <p14:creationId xmlns:p14="http://schemas.microsoft.com/office/powerpoint/2010/main" val="42486560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1893f932-56d8-4d43-9e8e-6b81309ab6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Namespaces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0"/>
            <a:r>
              <a:rPr lang="en-US" dirty="0" smtClean="0"/>
              <a:t>Create a new namespace</a:t>
            </a:r>
          </a:p>
          <a:p>
            <a:pPr lvl="0"/>
            <a:r>
              <a:rPr lang="en-US" dirty="0" smtClean="0"/>
              <a:t>Create a new folder and folder target</a:t>
            </a:r>
          </a:p>
          <a:p>
            <a:endParaRPr lang="en-US" dirty="0"/>
          </a:p>
        </p:txBody>
      </p:sp>
    </p:spTree>
    <p:extLst>
      <p:ext uri="{BB962C8B-B14F-4D97-AF65-F5344CB8AC3E}">
        <p14:creationId xmlns:p14="http://schemas.microsoft.com/office/powerpoint/2010/main" val="2216009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9255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da464a77-a392-4a0d-aaa4-9fda8242c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Optimizing a Namespace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Methods for optimizing a namespace include:</a:t>
            </a:r>
          </a:p>
          <a:p>
            <a:pPr lvl="1">
              <a:spcAft>
                <a:spcPts val="600"/>
              </a:spcAft>
            </a:pPr>
            <a:r>
              <a:rPr lang="en-US" dirty="0" smtClean="0"/>
              <a:t>Renaming or moving a folder</a:t>
            </a:r>
          </a:p>
          <a:p>
            <a:pPr lvl="1">
              <a:spcAft>
                <a:spcPts val="600"/>
              </a:spcAft>
            </a:pPr>
            <a:r>
              <a:rPr lang="en-US" dirty="0" smtClean="0"/>
              <a:t>Disabling referrals to a folder</a:t>
            </a:r>
          </a:p>
          <a:p>
            <a:pPr lvl="1">
              <a:spcAft>
                <a:spcPts val="600"/>
              </a:spcAft>
            </a:pPr>
            <a:r>
              <a:rPr lang="en-US" dirty="0" smtClean="0"/>
              <a:t>Specifying referral cache duration</a:t>
            </a:r>
          </a:p>
          <a:p>
            <a:pPr lvl="1">
              <a:spcAft>
                <a:spcPts val="600"/>
              </a:spcAft>
            </a:pPr>
            <a:r>
              <a:rPr lang="en-US" dirty="0" smtClean="0"/>
              <a:t>Configuring namespace polling</a:t>
            </a:r>
            <a:endParaRPr lang="en-US" dirty="0"/>
          </a:p>
        </p:txBody>
      </p:sp>
    </p:spTree>
    <p:extLst>
      <p:ext uri="{BB962C8B-B14F-4D97-AF65-F5344CB8AC3E}">
        <p14:creationId xmlns:p14="http://schemas.microsoft.com/office/powerpoint/2010/main" val="5805113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f8ae6a9e-9b0f-4fd9-b826-7e8f709318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6: Configuring and Troubleshooting DFS Replication</a:t>
            </a:r>
            <a:endParaRPr lang="en-US"/>
          </a:p>
        </p:txBody>
      </p:sp>
      <p:sp>
        <p:nvSpPr>
          <p:cNvPr id="3" name="Text Placeholder 2"/>
          <p:cNvSpPr>
            <a:spLocks noGrp="1"/>
          </p:cNvSpPr>
          <p:nvPr>
            <p:ph type="body" idx="1"/>
          </p:nvPr>
        </p:nvSpPr>
        <p:spPr/>
        <p:txBody>
          <a:bodyPr/>
          <a:lstStyle/>
          <a:p>
            <a:r>
              <a:rPr lang="en-US" smtClean="0"/>
              <a:t>New Features For Windows Server 2012 R2
Replication Groups and Replicated Folders
Initial Replication Process
Demonstration: How to Configure DFS Replication
Troubleshooting DFS</a:t>
            </a:r>
            <a:endParaRPr lang="en-US"/>
          </a:p>
        </p:txBody>
      </p:sp>
    </p:spTree>
    <p:extLst>
      <p:ext uri="{BB962C8B-B14F-4D97-AF65-F5344CB8AC3E}">
        <p14:creationId xmlns:p14="http://schemas.microsoft.com/office/powerpoint/2010/main" val="10758468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d472e229-cde6-4857-96d0-21ee09f351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 For Windows Server 2012 R2</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New or updated functionality in Windows</a:t>
            </a:r>
            <a:br>
              <a:rPr lang="en-US" dirty="0" smtClean="0"/>
            </a:br>
            <a:r>
              <a:rPr lang="en-US" dirty="0" smtClean="0"/>
              <a:t>Server 2012 R2:</a:t>
            </a:r>
          </a:p>
          <a:p>
            <a:pPr lvl="1"/>
            <a:r>
              <a:rPr lang="en-US" dirty="0" smtClean="0"/>
              <a:t>Windows PowerShell module for DFS</a:t>
            </a:r>
          </a:p>
          <a:p>
            <a:pPr lvl="1"/>
            <a:r>
              <a:rPr lang="en-US" dirty="0" smtClean="0"/>
              <a:t>Database cloning for initial synchronization</a:t>
            </a:r>
          </a:p>
          <a:p>
            <a:pPr lvl="1"/>
            <a:r>
              <a:rPr lang="en-US" dirty="0" smtClean="0"/>
              <a:t>Database corruption recovery</a:t>
            </a:r>
          </a:p>
          <a:p>
            <a:pPr lvl="1"/>
            <a:r>
              <a:rPr lang="en-US" dirty="0" smtClean="0"/>
              <a:t>Cross-file RDC disable</a:t>
            </a:r>
          </a:p>
          <a:p>
            <a:pPr lvl="1"/>
            <a:r>
              <a:rPr lang="en-US" dirty="0" smtClean="0"/>
              <a:t>File staging tuning</a:t>
            </a:r>
          </a:p>
          <a:p>
            <a:pPr lvl="1"/>
            <a:r>
              <a:rPr lang="en-US" dirty="0" smtClean="0"/>
              <a:t>Preserved file restoration</a:t>
            </a:r>
          </a:p>
          <a:p>
            <a:pPr lvl="1"/>
            <a:r>
              <a:rPr lang="en-US" dirty="0" smtClean="0"/>
              <a:t>Unexpected shutdown database recovery improvements</a:t>
            </a:r>
          </a:p>
          <a:p>
            <a:pPr lvl="1"/>
            <a:r>
              <a:rPr lang="en-US" dirty="0" smtClean="0"/>
              <a:t>Membership disabling improvements</a:t>
            </a:r>
            <a:endParaRPr lang="en-US" dirty="0"/>
          </a:p>
        </p:txBody>
      </p:sp>
    </p:spTree>
    <p:extLst>
      <p:ext uri="{BB962C8B-B14F-4D97-AF65-F5344CB8AC3E}">
        <p14:creationId xmlns:p14="http://schemas.microsoft.com/office/powerpoint/2010/main" val="7820523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e55cc713-5cae-4738-927d-f2653d209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Replication Groups and Replicated Folders</a:t>
            </a:r>
            <a:endParaRPr lang="en-US"/>
          </a:p>
        </p:txBody>
      </p:sp>
      <p:sp>
        <p:nvSpPr>
          <p:cNvPr id="4" name="Content Placeholder 2"/>
          <p:cNvSpPr>
            <a:spLocks noGrp="1"/>
          </p:cNvSpPr>
          <p:nvPr/>
        </p:nvSpPr>
        <p:spPr bwMode="auto">
          <a:xfrm>
            <a:off x="458788" y="1021215"/>
            <a:ext cx="8119156" cy="22234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Replication Group:</a:t>
            </a:r>
          </a:p>
          <a:p>
            <a:pPr lvl="1"/>
            <a:r>
              <a:rPr lang="en-US" dirty="0" smtClean="0"/>
              <a:t>A set of servers that participate in replicating one or more replicated folders</a:t>
            </a:r>
          </a:p>
          <a:p>
            <a:pPr marL="0" indent="0">
              <a:buNone/>
            </a:pPr>
            <a:r>
              <a:rPr lang="en-US" dirty="0" smtClean="0"/>
              <a:t>Replicated Folder</a:t>
            </a:r>
          </a:p>
          <a:p>
            <a:pPr lvl="1"/>
            <a:r>
              <a:rPr lang="en-US" dirty="0" smtClean="0"/>
              <a:t>A folder that is kept replicated on each server</a:t>
            </a:r>
            <a:endParaRPr lang="en-US" dirty="0"/>
          </a:p>
        </p:txBody>
      </p:sp>
      <p:sp>
        <p:nvSpPr>
          <p:cNvPr id="5" name="Rectangle 4"/>
          <p:cNvSpPr>
            <a:spLocks noChangeArrowheads="1"/>
          </p:cNvSpPr>
          <p:nvPr/>
        </p:nvSpPr>
        <p:spPr bwMode="auto">
          <a:xfrm>
            <a:off x="336558" y="3863753"/>
            <a:ext cx="12795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Connection</a:t>
            </a:r>
          </a:p>
        </p:txBody>
      </p:sp>
      <p:sp>
        <p:nvSpPr>
          <p:cNvPr id="6" name="AutoShape 98"/>
          <p:cNvSpPr>
            <a:spLocks noChangeArrowheads="1"/>
          </p:cNvSpPr>
          <p:nvPr/>
        </p:nvSpPr>
        <p:spPr bwMode="auto">
          <a:xfrm>
            <a:off x="3392543" y="3394434"/>
            <a:ext cx="2358915" cy="360789"/>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85000"/>
              </a:lnSpc>
            </a:pPr>
            <a:r>
              <a:rPr lang="en-US" sz="2000" dirty="0">
                <a:latin typeface="Segoe UI" panose="020B0502040204020203" pitchFamily="34" charset="0"/>
                <a:ea typeface="Segoe UI" panose="020B0502040204020203" pitchFamily="34" charset="0"/>
                <a:cs typeface="Segoe UI" panose="020B0502040204020203" pitchFamily="34" charset="0"/>
              </a:rPr>
              <a:t>Replication Group</a:t>
            </a:r>
          </a:p>
        </p:txBody>
      </p:sp>
      <p:grpSp>
        <p:nvGrpSpPr>
          <p:cNvPr id="7" name="Group 6" descr="The diagram depicts how replicated folders are kept in sync. In the figure, there are two replicated folders: Projects, and Proposals. As data changes in each replicated folder, the changes are replicated across connections between replication group members. The connections between the members form the replication topology."/>
          <p:cNvGrpSpPr/>
          <p:nvPr/>
        </p:nvGrpSpPr>
        <p:grpSpPr>
          <a:xfrm>
            <a:off x="425862" y="851987"/>
            <a:ext cx="8353199" cy="5765454"/>
            <a:chOff x="425862" y="851987"/>
            <a:chExt cx="8353199" cy="5765454"/>
          </a:xfrm>
        </p:grpSpPr>
        <p:sp>
          <p:nvSpPr>
            <p:cNvPr id="8" name="Rectangle 7"/>
            <p:cNvSpPr>
              <a:spLocks noChangeArrowheads="1"/>
            </p:cNvSpPr>
            <p:nvPr/>
          </p:nvSpPr>
          <p:spPr bwMode="auto">
            <a:xfrm>
              <a:off x="620259" y="4417790"/>
              <a:ext cx="99899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Member</a:t>
              </a:r>
            </a:p>
          </p:txBody>
        </p:sp>
        <p:sp>
          <p:nvSpPr>
            <p:cNvPr id="9" name="Line 39"/>
            <p:cNvSpPr>
              <a:spLocks noChangeShapeType="1"/>
            </p:cNvSpPr>
            <p:nvPr/>
          </p:nvSpPr>
          <p:spPr bwMode="auto">
            <a:xfrm>
              <a:off x="1585913" y="4543203"/>
              <a:ext cx="10318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0" name="Freeform 9"/>
            <p:cNvSpPr>
              <a:spLocks/>
            </p:cNvSpPr>
            <p:nvPr/>
          </p:nvSpPr>
          <p:spPr bwMode="auto">
            <a:xfrm>
              <a:off x="2649538" y="4659090"/>
              <a:ext cx="614362" cy="1628775"/>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1" name="Line 60"/>
            <p:cNvSpPr>
              <a:spLocks noChangeShapeType="1"/>
            </p:cNvSpPr>
            <p:nvPr/>
          </p:nvSpPr>
          <p:spPr bwMode="auto">
            <a:xfrm>
              <a:off x="2649538" y="5492528"/>
              <a:ext cx="450850" cy="0"/>
            </a:xfrm>
            <a:prstGeom prst="line">
              <a:avLst/>
            </a:prstGeom>
            <a:noFill/>
            <a:ln w="38100" cap="flat" cmpd="sng">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2" name="Rectangle 11"/>
            <p:cNvSpPr>
              <a:spLocks noChangeArrowheads="1"/>
            </p:cNvSpPr>
            <p:nvPr/>
          </p:nvSpPr>
          <p:spPr bwMode="auto">
            <a:xfrm>
              <a:off x="3357563" y="5329469"/>
              <a:ext cx="95289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Projects</a:t>
              </a:r>
            </a:p>
          </p:txBody>
        </p:sp>
        <p:sp>
          <p:nvSpPr>
            <p:cNvPr id="13" name="Rectangle 12"/>
            <p:cNvSpPr>
              <a:spLocks noChangeArrowheads="1"/>
            </p:cNvSpPr>
            <p:nvPr/>
          </p:nvSpPr>
          <p:spPr bwMode="auto">
            <a:xfrm>
              <a:off x="3352346" y="6130023"/>
              <a:ext cx="11167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Proposals</a:t>
              </a:r>
            </a:p>
          </p:txBody>
        </p:sp>
        <p:grpSp>
          <p:nvGrpSpPr>
            <p:cNvPr id="14" name="Group 13"/>
            <p:cNvGrpSpPr>
              <a:grpSpLocks/>
            </p:cNvGrpSpPr>
            <p:nvPr/>
          </p:nvGrpSpPr>
          <p:grpSpPr bwMode="auto">
            <a:xfrm>
              <a:off x="6944162" y="4657823"/>
              <a:ext cx="1834899" cy="1778450"/>
              <a:chOff x="1396" y="2625"/>
              <a:chExt cx="1269" cy="1226"/>
            </a:xfrm>
          </p:grpSpPr>
          <p:sp>
            <p:nvSpPr>
              <p:cNvPr id="37" name="Freeform 36"/>
              <p:cNvSpPr>
                <a:spLocks/>
              </p:cNvSpPr>
              <p:nvPr/>
            </p:nvSpPr>
            <p:spPr bwMode="auto">
              <a:xfrm>
                <a:off x="1396" y="2625"/>
                <a:ext cx="424" cy="1124"/>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8" name="Line 70"/>
              <p:cNvSpPr>
                <a:spLocks noChangeShapeType="1"/>
              </p:cNvSpPr>
              <p:nvPr/>
            </p:nvSpPr>
            <p:spPr bwMode="auto">
              <a:xfrm>
                <a:off x="1396" y="3200"/>
                <a:ext cx="311" cy="0"/>
              </a:xfrm>
              <a:prstGeom prst="line">
                <a:avLst/>
              </a:prstGeom>
              <a:noFill/>
              <a:ln w="38100">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9" name="Rectangle 38"/>
              <p:cNvSpPr>
                <a:spLocks noChangeArrowheads="1"/>
              </p:cNvSpPr>
              <p:nvPr/>
            </p:nvSpPr>
            <p:spPr bwMode="auto">
              <a:xfrm>
                <a:off x="1886" y="3076"/>
                <a:ext cx="659"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itchFamily="34" charset="0"/>
                    <a:ea typeface="Segoe UI" pitchFamily="34" charset="0"/>
                    <a:cs typeface="Segoe UI" pitchFamily="34" charset="0"/>
                  </a:rPr>
                  <a:t>Projects</a:t>
                </a:r>
              </a:p>
            </p:txBody>
          </p:sp>
          <p:sp>
            <p:nvSpPr>
              <p:cNvPr id="40" name="Rectangle 39"/>
              <p:cNvSpPr>
                <a:spLocks noChangeArrowheads="1"/>
              </p:cNvSpPr>
              <p:nvPr/>
            </p:nvSpPr>
            <p:spPr bwMode="auto">
              <a:xfrm>
                <a:off x="1893" y="3618"/>
                <a:ext cx="772" cy="233"/>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600" dirty="0">
                    <a:latin typeface="Segoe UI" pitchFamily="34" charset="0"/>
                    <a:ea typeface="Segoe UI" pitchFamily="34" charset="0"/>
                    <a:cs typeface="Segoe UI" pitchFamily="34" charset="0"/>
                  </a:rPr>
                  <a:t>Proposals</a:t>
                </a:r>
              </a:p>
            </p:txBody>
          </p:sp>
        </p:grpSp>
        <p:sp>
          <p:nvSpPr>
            <p:cNvPr id="15" name="Rectangle 14"/>
            <p:cNvSpPr>
              <a:spLocks noChangeArrowheads="1"/>
            </p:cNvSpPr>
            <p:nvPr/>
          </p:nvSpPr>
          <p:spPr bwMode="auto">
            <a:xfrm>
              <a:off x="425862" y="5649690"/>
              <a:ext cx="11918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Replicated</a:t>
              </a:r>
            </a:p>
            <a:p>
              <a:pPr algn="ctr"/>
              <a:r>
                <a:rPr lang="en-US" sz="1600" dirty="0">
                  <a:latin typeface="Segoe UI" pitchFamily="34" charset="0"/>
                  <a:ea typeface="Segoe UI" pitchFamily="34" charset="0"/>
                  <a:cs typeface="Segoe UI" pitchFamily="34" charset="0"/>
                </a:rPr>
                <a:t>Folders</a:t>
              </a:r>
            </a:p>
          </p:txBody>
        </p:sp>
        <p:grpSp>
          <p:nvGrpSpPr>
            <p:cNvPr id="16" name="Group 15"/>
            <p:cNvGrpSpPr>
              <a:grpSpLocks/>
            </p:cNvGrpSpPr>
            <p:nvPr/>
          </p:nvGrpSpPr>
          <p:grpSpPr bwMode="auto">
            <a:xfrm>
              <a:off x="1581150" y="851987"/>
              <a:ext cx="1390650" cy="5320213"/>
              <a:chOff x="657" y="3280"/>
              <a:chExt cx="961" cy="5320213"/>
            </a:xfrm>
          </p:grpSpPr>
          <p:sp>
            <p:nvSpPr>
              <p:cNvPr id="32" name="Line 40"/>
              <p:cNvSpPr>
                <a:spLocks noChangeShapeType="1"/>
              </p:cNvSpPr>
              <p:nvPr/>
            </p:nvSpPr>
            <p:spPr bwMode="auto">
              <a:xfrm>
                <a:off x="657" y="5094893"/>
                <a:ext cx="5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nvGrpSpPr>
              <p:cNvPr id="33" name="Group 32"/>
              <p:cNvGrpSpPr>
                <a:grpSpLocks/>
              </p:cNvGrpSpPr>
              <p:nvPr/>
            </p:nvGrpSpPr>
            <p:grpSpPr bwMode="auto">
              <a:xfrm>
                <a:off x="1249" y="3280"/>
                <a:ext cx="369" cy="5320213"/>
                <a:chOff x="1249" y="3280"/>
                <a:chExt cx="369" cy="5320213"/>
              </a:xfrm>
            </p:grpSpPr>
            <p:sp>
              <p:nvSpPr>
                <p:cNvPr id="34" name="Line 43"/>
                <p:cNvSpPr>
                  <a:spLocks noChangeShapeType="1"/>
                </p:cNvSpPr>
                <p:nvPr/>
              </p:nvSpPr>
              <p:spPr bwMode="auto">
                <a:xfrm>
                  <a:off x="1249" y="5323493"/>
                  <a:ext cx="3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5" name="Line 45"/>
                <p:cNvSpPr>
                  <a:spLocks noChangeShapeType="1"/>
                </p:cNvSpPr>
                <p:nvPr/>
              </p:nvSpPr>
              <p:spPr bwMode="auto">
                <a:xfrm rot="5400000">
                  <a:off x="1084" y="3453"/>
                  <a:ext cx="34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6" name="Line 66"/>
                <p:cNvSpPr>
                  <a:spLocks noChangeShapeType="1"/>
                </p:cNvSpPr>
                <p:nvPr/>
              </p:nvSpPr>
              <p:spPr bwMode="auto">
                <a:xfrm>
                  <a:off x="1249" y="4790093"/>
                  <a:ext cx="36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grpSp>
        <p:sp>
          <p:nvSpPr>
            <p:cNvPr id="17" name="Line 78"/>
            <p:cNvSpPr>
              <a:spLocks noChangeShapeType="1"/>
            </p:cNvSpPr>
            <p:nvPr/>
          </p:nvSpPr>
          <p:spPr bwMode="auto">
            <a:xfrm rot="5400000">
              <a:off x="4760913" y="2609627"/>
              <a:ext cx="0" cy="3698875"/>
            </a:xfrm>
            <a:prstGeom prst="line">
              <a:avLst/>
            </a:prstGeom>
            <a:noFill/>
            <a:ln w="57150">
              <a:solidFill>
                <a:schemeClr val="bg1">
                  <a:lumMod val="65000"/>
                </a:schemeClr>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8" name="Line 81"/>
            <p:cNvSpPr>
              <a:spLocks noChangeShapeType="1"/>
            </p:cNvSpPr>
            <p:nvPr/>
          </p:nvSpPr>
          <p:spPr bwMode="auto">
            <a:xfrm rot="5400000">
              <a:off x="4772819" y="2945384"/>
              <a:ext cx="1587" cy="3698875"/>
            </a:xfrm>
            <a:prstGeom prst="line">
              <a:avLst/>
            </a:prstGeom>
            <a:noFill/>
            <a:ln w="57150">
              <a:solidFill>
                <a:schemeClr val="bg1">
                  <a:lumMod val="65000"/>
                </a:schemeClr>
              </a:solidFill>
              <a:round/>
              <a:headEnd type="triangle" w="med" len="me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9" name="Rectangle 18"/>
            <p:cNvSpPr>
              <a:spLocks noChangeArrowheads="1"/>
            </p:cNvSpPr>
            <p:nvPr/>
          </p:nvSpPr>
          <p:spPr bwMode="auto">
            <a:xfrm>
              <a:off x="3988714" y="4102103"/>
              <a:ext cx="1898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Projects\Spec.doc</a:t>
              </a:r>
            </a:p>
          </p:txBody>
        </p:sp>
        <p:sp>
          <p:nvSpPr>
            <p:cNvPr id="20" name="Rectangle 19"/>
            <p:cNvSpPr>
              <a:spLocks noChangeArrowheads="1"/>
            </p:cNvSpPr>
            <p:nvPr/>
          </p:nvSpPr>
          <p:spPr bwMode="auto">
            <a:xfrm>
              <a:off x="3816350" y="4841653"/>
              <a:ext cx="22228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a:latin typeface="Segoe UI" pitchFamily="34" charset="0"/>
                  <a:ea typeface="Segoe UI" pitchFamily="34" charset="0"/>
                  <a:cs typeface="Segoe UI" pitchFamily="34" charset="0"/>
                </a:rPr>
                <a:t>Proposals\Budget.xls</a:t>
              </a:r>
            </a:p>
          </p:txBody>
        </p:sp>
        <p:grpSp>
          <p:nvGrpSpPr>
            <p:cNvPr id="21" name="Group 20"/>
            <p:cNvGrpSpPr>
              <a:grpSpLocks/>
            </p:cNvGrpSpPr>
            <p:nvPr/>
          </p:nvGrpSpPr>
          <p:grpSpPr bwMode="auto">
            <a:xfrm>
              <a:off x="1581150" y="860295"/>
              <a:ext cx="1616075" cy="3178305"/>
              <a:chOff x="657" y="2159"/>
              <a:chExt cx="1117" cy="3178305"/>
            </a:xfrm>
          </p:grpSpPr>
          <p:sp>
            <p:nvSpPr>
              <p:cNvPr id="30" name="Line 85"/>
              <p:cNvSpPr>
                <a:spLocks noChangeShapeType="1"/>
              </p:cNvSpPr>
              <p:nvPr/>
            </p:nvSpPr>
            <p:spPr bwMode="auto">
              <a:xfrm>
                <a:off x="657" y="3180464"/>
                <a:ext cx="11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1" name="Line 86"/>
              <p:cNvSpPr>
                <a:spLocks noChangeShapeType="1"/>
              </p:cNvSpPr>
              <p:nvPr/>
            </p:nvSpPr>
            <p:spPr bwMode="auto">
              <a:xfrm rot="5400000">
                <a:off x="1610" y="2318"/>
                <a:ext cx="31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grpSp>
        <p:pic>
          <p:nvPicPr>
            <p:cNvPr id="22" name="Picture 21" descr="C:\ID Resources\ID_Editor_Reference\LeX Graphics 7_2013\folder with 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422" y="5128577"/>
              <a:ext cx="507932" cy="68453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C:\ID Resources\ID_Editor_Reference\LeX Graphics 7_2013\Document_writ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8675" y="4016063"/>
              <a:ext cx="405826" cy="67872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C:\ID Resources\ID_Editor_Reference\LeX Graphics 7_2013\computer_workst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2257" y="4131443"/>
              <a:ext cx="625475" cy="7059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C:\ID Resources\ID_Editor_Reference\LeX Graphics 7_2013\computer_workstati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10351" y="4283843"/>
              <a:ext cx="625475" cy="70590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C:\ID Resources\ID_Editor_Reference\LeX Graphics 7_2013\folder with 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422" y="5932908"/>
              <a:ext cx="507932" cy="68453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ID Resources\ID_Editor_Reference\LeX Graphics 7_2013\folder with 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201" y="5108313"/>
              <a:ext cx="507932" cy="68453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ID Resources\ID_Editor_Reference\LeX Graphics 7_2013\folder with docum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201" y="5932908"/>
              <a:ext cx="507932" cy="6845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C:\ID Resources\ID_Editor_Reference\LeX Graphics 7_2013\Document_writ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0533" y="4526464"/>
              <a:ext cx="405826" cy="678726"/>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Line 66"/>
          <p:cNvSpPr>
            <a:spLocks noChangeShapeType="1"/>
          </p:cNvSpPr>
          <p:nvPr/>
        </p:nvSpPr>
        <p:spPr bwMode="auto">
          <a:xfrm flipH="1">
            <a:off x="2437824" y="5638800"/>
            <a:ext cx="229"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2" name="Line 66"/>
          <p:cNvSpPr>
            <a:spLocks noChangeShapeType="1"/>
          </p:cNvSpPr>
          <p:nvPr/>
        </p:nvSpPr>
        <p:spPr bwMode="auto">
          <a:xfrm flipH="1">
            <a:off x="3200171" y="4038600"/>
            <a:ext cx="0" cy="40205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Tree>
    <p:extLst>
      <p:ext uri="{BB962C8B-B14F-4D97-AF65-F5344CB8AC3E}">
        <p14:creationId xmlns:p14="http://schemas.microsoft.com/office/powerpoint/2010/main" val="34905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smtClean="0"/>
              <a:t>Understanding Capacity Management Challenges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Capacity management challenges include:</a:t>
            </a:r>
          </a:p>
          <a:p>
            <a:pPr lvl="1"/>
            <a:r>
              <a:rPr lang="en-US" dirty="0" smtClean="0"/>
              <a:t>Determining existing storage use</a:t>
            </a:r>
          </a:p>
          <a:p>
            <a:pPr lvl="1"/>
            <a:r>
              <a:rPr lang="en-US" dirty="0" smtClean="0"/>
              <a:t>Establishing and enforcing storage use with policies</a:t>
            </a:r>
          </a:p>
          <a:p>
            <a:pPr lvl="1"/>
            <a:r>
              <a:rPr lang="en-US" dirty="0" smtClean="0"/>
              <a:t>Anticipating future requirements</a:t>
            </a:r>
          </a:p>
          <a:p>
            <a:pPr marL="288925" lvl="1" indent="0">
              <a:buNone/>
            </a:pPr>
            <a:endParaRPr lang="en-US" dirty="0" smtClean="0"/>
          </a:p>
          <a:p>
            <a:pPr marL="0" indent="0">
              <a:buNone/>
            </a:pPr>
            <a:r>
              <a:rPr lang="en-US" dirty="0" smtClean="0"/>
              <a:t>Address capacity management challenges by:</a:t>
            </a:r>
          </a:p>
          <a:p>
            <a:pPr lvl="1"/>
            <a:r>
              <a:rPr lang="en-US" dirty="0" smtClean="0"/>
              <a:t>Analyzing how storage is used</a:t>
            </a:r>
          </a:p>
          <a:p>
            <a:pPr lvl="1"/>
            <a:r>
              <a:rPr lang="en-US" dirty="0" smtClean="0"/>
              <a:t>Defining storage resource management policies</a:t>
            </a:r>
          </a:p>
          <a:p>
            <a:pPr lvl="1"/>
            <a:r>
              <a:rPr lang="en-US" dirty="0" smtClean="0"/>
              <a:t>Implementing policies to manage storage growth</a:t>
            </a:r>
          </a:p>
          <a:p>
            <a:pPr lvl="1"/>
            <a:r>
              <a:rPr lang="en-US" dirty="0" smtClean="0"/>
              <a:t>Implementing a system for reporting and monitoring</a:t>
            </a:r>
            <a:endParaRPr lang="en-US" dirty="0"/>
          </a:p>
        </p:txBody>
      </p:sp>
    </p:spTree>
    <p:extLst>
      <p:ext uri="{BB962C8B-B14F-4D97-AF65-F5344CB8AC3E}">
        <p14:creationId xmlns:p14="http://schemas.microsoft.com/office/powerpoint/2010/main" val="25242593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4c33e86c-735d-47bc-9dab-38899016c1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Initial Replication Process</a:t>
            </a:r>
            <a:endParaRPr lang="en-US"/>
          </a:p>
        </p:txBody>
      </p:sp>
      <p:sp>
        <p:nvSpPr>
          <p:cNvPr id="4" name="Content Placeholder 2"/>
          <p:cNvSpPr>
            <a:spLocks noGrp="1"/>
          </p:cNvSpPr>
          <p:nvPr/>
        </p:nvSpPr>
        <p:spPr bwMode="auto">
          <a:xfrm>
            <a:off x="458788" y="1021214"/>
            <a:ext cx="8119156"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initial replication process consists of:</a:t>
            </a:r>
          </a:p>
          <a:p>
            <a:pPr marL="746125" lvl="1" indent="-457200">
              <a:buFont typeface="+mj-lt"/>
              <a:buAutoNum type="arabicPeriod"/>
            </a:pPr>
            <a:r>
              <a:rPr lang="en-US" dirty="0" smtClean="0"/>
              <a:t>Replication of DFS Replication settings</a:t>
            </a:r>
          </a:p>
          <a:p>
            <a:pPr marL="746125" lvl="1" indent="-457200">
              <a:buFont typeface="+mj-lt"/>
              <a:buAutoNum type="arabicPeriod"/>
            </a:pPr>
            <a:r>
              <a:rPr lang="en-US" dirty="0" smtClean="0"/>
              <a:t>Primary member starts replication</a:t>
            </a:r>
          </a:p>
          <a:p>
            <a:pPr marL="746125" lvl="1" indent="-457200">
              <a:buFont typeface="+mj-lt"/>
              <a:buAutoNum type="arabicPeriod"/>
            </a:pPr>
            <a:r>
              <a:rPr lang="en-US" dirty="0" smtClean="0"/>
              <a:t>Files are moved to </a:t>
            </a:r>
            <a:r>
              <a:rPr lang="en-US" dirty="0" err="1" smtClean="0"/>
              <a:t>DfsrPrivate</a:t>
            </a:r>
            <a:r>
              <a:rPr lang="en-US" dirty="0" smtClean="0"/>
              <a:t>\</a:t>
            </a:r>
            <a:r>
              <a:rPr lang="en-US" dirty="0" err="1" smtClean="0"/>
              <a:t>PreExisting</a:t>
            </a:r>
            <a:endParaRPr lang="en-US" dirty="0" smtClean="0"/>
          </a:p>
          <a:p>
            <a:pPr marL="746125" lvl="1" indent="-457200">
              <a:buFont typeface="+mj-lt"/>
              <a:buAutoNum type="arabicPeriod"/>
            </a:pPr>
            <a:r>
              <a:rPr lang="en-US" dirty="0" smtClean="0"/>
              <a:t>Files are compared and replicated</a:t>
            </a:r>
          </a:p>
          <a:p>
            <a:pPr marL="746125" lvl="1" indent="-457200">
              <a:buFont typeface="+mj-lt"/>
              <a:buAutoNum type="arabicPeriod"/>
            </a:pPr>
            <a:r>
              <a:rPr lang="en-US" dirty="0" smtClean="0"/>
              <a:t>Primary member designation is removed</a:t>
            </a:r>
          </a:p>
          <a:p>
            <a:pPr marL="288925" lvl="1" indent="0">
              <a:buNone/>
            </a:pPr>
            <a:endParaRPr lang="en-US" sz="800" dirty="0" smtClean="0"/>
          </a:p>
          <a:p>
            <a:pPr lvl="1"/>
            <a:r>
              <a:rPr lang="en-US" dirty="0" smtClean="0"/>
              <a:t>New Windows PowerShell cmdlets allow the replication database to be cloned and seeded on new DFS members to reduce the impact of initial synchronization on the network.</a:t>
            </a:r>
            <a:endParaRPr lang="en-US" dirty="0"/>
          </a:p>
          <a:p>
            <a:pPr lvl="1"/>
            <a:r>
              <a:rPr lang="en-US" dirty="0" smtClean="0"/>
              <a:t>File staging tuning allows you to control what minimum size of files will be staged before replication to optimize replication</a:t>
            </a:r>
            <a:endParaRPr lang="en-US" dirty="0"/>
          </a:p>
        </p:txBody>
      </p:sp>
    </p:spTree>
    <p:extLst>
      <p:ext uri="{BB962C8B-B14F-4D97-AF65-F5344CB8AC3E}">
        <p14:creationId xmlns:p14="http://schemas.microsoft.com/office/powerpoint/2010/main" val="3355254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285fe660-05f0-453c-ae2a-85d4ebe3e93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smtClean="0"/>
              <a:t>Demonstration: How to Configure DFS Replication</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lvl="1"/>
            <a:r>
              <a:rPr lang="en-US" dirty="0" smtClean="0"/>
              <a:t>Create a new folder target for replication</a:t>
            </a:r>
          </a:p>
          <a:p>
            <a:pPr lvl="1"/>
            <a:r>
              <a:rPr lang="en-US" dirty="0" smtClean="0"/>
              <a:t>Create a new replication group</a:t>
            </a:r>
          </a:p>
        </p:txBody>
      </p:sp>
    </p:spTree>
    <p:extLst>
      <p:ext uri="{BB962C8B-B14F-4D97-AF65-F5344CB8AC3E}">
        <p14:creationId xmlns:p14="http://schemas.microsoft.com/office/powerpoint/2010/main" val="200181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3198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0d3062e3-f5bb-4954-b406-bbfbeb3da4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Troubleshooting DFS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524566154"/>
              </p:ext>
            </p:extLst>
          </p:nvPr>
        </p:nvGraphicFramePr>
        <p:xfrm>
          <a:off x="1524000" y="1397000"/>
          <a:ext cx="6096000" cy="4526064"/>
        </p:xfrm>
        <a:graphic>
          <a:graphicData uri="http://schemas.openxmlformats.org/drawingml/2006/table">
            <a:tbl>
              <a:tblPr firstRow="1" bandRow="1">
                <a:tableStyleId>{21E4AEA4-8DFA-4A89-87EB-49C32662AFE0}</a:tableStyleId>
              </a:tblPr>
              <a:tblGrid>
                <a:gridCol w="3048000"/>
                <a:gridCol w="3048000"/>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Tool</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2" marB="91422"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Used to</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Health Report</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Report replication statistics and general health of the topology</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Propagation Test</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Generate a test file to verify replication</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Propagation Report</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Report on the propagation test and provide replication statistics</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Verify Topology</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Report on the current status of the members of the topology</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Dfsrdiag.exe</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Monitor replication state of the DFS Replication service</a:t>
                      </a:r>
                    </a:p>
                  </a:txBody>
                  <a:tcPr marT="91422" marB="91422" anchor="ctr" horzOverflow="overflow"/>
                </a:tc>
              </a:tr>
            </a:tbl>
          </a:graphicData>
        </a:graphic>
      </p:graphicFrame>
    </p:spTree>
    <p:extLst>
      <p:ext uri="{BB962C8B-B14F-4D97-AF65-F5344CB8AC3E}">
        <p14:creationId xmlns:p14="http://schemas.microsoft.com/office/powerpoint/2010/main" val="3816494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77316e4b-f826-43fd-9f51-bc9635aa6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B: Implementing Distributed File System</a:t>
            </a:r>
            <a:endParaRPr lang="en-US"/>
          </a:p>
        </p:txBody>
      </p:sp>
      <p:sp>
        <p:nvSpPr>
          <p:cNvPr id="3" name="Text Placeholder 2"/>
          <p:cNvSpPr>
            <a:spLocks noGrp="1"/>
          </p:cNvSpPr>
          <p:nvPr>
            <p:ph type="body" idx="1"/>
          </p:nvPr>
        </p:nvSpPr>
        <p:spPr/>
        <p:txBody>
          <a:bodyPr/>
          <a:lstStyle/>
          <a:p>
            <a:r>
              <a:rPr lang="en-US" dirty="0" smtClean="0"/>
              <a:t>Exercise 1: Installing the DFS Role Service
Exercise 2: Configuring a DFS Namespace
Exercise 3: Configuring DFS Replication</a:t>
            </a:r>
            <a:endParaRPr lang="en-US" dirty="0"/>
          </a:p>
        </p:txBody>
      </p:sp>
      <p:sp>
        <p:nvSpPr>
          <p:cNvPr id="4" name="TextBox 3"/>
          <p:cNvSpPr txBox="1"/>
          <p:nvPr/>
        </p:nvSpPr>
        <p:spPr>
          <a:xfrm>
            <a:off x="458788" y="3581400"/>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8" y="4126141"/>
            <a:ext cx="8149026" cy="1569660"/>
          </a:xfrm>
          <a:prstGeom prst="rect">
            <a:avLst/>
          </a:prstGeom>
          <a:noFill/>
        </p:spPr>
        <p:txBody>
          <a:bodyPr vert="horz" wrap="none" rtlCol="0">
            <a:spAutoFit/>
          </a:bodyPr>
          <a:lstStyle/>
          <a:p>
            <a:r>
              <a:rPr lang="fr-FR" sz="2400" b="1" i="0" u="none" strike="noStrike" baseline="0" dirty="0" smtClean="0">
                <a:latin typeface="Segoe UI"/>
              </a:rPr>
              <a:t>Virtual machines:</a:t>
            </a:r>
            <a:r>
              <a:rPr lang="fr-FR" sz="2400" b="0" i="0" u="none" strike="noStrike" baseline="0" dirty="0" smtClean="0">
                <a:latin typeface="Segoe UI"/>
              </a:rPr>
              <a:t> 20411D-LON-DC1, 20411D-LON-SVR1, </a:t>
            </a:r>
            <a:endParaRPr lang="fr-FR" sz="2400" b="0" i="0" u="none" strike="noStrike" baseline="0" dirty="0" smtClean="0">
              <a:latin typeface="Segoe UI"/>
            </a:endParaRPr>
          </a:p>
          <a:p>
            <a:r>
              <a:rPr lang="fr-FR" sz="2400" b="0" i="0" u="none" strike="noStrike" baseline="0" dirty="0" smtClean="0">
                <a:latin typeface="Segoe UI"/>
              </a:rPr>
              <a:t>20411D-LON-SVR4</a:t>
            </a:r>
            <a:endParaRPr lang="fr-FR" sz="2400" b="0" i="0" u="none" strike="noStrike" baseline="0" dirty="0" smtClean="0">
              <a:latin typeface="Segoe UI"/>
            </a:endParaRPr>
          </a:p>
          <a:p>
            <a:r>
              <a:rPr lang="en-US" sz="2400" b="1" i="0" u="none" strike="noStrike" baseline="0" dirty="0" smtClean="0">
                <a:latin typeface="Segoe UI"/>
              </a:rPr>
              <a:t>User name:</a:t>
            </a:r>
            <a:r>
              <a:rPr lang="en-US" sz="2400" b="0" i="0" u="none" strike="noStrike" baseline="0" dirty="0" smtClean="0">
                <a:latin typeface="Segoe UI"/>
              </a:rPr>
              <a:t> </a:t>
            </a:r>
            <a:r>
              <a:rPr lang="en-US" sz="2400" b="0" i="0" u="none" strike="noStrike" baseline="0" dirty="0" err="1" smtClean="0">
                <a:latin typeface="Segoe UI"/>
              </a:rPr>
              <a:t>Adatum</a:t>
            </a:r>
            <a:r>
              <a:rPr lang="en-US" sz="2400" b="0" i="0" u="none" strike="noStrike" baseline="0" dirty="0" smtClean="0">
                <a:latin typeface="Segoe UI"/>
              </a:rPr>
              <a:t>\Administrator</a:t>
            </a:r>
          </a:p>
          <a:p>
            <a:r>
              <a:rPr lang="en-US" sz="2400" b="1" i="0" u="none" strike="noStrike" baseline="0" dirty="0" smtClean="0">
                <a:latin typeface="Segoe UI"/>
              </a:rPr>
              <a:t>Password:</a:t>
            </a:r>
            <a:r>
              <a:rPr lang="en-US" sz="2400" b="0" i="0" u="none" strike="noStrike" baseline="0" dirty="0" smtClean="0">
                <a:latin typeface="Segoe UI"/>
              </a:rPr>
              <a:t> 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a:rPr>
              <a:t>Estimated Time: 45 minutes</a:t>
            </a:r>
            <a:endParaRPr lang="en-US" sz="2800">
              <a:latin typeface="Segoe UI"/>
            </a:endParaRPr>
          </a:p>
        </p:txBody>
      </p:sp>
    </p:spTree>
    <p:extLst>
      <p:ext uri="{BB962C8B-B14F-4D97-AF65-F5344CB8AC3E}">
        <p14:creationId xmlns:p14="http://schemas.microsoft.com/office/powerpoint/2010/main" val="18665143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0038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Lab Scenario12599552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smtClean="0">
                <a:effectLst/>
                <a:latin typeface="Segoe UI"/>
                <a:ea typeface="Times New Roman"/>
                <a:cs typeface="Times New Roman"/>
              </a:rPr>
              <a:t>A.</a:t>
            </a:r>
            <a:r>
              <a:rPr lang="en-US" sz="2800" smtClean="0">
                <a:effectLst/>
                <a:latin typeface="Segoe UI"/>
                <a:ea typeface="Times New Roman"/>
                <a:cs typeface="Segoe UI"/>
              </a:rPr>
              <a:t> Datum Corporation has deployed a new branch office. This office has a single server. To support the requirements of a branch staff, you must configure DFS. To avoid performing backups remotely, a departmental file share in the branch office will be replicated back to the head office for centralized backup, and branch data files will be replicated to the branch server to provide quicker access.</a:t>
            </a:r>
            <a:endParaRPr lang="en-US" sz="2800">
              <a:effectLst/>
              <a:latin typeface="Segoe UI"/>
              <a:ea typeface="Times New Roman"/>
              <a:cs typeface="Times New Roman"/>
            </a:endParaRPr>
          </a:p>
        </p:txBody>
      </p:sp>
    </p:spTree>
    <p:extLst>
      <p:ext uri="{BB962C8B-B14F-4D97-AF65-F5344CB8AC3E}">
        <p14:creationId xmlns:p14="http://schemas.microsoft.com/office/powerpoint/2010/main" val="9063283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Best Practice
Common Issues and Troubleshooting Tips</a:t>
            </a:r>
            <a:endParaRPr lang="en-US"/>
          </a:p>
        </p:txBody>
      </p:sp>
    </p:spTree>
    <p:extLst>
      <p:ext uri="{BB962C8B-B14F-4D97-AF65-F5344CB8AC3E}">
        <p14:creationId xmlns:p14="http://schemas.microsoft.com/office/powerpoint/2010/main" val="5251494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905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FSRM?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FSRM enables the following functionality:</a:t>
            </a:r>
          </a:p>
          <a:p>
            <a:pPr lvl="1">
              <a:spcAft>
                <a:spcPts val="600"/>
              </a:spcAft>
            </a:pPr>
            <a:r>
              <a:rPr lang="en-US" dirty="0" smtClean="0"/>
              <a:t>Storage quota management</a:t>
            </a:r>
          </a:p>
          <a:p>
            <a:pPr lvl="1">
              <a:spcAft>
                <a:spcPts val="600"/>
              </a:spcAft>
            </a:pPr>
            <a:r>
              <a:rPr lang="en-US" dirty="0" smtClean="0"/>
              <a:t>File screening management</a:t>
            </a:r>
          </a:p>
          <a:p>
            <a:pPr lvl="1">
              <a:spcAft>
                <a:spcPts val="600"/>
              </a:spcAft>
            </a:pPr>
            <a:r>
              <a:rPr lang="en-US" dirty="0" smtClean="0"/>
              <a:t>Storage reports management</a:t>
            </a:r>
          </a:p>
          <a:p>
            <a:pPr lvl="1">
              <a:spcAft>
                <a:spcPts val="600"/>
              </a:spcAft>
            </a:pPr>
            <a:r>
              <a:rPr lang="en-US" dirty="0" smtClean="0"/>
              <a:t>Classification management</a:t>
            </a:r>
          </a:p>
          <a:p>
            <a:pPr lvl="1">
              <a:spcAft>
                <a:spcPts val="600"/>
              </a:spcAft>
            </a:pPr>
            <a:r>
              <a:rPr lang="en-US" dirty="0" smtClean="0"/>
              <a:t>File management tasks</a:t>
            </a:r>
          </a:p>
        </p:txBody>
      </p:sp>
    </p:spTree>
    <p:extLst>
      <p:ext uri="{BB962C8B-B14F-4D97-AF65-F5344CB8AC3E}">
        <p14:creationId xmlns:p14="http://schemas.microsoft.com/office/powerpoint/2010/main" val="1285530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66caf45e-5a9f-4c06-a1e2-bde842f620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Install and Configure FSRM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 install and configure FSRM</a:t>
            </a:r>
            <a:endParaRPr lang="en-US" dirty="0"/>
          </a:p>
        </p:txBody>
      </p:sp>
    </p:spTree>
    <p:extLst>
      <p:ext uri="{BB962C8B-B14F-4D97-AF65-F5344CB8AC3E}">
        <p14:creationId xmlns:p14="http://schemas.microsoft.com/office/powerpoint/2010/main" val="1491898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85197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Using FSRM to Manage Quotas, File Screens, and Storage Reports</a:t>
            </a:r>
            <a:endParaRPr lang="en-US"/>
          </a:p>
        </p:txBody>
      </p:sp>
      <p:sp>
        <p:nvSpPr>
          <p:cNvPr id="3" name="Text Placeholder 2"/>
          <p:cNvSpPr>
            <a:spLocks noGrp="1"/>
          </p:cNvSpPr>
          <p:nvPr>
            <p:ph type="body" idx="1"/>
          </p:nvPr>
        </p:nvSpPr>
        <p:spPr>
          <a:xfrm>
            <a:off x="458788" y="838200"/>
            <a:ext cx="8119156" cy="5147356"/>
          </a:xfrm>
        </p:spPr>
        <p:txBody>
          <a:bodyPr/>
          <a:lstStyle/>
          <a:p>
            <a:r>
              <a:rPr lang="en-US" dirty="0" smtClean="0"/>
              <a:t>What Is Quota Management?
What Are Quota Templates?
Monitoring Quota Usage
What Is File Screening Management?
What Are File Groups?
What Are a File Screen Templates and File Screen Exceptions?
What Are Storage Reports?
What Is a Report Task?
Demonstration: Using FSRM to Manage Quotas and File Screens, and to Generate On-Demand Storage Reports</a:t>
            </a:r>
            <a:endParaRPr lang="en-US" dirty="0"/>
          </a:p>
        </p:txBody>
      </p:sp>
    </p:spTree>
    <p:extLst>
      <p:ext uri="{BB962C8B-B14F-4D97-AF65-F5344CB8AC3E}">
        <p14:creationId xmlns:p14="http://schemas.microsoft.com/office/powerpoint/2010/main" val="394635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26</TotalTime>
  <Words>7006</Words>
  <Application>Microsoft Office PowerPoint</Application>
  <PresentationFormat>On-screen Show (4:3)</PresentationFormat>
  <Paragraphs>847</Paragraphs>
  <Slides>58</Slides>
  <Notes>58</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Segoe</vt:lpstr>
      <vt:lpstr>Verdana</vt:lpstr>
      <vt:lpstr>Segoe Light</vt:lpstr>
      <vt:lpstr>Segoe UI Light</vt:lpstr>
      <vt:lpstr>Symbol</vt:lpstr>
      <vt:lpstr>Segoe UI</vt:lpstr>
      <vt:lpstr>Times New Roman</vt:lpstr>
      <vt:lpstr>Calibri</vt:lpstr>
      <vt:lpstr>Wingdings</vt:lpstr>
      <vt:lpstr>Presentation1</vt:lpstr>
      <vt:lpstr>Module 9</vt:lpstr>
      <vt:lpstr>PowerPoint Presentation</vt:lpstr>
      <vt:lpstr>Module Overview</vt:lpstr>
      <vt:lpstr>Lesson 1: Overview of FSRM</vt:lpstr>
      <vt:lpstr>Understanding Capacity Management Challenges</vt:lpstr>
      <vt:lpstr>What Is FSRM?</vt:lpstr>
      <vt:lpstr>Demonstration: How to Install and Configure FSRM</vt:lpstr>
      <vt:lpstr>PowerPoint Presentation</vt:lpstr>
      <vt:lpstr>Lesson 2: Using FSRM to Manage Quotas, File Screens, and Storage Reports</vt:lpstr>
      <vt:lpstr>What Is Quota Management?</vt:lpstr>
      <vt:lpstr>What Are Quota Templates?</vt:lpstr>
      <vt:lpstr>Monitoring Quota Usage</vt:lpstr>
      <vt:lpstr>What Is File Screening Management?</vt:lpstr>
      <vt:lpstr>What Are File Groups?</vt:lpstr>
      <vt:lpstr>What Are a File Screen Templates and File Screen Exceptions?</vt:lpstr>
      <vt:lpstr>What Are Storage Reports?</vt:lpstr>
      <vt:lpstr>What Is a Report Task?</vt:lpstr>
      <vt:lpstr>Demonstration: Using FSRM to Manage Quotas and File Screens, and to Generate On-Demand Storage Reports</vt:lpstr>
      <vt:lpstr>PowerPoint Presentation</vt:lpstr>
      <vt:lpstr>PowerPoint Presentation</vt:lpstr>
      <vt:lpstr>Lesson 3: Implementing Classification and File Management Tasks</vt:lpstr>
      <vt:lpstr>What Is File Classification?</vt:lpstr>
      <vt:lpstr>What Are Classification Rules?</vt:lpstr>
      <vt:lpstr>Demonstration: Configuring File Classification</vt:lpstr>
      <vt:lpstr>PowerPoint Presentation</vt:lpstr>
      <vt:lpstr>What Are File Management Tasks?</vt:lpstr>
      <vt:lpstr>Demonstration: How to Configure File Management Tasks</vt:lpstr>
      <vt:lpstr>PowerPoint Presentation</vt:lpstr>
      <vt:lpstr>Lab A: Configuring Quotas and File Screening Using File Server Resource Manager</vt:lpstr>
      <vt:lpstr>PowerPoint Presentation</vt:lpstr>
      <vt:lpstr>Lab Scenario</vt:lpstr>
      <vt:lpstr>Lab Scenario</vt:lpstr>
      <vt:lpstr>Lesson 4: Overview of DFS</vt:lpstr>
      <vt:lpstr>What Is DFS?</vt:lpstr>
      <vt:lpstr>What Is a DFS Namespace?</vt:lpstr>
      <vt:lpstr>What Is DFS Replication?</vt:lpstr>
      <vt:lpstr>How DFS Namespace and DFS Replication Works</vt:lpstr>
      <vt:lpstr>What Is Data Deduplication?</vt:lpstr>
      <vt:lpstr>DFS Scenarios</vt:lpstr>
      <vt:lpstr>Demonstration: How to Install the DFS Role</vt:lpstr>
      <vt:lpstr>Lesson 5: Configuring DFS Namespaces</vt:lpstr>
      <vt:lpstr>Deploying Namespaces to Publish Content</vt:lpstr>
      <vt:lpstr>Permissions Required to Create and Manage a Namespace</vt:lpstr>
      <vt:lpstr>Demonstration: How to Create Namespaces</vt:lpstr>
      <vt:lpstr>PowerPoint Presentation</vt:lpstr>
      <vt:lpstr>Optimizing a Namespace</vt:lpstr>
      <vt:lpstr>Lesson 6: Configuring and Troubleshooting DFS Replication</vt:lpstr>
      <vt:lpstr>New Features For Windows Server 2012 R2</vt:lpstr>
      <vt:lpstr>Replication Groups and Replicated Folders</vt:lpstr>
      <vt:lpstr>Initial Replication Process</vt:lpstr>
      <vt:lpstr>Demonstration: How to Configure DFS Replication</vt:lpstr>
      <vt:lpstr>PowerPoint Presentation</vt:lpstr>
      <vt:lpstr>Troubleshooting DFS</vt:lpstr>
      <vt:lpstr>Lab B: Implementing Distributed File System</vt:lpstr>
      <vt:lpstr>PowerPoint Presentation</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Jamie Westover</dc:creator>
  <cp:lastModifiedBy>Jamie Westover</cp:lastModifiedBy>
  <cp:revision>6</cp:revision>
  <dcterms:created xsi:type="dcterms:W3CDTF">2014-04-05T16:11:08Z</dcterms:created>
  <dcterms:modified xsi:type="dcterms:W3CDTF">2014-04-05T16:38:38Z</dcterms:modified>
</cp:coreProperties>
</file>