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theme/theme26.xml" ContentType="application/vnd.openxmlformats-officedocument.theme+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theme/theme27.xml" ContentType="application/vnd.openxmlformats-officedocument.theme+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theme/theme28.xml" ContentType="application/vnd.openxmlformats-officedocument.theme+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9.xml" ContentType="application/vnd.openxmlformats-officedocument.theme+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theme/theme30.xml" ContentType="application/vnd.openxmlformats-officedocument.theme+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theme/theme31.xml" ContentType="application/vnd.openxmlformats-officedocument.theme+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theme/theme32.xml" ContentType="application/vnd.openxmlformats-officedocument.theme+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theme/theme33.xml" ContentType="application/vnd.openxmlformats-officedocument.theme+xml"/>
  <Override PartName="/ppt/theme/theme3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Lst>
  <p:notesMasterIdLst>
    <p:notesMasterId r:id="rId66"/>
  </p:notesMasterIdLst>
  <p:sldIdLst>
    <p:sldId id="256" r:id="rId34"/>
    <p:sldId id="257" r:id="rId35"/>
    <p:sldId id="258" r:id="rId36"/>
    <p:sldId id="259" r:id="rId37"/>
    <p:sldId id="260" r:id="rId38"/>
    <p:sldId id="261" r:id="rId39"/>
    <p:sldId id="262" r:id="rId40"/>
    <p:sldId id="263" r:id="rId41"/>
    <p:sldId id="264" r:id="rId42"/>
    <p:sldId id="284" r:id="rId43"/>
    <p:sldId id="285" r:id="rId44"/>
    <p:sldId id="265" r:id="rId45"/>
    <p:sldId id="266" r:id="rId46"/>
    <p:sldId id="267" r:id="rId47"/>
    <p:sldId id="268" r:id="rId48"/>
    <p:sldId id="269" r:id="rId49"/>
    <p:sldId id="270" r:id="rId50"/>
    <p:sldId id="286" r:id="rId51"/>
    <p:sldId id="287" r:id="rId52"/>
    <p:sldId id="271" r:id="rId53"/>
    <p:sldId id="272" r:id="rId54"/>
    <p:sldId id="273" r:id="rId55"/>
    <p:sldId id="274" r:id="rId56"/>
    <p:sldId id="275" r:id="rId57"/>
    <p:sldId id="276" r:id="rId58"/>
    <p:sldId id="277" r:id="rId59"/>
    <p:sldId id="278" r:id="rId60"/>
    <p:sldId id="279" r:id="rId61"/>
    <p:sldId id="280" r:id="rId62"/>
    <p:sldId id="282" r:id="rId63"/>
    <p:sldId id="283" r:id="rId64"/>
    <p:sldId id="288" r:id="rId65"/>
  </p:sldIdLst>
  <p:sldSz cx="9144000" cy="6858000" type="screen4x3"/>
  <p:notesSz cx="6858000" cy="9144000"/>
  <p:embeddedFontLst>
    <p:embeddedFont>
      <p:font typeface="Segoe UI" panose="020B0502040204020203" pitchFamily="34" charset="0"/>
      <p:regular r:id="rId67"/>
      <p:bold r:id="rId68"/>
      <p:italic r:id="rId69"/>
      <p:boldItalic r:id="rId70"/>
    </p:embeddedFont>
    <p:embeddedFont>
      <p:font typeface="Segoe UI Light" panose="020B0502040204020203" pitchFamily="34" charset="0"/>
      <p:regular r:id="rId71"/>
      <p:italic r:id="rId72"/>
    </p:embeddedFont>
    <p:embeddedFont>
      <p:font typeface="Verdana" panose="020B0604030504040204" pitchFamily="34" charset="0"/>
      <p:regular r:id="rId73"/>
      <p:bold r:id="rId74"/>
      <p:italic r:id="rId75"/>
      <p:boldItalic r:id="rId76"/>
    </p:embeddedFont>
    <p:embeddedFont>
      <p:font typeface="Calibri" panose="020F0502020204030204" pitchFamily="34" charset="0"/>
      <p:regular r:id="rId77"/>
      <p:bold r:id="rId78"/>
      <p:italic r:id="rId79"/>
      <p:boldItalic r:id="rId80"/>
    </p:embeddedFont>
    <p:embeddedFont>
      <p:font typeface="Segoe Light" panose="020B0302040504020203" pitchFamily="34" charset="0"/>
      <p:regular r:id="rId81"/>
      <p:italic r:id="rId8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88" autoAdjust="0"/>
    <p:restoredTop sz="96412" autoAdjust="0"/>
  </p:normalViewPr>
  <p:slideViewPr>
    <p:cSldViewPr snapToGrid="0">
      <p:cViewPr varScale="1">
        <p:scale>
          <a:sx n="91" d="100"/>
          <a:sy n="91" d="100"/>
        </p:scale>
        <p:origin x="78" y="636"/>
      </p:cViewPr>
      <p:guideLst/>
    </p:cSldViewPr>
  </p:slideViewPr>
  <p:notesTextViewPr>
    <p:cViewPr>
      <p:scale>
        <a:sx n="1" d="1"/>
        <a:sy n="1" d="1"/>
      </p:scale>
      <p:origin x="0" y="0"/>
    </p:cViewPr>
  </p:notesTextViewPr>
  <p:notesViewPr>
    <p:cSldViewPr snapToGrid="0">
      <p:cViewPr varScale="1">
        <p:scale>
          <a:sx n="88" d="100"/>
          <a:sy n="88" d="100"/>
        </p:scale>
        <p:origin x="93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slide" Target="slides/slide14.xml"/><Relationship Id="rId50" Type="http://schemas.openxmlformats.org/officeDocument/2006/relationships/slide" Target="slides/slide17.xml"/><Relationship Id="rId55" Type="http://schemas.openxmlformats.org/officeDocument/2006/relationships/slide" Target="slides/slide22.xml"/><Relationship Id="rId63" Type="http://schemas.openxmlformats.org/officeDocument/2006/relationships/slide" Target="slides/slide30.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3" Type="http://schemas.openxmlformats.org/officeDocument/2006/relationships/slide" Target="slides/slide20.xml"/><Relationship Id="rId58" Type="http://schemas.openxmlformats.org/officeDocument/2006/relationships/slide" Target="slides/slide25.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Master" Target="slideMasters/slideMaster5.xml"/><Relationship Id="rId61" Type="http://schemas.openxmlformats.org/officeDocument/2006/relationships/slide" Target="slides/slide28.xml"/><Relationship Id="rId82" Type="http://schemas.openxmlformats.org/officeDocument/2006/relationships/font" Target="fonts/font16.fntdata"/><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slide" Target="slides/slide15.xml"/><Relationship Id="rId56" Type="http://schemas.openxmlformats.org/officeDocument/2006/relationships/slide" Target="slides/slide23.xml"/><Relationship Id="rId64" Type="http://schemas.openxmlformats.org/officeDocument/2006/relationships/slide" Target="slides/slide31.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Master" Target="slideMasters/slideMaster8.xml"/><Relationship Id="rId51" Type="http://schemas.openxmlformats.org/officeDocument/2006/relationships/slide" Target="slides/slide18.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slide" Target="slides/slide13.xml"/><Relationship Id="rId59" Type="http://schemas.openxmlformats.org/officeDocument/2006/relationships/slide" Target="slides/slide26.xml"/><Relationship Id="rId67" Type="http://schemas.openxmlformats.org/officeDocument/2006/relationships/font" Target="fonts/font1.fntdata"/><Relationship Id="rId20" Type="http://schemas.openxmlformats.org/officeDocument/2006/relationships/slideMaster" Target="slideMasters/slideMaster20.xml"/><Relationship Id="rId41" Type="http://schemas.openxmlformats.org/officeDocument/2006/relationships/slide" Target="slides/slide8.xml"/><Relationship Id="rId54" Type="http://schemas.openxmlformats.org/officeDocument/2006/relationships/slide" Target="slides/slide21.xml"/><Relationship Id="rId62" Type="http://schemas.openxmlformats.org/officeDocument/2006/relationships/slide" Target="slides/slide29.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slide" Target="slides/slide16.xml"/><Relationship Id="rId57" Type="http://schemas.openxmlformats.org/officeDocument/2006/relationships/slide" Target="slides/slide24.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1.xml"/><Relationship Id="rId52" Type="http://schemas.openxmlformats.org/officeDocument/2006/relationships/slide" Target="slides/slide19.xml"/><Relationship Id="rId60" Type="http://schemas.openxmlformats.org/officeDocument/2006/relationships/slide" Target="slides/slide27.xml"/><Relationship Id="rId65" Type="http://schemas.openxmlformats.org/officeDocument/2006/relationships/slide" Target="slides/slide32.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E2D2D-A15F-4CF9-A2AB-0B7A31FD7F34}" type="datetimeFigureOut">
              <a:rPr lang="en-US" smtClean="0"/>
              <a:t>4/2/2014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2C61D-68B1-4ECA-B383-F4A3CE81D04B}" type="slidenum">
              <a:rPr lang="en-US" smtClean="0"/>
              <a:t>‹#›</a:t>
            </a:fld>
            <a:endParaRPr lang="en-US"/>
          </a:p>
        </p:txBody>
      </p:sp>
    </p:spTree>
    <p:extLst>
      <p:ext uri="{BB962C8B-B14F-4D97-AF65-F5344CB8AC3E}">
        <p14:creationId xmlns:p14="http://schemas.microsoft.com/office/powerpoint/2010/main" val="28144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Segoe UI" panose="020B0502040204020203" pitchFamily="34" charset="0"/>
              </a:rPr>
              <a:t>Presentation:</a:t>
            </a:r>
            <a:r>
              <a:rPr lang="en-US" sz="1000" smtClean="0">
                <a:effectLst/>
                <a:latin typeface="Arial" panose="020B0604020202020204" pitchFamily="34" charset="0"/>
                <a:ea typeface="Calibri" panose="020F0502020204030204" pitchFamily="34" charset="0"/>
                <a:cs typeface="Segoe UI" panose="020B0502040204020203" pitchFamily="34" charset="0"/>
              </a:rPr>
              <a: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40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Segoe UI" panose="020B0502040204020203" pitchFamily="34" charset="0"/>
              </a:rPr>
              <a:t>Lab: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40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Secure data by using BitLocker</a:t>
            </a:r>
            <a:r>
              <a:rPr lang="en-US" sz="1000" baseline="30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Drive Encryption.</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Encrypt files by using </a:t>
            </a:r>
            <a:r>
              <a:rPr lang="en-US" sz="1000" smtClean="0">
                <a:effectLst/>
                <a:latin typeface="Arial" panose="020B0604020202020204" pitchFamily="34" charset="0"/>
                <a:ea typeface="Times New Roman" panose="02020603050405020304" pitchFamily="18" charset="0"/>
                <a:cs typeface="Segoe UI" panose="020B0502040204020203" pitchFamily="34" charset="0"/>
              </a:rPr>
              <a:t>Encrypting File System</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(EFS).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Configure advanced auditing.</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To teach this module, you need the </a:t>
            </a:r>
            <a:r>
              <a:rPr lang="en-US" sz="1000" smtClean="0">
                <a:effectLst/>
                <a:latin typeface="Arial" panose="020B0604020202020204" pitchFamily="34" charset="0"/>
                <a:ea typeface="Calibri" panose="020F0502020204030204" pitchFamily="34" charset="0"/>
                <a:cs typeface="Times New Roman" panose="02020603050405020304" pitchFamily="18" charset="0"/>
              </a:rPr>
              <a:t>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Office PowerPoint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file</a:t>
            </a:r>
            <a:r>
              <a:rPr lang="en-US" sz="1000" smtClean="0">
                <a:effectLst/>
                <a:latin typeface="Arial" panose="020B0604020202020204" pitchFamily="34" charset="0"/>
                <a:ea typeface="Calibri" panose="020F0502020204030204" pitchFamily="34" charset="0"/>
                <a:cs typeface="Segoe UI" panose="020B0502040204020203" pitchFamily="34" charset="0"/>
              </a:rPr>
              <a:t> 20411D_10.pptx.</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Segoe UI" panose="020B0502040204020203" pitchFamily="34" charset="0"/>
              </a:rPr>
              <a:t>Important:</a:t>
            </a:r>
            <a:r>
              <a:rPr lang="en-US" sz="1000" smtClean="0">
                <a:effectLst/>
                <a:latin typeface="Arial" panose="020B0604020202020204" pitchFamily="34" charset="0"/>
                <a:ea typeface="Calibri" panose="020F0502020204030204" pitchFamily="34" charset="0"/>
                <a:cs typeface="Segoe UI" panose="020B0502040204020203" pitchFamily="34" charset="0"/>
              </a:rPr>
              <a:t> We recommend that you use PowerPoint 2007 or a newer version to display the slides for this course. If you use PowerPoint Viewer or an older version of PowerPoint, all the features of the slides might not display correctly.</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To prepare for this module: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Read all of the materials for this module.</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Practice performing the demonstrations and the lab exercises.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Work through the Module Review and Takeaways section, and determine how you will use this section to reinforce student learning and promote knowledge transfer to on-the-job performance. </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569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Log in to LON-SVR1 as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taskbar,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Windows PowerShell command prompt, run the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gpupdate /force</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command.</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Restart LON-SVR1.</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Add the BitLocker Drive Encryption feature</a:t>
            </a: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Log in to LON-SVR1 as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Server Manager,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Manage</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Before you begin window,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Select installation type window,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Select destination server window,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Select server roles window,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Select features window,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BitLocker Drive Encryption</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Add features that are required for BitLocker Drive Encryption window,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Add Features</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Confirm installation selections window,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Restart the destination server automatically if required</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Yes</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warning dialog box, and then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After the restart, log in to the LON-SVR1 as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Add Roles and Features Wizard, note the successful installation of the feature, and then click </a:t>
            </a:r>
            <a:r>
              <a:rPr lang="en-US" sz="1000" b="1">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Turn on BitLocker and then validate that BitLocker is encrypting the data volume</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Go to Control Panel, and then type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BitLocker</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Control Panel</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search box.</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search results,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BitLocker Drive Encryption</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If BitLocker Drive Encryption does not appear in the search results, 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PowerShell</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on the taskbar, run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gpupdate /force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and then restart LON-SVR1. Then, start again from Step 1.</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BitLocker Drive Encryption window, click the Down Arrow icon, next to the drive F, and then </a:t>
            </a:r>
            <a:endParaRPr lang="en-US"/>
          </a:p>
        </p:txBody>
      </p:sp>
      <p:sp>
        <p:nvSpPr>
          <p:cNvPr id="4" name="Slide Number Placeholder 3"/>
          <p:cNvSpPr>
            <a:spLocks noGrp="1"/>
          </p:cNvSpPr>
          <p:nvPr>
            <p:ph type="sldNum" sz="quarter" idx="10"/>
          </p:nvPr>
        </p:nvSpPr>
        <p:spPr/>
        <p:txBody>
          <a:bodyPr/>
          <a:lstStyle/>
          <a:p>
            <a:fld id="{F8B2C61D-68B1-4ECA-B383-F4A3CE81D04B}" type="slidenum">
              <a:rPr lang="en-US" smtClean="0"/>
              <a:t>10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5376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Turn on BitLocker</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Choose how you want to unlock this drive window,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 password to unlock the drive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and confirm the password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How do you want to back up your recovery key window,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to a file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Save BitLocker recovery key as window, navigate to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E:\Labfiles\Mod10</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BitLocker Drive Encryption</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save the recovery key to the computer.</a:t>
            </a:r>
          </a:p>
          <a:p>
            <a:pPr marL="342900" lvl="0" indent="-342900">
              <a:lnSpc>
                <a:spcPct val="115000"/>
              </a:lnSpc>
              <a:spcAft>
                <a:spcPts val="995"/>
              </a:spcAft>
              <a:buFont typeface="+mj-lt"/>
              <a:buAutoNum type="arabicPeriod" startAt="4"/>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after the recovery key is saved to the file.</a:t>
            </a:r>
          </a:p>
          <a:p>
            <a:pPr marL="342900" lvl="0" indent="-342900">
              <a:lnSpc>
                <a:spcPct val="115000"/>
              </a:lnSpc>
              <a:spcAft>
                <a:spcPts val="995"/>
              </a:spcAft>
              <a:buFont typeface="+mj-lt"/>
              <a:buAutoNum type="arabicPeriod" startAt="4"/>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Are you ready to encrypt this drive window,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encrypting</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when the encryption is complete.</a:t>
            </a:r>
          </a:p>
          <a:p>
            <a:pPr marL="342900" lvl="0" indent="-342900">
              <a:lnSpc>
                <a:spcPct val="115000"/>
              </a:lnSpc>
              <a:spcAft>
                <a:spcPts val="995"/>
              </a:spcAft>
              <a:buFont typeface="+mj-lt"/>
              <a:buAutoNum type="arabicPeriod" startAt="4"/>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taskbar, 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a:t>
            </a:r>
          </a:p>
          <a:p>
            <a:pPr marL="228600" lvl="0" indent="-228600">
              <a:lnSpc>
                <a:spcPct val="107000"/>
              </a:lnSpc>
              <a:spcAft>
                <a:spcPts val="800"/>
              </a:spcAft>
              <a:buAutoNum type="arabicPeriod" startAt="4"/>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the Windows PowerShell command prompt, run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manage-bde -status</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command to view the current status. The F: volume should show "Protection On" as the protection status.</a:t>
            </a:r>
            <a:endParaRPr lang="en-US"/>
          </a:p>
        </p:txBody>
      </p:sp>
      <p:sp>
        <p:nvSpPr>
          <p:cNvPr id="4" name="Slide Number Placeholder 3"/>
          <p:cNvSpPr>
            <a:spLocks noGrp="1"/>
          </p:cNvSpPr>
          <p:nvPr>
            <p:ph type="sldNum" sz="quarter" idx="10"/>
          </p:nvPr>
        </p:nvSpPr>
        <p:spPr/>
        <p:txBody>
          <a:bodyPr/>
          <a:lstStyle/>
          <a:p>
            <a:fld id="{F8B2C61D-68B1-4ECA-B383-F4A3CE81D04B}" type="slidenum">
              <a:rPr lang="en-US" smtClean="0"/>
              <a:t>11</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3092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Discuss some of the ramifications of moving forward with BitLocker before having security policies in place, configuring Group Policy, and educating users. Possible ramifications include inconsistent recovery options, the inability of an IT department to quickly and easily recover drives that are protected by BitLocker, different levels of security settings, and difficulty in achieving a consistent experience and configuration across the entire computing environment.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013460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Briefly describe the lesson content.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6464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EFS is used more often to protect data on mobile computers than to protect data on file shares. Because users can save EFS-protected files on file shares, students should be aware of the possibility.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52453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If the concept of encryption is new to your students, spend a few minutes discussing symmetric key versus public key encryption. Also, be sure to link public key encryption with the concepts of certificates, the public key, and the private key.</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If users share EFS files, the file encryption key is encrypted and stored once for each user.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62746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Stress to students that if their organizations will use and support EFS, they should obtain certificates from a certification authority (CA) so that they can be distributed and backed up automatically.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35181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Start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20411D-LON-DC1</a:t>
            </a:r>
            <a:r>
              <a:rPr lang="en-US" sz="1000" smtClean="0">
                <a:effectLst/>
                <a:latin typeface="Arial" panose="020B0604020202020204" pitchFamily="34" charset="0"/>
                <a:ea typeface="Calibri" panose="020F0502020204030204" pitchFamily="34" charset="0"/>
                <a:cs typeface="Segoe UI" panose="020B0502040204020203" pitchFamily="34" charset="0"/>
              </a:rPr>
              <a:t> and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20411D-LON-CL1</a:t>
            </a:r>
            <a:r>
              <a:rPr lang="en-US" sz="1000" smtClean="0">
                <a:effectLst/>
                <a:latin typeface="Arial" panose="020B0604020202020204" pitchFamily="34" charset="0"/>
                <a:ea typeface="Calibri" panose="020F0502020204030204" pitchFamily="34" charset="0"/>
                <a:cs typeface="Segoe UI" panose="020B0502040204020203" pitchFamily="34" charset="0"/>
              </a:rPr>
              <a:t> virtual machines. Log in to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20411D-LON-DC1</a:t>
            </a:r>
            <a:r>
              <a:rPr lang="en-US" sz="1000" smtClean="0">
                <a:effectLst/>
                <a:latin typeface="Arial" panose="020B0604020202020204" pitchFamily="34" charset="0"/>
                <a:ea typeface="Calibri" panose="020F0502020204030204" pitchFamily="34" charset="0"/>
                <a:cs typeface="Segoe UI" panose="020B0502040204020203" pitchFamily="34" charset="0"/>
              </a:rPr>
              <a:t> as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smtClean="0">
                <a:effectLst/>
                <a:latin typeface="Arial" panose="020B0604020202020204" pitchFamily="34" charset="0"/>
                <a:ea typeface="Calibri" panose="020F0502020204030204" pitchFamily="34" charset="0"/>
                <a:cs typeface="Segoe UI" panose="020B0502040204020203" pitchFamily="34" charset="0"/>
              </a:rPr>
              <a:t> with the password of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Pa$$w0rd</a:t>
            </a:r>
            <a:r>
              <a:rPr lang="en-US" sz="1000" smtClean="0">
                <a:effectLst/>
                <a:latin typeface="Arial" panose="020B0604020202020204" pitchFamily="34" charset="0"/>
                <a:ea typeface="Calibri" panose="020F0502020204030204" pitchFamily="34" charset="0"/>
                <a:cs typeface="Segoe UI" panose="020B0502040204020203" pitchFamily="34" charset="0"/>
              </a:rPr>
              <a:t>. Do not log in to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20411D-LON-CL1</a:t>
            </a:r>
            <a:r>
              <a:rPr lang="en-US" sz="1000" smtClean="0">
                <a:effectLst/>
                <a:latin typeface="Arial" panose="020B0604020202020204" pitchFamily="34" charset="0"/>
                <a:ea typeface="Calibri" panose="020F0502020204030204" pitchFamily="34" charset="0"/>
                <a:cs typeface="Segoe UI" panose="020B0502040204020203" pitchFamily="34" charset="0"/>
              </a:rPr>
              <a:t> until directed to do so.</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Verify that a computer account supports EFS on a network share</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LON-DC1, in Server Manager,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Active Directory Users and Computers, if necessary,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Domain Controllers</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Right-click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LON-DC1 Properties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dialog box, 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Delegation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tab, verify that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Trust this computer for delegation to any service (Kerberos only)</a:t>
            </a:r>
            <a:r>
              <a:rPr lang="en-US" sz="1000" smtClean="0">
                <a:effectLst/>
                <a:latin typeface="Arial" panose="020B0604020202020204" pitchFamily="34" charset="0"/>
                <a:ea typeface="Times New Roman" panose="02020603050405020304" pitchFamily="18" charset="0"/>
                <a:cs typeface="Segoe UI" panose="020B0502040204020203" pitchFamily="34" charset="0"/>
              </a:rPr>
              <a:t> is selected,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Cancel</a:t>
            </a:r>
            <a:r>
              <a:rPr lang="en-US" sz="1000" smtClean="0">
                <a:effectLst/>
                <a:latin typeface="Arial" panose="020B0604020202020204" pitchFamily="34" charset="0"/>
                <a:ea typeface="Times New Roman" panose="02020603050405020304" pitchFamily="18" charset="0"/>
                <a:cs typeface="Segoe UI" panose="020B0502040204020203" pitchFamily="34" charset="0"/>
              </a:rPr>
              <a:t>. This setting is on by default for domain controllers, but needs to be enabled for most file servers to support EFS.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Close Active Directory Users and Computers.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Use EFS to encrypt a file on a network share</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LON-CL1, log in as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Adatum\Doug</a:t>
            </a:r>
            <a:r>
              <a:rPr lang="en-US" sz="1000" smtClean="0">
                <a:effectLst/>
                <a:latin typeface="Arial" panose="020B0604020202020204" pitchFamily="34" charset="0"/>
                <a:ea typeface="Times New Roman" panose="02020603050405020304" pitchFamily="18" charset="0"/>
                <a:cs typeface="Segoe UI" panose="020B0502040204020203" pitchFamily="34" charset="0"/>
              </a:rPr>
              <a:t> with a password of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Start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screen,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\\LON-DC1\Mod10Share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press Enter.</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File Explorer, right-click an open area, point to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Microsoft Word Document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MyEncryptedFile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press Enter to name the file.</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MyEncryptedFile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to open it.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If necessary, click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Close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in the Microsoft Office Activation Wizard,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Ask me later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on the First things first window about update installations,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Accept to close the window</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985005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Welcome to your new Office window, click the </a:t>
            </a: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X</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icon in the upper right corner of the windows to close it.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document, type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My secret data</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button.</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Close Microsoft Word.</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Right-click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MyEncryptedFile</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MyEncryptedFile Properties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General</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tab,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Attributes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select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Encrypt contents to secure data</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check box,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MyEncryptedFile Properties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Sign out of LON-CL1.</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View the certificate used for encryption</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LON-DC1, in the File Explorer window, expand drive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Notice that Doug has a profile on the computer. This is where the self-signed certificate is stored. It cannot be viewed in the Microsoft Management Console (MMC) Certificates snap-in unless Doug logs on locally to the server.</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File Explorer window, type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C:\Users\Doug\Appdata\,</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press Enter.</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Roaming</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SystemCertificates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My</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This is the folder that stores the self-signed certificate for Doug.</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Test access to an encrypted file</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LON-CL1, log in as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Adatum\Alex</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with a password of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screen, type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\\LON-DC1\Mod10Share</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press Enter.</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Double-click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MyEncryptedFile</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to clear the access denied message.</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18</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54980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Microsoft Office Activation Wizard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First things first window, click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Ask me later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Accept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Welcome to your new Office window, click the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X</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icon in the upper right corner to close the </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window.</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smtClean="0">
                <a:solidFill>
                  <a:prstClr val="black"/>
                </a:solidFill>
                <a:latin typeface="Arial" panose="020B0604020202020204" pitchFamily="34" charset="0"/>
                <a:ea typeface="Calibri" panose="020F0502020204030204" pitchFamily="34" charset="0"/>
                <a:cs typeface="Segoe UI" panose="020B0502040204020203" pitchFamily="34" charset="0"/>
              </a:rPr>
              <a:t>Close </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Microsoft Word.</a:t>
            </a:r>
            <a:endParaRPr lang="en-US" dirty="0"/>
          </a:p>
        </p:txBody>
      </p:sp>
      <p:sp>
        <p:nvSpPr>
          <p:cNvPr id="4" name="Slide Number Placeholder 3"/>
          <p:cNvSpPr>
            <a:spLocks noGrp="1"/>
          </p:cNvSpPr>
          <p:nvPr>
            <p:ph type="sldNum" sz="quarter" idx="10"/>
          </p:nvPr>
        </p:nvSpPr>
        <p:spPr/>
        <p:txBody>
          <a:bodyPr/>
          <a:lstStyle/>
          <a:p>
            <a:fld id="{F8B2C61D-68B1-4ECA-B383-F4A3CE81D04B}"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2561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Segoe UI" panose="020B0502040204020203" pitchFamily="34" charset="0"/>
              </a:rPr>
              <a:t>Briefly describe the module content.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88192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28007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Briefly describe the lesson content.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062050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Spend some time talking about the concepts and procedures that are related to auditing.</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to students that, at a bare minimum, they should configure audit policies according to their business and security requirements, and then monitor the security event logs. However, some types of auditing require an additional step: configuring the system access control list (SACL) to specify exactly what activities should be audited. For example, file and folder access require configuring the </a:t>
            </a:r>
            <a:r>
              <a:rPr lang="en-US" sz="1000" b="1" smtClean="0">
                <a:effectLst/>
                <a:latin typeface="Arial" panose="020B0604020202020204" pitchFamily="34" charset="0"/>
                <a:ea typeface="Calibri" panose="020F0502020204030204" pitchFamily="34" charset="0"/>
                <a:cs typeface="Segoe UI" panose="020B0502040204020203" pitchFamily="34" charset="0"/>
              </a:rPr>
              <a:t>Audit Object Access</a:t>
            </a:r>
            <a:r>
              <a:rPr lang="en-US" sz="1000" smtClean="0">
                <a:effectLst/>
                <a:latin typeface="Arial" panose="020B0604020202020204" pitchFamily="34" charset="0"/>
                <a:ea typeface="Calibri" panose="020F0502020204030204" pitchFamily="34" charset="0"/>
                <a:cs typeface="Segoe UI" panose="020B0502040204020203" pitchFamily="34" charset="0"/>
              </a:rPr>
              <a:t> policy, and specifying on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Auditing</a:t>
            </a:r>
            <a:r>
              <a:rPr lang="en-US" sz="1000" smtClean="0">
                <a:effectLst/>
                <a:latin typeface="Arial" panose="020B0604020202020204" pitchFamily="34" charset="0"/>
                <a:ea typeface="Calibri" panose="020F0502020204030204" pitchFamily="34" charset="0"/>
                <a:cs typeface="Segoe UI" panose="020B0502040204020203" pitchFamily="34" charset="0"/>
              </a:rPr>
              <a:t> tab of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Advanced Security Settings</a:t>
            </a:r>
            <a:r>
              <a:rPr lang="en-US" sz="1000" smtClean="0">
                <a:effectLst/>
                <a:latin typeface="Arial" panose="020B0604020202020204" pitchFamily="34" charset="0"/>
                <a:ea typeface="Calibri" panose="020F0502020204030204" pitchFamily="34" charset="0"/>
                <a:cs typeface="Segoe UI" panose="020B0502040204020203" pitchFamily="34" charset="0"/>
              </a:rPr>
              <a:t> dialog box exactly which success and failure events should be audited.</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Be certain that students understand the dangers of both under-auditing and over-auditing, and that they see the value in aligning audit policy with the IT security and usage policies of their organization. Encourage students to seek written security and usage policies in their organizations.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If students start discussing compliance and regulations, such as the Sarbanes-Oxley Act of 2002 (SOX), it is important to remind them that few, if any, regulations actually specify what needs to be audited. They simply require that an organization have controls in place. Furthermore, they do not dictate exactly what those controls should be. For obvious reasons, organizations err on the side of over-auditing when they are subject to oversight and regulation, but it is important not to audit unimportant or unnecessary events to avoid performance implications.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93976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that there are three steps to auditing file and folder access in Windows Server</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2012:</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Specify auditing settings on the files and folders. This is addressed on this slide.</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Enable audit policy for object access. This is addressed in the next topic.</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View audit events in the security log. This is addressed on the following slide.</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Obviously, you cannot view auditing events in the security log until the first two steps are complete, but there is no “correct order” to the first two steps. Both have to be completed, in any order, before audit events are logged.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073828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to students how and where audit policy is enabled.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40247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Ensure that students understand that audit entries are found in the security log, which can be accessed by using Event Viewer. Use this topic to reinforce the complete picture of auditing in Windows</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operating systems.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80106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the Advanced Audit Policy Configuration settings to students, and describe how they provide greater control over auditing in Windows Server 2012 and Windows Server 2008 R2.</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Consider opening a Group Policy Object (GPO) on LON-DC1 in the Group Policy Management Editor to show students specific settings in each group. These settings are under: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Computer Configuration\Policies\Windows Settings\Security Settings\Advanced Audit Policy Configuration\Audit Policies.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11846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To perform this demonstration, you will need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20411D-LON-DC1</a:t>
            </a:r>
            <a:r>
              <a:rPr lang="en-US" sz="1000" smtClean="0">
                <a:effectLst/>
                <a:latin typeface="Arial" panose="020B0604020202020204" pitchFamily="34" charset="0"/>
                <a:ea typeface="Calibri" panose="020F0502020204030204" pitchFamily="34" charset="0"/>
                <a:cs typeface="Segoe UI" panose="020B0502040204020203" pitchFamily="34" charset="0"/>
              </a:rPr>
              <a:t> virtual machine. This machine should be running from the previous demonstration.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LON-DC1, in Server Manager,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Management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Group Policy Management, 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Forest: Adatum.com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Domains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right-click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New GPO window,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File Audit in the Name field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press Enter.</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Double-click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container, right-click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File Audit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Edit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Group Policy Management Editor, under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 Configuration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Policies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 Settings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Security Settings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Advanced Audit Policy Configuration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Audit Policies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Object Access</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Audit Detailed File Share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Properties window, select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Configure the following audit events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check box.</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Select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Success </a:t>
            </a:r>
            <a:r>
              <a:rPr lang="en-US" sz="1000" smtClean="0">
                <a:effectLst/>
                <a:latin typeface="Arial" panose="020B0604020202020204" pitchFamily="34" charset="0"/>
                <a:ea typeface="Times New Roman" panose="02020603050405020304" pitchFamily="18" charset="0"/>
                <a:cs typeface="Segoe UI" panose="020B0502040204020203" pitchFamily="34" charset="0"/>
              </a:rPr>
              <a:t>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Failure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check boxes,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Audit Removable Storage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Properties window, select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Configure the following audit events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check box.</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Select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Success </a:t>
            </a:r>
            <a:r>
              <a:rPr lang="en-US" sz="1000" smtClean="0">
                <a:effectLst/>
                <a:latin typeface="Arial" panose="020B0604020202020204" pitchFamily="34" charset="0"/>
                <a:ea typeface="Times New Roman" panose="02020603050405020304" pitchFamily="18" charset="0"/>
                <a:cs typeface="Segoe UI" panose="020B0502040204020203" pitchFamily="34" charset="0"/>
              </a:rPr>
              <a:t>and</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 Failure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check boxes,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Close the Group Policy Management Editor.</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Close Group Policy Management.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436222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Exercise 1: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Using BitLocker® Drive Encryption to Secure Data Drives</a:t>
            </a:r>
          </a:p>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2: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Encrypting and Recovering Files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Your organization wants to allow users to encrypt files with EFS. However, there are concerns about recoverability. To enhance the management of the certificates that are used for EFS, you will configure an internal CA to issue certificates to users. You will also configure a recovery agent for EFS and verify that the recovery agent can recover files. The recovery consists of opening a file to validate that the recovery agent can view the contents. In a real-world scenario, most likely you would need to recover the file from a backup prior to the recovery agent accessing it. However, this step is not part of this lab.</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3: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Configuring Advanced Auditing</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Your manager has asked you to track all access to file shares that are on LON-SVR1. You also need to be aware of any time a user accesses a file on a removable storage device that is attached to the server. You have decided to implement the appropriate object access settings by using Advanced Audit Policy Configuration.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06392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8B2C61D-68B1-4ECA-B383-F4A3CE81D04B}"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411961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Briefly describe the lesson content.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47198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Exercise 3, Task 1, why were you asked to generate a new data recovery agent certificate by using the AdatumCA CA?</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AdatumCA CA is recognized as a trusted authority for computers that are joined to the domain. Generating the certificate from AdatumCA makes the certificate more portable and convenient to use than a self-signed certificate that is generated from a Windows Server 2012 computer. In addition, having a data recovery agent certificate ensures that administrators can recover data encrypted by a user in the event that the user loses his or her certificate.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are the benefits of placing servers in an OU and then applying audit policies to that OU?</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can target specific servers to record audit events rather than having the auditing process apply across the entire enterprise. This is especially important when auditing records with a large amount of events. Writing a large amount of events to physical disks on all servers in the organization could cause significant performance issues.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is the reason for applying audit policies across the entire organization?</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If you are trying to pinpoint a general problem, or if you are unsure where a specific event is occurring, targeting a larger group of servers </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might</a:t>
            </a:r>
            <a:r>
              <a:rPr lang="en-US" sz="1000" smtClean="0">
                <a:effectLst/>
                <a:latin typeface="Arial" panose="020B0604020202020204" pitchFamily="34" charset="0"/>
                <a:ea typeface="Calibri" panose="020F0502020204030204" pitchFamily="34" charset="0"/>
                <a:cs typeface="Times New Roman" panose="02020603050405020304" pitchFamily="18" charset="0"/>
              </a:rPr>
              <a:t> be necessary for you to capture the event. In this case, event filtering can be used to search for a specific audit event. After pinpointing a problem, it is a good practice to narrow the auditing or disable the auditing to reduce the number of generated logs, to reduce performance impacts on computers and to make it easier to read logs on a regular basis.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77080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Some users are encrypting files that are stored on network shares to protect them from other departmental users with file system permissions to those files. Is this an effective way to prevent users from viewing and modifying those files?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Yes. Unauthorized users cannot open or modify an EFS-encrypted file. By default, only the user who encrypted the file and the recovery agent can decrypt the file.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Why might EFS be considered a problematic encryption method in a widely distributed network file server environment?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EFS encryption is based primarily on personal certificates, which are commonly stored in a user profile. The ability to decrypt files relies strictly on access to the certificate in the profile or access to a data recovery agent, which </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might</a:t>
            </a:r>
            <a:r>
              <a:rPr lang="en-US" sz="1000" smtClean="0">
                <a:effectLst/>
                <a:latin typeface="Arial" panose="020B0604020202020204" pitchFamily="34" charset="0"/>
                <a:ea typeface="Calibri" panose="020F0502020204030204" pitchFamily="34" charset="0"/>
                <a:cs typeface="Segoe UI" panose="020B0502040204020203" pitchFamily="34" charset="0"/>
              </a:rPr>
              <a:t> not be available. This will depend on the computer the user is logging on to.</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You have configured an audit policy by using Group Policy to apply to all of the file servers in your organization. After enabling the policy and confirming that the Group Policy settings are being applied, you discover that audit events are not being recorded in the event logs. What is the most likely reason for this?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To audit file access, you must configure files or folders to audit specific events. If you do not do so, the audit events will not be recorded.</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need to encrypt the data of a folder that is used by the HR department on a shared computer. Three different people need to read and modify the data in the folder. Should you use EFS or BitLocker to encrypt the data?</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Because only a single folder will be encrypted, EFS is the right choice. EFS can encrypt a single folder and will meet the requirements of having multiple people work with the data.</a:t>
            </a:r>
          </a:p>
          <a:p>
            <a:pPr>
              <a:lnSpc>
                <a:spcPct val="107000"/>
              </a:lnSpc>
              <a:spcAft>
                <a:spcPts val="800"/>
              </a:spcAft>
            </a:pP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1158602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Tools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10"/>
          </p:nvPr>
        </p:nvSpPr>
        <p:spPr/>
        <p:txBody>
          <a:bodyPr/>
          <a:lstStyle/>
          <a:p>
            <a:fld id="{F8B2C61D-68B1-4ECA-B383-F4A3CE81D04B}" type="slidenum">
              <a:rPr lang="en-US" smtClean="0"/>
              <a:t>32</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487847894"/>
              </p:ext>
            </p:extLst>
          </p:nvPr>
        </p:nvGraphicFramePr>
        <p:xfrm>
          <a:off x="407988" y="2442260"/>
          <a:ext cx="5934075" cy="942594"/>
        </p:xfrm>
        <a:graphic>
          <a:graphicData uri="http://schemas.openxmlformats.org/drawingml/2006/table">
            <a:tbl>
              <a:tblPr firstRow="1" firstCol="1" bandRow="1"/>
              <a:tblGrid>
                <a:gridCol w="1978025"/>
                <a:gridCol w="1978025"/>
                <a:gridCol w="1978025"/>
              </a:tblGrid>
              <a:tr h="0">
                <a:tc>
                  <a:txBody>
                    <a:bodyPr/>
                    <a:lstStyle/>
                    <a:p>
                      <a:pPr marL="0" marR="0">
                        <a:lnSpc>
                          <a:spcPct val="115000"/>
                        </a:lnSpc>
                        <a:spcBef>
                          <a:spcPts val="0"/>
                        </a:spcBef>
                        <a:spcAft>
                          <a:spcPts val="0"/>
                        </a:spcAft>
                      </a:pPr>
                      <a:r>
                        <a:rPr lang="en-US" sz="95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Tool</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Used to</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Where to find?</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Group Policy Management Console</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Manage GPOs that contain audit policy settings</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Server Manager - Tools</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Event Viewer</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View audit policy events</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Server Manager - Tools</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Auditpol.exe</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Manage advanced auditing settings</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Command line</a:t>
                      </a:r>
                      <a:endParaRPr lang="en-US" sz="95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0489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Mention some of the differences between EFS and BitLocker. Briefly mention that Trusted Platform Module (TPM) chips are available on many of the computers sold for the last several years.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10139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Discuss the benefits of encrypting only used space on a hard disk. Also, discuss when encrypting the entire hard drive is the best choice. Discuss which choice would be best when a server has been in production for a long time and you would not want the unused space vulnerable to data recovery. Also, mention the pros and cons of 128-bit encryption versus 256-bit encryption. Your discussion should include that 128-bit encryption offers faster performance but less security.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997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Discuss the different options for multifactor authentication and the situations that might call for multifactor authentication, such as compliance, regulations, and high-security environments. Mention that virtual machines do not have a virtual TPM available, which means that hard drives encrypted by BitLocker on virtual machines are not as secure as hard drives encrypted by BitLocker on physical computers with TPMs.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65911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Mention that TPM is enabled in the BIOS on a computer. Emphasize that Group Policy, which the next topic covers, handles most of the configuration of BitLocker. Also, mention that students can manage BitLocker through Windows PowerShell</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manage-bde</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command-line utility.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29731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Discuss the strategy for deploying BitLocker across a large organization and some of the things to consider in such a deployment. Topics you could address with students include how to configure TPM-enabled computers only, how to use higher-security with BitLocker for portable computers, and how to use Group Policy to minimize the administrative overhead of supporting the deployment.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73679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Run Active Directory Users and Computers, find the computer object for LON-SVR1, and then go to the BitLocker Recovery tab. Show students the recovery information on the tab. Mention that this is stored in Active Directory</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Domain Services (AD DS) because of the Group Policy settings that were enabled as part of the demonstration.</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To perform this demonstration, you will need the 20411D-LON-DC1 and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20411D-LON-SVR1</a:t>
            </a:r>
            <a:r>
              <a:rPr lang="en-US" sz="1000" smtClean="0">
                <a:effectLst/>
                <a:latin typeface="Arial" panose="020B0604020202020204" pitchFamily="34" charset="0"/>
                <a:ea typeface="Calibri" panose="020F0502020204030204" pitchFamily="34" charset="0"/>
                <a:cs typeface="Segoe UI" panose="020B0502040204020203" pitchFamily="34" charset="0"/>
              </a:rPr>
              <a:t> virtual machines. Start the virtual machines before the demonstration.Demonstration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Edit Group Policy to configure BitLocker</a:t>
            </a: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Log in to LON-DC1 as </a:t>
            </a:r>
            <a:r>
              <a:rPr lang="en-US" sz="1000" b="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Server Manager, click </a:t>
            </a:r>
            <a:r>
              <a:rPr lang="en-US" sz="1000" b="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Group Policy Management</a:t>
            </a: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Group Policy Management Console, 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Forest: Adatum.com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Domains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Objects, right-click the Default Domain Policy, and then click Edit.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Group Policy Management Editor, under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 Configuration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Policies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Administrative Templates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Windows Components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BitLocker Drive Encryption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Fixed Data Drives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right pane, double-click the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Choose how BitLocker-protected fixed drives can be recovered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setting.</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Choose how BitLocker-protected fixed drives can be recovered window, click </a:t>
            </a:r>
            <a:r>
              <a:rPr lang="en-US" sz="1000" b="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Enabled</a:t>
            </a: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ensure that the checkbox next to the </a:t>
            </a:r>
            <a:r>
              <a:rPr lang="en-US" sz="1000" b="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Save BitLocker recovery information to AD DS for fixed data drives</a:t>
            </a: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option is selected, click the </a:t>
            </a:r>
            <a:r>
              <a:rPr lang="en-US" sz="1000" b="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Do not enable BitLocker until recovery information is stored to AD DS for fixed data drives</a:t>
            </a: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option, and then click </a:t>
            </a:r>
            <a:r>
              <a:rPr lang="en-US" sz="1000" b="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Close the Group Policy Management Console and the Group Policy Management Editor.</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Switch to LON-SVR1.</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B2C61D-68B1-4ECA-B383-F4A3CE81D04B}"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Configuring Encryption and Advanced Auditing</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8843367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 Id="rId4" Type="http://schemas.openxmlformats.org/officeDocument/2006/relationships/image" Target="../media/image2.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2.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3.xml"/><Relationship Id="rId4" Type="http://schemas.openxmlformats.org/officeDocument/2006/relationships/image" Target="../media/image2.jpe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4.xml"/><Relationship Id="rId4" Type="http://schemas.openxmlformats.org/officeDocument/2006/relationships/image" Target="../media/image2.jpe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5.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6.xml"/><Relationship Id="rId4" Type="http://schemas.openxmlformats.org/officeDocument/2006/relationships/image" Target="../media/image2.jpe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7.xml"/><Relationship Id="rId4" Type="http://schemas.openxmlformats.org/officeDocument/2006/relationships/image" Target="../media/image2.jpe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8.xml"/><Relationship Id="rId4" Type="http://schemas.openxmlformats.org/officeDocument/2006/relationships/image" Target="../media/image2.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9.xml"/><Relationship Id="rId4" Type="http://schemas.openxmlformats.org/officeDocument/2006/relationships/image" Target="../media/image2.jpe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0.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1.xml"/><Relationship Id="rId4" Type="http://schemas.openxmlformats.org/officeDocument/2006/relationships/image" Target="../media/image2.jpe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2.xml"/><Relationship Id="rId4" Type="http://schemas.openxmlformats.org/officeDocument/2006/relationships/image" Target="../media/image2.jpe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3.xml"/><Relationship Id="rId4" Type="http://schemas.openxmlformats.org/officeDocument/2006/relationships/image" Target="../media/image2.jpe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4.xml"/><Relationship Id="rId4" Type="http://schemas.openxmlformats.org/officeDocument/2006/relationships/image" Target="../media/image2.jpe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5.xml"/><Relationship Id="rId4"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6.xml"/><Relationship Id="rId4" Type="http://schemas.openxmlformats.org/officeDocument/2006/relationships/image" Target="../media/image2.jpeg"/></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7.xml"/><Relationship Id="rId4" Type="http://schemas.openxmlformats.org/officeDocument/2006/relationships/image" Target="../media/image2.jpeg"/></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8.xml"/><Relationship Id="rId4" Type="http://schemas.openxmlformats.org/officeDocument/2006/relationships/image" Target="../media/image2.jpeg"/></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9.xml"/><Relationship Id="rId4" Type="http://schemas.openxmlformats.org/officeDocument/2006/relationships/image" Target="../media/image2.jpeg"/></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0.xml"/><Relationship Id="rId4" Type="http://schemas.openxmlformats.org/officeDocument/2006/relationships/image" Target="../media/image2.jpeg"/></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1.xml"/><Relationship Id="rId4" Type="http://schemas.openxmlformats.org/officeDocument/2006/relationships/image" Target="../media/image2.jpeg"/></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2.xml"/><Relationship Id="rId4" Type="http://schemas.openxmlformats.org/officeDocument/2006/relationships/image" Target="../media/image2.jpeg"/></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3.xml"/><Relationship Id="rId4" Type="http://schemas.openxmlformats.org/officeDocument/2006/relationships/image" Target="../media/image2.jpeg"/></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jpe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 Id="rId4" Type="http://schemas.openxmlformats.org/officeDocument/2006/relationships/image" Target="../media/image2.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996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94394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39364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466295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9956318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45056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314834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092336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78857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64453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25006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74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139278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020655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6253405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256194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555954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377175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68169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614115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790844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85743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5202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097898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171966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6147693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139672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609963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43673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85382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6485965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78779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513803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9017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3754930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640912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381444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487388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5677960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222054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2645019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793826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261102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22472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1583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131817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7142777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222742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17316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784418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339489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2588671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291601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303459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935781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0697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7287573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1363916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22166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9859513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730577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468390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817461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836795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6601332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900393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25943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419065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450131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7104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725013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1129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074066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820252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41944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103636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798199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71411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422961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587764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280549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570016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823736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948663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75496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784092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9437920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289560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26486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409440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513351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1332906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643760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6503418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17834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766586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463503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76563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813863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68551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160275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49810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402227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45768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4042395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05412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2257737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007842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949939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855940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36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931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8317915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002339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324811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957621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647110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030145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0649434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141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4873521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565671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63987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128153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713780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52766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924317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689824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135841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111156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967515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9927445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476330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19818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314093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751428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647938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289286"/>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90567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39238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172167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294988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734931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2282804"/>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693554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938237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437709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5586707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121806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4356168"/>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836702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7125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067132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560431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702966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1875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316152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335000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28787230"/>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336632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94963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511593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646894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1177195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355715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890532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0111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472115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43770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545917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290220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44130428"/>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260353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4247350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8792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921653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3961752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6645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4587167"/>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636264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297382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510770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3940763"/>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588586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84089486"/>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759259"/>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75801460"/>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88847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87733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6389495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164968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26577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6558780"/>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999122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9457112"/>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2219001"/>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7494950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1601564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6271398"/>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60895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1443277"/>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164901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811007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362065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759470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927435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382845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603025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130431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793343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250516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414028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8520566"/>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8819646"/>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836302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1024169"/>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4166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962496"/>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5760750"/>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70175574"/>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217792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450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185511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036918"/>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160246"/>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7294745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2214318"/>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0736871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0315222"/>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481537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0814933"/>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01442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9848763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0702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004614"/>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478155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074495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57445104"/>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1847790"/>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24190177"/>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6615975"/>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1397533"/>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76207322"/>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52164"/>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3762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7951978"/>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1095873"/>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2533450"/>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8092604"/>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8496533"/>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52982349"/>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125431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90801750"/>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3400734"/>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6243165"/>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34403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3623384"/>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44184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494276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077364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5148270"/>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9548985"/>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7694223"/>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43918265"/>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4304971"/>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33232377"/>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65374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995009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878191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5035851"/>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18109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86771"/>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4209440"/>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635057"/>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762005"/>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6242094"/>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27305126"/>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84271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4976688"/>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17453817"/>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4323525"/>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9067944"/>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3357277"/>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6022786"/>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5640372"/>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677315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5890416"/>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2142871"/>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82730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4724423"/>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0452982"/>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431227"/>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6783374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1556492"/>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3116379"/>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52318"/>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799668"/>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0235559"/>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7811524"/>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81388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2254911"/>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9297246"/>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6798129"/>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17626690"/>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5966960"/>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75750876"/>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862991"/>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521911"/>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74014997"/>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1278435"/>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22176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4622868"/>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0183616"/>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645958"/>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7364221"/>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650500"/>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18661751"/>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4794556"/>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40200394"/>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0193157"/>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9970741"/>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31369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96650373"/>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898850"/>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1147217"/>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4766211"/>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5179376"/>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4059550"/>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238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8771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68815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08592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86081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4905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05866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945553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9343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44881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98565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9387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98390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69464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70193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34093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39014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5052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1024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59632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79256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0442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083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83971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88483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426867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056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637690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42793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43669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53512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001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917055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720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6000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22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92471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82207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229099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971857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40425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618766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5700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92706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20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109265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55819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75097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46496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89784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509873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482289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935196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7222353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07002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198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67009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955275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340660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099620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1843882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422110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067094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617197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77647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327524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3262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theme" Target="../theme/theme26.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19.xml"/><Relationship Id="rId13" Type="http://schemas.openxmlformats.org/officeDocument/2006/relationships/theme" Target="../theme/theme27.xml"/><Relationship Id="rId3" Type="http://schemas.openxmlformats.org/officeDocument/2006/relationships/slideLayout" Target="../slideLayouts/slideLayout314.xml"/><Relationship Id="rId7" Type="http://schemas.openxmlformats.org/officeDocument/2006/relationships/slideLayout" Target="../slideLayouts/slideLayout318.xml"/><Relationship Id="rId12" Type="http://schemas.openxmlformats.org/officeDocument/2006/relationships/slideLayout" Target="../slideLayouts/slideLayout323.xml"/><Relationship Id="rId2" Type="http://schemas.openxmlformats.org/officeDocument/2006/relationships/slideLayout" Target="../slideLayouts/slideLayout313.xml"/><Relationship Id="rId1" Type="http://schemas.openxmlformats.org/officeDocument/2006/relationships/slideLayout" Target="../slideLayouts/slideLayout312.xml"/><Relationship Id="rId6" Type="http://schemas.openxmlformats.org/officeDocument/2006/relationships/slideLayout" Target="../slideLayouts/slideLayout317.xml"/><Relationship Id="rId11" Type="http://schemas.openxmlformats.org/officeDocument/2006/relationships/slideLayout" Target="../slideLayouts/slideLayout322.xml"/><Relationship Id="rId5" Type="http://schemas.openxmlformats.org/officeDocument/2006/relationships/slideLayout" Target="../slideLayouts/slideLayout316.xml"/><Relationship Id="rId10" Type="http://schemas.openxmlformats.org/officeDocument/2006/relationships/slideLayout" Target="../slideLayouts/slideLayout321.xml"/><Relationship Id="rId4" Type="http://schemas.openxmlformats.org/officeDocument/2006/relationships/slideLayout" Target="../slideLayouts/slideLayout315.xml"/><Relationship Id="rId9" Type="http://schemas.openxmlformats.org/officeDocument/2006/relationships/slideLayout" Target="../slideLayouts/slideLayout320.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1.xml"/><Relationship Id="rId13" Type="http://schemas.openxmlformats.org/officeDocument/2006/relationships/theme" Target="../theme/theme28.xml"/><Relationship Id="rId3" Type="http://schemas.openxmlformats.org/officeDocument/2006/relationships/slideLayout" Target="../slideLayouts/slideLayout326.xml"/><Relationship Id="rId7" Type="http://schemas.openxmlformats.org/officeDocument/2006/relationships/slideLayout" Target="../slideLayouts/slideLayout330.xml"/><Relationship Id="rId12" Type="http://schemas.openxmlformats.org/officeDocument/2006/relationships/slideLayout" Target="../slideLayouts/slideLayout335.xml"/><Relationship Id="rId2" Type="http://schemas.openxmlformats.org/officeDocument/2006/relationships/slideLayout" Target="../slideLayouts/slideLayout325.xml"/><Relationship Id="rId1" Type="http://schemas.openxmlformats.org/officeDocument/2006/relationships/slideLayout" Target="../slideLayouts/slideLayout324.xml"/><Relationship Id="rId6" Type="http://schemas.openxmlformats.org/officeDocument/2006/relationships/slideLayout" Target="../slideLayouts/slideLayout329.xml"/><Relationship Id="rId11" Type="http://schemas.openxmlformats.org/officeDocument/2006/relationships/slideLayout" Target="../slideLayouts/slideLayout334.xml"/><Relationship Id="rId5" Type="http://schemas.openxmlformats.org/officeDocument/2006/relationships/slideLayout" Target="../slideLayouts/slideLayout328.xml"/><Relationship Id="rId10" Type="http://schemas.openxmlformats.org/officeDocument/2006/relationships/slideLayout" Target="../slideLayouts/slideLayout333.xml"/><Relationship Id="rId4" Type="http://schemas.openxmlformats.org/officeDocument/2006/relationships/slideLayout" Target="../slideLayouts/slideLayout327.xml"/><Relationship Id="rId9" Type="http://schemas.openxmlformats.org/officeDocument/2006/relationships/slideLayout" Target="../slideLayouts/slideLayout332.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3.xml"/><Relationship Id="rId13" Type="http://schemas.openxmlformats.org/officeDocument/2006/relationships/theme" Target="../theme/theme29.xml"/><Relationship Id="rId3" Type="http://schemas.openxmlformats.org/officeDocument/2006/relationships/slideLayout" Target="../slideLayouts/slideLayout338.xml"/><Relationship Id="rId7" Type="http://schemas.openxmlformats.org/officeDocument/2006/relationships/slideLayout" Target="../slideLayouts/slideLayout342.xml"/><Relationship Id="rId12" Type="http://schemas.openxmlformats.org/officeDocument/2006/relationships/slideLayout" Target="../slideLayouts/slideLayout347.xml"/><Relationship Id="rId2" Type="http://schemas.openxmlformats.org/officeDocument/2006/relationships/slideLayout" Target="../slideLayouts/slideLayout337.xml"/><Relationship Id="rId1" Type="http://schemas.openxmlformats.org/officeDocument/2006/relationships/slideLayout" Target="../slideLayouts/slideLayout336.xml"/><Relationship Id="rId6" Type="http://schemas.openxmlformats.org/officeDocument/2006/relationships/slideLayout" Target="../slideLayouts/slideLayout341.xml"/><Relationship Id="rId11" Type="http://schemas.openxmlformats.org/officeDocument/2006/relationships/slideLayout" Target="../slideLayouts/slideLayout346.xml"/><Relationship Id="rId5" Type="http://schemas.openxmlformats.org/officeDocument/2006/relationships/slideLayout" Target="../slideLayouts/slideLayout340.xml"/><Relationship Id="rId10" Type="http://schemas.openxmlformats.org/officeDocument/2006/relationships/slideLayout" Target="../slideLayouts/slideLayout345.xml"/><Relationship Id="rId4" Type="http://schemas.openxmlformats.org/officeDocument/2006/relationships/slideLayout" Target="../slideLayouts/slideLayout339.xml"/><Relationship Id="rId9" Type="http://schemas.openxmlformats.org/officeDocument/2006/relationships/slideLayout" Target="../slideLayouts/slideLayout3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5.xml"/><Relationship Id="rId13" Type="http://schemas.openxmlformats.org/officeDocument/2006/relationships/theme" Target="../theme/theme30.xml"/><Relationship Id="rId3" Type="http://schemas.openxmlformats.org/officeDocument/2006/relationships/slideLayout" Target="../slideLayouts/slideLayout350.xml"/><Relationship Id="rId7" Type="http://schemas.openxmlformats.org/officeDocument/2006/relationships/slideLayout" Target="../slideLayouts/slideLayout354.xml"/><Relationship Id="rId12" Type="http://schemas.openxmlformats.org/officeDocument/2006/relationships/slideLayout" Target="../slideLayouts/slideLayout359.xml"/><Relationship Id="rId2" Type="http://schemas.openxmlformats.org/officeDocument/2006/relationships/slideLayout" Target="../slideLayouts/slideLayout349.xml"/><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0" Type="http://schemas.openxmlformats.org/officeDocument/2006/relationships/slideLayout" Target="../slideLayouts/slideLayout357.xml"/><Relationship Id="rId4" Type="http://schemas.openxmlformats.org/officeDocument/2006/relationships/slideLayout" Target="../slideLayouts/slideLayout351.xml"/><Relationship Id="rId9" Type="http://schemas.openxmlformats.org/officeDocument/2006/relationships/slideLayout" Target="../slideLayouts/slideLayout356.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7.xml"/><Relationship Id="rId13" Type="http://schemas.openxmlformats.org/officeDocument/2006/relationships/theme" Target="../theme/theme31.xml"/><Relationship Id="rId3" Type="http://schemas.openxmlformats.org/officeDocument/2006/relationships/slideLayout" Target="../slideLayouts/slideLayout362.xml"/><Relationship Id="rId7" Type="http://schemas.openxmlformats.org/officeDocument/2006/relationships/slideLayout" Target="../slideLayouts/slideLayout366.xml"/><Relationship Id="rId12" Type="http://schemas.openxmlformats.org/officeDocument/2006/relationships/slideLayout" Target="../slideLayouts/slideLayout371.xml"/><Relationship Id="rId2" Type="http://schemas.openxmlformats.org/officeDocument/2006/relationships/slideLayout" Target="../slideLayouts/slideLayout361.xml"/><Relationship Id="rId1" Type="http://schemas.openxmlformats.org/officeDocument/2006/relationships/slideLayout" Target="../slideLayouts/slideLayout360.xml"/><Relationship Id="rId6" Type="http://schemas.openxmlformats.org/officeDocument/2006/relationships/slideLayout" Target="../slideLayouts/slideLayout365.xml"/><Relationship Id="rId11" Type="http://schemas.openxmlformats.org/officeDocument/2006/relationships/slideLayout" Target="../slideLayouts/slideLayout370.xml"/><Relationship Id="rId5" Type="http://schemas.openxmlformats.org/officeDocument/2006/relationships/slideLayout" Target="../slideLayouts/slideLayout364.xml"/><Relationship Id="rId10" Type="http://schemas.openxmlformats.org/officeDocument/2006/relationships/slideLayout" Target="../slideLayouts/slideLayout369.xml"/><Relationship Id="rId4" Type="http://schemas.openxmlformats.org/officeDocument/2006/relationships/slideLayout" Target="../slideLayouts/slideLayout363.xml"/><Relationship Id="rId9" Type="http://schemas.openxmlformats.org/officeDocument/2006/relationships/slideLayout" Target="../slideLayouts/slideLayout368.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79.xml"/><Relationship Id="rId13" Type="http://schemas.openxmlformats.org/officeDocument/2006/relationships/theme" Target="../theme/theme32.xml"/><Relationship Id="rId3" Type="http://schemas.openxmlformats.org/officeDocument/2006/relationships/slideLayout" Target="../slideLayouts/slideLayout374.xml"/><Relationship Id="rId7" Type="http://schemas.openxmlformats.org/officeDocument/2006/relationships/slideLayout" Target="../slideLayouts/slideLayout378.xml"/><Relationship Id="rId12" Type="http://schemas.openxmlformats.org/officeDocument/2006/relationships/slideLayout" Target="../slideLayouts/slideLayout383.xml"/><Relationship Id="rId2" Type="http://schemas.openxmlformats.org/officeDocument/2006/relationships/slideLayout" Target="../slideLayouts/slideLayout373.xml"/><Relationship Id="rId1" Type="http://schemas.openxmlformats.org/officeDocument/2006/relationships/slideLayout" Target="../slideLayouts/slideLayout372.xml"/><Relationship Id="rId6" Type="http://schemas.openxmlformats.org/officeDocument/2006/relationships/slideLayout" Target="../slideLayouts/slideLayout377.xml"/><Relationship Id="rId11" Type="http://schemas.openxmlformats.org/officeDocument/2006/relationships/slideLayout" Target="../slideLayouts/slideLayout382.xml"/><Relationship Id="rId5" Type="http://schemas.openxmlformats.org/officeDocument/2006/relationships/slideLayout" Target="../slideLayouts/slideLayout376.xml"/><Relationship Id="rId10" Type="http://schemas.openxmlformats.org/officeDocument/2006/relationships/slideLayout" Target="../slideLayouts/slideLayout381.xml"/><Relationship Id="rId4" Type="http://schemas.openxmlformats.org/officeDocument/2006/relationships/slideLayout" Target="../slideLayouts/slideLayout375.xml"/><Relationship Id="rId9" Type="http://schemas.openxmlformats.org/officeDocument/2006/relationships/slideLayout" Target="../slideLayouts/slideLayout380.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1.xml"/><Relationship Id="rId13" Type="http://schemas.openxmlformats.org/officeDocument/2006/relationships/theme" Target="../theme/theme33.xml"/><Relationship Id="rId3" Type="http://schemas.openxmlformats.org/officeDocument/2006/relationships/slideLayout" Target="../slideLayouts/slideLayout386.xml"/><Relationship Id="rId7" Type="http://schemas.openxmlformats.org/officeDocument/2006/relationships/slideLayout" Target="../slideLayouts/slideLayout390.xml"/><Relationship Id="rId12" Type="http://schemas.openxmlformats.org/officeDocument/2006/relationships/slideLayout" Target="../slideLayouts/slideLayout395.xml"/><Relationship Id="rId2" Type="http://schemas.openxmlformats.org/officeDocument/2006/relationships/slideLayout" Target="../slideLayouts/slideLayout385.xml"/><Relationship Id="rId1" Type="http://schemas.openxmlformats.org/officeDocument/2006/relationships/slideLayout" Target="../slideLayouts/slideLayout384.xml"/><Relationship Id="rId6" Type="http://schemas.openxmlformats.org/officeDocument/2006/relationships/slideLayout" Target="../slideLayouts/slideLayout389.xml"/><Relationship Id="rId11" Type="http://schemas.openxmlformats.org/officeDocument/2006/relationships/slideLayout" Target="../slideLayouts/slideLayout394.xml"/><Relationship Id="rId5" Type="http://schemas.openxmlformats.org/officeDocument/2006/relationships/slideLayout" Target="../slideLayouts/slideLayout388.xml"/><Relationship Id="rId10" Type="http://schemas.openxmlformats.org/officeDocument/2006/relationships/slideLayout" Target="../slideLayouts/slideLayout393.xml"/><Relationship Id="rId4" Type="http://schemas.openxmlformats.org/officeDocument/2006/relationships/slideLayout" Target="../slideLayouts/slideLayout387.xml"/><Relationship Id="rId9" Type="http://schemas.openxmlformats.org/officeDocument/2006/relationships/slideLayout" Target="../slideLayouts/slideLayout39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73099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5268141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56610808"/>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7078949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7024476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5615409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90890840"/>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3281553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0481364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2848721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672791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923852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61418942"/>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4174831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6154251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0335647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69937478"/>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0032187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04262438"/>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80593846"/>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31227294"/>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16593146"/>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3142432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21262515"/>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44688875"/>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36534628"/>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14631924"/>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700325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43677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5204473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3386365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4113100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0564809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8.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5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0.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4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5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9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 10</a:t>
            </a:r>
            <a:endParaRPr lang="en-US" sz="2600"/>
          </a:p>
        </p:txBody>
      </p:sp>
      <p:sp>
        <p:nvSpPr>
          <p:cNvPr id="3" name="Subtitle 2"/>
          <p:cNvSpPr>
            <a:spLocks noGrp="1"/>
          </p:cNvSpPr>
          <p:nvPr>
            <p:ph type="subTitle" sz="quarter" idx="1"/>
          </p:nvPr>
        </p:nvSpPr>
        <p:spPr/>
        <p:txBody>
          <a:bodyPr/>
          <a:lstStyle/>
          <a:p>
            <a:r>
              <a:rPr lang="en-US" smtClean="0"/>
              <a:t>Configuring Encryption and Advanced Auditing
</a:t>
            </a:r>
            <a:endParaRPr lang="en-US"/>
          </a:p>
        </p:txBody>
      </p:sp>
    </p:spTree>
    <p:extLst>
      <p:ext uri="{BB962C8B-B14F-4D97-AF65-F5344CB8AC3E}">
        <p14:creationId xmlns:p14="http://schemas.microsoft.com/office/powerpoint/2010/main" val="2590339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729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3082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31ceb8bd-0566-46a9-b516-b47f87386e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Recovering Drives Encrypted with BitLocker</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The best way to ensure recoverability is to plan properly before deploying BitLocker</a:t>
            </a:r>
          </a:p>
          <a:p>
            <a:pPr lvl="0"/>
            <a:r>
              <a:rPr lang="en-US" kern="0">
                <a:solidFill>
                  <a:srgbClr val="000000"/>
                </a:solidFill>
              </a:rPr>
              <a:t>Recovery options include:</a:t>
            </a:r>
          </a:p>
          <a:p>
            <a:pPr lvl="1"/>
            <a:r>
              <a:rPr lang="en-US" kern="0">
                <a:solidFill>
                  <a:srgbClr val="000000"/>
                </a:solidFill>
              </a:rPr>
              <a:t>Using the recovery key file to obtain the key</a:t>
            </a:r>
          </a:p>
          <a:p>
            <a:pPr lvl="1"/>
            <a:r>
              <a:rPr lang="en-US" kern="0">
                <a:solidFill>
                  <a:srgbClr val="000000"/>
                </a:solidFill>
              </a:rPr>
              <a:t>Obtaining the recovery key from AD DS</a:t>
            </a:r>
          </a:p>
          <a:p>
            <a:pPr lvl="1"/>
            <a:r>
              <a:rPr lang="en-US" kern="0">
                <a:solidFill>
                  <a:srgbClr val="000000"/>
                </a:solidFill>
              </a:rPr>
              <a:t>Using a Data Recovery Agent</a:t>
            </a:r>
          </a:p>
          <a:p>
            <a:pPr lvl="1"/>
            <a:r>
              <a:rPr lang="en-US" kern="0">
                <a:solidFill>
                  <a:srgbClr val="000000"/>
                </a:solidFill>
              </a:rPr>
              <a:t>Using the original BitLocker password</a:t>
            </a:r>
            <a:endParaRPr lang="en-US" kern="0" dirty="0">
              <a:solidFill>
                <a:srgbClr val="000000"/>
              </a:solidFill>
            </a:endParaRPr>
          </a:p>
        </p:txBody>
      </p:sp>
    </p:spTree>
    <p:extLst>
      <p:ext uri="{BB962C8B-B14F-4D97-AF65-F5344CB8AC3E}">
        <p14:creationId xmlns:p14="http://schemas.microsoft.com/office/powerpoint/2010/main" val="1370725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Encrypting Files by Using EFS</a:t>
            </a:r>
            <a:endParaRPr lang="en-US"/>
          </a:p>
        </p:txBody>
      </p:sp>
      <p:sp>
        <p:nvSpPr>
          <p:cNvPr id="3" name="Text Placeholder 2"/>
          <p:cNvSpPr>
            <a:spLocks noGrp="1"/>
          </p:cNvSpPr>
          <p:nvPr>
            <p:ph type="body" idx="1"/>
          </p:nvPr>
        </p:nvSpPr>
        <p:spPr/>
        <p:txBody>
          <a:bodyPr/>
          <a:lstStyle/>
          <a:p>
            <a:r>
              <a:rPr lang="en-US" smtClean="0"/>
              <a:t>What Is EFS?
How EFS Works
Recovering EFS–Encrypted Files
Demonstration: Encrypting a File by Using EFS
EFS vs. BitLocker</a:t>
            </a:r>
            <a:endParaRPr lang="en-US"/>
          </a:p>
        </p:txBody>
      </p:sp>
    </p:spTree>
    <p:extLst>
      <p:ext uri="{BB962C8B-B14F-4D97-AF65-F5344CB8AC3E}">
        <p14:creationId xmlns:p14="http://schemas.microsoft.com/office/powerpoint/2010/main" val="991887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EFS?</a:t>
            </a:r>
            <a:endParaRPr lang="en-US"/>
          </a:p>
        </p:txBody>
      </p:sp>
      <p:sp>
        <p:nvSpPr>
          <p:cNvPr id="4" name="Content Placeholder 2"/>
          <p:cNvSpPr txBox="1">
            <a:spLocks/>
          </p:cNvSpPr>
          <p:nvPr/>
        </p:nvSpPr>
        <p:spPr>
          <a:xfrm>
            <a:off x="458788" y="1021215"/>
            <a:ext cx="8119156" cy="26363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EFS can encrypt files that are stored on an </a:t>
            </a:r>
            <a:br>
              <a:rPr lang="en-US" kern="0">
                <a:solidFill>
                  <a:srgbClr val="000000"/>
                </a:solidFill>
              </a:rPr>
            </a:br>
            <a:r>
              <a:rPr lang="en-US" kern="0">
                <a:solidFill>
                  <a:srgbClr val="000000"/>
                </a:solidFill>
              </a:rPr>
              <a:t>NTFS</a:t>
            </a:r>
            <a:r>
              <a:rPr lang="en-US" kern="0">
                <a:solidFill>
                  <a:srgbClr val="000000"/>
                </a:solidFill>
                <a:latin typeface="Verdana"/>
                <a:ea typeface="Verdana"/>
                <a:cs typeface="Verdana"/>
              </a:rPr>
              <a:t>-</a:t>
            </a:r>
            <a:r>
              <a:rPr lang="en-US" kern="0">
                <a:solidFill>
                  <a:srgbClr val="000000"/>
                </a:solidFill>
              </a:rPr>
              <a:t>formatted partition</a:t>
            </a:r>
          </a:p>
          <a:p>
            <a:pPr lvl="0"/>
            <a:r>
              <a:rPr lang="en-US" kern="0">
                <a:solidFill>
                  <a:srgbClr val="000000"/>
                </a:solidFill>
              </a:rPr>
              <a:t>EFS encryption acts as an additional layer of security</a:t>
            </a:r>
          </a:p>
          <a:p>
            <a:pPr lvl="0"/>
            <a:r>
              <a:rPr lang="en-US" kern="0">
                <a:solidFill>
                  <a:srgbClr val="000000"/>
                </a:solidFill>
              </a:rPr>
              <a:t>EFS can be used with no preconfiguration</a:t>
            </a:r>
            <a:endParaRPr lang="en-US" kern="0" dirty="0">
              <a:solidFill>
                <a:srgbClr val="000000"/>
              </a:solidFill>
            </a:endParaRPr>
          </a:p>
        </p:txBody>
      </p:sp>
    </p:spTree>
    <p:extLst>
      <p:ext uri="{BB962C8B-B14F-4D97-AF65-F5344CB8AC3E}">
        <p14:creationId xmlns:p14="http://schemas.microsoft.com/office/powerpoint/2010/main" val="1337880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EFS Works</a:t>
            </a:r>
            <a:endParaRPr lang="en-US"/>
          </a:p>
        </p:txBody>
      </p:sp>
      <p:sp>
        <p:nvSpPr>
          <p:cNvPr id="4" name="Content Placeholder 2"/>
          <p:cNvSpPr txBox="1">
            <a:spLocks/>
          </p:cNvSpPr>
          <p:nvPr/>
        </p:nvSpPr>
        <p:spPr>
          <a:xfrm>
            <a:off x="458788" y="1021215"/>
            <a:ext cx="8119156" cy="14171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Symmetric encryption is used to protect the data</a:t>
            </a:r>
          </a:p>
          <a:p>
            <a:pPr lvl="0"/>
            <a:r>
              <a:rPr lang="en-US" kern="0">
                <a:solidFill>
                  <a:srgbClr val="000000"/>
                </a:solidFill>
              </a:rPr>
              <a:t>Public key encryption is used to protect the symmetric key</a:t>
            </a:r>
            <a:endParaRPr lang="en-US" kern="0" dirty="0">
              <a:solidFill>
                <a:srgbClr val="000000"/>
              </a:solidFill>
            </a:endParaRPr>
          </a:p>
        </p:txBody>
      </p:sp>
      <p:grpSp>
        <p:nvGrpSpPr>
          <p:cNvPr id="5" name="Group 4" descr="Two diagrams are shown, one representing the file encrypting process, and the other representing the file decryption process."/>
          <p:cNvGrpSpPr/>
          <p:nvPr/>
        </p:nvGrpSpPr>
        <p:grpSpPr>
          <a:xfrm>
            <a:off x="110925" y="2632275"/>
            <a:ext cx="8900400" cy="4114800"/>
            <a:chOff x="110925" y="2632275"/>
            <a:chExt cx="8900400" cy="4114800"/>
          </a:xfrm>
        </p:grpSpPr>
        <p:sp>
          <p:nvSpPr>
            <p:cNvPr id="6" name="TextBox 5"/>
            <p:cNvSpPr txBox="1"/>
            <p:nvPr/>
          </p:nvSpPr>
          <p:spPr>
            <a:xfrm>
              <a:off x="147476" y="6214022"/>
              <a:ext cx="1466026" cy="307777"/>
            </a:xfrm>
            <a:prstGeom prst="rect">
              <a:avLst/>
            </a:prstGeom>
            <a:noFill/>
          </p:spPr>
          <p:txBody>
            <a:bodyPr wrap="square" rtlCol="0">
              <a:spAutoFit/>
            </a:bodyPr>
            <a:lstStyle/>
            <a:p>
              <a:pPr lvl="0" algn="ctr"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Symmetric key</a:t>
              </a:r>
              <a:endParaRPr lang="en-IN" sz="1400" b="1" dirty="0">
                <a:solidFill>
                  <a:srgbClr val="000000"/>
                </a:solidFill>
                <a:latin typeface="Segoe UI" pitchFamily="34" charset="0"/>
                <a:ea typeface="Segoe UI" pitchFamily="34" charset="0"/>
                <a:cs typeface="Segoe UI" pitchFamily="34" charset="0"/>
              </a:endParaRPr>
            </a:p>
          </p:txBody>
        </p:sp>
        <p:grpSp>
          <p:nvGrpSpPr>
            <p:cNvPr id="7" name="Group 6" descr="The image depicts the file encryption process."/>
            <p:cNvGrpSpPr/>
            <p:nvPr/>
          </p:nvGrpSpPr>
          <p:grpSpPr>
            <a:xfrm>
              <a:off x="110925" y="2632275"/>
              <a:ext cx="4464000" cy="4114800"/>
              <a:chOff x="76200" y="2667000"/>
              <a:chExt cx="4464000" cy="4114800"/>
            </a:xfrm>
          </p:grpSpPr>
          <p:sp>
            <p:nvSpPr>
              <p:cNvPr id="64" name="TextBox 63"/>
              <p:cNvSpPr txBox="1"/>
              <p:nvPr/>
            </p:nvSpPr>
            <p:spPr>
              <a:xfrm>
                <a:off x="1753426" y="6130216"/>
                <a:ext cx="1122423" cy="307777"/>
              </a:xfrm>
              <a:prstGeom prst="rect">
                <a:avLst/>
              </a:prstGeom>
              <a:noFill/>
            </p:spPr>
            <p:txBody>
              <a:bodyPr wrap="none" rtlCol="0">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FEK header</a:t>
                </a:r>
                <a:endParaRPr lang="en-IN" sz="1400" b="1" dirty="0">
                  <a:solidFill>
                    <a:srgbClr val="000000"/>
                  </a:solidFill>
                  <a:latin typeface="Segoe UI" pitchFamily="34" charset="0"/>
                  <a:ea typeface="Segoe UI" pitchFamily="34" charset="0"/>
                  <a:cs typeface="Segoe UI" pitchFamily="34" charset="0"/>
                </a:endParaRPr>
              </a:p>
            </p:txBody>
          </p:sp>
          <p:sp>
            <p:nvSpPr>
              <p:cNvPr id="65" name="TextBox 64"/>
              <p:cNvSpPr txBox="1"/>
              <p:nvPr/>
            </p:nvSpPr>
            <p:spPr>
              <a:xfrm>
                <a:off x="341478" y="4271227"/>
                <a:ext cx="478016" cy="307777"/>
              </a:xfrm>
              <a:prstGeom prst="rect">
                <a:avLst/>
              </a:prstGeom>
              <a:noFill/>
            </p:spPr>
            <p:txBody>
              <a:bodyPr wrap="none" rtlCol="0">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File</a:t>
                </a:r>
                <a:endParaRPr lang="en-IN" sz="1400" b="1" dirty="0">
                  <a:solidFill>
                    <a:srgbClr val="000000"/>
                  </a:solidFill>
                  <a:latin typeface="Segoe UI" pitchFamily="34" charset="0"/>
                  <a:ea typeface="Segoe UI" pitchFamily="34" charset="0"/>
                  <a:cs typeface="Segoe UI" pitchFamily="34" charset="0"/>
                </a:endParaRPr>
              </a:p>
            </p:txBody>
          </p:sp>
          <p:sp>
            <p:nvSpPr>
              <p:cNvPr id="66" name="TextBox 65"/>
              <p:cNvSpPr txBox="1"/>
              <p:nvPr/>
            </p:nvSpPr>
            <p:spPr>
              <a:xfrm>
                <a:off x="1412911" y="4374845"/>
                <a:ext cx="1430671" cy="307777"/>
              </a:xfrm>
              <a:prstGeom prst="rect">
                <a:avLst/>
              </a:prstGeom>
              <a:noFill/>
            </p:spPr>
            <p:txBody>
              <a:bodyPr wrap="square" rtlCol="0">
                <a:spAutoFit/>
              </a:bodyPr>
              <a:lstStyle/>
              <a:p>
                <a:pPr lvl="0" algn="ctr"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Encrypted file</a:t>
                </a:r>
                <a:endParaRPr lang="en-IN" sz="1400" b="1" dirty="0">
                  <a:solidFill>
                    <a:srgbClr val="000000"/>
                  </a:solidFill>
                  <a:latin typeface="Segoe UI" pitchFamily="34" charset="0"/>
                  <a:ea typeface="Segoe UI" pitchFamily="34" charset="0"/>
                  <a:cs typeface="Segoe UI" pitchFamily="34" charset="0"/>
                </a:endParaRPr>
              </a:p>
            </p:txBody>
          </p:sp>
          <p:sp>
            <p:nvSpPr>
              <p:cNvPr id="67" name="TextBox 66"/>
              <p:cNvSpPr txBox="1"/>
              <p:nvPr/>
            </p:nvSpPr>
            <p:spPr>
              <a:xfrm>
                <a:off x="1246165" y="5213134"/>
                <a:ext cx="746261" cy="523220"/>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Public </a:t>
                </a:r>
              </a:p>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key</a:t>
                </a:r>
                <a:endParaRPr lang="en-IN" sz="1400" b="1" dirty="0">
                  <a:solidFill>
                    <a:srgbClr val="000000"/>
                  </a:solidFill>
                  <a:latin typeface="Segoe UI" pitchFamily="34" charset="0"/>
                  <a:ea typeface="Segoe UI" pitchFamily="34" charset="0"/>
                  <a:cs typeface="Segoe UI" pitchFamily="34" charset="0"/>
                </a:endParaRPr>
              </a:p>
            </p:txBody>
          </p:sp>
          <p:sp>
            <p:nvSpPr>
              <p:cNvPr id="68" name="TextBox 67"/>
              <p:cNvSpPr txBox="1"/>
              <p:nvPr/>
            </p:nvSpPr>
            <p:spPr>
              <a:xfrm>
                <a:off x="557846" y="2809666"/>
                <a:ext cx="1434579" cy="307777"/>
              </a:xfrm>
              <a:prstGeom prst="rect">
                <a:avLst/>
              </a:prstGeom>
              <a:noFill/>
            </p:spPr>
            <p:txBody>
              <a:bodyPr wrap="square" rtlCol="0">
                <a:spAutoFit/>
              </a:bodyPr>
              <a:lstStyle/>
              <a:p>
                <a:pPr lvl="0" algn="ctr"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Symmetric key</a:t>
                </a:r>
                <a:endParaRPr lang="en-IN" sz="1400" b="1" dirty="0">
                  <a:solidFill>
                    <a:srgbClr val="000000"/>
                  </a:solidFill>
                  <a:latin typeface="Segoe UI" pitchFamily="34" charset="0"/>
                  <a:ea typeface="Segoe UI" pitchFamily="34" charset="0"/>
                  <a:cs typeface="Segoe UI" pitchFamily="34" charset="0"/>
                </a:endParaRPr>
              </a:p>
            </p:txBody>
          </p:sp>
          <p:sp>
            <p:nvSpPr>
              <p:cNvPr id="69" name="TextBox 68"/>
              <p:cNvSpPr txBox="1"/>
              <p:nvPr/>
            </p:nvSpPr>
            <p:spPr>
              <a:xfrm>
                <a:off x="3274362" y="5526734"/>
                <a:ext cx="1081501" cy="954107"/>
              </a:xfrm>
              <a:prstGeom prst="rect">
                <a:avLst/>
              </a:prstGeom>
              <a:noFill/>
            </p:spPr>
            <p:txBody>
              <a:bodyPr wrap="square" rtlCol="0">
                <a:spAutoFit/>
              </a:bodyPr>
              <a:lstStyle/>
              <a:p>
                <a:pPr lvl="0" algn="ctr"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Encrypted</a:t>
                </a:r>
              </a:p>
              <a:p>
                <a:pPr lvl="0" algn="ctr"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file with FEK </a:t>
                </a:r>
              </a:p>
              <a:p>
                <a:pPr lvl="0" algn="ctr"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in header</a:t>
                </a:r>
                <a:endParaRPr lang="en-IN" sz="1400" b="1" dirty="0">
                  <a:solidFill>
                    <a:srgbClr val="000000"/>
                  </a:solidFill>
                  <a:latin typeface="Segoe UI" pitchFamily="34" charset="0"/>
                  <a:ea typeface="Segoe UI" pitchFamily="34" charset="0"/>
                  <a:cs typeface="Segoe UI" pitchFamily="34" charset="0"/>
                </a:endParaRPr>
              </a:p>
            </p:txBody>
          </p:sp>
          <p:sp>
            <p:nvSpPr>
              <p:cNvPr id="70" name="Rectangle 69"/>
              <p:cNvSpPr/>
              <p:nvPr/>
            </p:nvSpPr>
            <p:spPr bwMode="auto">
              <a:xfrm>
                <a:off x="76200" y="2667000"/>
                <a:ext cx="4464000" cy="4114800"/>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a:solidFill>
                    <a:srgbClr val="000000"/>
                  </a:solidFill>
                  <a:latin typeface="Verdana" pitchFamily="34" charset="0"/>
                  <a:cs typeface="Arial" charset="0"/>
                </a:endParaRPr>
              </a:p>
            </p:txBody>
          </p:sp>
          <p:sp>
            <p:nvSpPr>
              <p:cNvPr id="71" name="TextBox 70"/>
              <p:cNvSpPr txBox="1"/>
              <p:nvPr/>
            </p:nvSpPr>
            <p:spPr>
              <a:xfrm>
                <a:off x="2667000" y="2743200"/>
                <a:ext cx="1801712" cy="369332"/>
              </a:xfrm>
              <a:prstGeom prst="rect">
                <a:avLst/>
              </a:prstGeom>
              <a:noFill/>
              <a:ln>
                <a:solidFill>
                  <a:srgbClr val="569AD2"/>
                </a:solidFill>
              </a:ln>
            </p:spPr>
            <p:txBody>
              <a:bodyPr wrap="non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File Encryption</a:t>
                </a:r>
                <a:endParaRPr lang="en-IN" b="1" dirty="0">
                  <a:solidFill>
                    <a:srgbClr val="000000"/>
                  </a:solidFill>
                  <a:latin typeface="Segoe UI" pitchFamily="34" charset="0"/>
                  <a:ea typeface="Segoe UI" pitchFamily="34" charset="0"/>
                  <a:cs typeface="Segoe UI" pitchFamily="34" charset="0"/>
                </a:endParaRPr>
              </a:p>
            </p:txBody>
          </p:sp>
        </p:grpSp>
        <p:sp>
          <p:nvSpPr>
            <p:cNvPr id="8" name="TextBox 7"/>
            <p:cNvSpPr txBox="1"/>
            <p:nvPr/>
          </p:nvSpPr>
          <p:spPr>
            <a:xfrm>
              <a:off x="6320847" y="4074556"/>
              <a:ext cx="1122423" cy="307777"/>
            </a:xfrm>
            <a:prstGeom prst="rect">
              <a:avLst/>
            </a:prstGeom>
            <a:noFill/>
          </p:spPr>
          <p:txBody>
            <a:bodyPr wrap="none" rtlCol="0">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FEK header</a:t>
              </a:r>
              <a:endParaRPr lang="en-IN" sz="1400" b="1" dirty="0">
                <a:solidFill>
                  <a:srgbClr val="000000"/>
                </a:solidFill>
                <a:latin typeface="Segoe UI" pitchFamily="34" charset="0"/>
                <a:ea typeface="Segoe UI" pitchFamily="34" charset="0"/>
                <a:cs typeface="Segoe UI" pitchFamily="34" charset="0"/>
              </a:endParaRPr>
            </a:p>
          </p:txBody>
        </p:sp>
        <p:sp>
          <p:nvSpPr>
            <p:cNvPr id="9" name="TextBox 8"/>
            <p:cNvSpPr txBox="1"/>
            <p:nvPr/>
          </p:nvSpPr>
          <p:spPr>
            <a:xfrm>
              <a:off x="6051311" y="6330107"/>
              <a:ext cx="1447800" cy="307777"/>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Encrypted file</a:t>
              </a:r>
              <a:endParaRPr lang="en-IN" sz="1400" b="1" dirty="0">
                <a:solidFill>
                  <a:srgbClr val="000000"/>
                </a:solidFill>
                <a:latin typeface="Segoe UI" pitchFamily="34" charset="0"/>
                <a:ea typeface="Segoe UI" pitchFamily="34" charset="0"/>
                <a:cs typeface="Segoe UI" pitchFamily="34" charset="0"/>
              </a:endParaRPr>
            </a:p>
          </p:txBody>
        </p:sp>
        <p:sp>
          <p:nvSpPr>
            <p:cNvPr id="10" name="Rectangle 9"/>
            <p:cNvSpPr/>
            <p:nvPr/>
          </p:nvSpPr>
          <p:spPr bwMode="auto">
            <a:xfrm>
              <a:off x="4835325" y="2632275"/>
              <a:ext cx="4176000" cy="4104000"/>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a:solidFill>
                  <a:srgbClr val="000000"/>
                </a:solidFill>
                <a:latin typeface="Verdana" pitchFamily="34" charset="0"/>
                <a:cs typeface="Arial" charset="0"/>
              </a:endParaRPr>
            </a:p>
          </p:txBody>
        </p:sp>
        <p:sp>
          <p:nvSpPr>
            <p:cNvPr id="11" name="TextBox 10"/>
            <p:cNvSpPr txBox="1"/>
            <p:nvPr/>
          </p:nvSpPr>
          <p:spPr>
            <a:xfrm>
              <a:off x="7121325" y="2708475"/>
              <a:ext cx="1833772" cy="369332"/>
            </a:xfrm>
            <a:prstGeom prst="rect">
              <a:avLst/>
            </a:prstGeom>
            <a:noFill/>
            <a:ln>
              <a:solidFill>
                <a:srgbClr val="569AD2"/>
              </a:solidFill>
            </a:ln>
          </p:spPr>
          <p:txBody>
            <a:bodyPr wrap="non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File Decryption</a:t>
              </a:r>
              <a:endParaRPr lang="en-IN" b="1" dirty="0">
                <a:solidFill>
                  <a:srgbClr val="000000"/>
                </a:solidFill>
                <a:latin typeface="Segoe UI" pitchFamily="34" charset="0"/>
                <a:ea typeface="Segoe UI" pitchFamily="34" charset="0"/>
                <a:cs typeface="Segoe UI" pitchFamily="34" charset="0"/>
              </a:endParaRPr>
            </a:p>
          </p:txBody>
        </p:sp>
        <p:sp>
          <p:nvSpPr>
            <p:cNvPr id="12" name="TextBox 11"/>
            <p:cNvSpPr txBox="1"/>
            <p:nvPr/>
          </p:nvSpPr>
          <p:spPr>
            <a:xfrm>
              <a:off x="7332641" y="6023132"/>
              <a:ext cx="1428661" cy="307777"/>
            </a:xfrm>
            <a:prstGeom prst="rect">
              <a:avLst/>
            </a:prstGeom>
            <a:noFill/>
          </p:spPr>
          <p:txBody>
            <a:bodyPr wrap="none" rtlCol="0">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Symmetric key</a:t>
              </a:r>
              <a:endParaRPr lang="en-IN" sz="1400" b="1" dirty="0">
                <a:solidFill>
                  <a:srgbClr val="000000"/>
                </a:solidFill>
                <a:latin typeface="Segoe UI" pitchFamily="34" charset="0"/>
                <a:ea typeface="Segoe UI" pitchFamily="34" charset="0"/>
                <a:cs typeface="Segoe UI" pitchFamily="34" charset="0"/>
              </a:endParaRPr>
            </a:p>
          </p:txBody>
        </p:sp>
        <p:sp>
          <p:nvSpPr>
            <p:cNvPr id="13" name="TextBox 12"/>
            <p:cNvSpPr txBox="1"/>
            <p:nvPr/>
          </p:nvSpPr>
          <p:spPr>
            <a:xfrm>
              <a:off x="8188125" y="5375475"/>
              <a:ext cx="478016" cy="307777"/>
            </a:xfrm>
            <a:prstGeom prst="rect">
              <a:avLst/>
            </a:prstGeom>
            <a:noFill/>
          </p:spPr>
          <p:txBody>
            <a:bodyPr wrap="none" rtlCol="0">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File</a:t>
              </a:r>
              <a:endParaRPr lang="en-IN" sz="1400" b="1" dirty="0">
                <a:solidFill>
                  <a:srgbClr val="000000"/>
                </a:solidFill>
                <a:latin typeface="Segoe UI" pitchFamily="34" charset="0"/>
                <a:ea typeface="Segoe UI" pitchFamily="34" charset="0"/>
                <a:cs typeface="Segoe UI" pitchFamily="34" charset="0"/>
              </a:endParaRPr>
            </a:p>
          </p:txBody>
        </p:sp>
        <p:sp>
          <p:nvSpPr>
            <p:cNvPr id="14" name="TextBox 13"/>
            <p:cNvSpPr txBox="1"/>
            <p:nvPr/>
          </p:nvSpPr>
          <p:spPr>
            <a:xfrm>
              <a:off x="7181234" y="3175855"/>
              <a:ext cx="1200765" cy="307777"/>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Private key</a:t>
              </a:r>
              <a:endParaRPr lang="en-IN" sz="1400" b="1" dirty="0">
                <a:solidFill>
                  <a:srgbClr val="000000"/>
                </a:solidFill>
                <a:latin typeface="Segoe UI" pitchFamily="34" charset="0"/>
                <a:ea typeface="Segoe UI" pitchFamily="34" charset="0"/>
                <a:cs typeface="Segoe U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359" y="3312647"/>
              <a:ext cx="600738" cy="1004091"/>
            </a:xfrm>
            <a:prstGeom prst="rect">
              <a:avLst/>
            </a:prstGeom>
          </p:spPr>
        </p:pic>
        <p:grpSp>
          <p:nvGrpSpPr>
            <p:cNvPr id="16" name="Group 15"/>
            <p:cNvGrpSpPr/>
            <p:nvPr/>
          </p:nvGrpSpPr>
          <p:grpSpPr>
            <a:xfrm>
              <a:off x="1227134" y="3123165"/>
              <a:ext cx="248154" cy="586525"/>
              <a:chOff x="556811" y="633011"/>
              <a:chExt cx="366094" cy="865283"/>
            </a:xfrm>
          </p:grpSpPr>
          <p:sp>
            <p:nvSpPr>
              <p:cNvPr id="62" name="Parallelogram 61"/>
              <p:cNvSpPr/>
              <p:nvPr/>
            </p:nvSpPr>
            <p:spPr>
              <a:xfrm rot="16200000">
                <a:off x="307216" y="882606"/>
                <a:ext cx="865283" cy="366094"/>
              </a:xfrm>
              <a:prstGeom prst="parallelogram">
                <a:avLst/>
              </a:prstGeom>
              <a:solidFill>
                <a:srgbClr val="CC6600"/>
              </a:solidFill>
              <a:ln>
                <a:noFill/>
              </a:ln>
            </p:spPr>
            <p:style>
              <a:lnRef idx="2">
                <a:schemeClr val="accent1"/>
              </a:lnRef>
              <a:fillRef idx="1">
                <a:schemeClr val="lt1"/>
              </a:fillRef>
              <a:effectRef idx="0">
                <a:schemeClr val="accent1"/>
              </a:effectRef>
              <a:fontRef idx="minor">
                <a:schemeClr val="dk1"/>
              </a:fontRef>
            </p:style>
            <p:txBody>
              <a:bodyPr rtlCol="0" anchor="ctr"/>
              <a:lstStyle/>
              <a:p>
                <a:pPr lvl="0" algn="ctr" fontAlgn="base">
                  <a:spcBef>
                    <a:spcPct val="0"/>
                  </a:spcBef>
                  <a:spcAft>
                    <a:spcPct val="0"/>
                  </a:spcAft>
                </a:pPr>
                <a:endParaRPr lang="en-US" b="1">
                  <a:solidFill>
                    <a:srgbClr val="000000"/>
                  </a:solidFill>
                </a:endParaRPr>
              </a:p>
            </p:txBody>
          </p: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473" y="807590"/>
                <a:ext cx="248364" cy="565242"/>
              </a:xfrm>
              <a:prstGeom prst="rect">
                <a:avLst/>
              </a:prstGeom>
            </p:spPr>
          </p:pic>
        </p:grpSp>
        <p:grpSp>
          <p:nvGrpSpPr>
            <p:cNvPr id="17" name="Group 16"/>
            <p:cNvGrpSpPr/>
            <p:nvPr/>
          </p:nvGrpSpPr>
          <p:grpSpPr>
            <a:xfrm>
              <a:off x="1798428" y="3099761"/>
              <a:ext cx="722722" cy="1212228"/>
              <a:chOff x="3339115" y="1647209"/>
              <a:chExt cx="722722" cy="1212228"/>
            </a:xfrm>
          </p:grpSpPr>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1099" y="1855346"/>
                <a:ext cx="600738" cy="1004091"/>
              </a:xfrm>
              <a:prstGeom prst="rect">
                <a:avLst/>
              </a:prstGeom>
            </p:spPr>
          </p:pic>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39115" y="1647209"/>
                <a:ext cx="393117" cy="534573"/>
              </a:xfrm>
              <a:prstGeom prst="rect">
                <a:avLst/>
              </a:prstGeom>
            </p:spPr>
          </p:pic>
        </p:grpSp>
        <p:grpSp>
          <p:nvGrpSpPr>
            <p:cNvPr id="18" name="Group 17"/>
            <p:cNvGrpSpPr/>
            <p:nvPr/>
          </p:nvGrpSpPr>
          <p:grpSpPr>
            <a:xfrm>
              <a:off x="3484201" y="4278655"/>
              <a:ext cx="722722" cy="1212228"/>
              <a:chOff x="3339115" y="1647209"/>
              <a:chExt cx="722722" cy="1212228"/>
            </a:xfrm>
          </p:grpSpPr>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1099" y="1855346"/>
                <a:ext cx="600738" cy="1004091"/>
              </a:xfrm>
              <a:prstGeom prst="rect">
                <a:avLst/>
              </a:prstGeom>
            </p:spPr>
          </p:pic>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39115" y="1647209"/>
                <a:ext cx="393117" cy="534573"/>
              </a:xfrm>
              <a:prstGeom prst="rect">
                <a:avLst/>
              </a:prstGeom>
            </p:spPr>
          </p:pic>
        </p:grpSp>
        <p:grpSp>
          <p:nvGrpSpPr>
            <p:cNvPr id="19" name="Group 18"/>
            <p:cNvGrpSpPr/>
            <p:nvPr/>
          </p:nvGrpSpPr>
          <p:grpSpPr>
            <a:xfrm>
              <a:off x="488066" y="5601708"/>
              <a:ext cx="248154" cy="586525"/>
              <a:chOff x="556811" y="633011"/>
              <a:chExt cx="366094" cy="865283"/>
            </a:xfrm>
          </p:grpSpPr>
          <p:sp>
            <p:nvSpPr>
              <p:cNvPr id="56" name="Parallelogram 55"/>
              <p:cNvSpPr/>
              <p:nvPr/>
            </p:nvSpPr>
            <p:spPr>
              <a:xfrm rot="16200000">
                <a:off x="307216" y="882606"/>
                <a:ext cx="865283" cy="366094"/>
              </a:xfrm>
              <a:prstGeom prst="parallelogram">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lvl="0" algn="ctr" fontAlgn="base">
                  <a:spcBef>
                    <a:spcPct val="0"/>
                  </a:spcBef>
                  <a:spcAft>
                    <a:spcPct val="0"/>
                  </a:spcAft>
                </a:pPr>
                <a:endParaRPr lang="en-US" b="1">
                  <a:solidFill>
                    <a:srgbClr val="000000"/>
                  </a:solidFill>
                </a:endParaRPr>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473" y="807590"/>
                <a:ext cx="248364" cy="565242"/>
              </a:xfrm>
              <a:prstGeom prst="rect">
                <a:avLst/>
              </a:prstGeom>
            </p:spPr>
          </p:pic>
        </p:grpSp>
        <p:cxnSp>
          <p:nvCxnSpPr>
            <p:cNvPr id="20" name="Straight Arrow Connector 19"/>
            <p:cNvCxnSpPr>
              <a:stCxn id="15" idx="3"/>
              <a:endCxn id="60" idx="1"/>
            </p:cNvCxnSpPr>
            <p:nvPr/>
          </p:nvCxnSpPr>
          <p:spPr>
            <a:xfrm flipV="1">
              <a:off x="915097" y="3809944"/>
              <a:ext cx="1005315" cy="47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0" idx="3"/>
              <a:endCxn id="59" idx="1"/>
            </p:cNvCxnSpPr>
            <p:nvPr/>
          </p:nvCxnSpPr>
          <p:spPr>
            <a:xfrm>
              <a:off x="2521150" y="3809944"/>
              <a:ext cx="963051" cy="7359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6" idx="3"/>
            </p:cNvCxnSpPr>
            <p:nvPr/>
          </p:nvCxnSpPr>
          <p:spPr>
            <a:xfrm flipV="1">
              <a:off x="736220" y="5925544"/>
              <a:ext cx="1203505" cy="4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58" idx="1"/>
            </p:cNvCxnSpPr>
            <p:nvPr/>
          </p:nvCxnSpPr>
          <p:spPr>
            <a:xfrm flipV="1">
              <a:off x="2708349" y="4988838"/>
              <a:ext cx="897836" cy="9367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7627771" y="3479338"/>
              <a:ext cx="248154" cy="586525"/>
              <a:chOff x="556811" y="633011"/>
              <a:chExt cx="366094" cy="865283"/>
            </a:xfrm>
          </p:grpSpPr>
          <p:sp>
            <p:nvSpPr>
              <p:cNvPr id="54" name="Parallelogram 53"/>
              <p:cNvSpPr/>
              <p:nvPr/>
            </p:nvSpPr>
            <p:spPr>
              <a:xfrm rot="16200000">
                <a:off x="307216" y="882606"/>
                <a:ext cx="865283" cy="366094"/>
              </a:xfrm>
              <a:prstGeom prst="parallelogram">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rtlCol="0" anchor="ctr"/>
              <a:lstStyle/>
              <a:p>
                <a:pPr lvl="0" algn="ctr" fontAlgn="base">
                  <a:spcBef>
                    <a:spcPct val="0"/>
                  </a:spcBef>
                  <a:spcAft>
                    <a:spcPct val="0"/>
                  </a:spcAft>
                </a:pPr>
                <a:endParaRPr lang="en-US" b="1">
                  <a:solidFill>
                    <a:srgbClr val="000000"/>
                  </a:solidFill>
                </a:endParaRP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473" y="807590"/>
                <a:ext cx="248364" cy="565242"/>
              </a:xfrm>
              <a:prstGeom prst="rect">
                <a:avLst/>
              </a:prstGeom>
            </p:spPr>
          </p:pic>
        </p:gr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1148" y="4433928"/>
              <a:ext cx="600738" cy="1004091"/>
            </a:xfrm>
            <a:prstGeom prst="rect">
              <a:avLst/>
            </a:prstGeom>
          </p:spPr>
        </p:pic>
        <p:grpSp>
          <p:nvGrpSpPr>
            <p:cNvPr id="26" name="Group 25"/>
            <p:cNvGrpSpPr/>
            <p:nvPr/>
          </p:nvGrpSpPr>
          <p:grpSpPr>
            <a:xfrm>
              <a:off x="6212486" y="5138667"/>
              <a:ext cx="722722" cy="1212228"/>
              <a:chOff x="3339115" y="1647209"/>
              <a:chExt cx="722722" cy="1212228"/>
            </a:xfrm>
          </p:grpSpPr>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1099" y="1855346"/>
                <a:ext cx="600738" cy="1004091"/>
              </a:xfrm>
              <a:prstGeom prst="rect">
                <a:avLst/>
              </a:prstGeom>
            </p:spPr>
          </p:pic>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39115" y="1647209"/>
                <a:ext cx="393117" cy="534573"/>
              </a:xfrm>
              <a:prstGeom prst="rect">
                <a:avLst/>
              </a:prstGeom>
            </p:spPr>
          </p:pic>
        </p:grpSp>
        <p:cxnSp>
          <p:nvCxnSpPr>
            <p:cNvPr id="27" name="Straight Arrow Connector 26"/>
            <p:cNvCxnSpPr/>
            <p:nvPr/>
          </p:nvCxnSpPr>
          <p:spPr>
            <a:xfrm flipV="1">
              <a:off x="5652702" y="3866344"/>
              <a:ext cx="782823" cy="6290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52" idx="1"/>
            </p:cNvCxnSpPr>
            <p:nvPr/>
          </p:nvCxnSpPr>
          <p:spPr>
            <a:xfrm>
              <a:off x="5619728" y="4997517"/>
              <a:ext cx="714742" cy="8513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4957332" y="3899355"/>
              <a:ext cx="722722" cy="1212228"/>
              <a:chOff x="5222934" y="2413791"/>
              <a:chExt cx="722722" cy="1212228"/>
            </a:xfrm>
          </p:grpSpPr>
          <p:grpSp>
            <p:nvGrpSpPr>
              <p:cNvPr id="48" name="Group 47"/>
              <p:cNvGrpSpPr/>
              <p:nvPr/>
            </p:nvGrpSpPr>
            <p:grpSpPr>
              <a:xfrm>
                <a:off x="5222934" y="2413791"/>
                <a:ext cx="722722" cy="1212228"/>
                <a:chOff x="3339115" y="1647209"/>
                <a:chExt cx="722722" cy="1212228"/>
              </a:xfrm>
            </p:grpSpPr>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1099" y="1855346"/>
                  <a:ext cx="600738" cy="1004091"/>
                </a:xfrm>
                <a:prstGeom prst="rect">
                  <a:avLst/>
                </a:prstGeom>
              </p:spPr>
            </p:pic>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39115" y="1647209"/>
                  <a:ext cx="393117" cy="534573"/>
                </a:xfrm>
                <a:prstGeom prst="rect">
                  <a:avLst/>
                </a:prstGeom>
              </p:spPr>
            </p:pic>
          </p:grpSp>
          <p:pic>
            <p:nvPicPr>
              <p:cNvPr id="49" name="Picture 6" descr="D:\Evergreen\Miscellaneous\PPT Library\PPT Library\LOGO_Windows_Vista.png"/>
              <p:cNvPicPr>
                <a:picLocks noChangeAspect="1" noChangeArrowheads="1"/>
              </p:cNvPicPr>
              <p:nvPr/>
            </p:nvPicPr>
            <p:blipFill>
              <a:blip r:embed="rId6"/>
              <a:srcRect/>
              <a:stretch>
                <a:fillRect/>
              </a:stretch>
            </p:blipFill>
            <p:spPr bwMode="auto">
              <a:xfrm rot="360000">
                <a:off x="5501653" y="3178985"/>
                <a:ext cx="287266" cy="254963"/>
              </a:xfrm>
              <a:prstGeom prst="rect">
                <a:avLst/>
              </a:prstGeom>
              <a:noFill/>
            </p:spPr>
          </p:pic>
        </p:grpSp>
        <p:cxnSp>
          <p:nvCxnSpPr>
            <p:cNvPr id="30" name="Straight Arrow Connector 29"/>
            <p:cNvCxnSpPr>
              <a:stCxn id="44" idx="3"/>
            </p:cNvCxnSpPr>
            <p:nvPr/>
          </p:nvCxnSpPr>
          <p:spPr>
            <a:xfrm>
              <a:off x="7304763" y="3851464"/>
              <a:ext cx="796514" cy="899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5" idx="1"/>
            </p:cNvCxnSpPr>
            <p:nvPr/>
          </p:nvCxnSpPr>
          <p:spPr>
            <a:xfrm flipV="1">
              <a:off x="6919360" y="4935974"/>
              <a:ext cx="1211788" cy="9895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935134" y="5670720"/>
              <a:ext cx="845406" cy="418487"/>
              <a:chOff x="4022017" y="5871990"/>
              <a:chExt cx="845406" cy="418487"/>
            </a:xfrm>
          </p:grpSpPr>
          <p:sp>
            <p:nvSpPr>
              <p:cNvPr id="46" name="Rectangle 45"/>
              <p:cNvSpPr/>
              <p:nvPr/>
            </p:nvSpPr>
            <p:spPr>
              <a:xfrm>
                <a:off x="4022017" y="5871990"/>
                <a:ext cx="845406" cy="418487"/>
              </a:xfrm>
              <a:prstGeom prst="rect">
                <a:avLst/>
              </a:prstGeom>
              <a:ln w="952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lvl="0" algn="ctr" fontAlgn="base">
                  <a:spcBef>
                    <a:spcPct val="0"/>
                  </a:spcBef>
                  <a:spcAft>
                    <a:spcPct val="0"/>
                  </a:spcAft>
                </a:pPr>
                <a:endParaRPr lang="en-US" b="1">
                  <a:solidFill>
                    <a:srgbClr val="000000"/>
                  </a:solidFill>
                </a:endParaRPr>
              </a:p>
            </p:txBody>
          </p:sp>
          <p:pic>
            <p:nvPicPr>
              <p:cNvPr id="4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8498" y="5935947"/>
                <a:ext cx="292443" cy="273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3" name="Group 32"/>
            <p:cNvGrpSpPr/>
            <p:nvPr/>
          </p:nvGrpSpPr>
          <p:grpSpPr>
            <a:xfrm>
              <a:off x="6459357" y="3642220"/>
              <a:ext cx="845406" cy="418487"/>
              <a:chOff x="4022017" y="5871990"/>
              <a:chExt cx="845406" cy="418487"/>
            </a:xfrm>
          </p:grpSpPr>
          <p:sp>
            <p:nvSpPr>
              <p:cNvPr id="44" name="Rectangle 43"/>
              <p:cNvSpPr/>
              <p:nvPr/>
            </p:nvSpPr>
            <p:spPr>
              <a:xfrm>
                <a:off x="4022017" y="5871990"/>
                <a:ext cx="845406" cy="418487"/>
              </a:xfrm>
              <a:prstGeom prst="rect">
                <a:avLst/>
              </a:prstGeom>
              <a:ln w="952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lvl="0" algn="ctr" fontAlgn="base">
                  <a:spcBef>
                    <a:spcPct val="0"/>
                  </a:spcBef>
                  <a:spcAft>
                    <a:spcPct val="0"/>
                  </a:spcAft>
                </a:pPr>
                <a:endParaRPr lang="en-US" b="1">
                  <a:solidFill>
                    <a:srgbClr val="000000"/>
                  </a:solidFill>
                </a:endParaRPr>
              </a:p>
            </p:txBody>
          </p:sp>
          <p:pic>
            <p:nvPicPr>
              <p:cNvPr id="4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8498" y="5935947"/>
                <a:ext cx="292443" cy="273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4" name="Group 33"/>
            <p:cNvGrpSpPr/>
            <p:nvPr/>
          </p:nvGrpSpPr>
          <p:grpSpPr>
            <a:xfrm>
              <a:off x="1044045" y="5133520"/>
              <a:ext cx="248154" cy="586525"/>
              <a:chOff x="556811" y="633011"/>
              <a:chExt cx="366094" cy="865283"/>
            </a:xfrm>
          </p:grpSpPr>
          <p:sp>
            <p:nvSpPr>
              <p:cNvPr id="42" name="Parallelogram 41"/>
              <p:cNvSpPr/>
              <p:nvPr/>
            </p:nvSpPr>
            <p:spPr>
              <a:xfrm rot="16200000">
                <a:off x="307216" y="882606"/>
                <a:ext cx="865283" cy="366094"/>
              </a:xfrm>
              <a:prstGeom prst="parallelogram">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tlCol="0" anchor="ctr"/>
              <a:lstStyle/>
              <a:p>
                <a:pPr lvl="0" algn="ctr" fontAlgn="base">
                  <a:spcBef>
                    <a:spcPct val="0"/>
                  </a:spcBef>
                  <a:spcAft>
                    <a:spcPct val="0"/>
                  </a:spcAft>
                </a:pPr>
                <a:endParaRPr lang="en-US" b="1">
                  <a:solidFill>
                    <a:srgbClr val="000000"/>
                  </a:solidFill>
                </a:endParaRPr>
              </a:p>
            </p:txBody>
          </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473" y="807590"/>
                <a:ext cx="248364" cy="565242"/>
              </a:xfrm>
              <a:prstGeom prst="rect">
                <a:avLst/>
              </a:prstGeom>
            </p:spPr>
          </p:pic>
        </p:grpSp>
        <p:grpSp>
          <p:nvGrpSpPr>
            <p:cNvPr id="35" name="Group 34"/>
            <p:cNvGrpSpPr/>
            <p:nvPr/>
          </p:nvGrpSpPr>
          <p:grpSpPr>
            <a:xfrm>
              <a:off x="7925847" y="3513238"/>
              <a:ext cx="248154" cy="586525"/>
              <a:chOff x="556811" y="633011"/>
              <a:chExt cx="366094" cy="865283"/>
            </a:xfrm>
          </p:grpSpPr>
          <p:sp>
            <p:nvSpPr>
              <p:cNvPr id="40" name="Parallelogram 39"/>
              <p:cNvSpPr/>
              <p:nvPr/>
            </p:nvSpPr>
            <p:spPr>
              <a:xfrm rot="16200000">
                <a:off x="307216" y="882606"/>
                <a:ext cx="865283" cy="366094"/>
              </a:xfrm>
              <a:prstGeom prst="parallelogram">
                <a:avLst/>
              </a:prstGeom>
              <a:solidFill>
                <a:srgbClr val="CC6600"/>
              </a:solidFill>
              <a:ln>
                <a:noFill/>
              </a:ln>
            </p:spPr>
            <p:style>
              <a:lnRef idx="2">
                <a:schemeClr val="accent1"/>
              </a:lnRef>
              <a:fillRef idx="1">
                <a:schemeClr val="lt1"/>
              </a:fillRef>
              <a:effectRef idx="0">
                <a:schemeClr val="accent1"/>
              </a:effectRef>
              <a:fontRef idx="minor">
                <a:schemeClr val="dk1"/>
              </a:fontRef>
            </p:style>
            <p:txBody>
              <a:bodyPr rtlCol="0" anchor="ctr"/>
              <a:lstStyle/>
              <a:p>
                <a:pPr lvl="0" algn="ctr" fontAlgn="base">
                  <a:spcBef>
                    <a:spcPct val="0"/>
                  </a:spcBef>
                  <a:spcAft>
                    <a:spcPct val="0"/>
                  </a:spcAft>
                </a:pPr>
                <a:endParaRPr lang="en-US" b="1">
                  <a:solidFill>
                    <a:srgbClr val="000000"/>
                  </a:solidFill>
                </a:endParaRPr>
              </a:p>
            </p:txBody>
          </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473" y="807590"/>
                <a:ext cx="248364" cy="565242"/>
              </a:xfrm>
              <a:prstGeom prst="rect">
                <a:avLst/>
              </a:prstGeom>
            </p:spPr>
          </p:pic>
        </p:grpSp>
        <p:grpSp>
          <p:nvGrpSpPr>
            <p:cNvPr id="36" name="Group 35"/>
            <p:cNvGrpSpPr/>
            <p:nvPr/>
          </p:nvGrpSpPr>
          <p:grpSpPr>
            <a:xfrm>
              <a:off x="7660446" y="5463311"/>
              <a:ext cx="248154" cy="586525"/>
              <a:chOff x="556811" y="633011"/>
              <a:chExt cx="366094" cy="865283"/>
            </a:xfrm>
          </p:grpSpPr>
          <p:sp>
            <p:nvSpPr>
              <p:cNvPr id="38" name="Parallelogram 37"/>
              <p:cNvSpPr/>
              <p:nvPr/>
            </p:nvSpPr>
            <p:spPr>
              <a:xfrm rot="16200000">
                <a:off x="307216" y="882606"/>
                <a:ext cx="865283" cy="366094"/>
              </a:xfrm>
              <a:prstGeom prst="parallelogram">
                <a:avLst/>
              </a:prstGeom>
              <a:solidFill>
                <a:srgbClr val="CC6600"/>
              </a:solidFill>
              <a:ln>
                <a:noFill/>
              </a:ln>
            </p:spPr>
            <p:style>
              <a:lnRef idx="2">
                <a:schemeClr val="accent1"/>
              </a:lnRef>
              <a:fillRef idx="1">
                <a:schemeClr val="lt1"/>
              </a:fillRef>
              <a:effectRef idx="0">
                <a:schemeClr val="accent1"/>
              </a:effectRef>
              <a:fontRef idx="minor">
                <a:schemeClr val="dk1"/>
              </a:fontRef>
            </p:style>
            <p:txBody>
              <a:bodyPr rtlCol="0" anchor="ctr"/>
              <a:lstStyle/>
              <a:p>
                <a:pPr lvl="0" algn="ctr" fontAlgn="base">
                  <a:spcBef>
                    <a:spcPct val="0"/>
                  </a:spcBef>
                  <a:spcAft>
                    <a:spcPct val="0"/>
                  </a:spcAft>
                </a:pPr>
                <a:endParaRPr lang="en-US" b="1">
                  <a:solidFill>
                    <a:srgbClr val="000000"/>
                  </a:solidFill>
                </a:endParaRP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473" y="807590"/>
                <a:ext cx="248364" cy="565242"/>
              </a:xfrm>
              <a:prstGeom prst="rect">
                <a:avLst/>
              </a:prstGeom>
            </p:spPr>
          </p:pic>
        </p:grpSp>
        <p:pic>
          <p:nvPicPr>
            <p:cNvPr id="37" name="Picture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43293" y="4998135"/>
              <a:ext cx="283804" cy="283804"/>
            </a:xfrm>
            <a:prstGeom prst="rect">
              <a:avLst/>
            </a:prstGeom>
          </p:spPr>
        </p:pic>
      </p:grpSp>
    </p:spTree>
    <p:extLst>
      <p:ext uri="{BB962C8B-B14F-4D97-AF65-F5344CB8AC3E}">
        <p14:creationId xmlns:p14="http://schemas.microsoft.com/office/powerpoint/2010/main" val="4124323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Recovering EFS–Encrypted Files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To ensure that you can recover EFS-encrypted files, you should:</a:t>
            </a:r>
          </a:p>
          <a:p>
            <a:pPr lvl="1"/>
            <a:r>
              <a:rPr lang="en-US" kern="0">
                <a:solidFill>
                  <a:srgbClr val="000000"/>
                </a:solidFill>
              </a:rPr>
              <a:t>Back up user certificates</a:t>
            </a:r>
          </a:p>
          <a:p>
            <a:pPr lvl="1"/>
            <a:r>
              <a:rPr lang="en-US" kern="0">
                <a:solidFill>
                  <a:srgbClr val="000000"/>
                </a:solidFill>
              </a:rPr>
              <a:t>Configure a recovery agent</a:t>
            </a:r>
          </a:p>
          <a:p>
            <a:pPr lvl="1">
              <a:buNone/>
            </a:pPr>
            <a:endParaRPr lang="en-US" kern="0">
              <a:solidFill>
                <a:srgbClr val="000000"/>
              </a:solidFill>
            </a:endParaRPr>
          </a:p>
          <a:p>
            <a:pPr marL="174625" lvl="1" indent="-174625">
              <a:buSzPct val="90000"/>
            </a:pPr>
            <a:r>
              <a:rPr lang="en-US" sz="2800" kern="0">
                <a:solidFill>
                  <a:srgbClr val="000000"/>
                </a:solidFill>
              </a:rPr>
              <a:t>You must back up the recovery key to:</a:t>
            </a:r>
          </a:p>
          <a:p>
            <a:pPr lvl="1"/>
            <a:r>
              <a:rPr lang="en-US" kern="0">
                <a:solidFill>
                  <a:srgbClr val="000000"/>
                </a:solidFill>
              </a:rPr>
              <a:t>Secure against system failure</a:t>
            </a:r>
          </a:p>
          <a:p>
            <a:pPr lvl="1"/>
            <a:r>
              <a:rPr lang="en-US" kern="0">
                <a:solidFill>
                  <a:srgbClr val="000000"/>
                </a:solidFill>
              </a:rPr>
              <a:t>Make the recovery key portable</a:t>
            </a:r>
            <a:endParaRPr lang="en-US" kern="0" dirty="0">
              <a:solidFill>
                <a:srgbClr val="000000"/>
              </a:solidFill>
            </a:endParaRPr>
          </a:p>
        </p:txBody>
      </p:sp>
    </p:spTree>
    <p:extLst>
      <p:ext uri="{BB962C8B-B14F-4D97-AF65-F5344CB8AC3E}">
        <p14:creationId xmlns:p14="http://schemas.microsoft.com/office/powerpoint/2010/main" val="2637705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adc167c9-d924-428a-b38e-7e62459111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Encrypting a File by Using EFS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a:t>
            </a:r>
          </a:p>
          <a:p>
            <a:pPr marL="461962" lvl="0" indent="-457200"/>
            <a:r>
              <a:rPr lang="en-US" kern="0">
                <a:solidFill>
                  <a:srgbClr val="000000"/>
                </a:solidFill>
              </a:rPr>
              <a:t>Verify that a computer account supports EFS on a network share</a:t>
            </a:r>
          </a:p>
          <a:p>
            <a:pPr marL="461962" lvl="0" indent="-457200"/>
            <a:r>
              <a:rPr lang="en-US" kern="0">
                <a:solidFill>
                  <a:srgbClr val="000000"/>
                </a:solidFill>
              </a:rPr>
              <a:t>Use EFS to encrypt a file on a network share</a:t>
            </a:r>
          </a:p>
          <a:p>
            <a:pPr marL="461962" lvl="0" indent="-457200"/>
            <a:r>
              <a:rPr lang="en-US" kern="0">
                <a:solidFill>
                  <a:srgbClr val="000000"/>
                </a:solidFill>
              </a:rPr>
              <a:t>View the certificate used for encryption</a:t>
            </a:r>
          </a:p>
          <a:p>
            <a:pPr marL="461962" lvl="0" indent="-457200"/>
            <a:r>
              <a:rPr lang="en-US" kern="0">
                <a:solidFill>
                  <a:srgbClr val="000000"/>
                </a:solidFill>
              </a:rPr>
              <a:t>Test access to an encrypted file</a:t>
            </a:r>
            <a:endParaRPr lang="en-US" kern="0" dirty="0">
              <a:solidFill>
                <a:srgbClr val="000000"/>
              </a:solidFill>
            </a:endParaRPr>
          </a:p>
        </p:txBody>
      </p:sp>
    </p:spTree>
    <p:extLst>
      <p:ext uri="{BB962C8B-B14F-4D97-AF65-F5344CB8AC3E}">
        <p14:creationId xmlns:p14="http://schemas.microsoft.com/office/powerpoint/2010/main" val="3494769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7490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4567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Encrypting Drives by Using BitLocker
Encrypting Files by Using EFS
Configuring Advanced Auditing</a:t>
            </a:r>
            <a:endParaRPr lang="en-US"/>
          </a:p>
        </p:txBody>
      </p:sp>
    </p:spTree>
    <p:extLst>
      <p:ext uri="{BB962C8B-B14F-4D97-AF65-F5344CB8AC3E}">
        <p14:creationId xmlns:p14="http://schemas.microsoft.com/office/powerpoint/2010/main" val="803920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f308a2d0-728c-495c-a6c5-949da9cc48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EFS vs. BitLocker</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Shared Computers </a:t>
            </a:r>
          </a:p>
          <a:p>
            <a:pPr lvl="1"/>
            <a:r>
              <a:rPr lang="en-US" i="1" kern="0">
                <a:solidFill>
                  <a:srgbClr val="000000"/>
                </a:solidFill>
              </a:rPr>
              <a:t>Use EFS: </a:t>
            </a:r>
            <a:r>
              <a:rPr lang="en-US" kern="0">
                <a:solidFill>
                  <a:srgbClr val="000000"/>
                </a:solidFill>
              </a:rPr>
              <a:t>offers folder encryption and ensures that users on shared computers cannot view other users’ data.</a:t>
            </a:r>
          </a:p>
          <a:p>
            <a:pPr lvl="0"/>
            <a:r>
              <a:rPr lang="en-US" kern="0">
                <a:solidFill>
                  <a:srgbClr val="000000"/>
                </a:solidFill>
              </a:rPr>
              <a:t>Portable Computers </a:t>
            </a:r>
          </a:p>
          <a:p>
            <a:pPr lvl="1"/>
            <a:r>
              <a:rPr lang="en-US" i="1" kern="0">
                <a:solidFill>
                  <a:srgbClr val="000000"/>
                </a:solidFill>
              </a:rPr>
              <a:t>Use BitLocker: </a:t>
            </a:r>
            <a:r>
              <a:rPr lang="en-US" kern="0">
                <a:solidFill>
                  <a:srgbClr val="000000"/>
                </a:solidFill>
              </a:rPr>
              <a:t>protects the entire hard drive which ensures that data is protected no matter where it is stored on the hard drive.</a:t>
            </a:r>
          </a:p>
          <a:p>
            <a:pPr lvl="0"/>
            <a:r>
              <a:rPr lang="en-US" kern="0">
                <a:solidFill>
                  <a:srgbClr val="000000"/>
                </a:solidFill>
              </a:rPr>
              <a:t>High Security Environment </a:t>
            </a:r>
          </a:p>
          <a:p>
            <a:pPr lvl="1"/>
            <a:r>
              <a:rPr lang="en-US" i="1" kern="0">
                <a:solidFill>
                  <a:srgbClr val="000000"/>
                </a:solidFill>
              </a:rPr>
              <a:t>Combine EFS and BitLocker: </a:t>
            </a:r>
            <a:r>
              <a:rPr lang="en-US" kern="0">
                <a:solidFill>
                  <a:srgbClr val="000000"/>
                </a:solidFill>
              </a:rPr>
              <a:t>provides more data protection than just EFS or BitLocker alone.</a:t>
            </a:r>
            <a:endParaRPr lang="en-US" kern="0" dirty="0">
              <a:solidFill>
                <a:srgbClr val="000000"/>
              </a:solidFill>
            </a:endParaRPr>
          </a:p>
        </p:txBody>
      </p:sp>
    </p:spTree>
    <p:extLst>
      <p:ext uri="{BB962C8B-B14F-4D97-AF65-F5344CB8AC3E}">
        <p14:creationId xmlns:p14="http://schemas.microsoft.com/office/powerpoint/2010/main" val="2447908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Configuring Advanced Auditing</a:t>
            </a:r>
            <a:endParaRPr lang="en-US"/>
          </a:p>
        </p:txBody>
      </p:sp>
      <p:sp>
        <p:nvSpPr>
          <p:cNvPr id="3" name="Text Placeholder 2"/>
          <p:cNvSpPr>
            <a:spLocks noGrp="1"/>
          </p:cNvSpPr>
          <p:nvPr>
            <p:ph type="body" idx="1"/>
          </p:nvPr>
        </p:nvSpPr>
        <p:spPr/>
        <p:txBody>
          <a:bodyPr/>
          <a:lstStyle/>
          <a:p>
            <a:r>
              <a:rPr lang="en-US" smtClean="0"/>
              <a:t>Overview of Audit Policies
Specifying Auditing Settings on a File or Folder
Enabling Audit Policy
Evaluating Events in the Security Log
Advanced Audit Policies
Demonstration: Configuring Advanced Auditing</a:t>
            </a:r>
            <a:endParaRPr lang="en-US"/>
          </a:p>
        </p:txBody>
      </p:sp>
    </p:spTree>
    <p:extLst>
      <p:ext uri="{BB962C8B-B14F-4D97-AF65-F5344CB8AC3E}">
        <p14:creationId xmlns:p14="http://schemas.microsoft.com/office/powerpoint/2010/main" val="3837608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Audit Policies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Audit events by activity category, such as:</a:t>
            </a:r>
          </a:p>
          <a:p>
            <a:pPr lvl="1"/>
            <a:r>
              <a:rPr lang="en-US" kern="0">
                <a:solidFill>
                  <a:srgbClr val="000000"/>
                </a:solidFill>
              </a:rPr>
              <a:t>Access to NTFS/ReFS files and folders</a:t>
            </a:r>
          </a:p>
          <a:p>
            <a:pPr lvl="1"/>
            <a:r>
              <a:rPr lang="en-US" kern="0">
                <a:solidFill>
                  <a:srgbClr val="000000"/>
                </a:solidFill>
              </a:rPr>
              <a:t>Account or object changes in Active Directory Domain Services</a:t>
            </a:r>
          </a:p>
          <a:p>
            <a:pPr lvl="1"/>
            <a:r>
              <a:rPr lang="en-US" kern="0">
                <a:solidFill>
                  <a:srgbClr val="000000"/>
                </a:solidFill>
              </a:rPr>
              <a:t>Logon</a:t>
            </a:r>
          </a:p>
          <a:p>
            <a:pPr lvl="1"/>
            <a:r>
              <a:rPr lang="en-US" kern="0">
                <a:solidFill>
                  <a:srgbClr val="000000"/>
                </a:solidFill>
              </a:rPr>
              <a:t>Assignment of use of user rights</a:t>
            </a:r>
          </a:p>
          <a:p>
            <a:pPr lvl="0"/>
            <a:r>
              <a:rPr lang="en-US" kern="0">
                <a:solidFill>
                  <a:srgbClr val="000000"/>
                </a:solidFill>
              </a:rPr>
              <a:t>By default, domain controllers audit successful events for most categories</a:t>
            </a:r>
          </a:p>
          <a:p>
            <a:pPr lvl="0"/>
            <a:r>
              <a:rPr lang="en-US" kern="0">
                <a:solidFill>
                  <a:srgbClr val="000000"/>
                </a:solidFill>
              </a:rPr>
              <a:t>Goal: Align audit policies with corporate security policies:</a:t>
            </a:r>
          </a:p>
          <a:p>
            <a:pPr lvl="1"/>
            <a:r>
              <a:rPr lang="en-US" kern="0">
                <a:solidFill>
                  <a:srgbClr val="000000"/>
                </a:solidFill>
              </a:rPr>
              <a:t>Over-auditing: logs are too big to find important events</a:t>
            </a:r>
          </a:p>
          <a:p>
            <a:pPr lvl="1"/>
            <a:r>
              <a:rPr lang="en-US" kern="0">
                <a:solidFill>
                  <a:srgbClr val="000000"/>
                </a:solidFill>
              </a:rPr>
              <a:t>Under-auditing: important events are not logged</a:t>
            </a:r>
            <a:endParaRPr lang="en-US" kern="0" dirty="0">
              <a:solidFill>
                <a:srgbClr val="000000"/>
              </a:solidFill>
            </a:endParaRPr>
          </a:p>
        </p:txBody>
      </p:sp>
    </p:spTree>
    <p:extLst>
      <p:ext uri="{BB962C8B-B14F-4D97-AF65-F5344CB8AC3E}">
        <p14:creationId xmlns:p14="http://schemas.microsoft.com/office/powerpoint/2010/main" val="672704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Specifying Auditing Settings on a File or Folder</a:t>
            </a:r>
            <a:endParaRPr lang="en-US"/>
          </a:p>
        </p:txBody>
      </p:sp>
      <p:sp>
        <p:nvSpPr>
          <p:cNvPr id="4" name="Content Placeholder 2"/>
          <p:cNvSpPr txBox="1">
            <a:spLocks/>
          </p:cNvSpPr>
          <p:nvPr/>
        </p:nvSpPr>
        <p:spPr>
          <a:xfrm>
            <a:off x="533400" y="838200"/>
            <a:ext cx="8119156" cy="8075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a:solidFill>
                  <a:srgbClr val="000000"/>
                </a:solidFill>
              </a:rPr>
              <a:t>Auditing settings for a file or folder are specified by modifying the SACL:</a:t>
            </a:r>
            <a:endParaRPr lang="en-US" sz="2000" kern="0" dirty="0">
              <a:solidFill>
                <a:srgbClr val="000000"/>
              </a:solidFill>
            </a:endParaRPr>
          </a:p>
        </p:txBody>
      </p:sp>
      <p:sp>
        <p:nvSpPr>
          <p:cNvPr id="5" name="Rectangle 4"/>
          <p:cNvSpPr/>
          <p:nvPr/>
        </p:nvSpPr>
        <p:spPr bwMode="auto">
          <a:xfrm>
            <a:off x="533400" y="5715000"/>
            <a:ext cx="8077200" cy="990600"/>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a:solidFill>
                <a:srgbClr val="000000"/>
              </a:solidFill>
              <a:latin typeface="Verdana" pitchFamily="34" charset="0"/>
              <a:cs typeface="Arial" charset="0"/>
            </a:endParaRPr>
          </a:p>
        </p:txBody>
      </p:sp>
      <p:pic>
        <p:nvPicPr>
          <p:cNvPr id="6" name="Picture 2" descr="A screenshot of the Auditing Entry Dialog box for an NTFS fol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52029"/>
            <a:ext cx="6324600" cy="4086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33400" y="5796171"/>
            <a:ext cx="8178842" cy="1061829"/>
          </a:xfrm>
          <a:prstGeom prst="rect">
            <a:avLst/>
          </a:prstGeom>
          <a:noFill/>
        </p:spPr>
        <p:txBody>
          <a:bodyPr wrap="none" rtlCol="0">
            <a:spAutoFit/>
          </a:bodyPr>
          <a:lstStyle/>
          <a:p>
            <a:pPr marL="174625" lvl="0" indent="-174625" fontAlgn="base">
              <a:spcBef>
                <a:spcPts val="600"/>
              </a:spcBef>
              <a:spcAft>
                <a:spcPct val="0"/>
              </a:spcAft>
              <a:buClr>
                <a:srgbClr val="0070C0"/>
              </a:buClr>
              <a:buSzPct val="90000"/>
              <a:buFont typeface="Arial" pitchFamily="34" charset="0"/>
              <a:buChar char="•"/>
            </a:pPr>
            <a:r>
              <a:rPr lang="en-US" sz="2000" kern="0">
                <a:solidFill>
                  <a:srgbClr val="000000"/>
                </a:solidFill>
                <a:latin typeface="Segoe UI" pitchFamily="34" charset="0"/>
                <a:ea typeface="Segoe UI" pitchFamily="34" charset="0"/>
                <a:cs typeface="Segoe UI" pitchFamily="34" charset="0"/>
              </a:rPr>
              <a:t>Full control will record all associated events</a:t>
            </a:r>
          </a:p>
          <a:p>
            <a:pPr marL="174625" lvl="0" indent="-174625" fontAlgn="base">
              <a:spcBef>
                <a:spcPts val="600"/>
              </a:spcBef>
              <a:spcAft>
                <a:spcPct val="0"/>
              </a:spcAft>
              <a:buClr>
                <a:srgbClr val="0070C0"/>
              </a:buClr>
              <a:buSzPct val="90000"/>
              <a:buFont typeface="Arial" pitchFamily="34" charset="0"/>
              <a:buChar char="•"/>
            </a:pPr>
            <a:r>
              <a:rPr lang="en-US" sz="2000" kern="0">
                <a:solidFill>
                  <a:srgbClr val="000000"/>
                </a:solidFill>
                <a:latin typeface="Segoe UI" pitchFamily="34" charset="0"/>
                <a:ea typeface="Segoe UI" pitchFamily="34" charset="0"/>
                <a:cs typeface="Segoe UI" pitchFamily="34" charset="0"/>
              </a:rPr>
              <a:t>Recording audit events will not occur until the audit policy is enabled</a:t>
            </a:r>
          </a:p>
          <a:p>
            <a:pPr lvl="0" fontAlgn="base">
              <a:spcBef>
                <a:spcPct val="0"/>
              </a:spcBef>
              <a:spcAft>
                <a:spcPct val="0"/>
              </a:spcAft>
            </a:pPr>
            <a:endParaRPr lang="en-IN" b="1" dirty="0">
              <a:solidFill>
                <a:srgbClr val="000000"/>
              </a:solidFill>
              <a:latin typeface="Verdana" pitchFamily="34" charset="0"/>
              <a:cs typeface="Arial" charset="0"/>
            </a:endParaRPr>
          </a:p>
        </p:txBody>
      </p:sp>
    </p:spTree>
    <p:extLst>
      <p:ext uri="{BB962C8B-B14F-4D97-AF65-F5344CB8AC3E}">
        <p14:creationId xmlns:p14="http://schemas.microsoft.com/office/powerpoint/2010/main" val="1555071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Enabling Audit Policy</a:t>
            </a:r>
            <a:endParaRPr lang="en-US"/>
          </a:p>
        </p:txBody>
      </p:sp>
      <p:sp>
        <p:nvSpPr>
          <p:cNvPr id="4" name="Content Placeholder 2"/>
          <p:cNvSpPr txBox="1">
            <a:spLocks/>
          </p:cNvSpPr>
          <p:nvPr/>
        </p:nvSpPr>
        <p:spPr>
          <a:xfrm>
            <a:off x="533400" y="1219200"/>
            <a:ext cx="8119156" cy="2407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To enable audit policy by configuring Audit Policy settings in a GPO:</a:t>
            </a:r>
          </a:p>
          <a:p>
            <a:pPr lvl="0"/>
            <a:r>
              <a:rPr lang="en-US" kern="0">
                <a:solidFill>
                  <a:srgbClr val="000000"/>
                </a:solidFill>
              </a:rPr>
              <a:t>Enable the appropriate settings in the GPO</a:t>
            </a:r>
          </a:p>
          <a:p>
            <a:pPr lvl="0"/>
            <a:r>
              <a:rPr lang="en-US" kern="0">
                <a:solidFill>
                  <a:srgbClr val="000000"/>
                </a:solidFill>
              </a:rPr>
              <a:t>Apply the GPO to the AD DS container where your servers are located</a:t>
            </a:r>
          </a:p>
          <a:p>
            <a:pPr lvl="0"/>
            <a:endParaRPr lang="en-US"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919969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93e77ab6-cebe-4b51-975c-04edc23b75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Evaluating Events in the Security Log</a:t>
            </a:r>
            <a:endParaRPr lang="en-US"/>
          </a:p>
        </p:txBody>
      </p:sp>
      <p:sp>
        <p:nvSpPr>
          <p:cNvPr id="4" name="Content Placeholder 2"/>
          <p:cNvSpPr txBox="1">
            <a:spLocks/>
          </p:cNvSpPr>
          <p:nvPr/>
        </p:nvSpPr>
        <p:spPr>
          <a:xfrm>
            <a:off x="458788" y="1021215"/>
            <a:ext cx="8119156" cy="76261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a:solidFill>
                  <a:srgbClr val="000000"/>
                </a:solidFill>
              </a:rPr>
              <a:t>View the audit events in the Details field in Security log, and filter to reduce the number of events to examine:</a:t>
            </a:r>
          </a:p>
          <a:p>
            <a:pPr marL="0" lvl="0" indent="0">
              <a:buNone/>
            </a:pPr>
            <a:endParaRPr lang="en-US" kern="0">
              <a:solidFill>
                <a:srgbClr val="000000"/>
              </a:solidFill>
            </a:endParaRPr>
          </a:p>
          <a:p>
            <a:pPr lvl="1"/>
            <a:endParaRPr lang="en-US" kern="0" dirty="0">
              <a:solidFill>
                <a:srgbClr val="000000"/>
              </a:solidFill>
            </a:endParaRPr>
          </a:p>
        </p:txBody>
      </p:sp>
      <p:pic>
        <p:nvPicPr>
          <p:cNvPr id="5" name="Picture 4" descr="A screen shot of a list of Audit Success entries in Event View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35" y="1783830"/>
            <a:ext cx="8034462" cy="4923942"/>
          </a:xfrm>
          <a:prstGeom prst="rect">
            <a:avLst/>
          </a:prstGeom>
        </p:spPr>
      </p:pic>
    </p:spTree>
    <p:extLst>
      <p:ext uri="{BB962C8B-B14F-4D97-AF65-F5344CB8AC3E}">
        <p14:creationId xmlns:p14="http://schemas.microsoft.com/office/powerpoint/2010/main" val="1569668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8a755abc-5b83-42a4-ae17-f4d13c3a46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Advanced Audit Policies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Windows Server 2012 and Windows Server 2008 R2 provide an additional set of Advanced Audit Policies to configure</a:t>
            </a:r>
            <a:endParaRPr lang="en-US" kern="0" dirty="0">
              <a:solidFill>
                <a:srgbClr val="000000"/>
              </a:solidFill>
            </a:endParaRPr>
          </a:p>
        </p:txBody>
      </p:sp>
      <p:pic>
        <p:nvPicPr>
          <p:cNvPr id="5" name="Picture 2" descr="The Audit Policies node in a Group Policy object, and the child nodes of this policy: Account Logon, Account Management, Detailed Tracking, DS Access, Logon/Logoff, Object Access, Policy Change, Privilege Use, System, and Global Object Access Auditing."/>
          <p:cNvPicPr>
            <a:picLocks noChangeAspect="1" noChangeArrowheads="1"/>
          </p:cNvPicPr>
          <p:nvPr/>
        </p:nvPicPr>
        <p:blipFill>
          <a:blip r:embed="rId3" cstate="print"/>
          <a:srcRect l="27530"/>
          <a:stretch>
            <a:fillRect/>
          </a:stretch>
        </p:blipFill>
        <p:spPr bwMode="auto">
          <a:xfrm>
            <a:off x="1770434" y="2692805"/>
            <a:ext cx="4660529" cy="3446890"/>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400587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53c100ad-8e3f-4366-803b-12a56a4ba5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Advanced Auditing</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create and edit a GPO for audit policy configuration</a:t>
            </a:r>
            <a:endParaRPr lang="en-US" kern="0" dirty="0">
              <a:solidFill>
                <a:srgbClr val="000000"/>
              </a:solidFill>
            </a:endParaRPr>
          </a:p>
        </p:txBody>
      </p:sp>
    </p:spTree>
    <p:extLst>
      <p:ext uri="{BB962C8B-B14F-4D97-AF65-F5344CB8AC3E}">
        <p14:creationId xmlns:p14="http://schemas.microsoft.com/office/powerpoint/2010/main" val="6971527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96763" cy="740664"/>
          </a:xfrm>
        </p:spPr>
        <p:txBody>
          <a:bodyPr/>
          <a:lstStyle/>
          <a:p>
            <a:r>
              <a:rPr lang="en-US" dirty="0" smtClean="0"/>
              <a:t>Lab: Configuring Encryption and Advanced Auditing</a:t>
            </a:r>
            <a:endParaRPr lang="en-US" dirty="0"/>
          </a:p>
        </p:txBody>
      </p:sp>
      <p:sp>
        <p:nvSpPr>
          <p:cNvPr id="3" name="Text Placeholder 2"/>
          <p:cNvSpPr>
            <a:spLocks noGrp="1"/>
          </p:cNvSpPr>
          <p:nvPr>
            <p:ph type="body" idx="1"/>
          </p:nvPr>
        </p:nvSpPr>
        <p:spPr/>
        <p:txBody>
          <a:bodyPr/>
          <a:lstStyle/>
          <a:p>
            <a:r>
              <a:rPr lang="en-US" smtClean="0"/>
              <a:t>Exercise 1: Using BitLocker® Drive Encryption to Secure Data Drives
Exercise 2: Encrypting and Recovering Files
Exercise 3: Configuring Advanced Auditing</a:t>
            </a:r>
            <a:endParaRPr lang="en-US"/>
          </a:p>
        </p:txBody>
      </p:sp>
      <p:sp>
        <p:nvSpPr>
          <p:cNvPr id="4" name="TextBox 3"/>
          <p:cNvSpPr txBox="1"/>
          <p:nvPr/>
        </p:nvSpPr>
        <p:spPr>
          <a:xfrm>
            <a:off x="458788" y="3885819"/>
            <a:ext cx="3146311" cy="523220"/>
          </a:xfrm>
          <a:prstGeom prst="rect">
            <a:avLst/>
          </a:prstGeom>
          <a:noFill/>
        </p:spPr>
        <p:txBody>
          <a:bodyPr vert="horz" wrap="none" rtlCol="0">
            <a:spAutoFit/>
          </a:bodyPr>
          <a:lstStyle/>
          <a:p>
            <a:r>
              <a:rPr lang="en-US" sz="2800" dirty="0" smtClean="0">
                <a:latin typeface="Segoe UI" panose="020B0502040204020203" pitchFamily="34" charset="0"/>
              </a:rPr>
              <a:t>Logon Information</a:t>
            </a:r>
            <a:endParaRPr lang="en-US" sz="2800" dirty="0">
              <a:latin typeface="Segoe UI" panose="020B0502040204020203" pitchFamily="34" charset="0"/>
            </a:endParaRPr>
          </a:p>
        </p:txBody>
      </p:sp>
      <p:sp>
        <p:nvSpPr>
          <p:cNvPr id="5" name="TextBox 4"/>
          <p:cNvSpPr txBox="1"/>
          <p:nvPr/>
        </p:nvSpPr>
        <p:spPr>
          <a:xfrm>
            <a:off x="458788" y="4372322"/>
            <a:ext cx="6876754" cy="1815882"/>
          </a:xfrm>
          <a:prstGeom prst="rect">
            <a:avLst/>
          </a:prstGeom>
          <a:noFill/>
        </p:spPr>
        <p:txBody>
          <a:bodyPr vert="horz" wrap="none" rtlCol="0">
            <a:spAutoFit/>
          </a:bodyPr>
          <a:lstStyle/>
          <a:p>
            <a:r>
              <a:rPr lang="en-US" sz="2800" b="0" i="0" u="none" strike="noStrike" baseline="0" dirty="0" smtClean="0">
                <a:latin typeface="Segoe UI" panose="020B0502040204020203" pitchFamily="34" charset="0"/>
              </a:rPr>
              <a:t>Virtual </a:t>
            </a:r>
            <a:r>
              <a:rPr lang="en-US" sz="2800" b="0" i="0" u="none" strike="noStrike" baseline="0" dirty="0" smtClean="0">
                <a:latin typeface="Segoe UI" panose="020B0502040204020203" pitchFamily="34" charset="0"/>
              </a:rPr>
              <a:t>machines: 20411D-LON-DC1, </a:t>
            </a:r>
            <a:r>
              <a:rPr lang="en-US" sz="2800" b="0" i="0" u="none" strike="noStrike" baseline="0" dirty="0" smtClean="0">
                <a:latin typeface="Segoe UI" panose="020B0502040204020203" pitchFamily="34" charset="0"/>
              </a:rPr>
              <a:t/>
            </a:r>
            <a:br>
              <a:rPr lang="en-US" sz="2800" b="0" i="0" u="none" strike="noStrike" baseline="0" dirty="0" smtClean="0">
                <a:latin typeface="Segoe UI" panose="020B0502040204020203" pitchFamily="34" charset="0"/>
              </a:rPr>
            </a:br>
            <a:r>
              <a:rPr lang="en-US" sz="2800" b="0" i="0" u="none" strike="noStrike" baseline="0" dirty="0" smtClean="0">
                <a:latin typeface="Segoe UI" panose="020B0502040204020203" pitchFamily="34" charset="0"/>
              </a:rPr>
              <a:t>20411D-LON-CL1</a:t>
            </a:r>
            <a:r>
              <a:rPr lang="en-US" sz="2800" b="0" i="0" u="none" strike="noStrike" baseline="0" dirty="0" smtClean="0">
                <a:latin typeface="Segoe UI" panose="020B0502040204020203" pitchFamily="34" charset="0"/>
              </a:rPr>
              <a:t>, and 20411D-LON-SVR1</a:t>
            </a:r>
          </a:p>
          <a:p>
            <a:r>
              <a:rPr lang="en-US" sz="2800" b="0" i="0" u="none" strike="noStrike" baseline="0" dirty="0" smtClean="0">
                <a:latin typeface="Segoe UI" panose="020B0502040204020203" pitchFamily="34" charset="0"/>
              </a:rPr>
              <a:t>User name: </a:t>
            </a:r>
            <a:r>
              <a:rPr lang="en-US" sz="2800" b="1" i="0" u="none" strike="noStrike" baseline="0" dirty="0" err="1" smtClean="0">
                <a:latin typeface="Segoe UI" panose="020B0502040204020203" pitchFamily="34" charset="0"/>
              </a:rPr>
              <a:t>Adatum</a:t>
            </a:r>
            <a:r>
              <a:rPr lang="en-US" sz="2800" b="1" i="0" u="none" strike="noStrike" baseline="0" dirty="0" smtClean="0">
                <a:latin typeface="Segoe UI" panose="020B0502040204020203" pitchFamily="34" charset="0"/>
              </a:rPr>
              <a:t>\Administrator</a:t>
            </a:r>
            <a:endParaRPr lang="en-US" sz="2800" b="0" i="0" u="none" strike="noStrike" baseline="0" dirty="0" smtClean="0">
              <a:latin typeface="Segoe UI" panose="020B0502040204020203" pitchFamily="34" charset="0"/>
            </a:endParaRPr>
          </a:p>
          <a:p>
            <a:r>
              <a:rPr lang="en-US" sz="2800" b="0" i="0" u="none" strike="noStrike" baseline="0" dirty="0" smtClean="0">
                <a:latin typeface="Segoe UI" panose="020B0502040204020203" pitchFamily="34" charset="0"/>
              </a:rPr>
              <a:t>Password: </a:t>
            </a:r>
            <a:r>
              <a:rPr lang="en-US" sz="2800" b="1" i="0" u="none" strike="noStrike" baseline="0" dirty="0" smtClean="0">
                <a:latin typeface="Segoe UI" panose="020B0502040204020203" pitchFamily="34" charset="0"/>
              </a:rPr>
              <a:t>Pa$$w0rd</a:t>
            </a:r>
            <a:endParaRPr lang="en-US" sz="2800" b="0" i="0" u="none" strike="noStrike" baseline="0" dirty="0" smtClean="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40 minutes</a:t>
            </a:r>
            <a:endParaRPr lang="en-US" sz="2800">
              <a:latin typeface="Segoe UI" panose="020B0502040204020203" pitchFamily="34" charset="0"/>
            </a:endParaRPr>
          </a:p>
        </p:txBody>
      </p:sp>
    </p:spTree>
    <p:extLst>
      <p:ext uri="{BB962C8B-B14F-4D97-AF65-F5344CB8AC3E}">
        <p14:creationId xmlns:p14="http://schemas.microsoft.com/office/powerpoint/2010/main" val="5258692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468164"/>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panose="020B0502040204020203" pitchFamily="34" charset="0"/>
                <a:ea typeface="Times New Roman" panose="02020603050405020304" pitchFamily="18" charset="0"/>
                <a:cs typeface="Segoe UI" panose="020B0502040204020203" pitchFamily="34" charset="0"/>
              </a:rPr>
              <a:t>A. Datum Corporation is a global engineering and manufacturing company with a head office based in London, England. An IT office and data center are located in London to support the London location and other locations. A. Datum recently deployed a Windows Server 2012 server and client infrastructure. </a:t>
            </a:r>
            <a:endParaRPr lang="en-US" sz="2800" dirty="0" smtClean="0">
              <a:effectLst/>
              <a:latin typeface="Segoe UI" panose="020B0502040204020203" pitchFamily="34" charset="0"/>
              <a:ea typeface="Times New Roman" panose="02020603050405020304" pitchFamily="18" charset="0"/>
              <a:cs typeface="Times New Roman" panose="02020603050405020304" pitchFamily="18" charset="0"/>
            </a:endParaRPr>
          </a:p>
          <a:p>
            <a:pPr>
              <a:spcBef>
                <a:spcPts val="600"/>
              </a:spcBef>
              <a:spcAft>
                <a:spcPts val="1000"/>
              </a:spcAft>
            </a:pPr>
            <a:r>
              <a:rPr lang="en-US" sz="2800" dirty="0" smtClean="0">
                <a:effectLst/>
                <a:latin typeface="Segoe UI" panose="020B0502040204020203" pitchFamily="34" charset="0"/>
                <a:ea typeface="Times New Roman" panose="02020603050405020304" pitchFamily="18" charset="0"/>
                <a:cs typeface="Segoe UI" panose="020B0502040204020203" pitchFamily="34" charset="0"/>
              </a:rPr>
              <a:t>You have been asked to configure the Windows Server 2012 environment to protect sensitive files, and to ensure that access to files on the network is audited appropriately. You also have been </a:t>
            </a:r>
            <a:r>
              <a:rPr lang="en-US" sz="2800" dirty="0" smtClean="0">
                <a:effectLst/>
                <a:latin typeface="Segoe UI" panose="020B0502040204020203" pitchFamily="34" charset="0"/>
                <a:ea typeface="Times New Roman" panose="02020603050405020304" pitchFamily="18" charset="0"/>
                <a:cs typeface="Segoe UI" panose="020B0502040204020203" pitchFamily="34" charset="0"/>
              </a:rPr>
              <a:t>asked </a:t>
            </a:r>
            <a:r>
              <a:rPr lang="en-US" sz="2800" dirty="0">
                <a:latin typeface="Segoe UI" panose="020B0502040204020203" pitchFamily="34" charset="0"/>
                <a:ea typeface="Times New Roman" panose="02020603050405020304" pitchFamily="18" charset="0"/>
                <a:cs typeface="Segoe UI" panose="020B0502040204020203" pitchFamily="34" charset="0"/>
              </a:rPr>
              <a:t>to configure auditing for the new server</a:t>
            </a:r>
            <a:r>
              <a:rPr lang="en-US" sz="2800" dirty="0">
                <a:latin typeface="Segoe UI" panose="020B0502040204020203" pitchFamily="34" charset="0"/>
                <a:ea typeface="Times New Roman" panose="02020603050405020304" pitchFamily="18" charset="0"/>
                <a:cs typeface="Segoe UI" panose="020B0502040204020203" pitchFamily="34" charset="0"/>
              </a:rPr>
              <a:t>.</a:t>
            </a:r>
            <a:endParaRPr lang="en-US" sz="2800" dirty="0">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2757630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b5d037fc-4c02-4190-906a-0a2f161540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Encrypting Drives by Using BitLocker</a:t>
            </a:r>
            <a:endParaRPr lang="en-US"/>
          </a:p>
        </p:txBody>
      </p:sp>
      <p:sp>
        <p:nvSpPr>
          <p:cNvPr id="3" name="Text Placeholder 2"/>
          <p:cNvSpPr>
            <a:spLocks noGrp="1"/>
          </p:cNvSpPr>
          <p:nvPr>
            <p:ph type="body" idx="1"/>
          </p:nvPr>
        </p:nvSpPr>
        <p:spPr/>
        <p:txBody>
          <a:bodyPr/>
          <a:lstStyle/>
          <a:p>
            <a:r>
              <a:rPr lang="en-US" smtClean="0"/>
              <a:t>What is BitLocker?
How BitLocker Works
BitLocker Requirements
Configuring BitLocker
Using Group Policy to Manage BitLocker
Demonstration: Configuring BitLocker
Recovering Drives Encrypted with BitLocker</a:t>
            </a:r>
            <a:endParaRPr lang="en-US"/>
          </a:p>
        </p:txBody>
      </p:sp>
    </p:spTree>
    <p:extLst>
      <p:ext uri="{BB962C8B-B14F-4D97-AF65-F5344CB8AC3E}">
        <p14:creationId xmlns:p14="http://schemas.microsoft.com/office/powerpoint/2010/main" val="8275390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e98b0649-f117-45ef-99a4-2efc9261a7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Exercise 3, Task 1, why were you asked to generate a new data recovery agent certificate by using the AdatumCA CA?
What are the benefits of placing servers in an OU and then applying audit policies to that OU?
What is the reason for applying audit policies across the entire organization?</a:t>
            </a:r>
            <a:endParaRPr lang="en-US"/>
          </a:p>
        </p:txBody>
      </p:sp>
    </p:spTree>
    <p:extLst>
      <p:ext uri="{BB962C8B-B14F-4D97-AF65-F5344CB8AC3E}">
        <p14:creationId xmlns:p14="http://schemas.microsoft.com/office/powerpoint/2010/main" val="3733580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Tools</a:t>
            </a:r>
            <a:endParaRPr lang="en-US"/>
          </a:p>
        </p:txBody>
      </p:sp>
    </p:spTree>
    <p:extLst>
      <p:ext uri="{BB962C8B-B14F-4D97-AF65-F5344CB8AC3E}">
        <p14:creationId xmlns:p14="http://schemas.microsoft.com/office/powerpoint/2010/main" val="49976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600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c7ae82b-6365-4c59-b453-9fbf223cb0d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BitLocker?</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BitLocker is full drive encryption that has the following characteristics:</a:t>
            </a:r>
          </a:p>
          <a:p>
            <a:pPr lvl="0"/>
            <a:r>
              <a:rPr lang="en-US" kern="0">
                <a:solidFill>
                  <a:srgbClr val="000000"/>
                </a:solidFill>
              </a:rPr>
              <a:t>Can be used to encrypt an entire hard drive or only the used parts of a hard drive</a:t>
            </a:r>
          </a:p>
          <a:p>
            <a:pPr lvl="0"/>
            <a:r>
              <a:rPr lang="en-US" kern="0">
                <a:solidFill>
                  <a:srgbClr val="000000"/>
                </a:solidFill>
              </a:rPr>
              <a:t>Can be combined with EFS</a:t>
            </a:r>
          </a:p>
          <a:p>
            <a:pPr lvl="0"/>
            <a:r>
              <a:rPr lang="en-US" kern="0">
                <a:solidFill>
                  <a:srgbClr val="000000"/>
                </a:solidFill>
              </a:rPr>
              <a:t>Protects the integrity of the Windows boot process</a:t>
            </a:r>
          </a:p>
          <a:p>
            <a:pPr lvl="0"/>
            <a:r>
              <a:rPr lang="en-US" kern="0">
                <a:solidFill>
                  <a:srgbClr val="000000"/>
                </a:solidFill>
              </a:rPr>
              <a:t>Some features of BitLocker are only usable when a TPM is available on the computer</a:t>
            </a:r>
          </a:p>
          <a:p>
            <a:pPr lvl="0"/>
            <a:endParaRPr lang="en-US" b="1" kern="0">
              <a:solidFill>
                <a:srgbClr val="000000"/>
              </a:solidFill>
            </a:endParaRPr>
          </a:p>
          <a:p>
            <a:pPr lvl="0"/>
            <a:endParaRPr lang="en-US" b="1"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518730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66ee80e1-f6bd-4d0f-9330-101a704865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BitLocker Works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Advanced Encryption Standard (AES)</a:t>
            </a:r>
          </a:p>
          <a:p>
            <a:pPr lvl="1"/>
            <a:r>
              <a:rPr lang="en-US" kern="0">
                <a:solidFill>
                  <a:srgbClr val="000000"/>
                </a:solidFill>
              </a:rPr>
              <a:t>128-bit or 256-bit encryption key</a:t>
            </a:r>
          </a:p>
          <a:p>
            <a:pPr lvl="0"/>
            <a:r>
              <a:rPr lang="en-US" kern="0">
                <a:solidFill>
                  <a:srgbClr val="000000"/>
                </a:solidFill>
              </a:rPr>
              <a:t>Automated deployment with Windows PowerShell for computers already in production</a:t>
            </a:r>
          </a:p>
          <a:p>
            <a:pPr lvl="0"/>
            <a:r>
              <a:rPr lang="en-US" kern="0">
                <a:solidFill>
                  <a:srgbClr val="000000"/>
                </a:solidFill>
              </a:rPr>
              <a:t>New operating system deployments can use BitLocker before the operating system files are written to the volume</a:t>
            </a:r>
          </a:p>
          <a:p>
            <a:pPr lvl="0"/>
            <a:r>
              <a:rPr lang="en-US" kern="0">
                <a:solidFill>
                  <a:srgbClr val="000000"/>
                </a:solidFill>
              </a:rPr>
              <a:t>BitLocker encrypts entire hard drive:</a:t>
            </a:r>
          </a:p>
          <a:p>
            <a:pPr lvl="1"/>
            <a:r>
              <a:rPr lang="en-US" kern="0">
                <a:solidFill>
                  <a:srgbClr val="000000"/>
                </a:solidFill>
              </a:rPr>
              <a:t>Only used space encrypted (fastest)</a:t>
            </a:r>
          </a:p>
          <a:p>
            <a:pPr lvl="1"/>
            <a:r>
              <a:rPr lang="en-US" kern="0">
                <a:solidFill>
                  <a:srgbClr val="000000"/>
                </a:solidFill>
              </a:rPr>
              <a:t>Entire hard drive encrypted (most secure for existing computers)</a:t>
            </a:r>
            <a:endParaRPr lang="en-US" kern="0" dirty="0">
              <a:solidFill>
                <a:srgbClr val="000000"/>
              </a:solidFill>
            </a:endParaRPr>
          </a:p>
        </p:txBody>
      </p:sp>
    </p:spTree>
    <p:extLst>
      <p:ext uri="{BB962C8B-B14F-4D97-AF65-F5344CB8AC3E}">
        <p14:creationId xmlns:p14="http://schemas.microsoft.com/office/powerpoint/2010/main" val="1368120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ae4a9745-25a4-45c6-a18c-a14373598f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BitLocker Requirements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BitLocker is supported on </a:t>
            </a:r>
          </a:p>
          <a:p>
            <a:pPr lvl="1"/>
            <a:r>
              <a:rPr lang="en-US" kern="0">
                <a:solidFill>
                  <a:srgbClr val="000000"/>
                </a:solidFill>
              </a:rPr>
              <a:t>Windows Vista and newer Windows client operating systems</a:t>
            </a:r>
          </a:p>
          <a:p>
            <a:pPr lvl="1"/>
            <a:r>
              <a:rPr lang="en-US" kern="0">
                <a:solidFill>
                  <a:srgbClr val="000000"/>
                </a:solidFill>
              </a:rPr>
              <a:t>Windows Server 2008 and newer Windows server operating systems</a:t>
            </a:r>
          </a:p>
          <a:p>
            <a:pPr lvl="0"/>
            <a:r>
              <a:rPr lang="en-US" kern="0">
                <a:solidFill>
                  <a:srgbClr val="000000"/>
                </a:solidFill>
              </a:rPr>
              <a:t>Windows XP supports the ability to read and copy data from a portable hard drive encrypted with BitLocker To Go</a:t>
            </a:r>
          </a:p>
          <a:p>
            <a:pPr lvl="0"/>
            <a:r>
              <a:rPr lang="en-US" kern="0">
                <a:solidFill>
                  <a:srgbClr val="000000"/>
                </a:solidFill>
              </a:rPr>
              <a:t>A TPM offers additional features such as </a:t>
            </a:r>
          </a:p>
          <a:p>
            <a:pPr lvl="1"/>
            <a:r>
              <a:rPr lang="en-US" kern="0">
                <a:solidFill>
                  <a:srgbClr val="000000"/>
                </a:solidFill>
              </a:rPr>
              <a:t>System integrity verification</a:t>
            </a:r>
          </a:p>
          <a:p>
            <a:pPr lvl="1"/>
            <a:r>
              <a:rPr lang="en-US" kern="0">
                <a:solidFill>
                  <a:srgbClr val="000000"/>
                </a:solidFill>
              </a:rPr>
              <a:t>Multifactor authentication</a:t>
            </a:r>
            <a:endParaRPr lang="en-US" kern="0" dirty="0">
              <a:solidFill>
                <a:srgbClr val="000000"/>
              </a:solidFill>
            </a:endParaRPr>
          </a:p>
        </p:txBody>
      </p:sp>
    </p:spTree>
    <p:extLst>
      <p:ext uri="{BB962C8B-B14F-4D97-AF65-F5344CB8AC3E}">
        <p14:creationId xmlns:p14="http://schemas.microsoft.com/office/powerpoint/2010/main" val="900237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97fd8b23-1db7-4eab-a38a-e82881188c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BitLocker</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Enable TPM on the computer (optional)</a:t>
            </a:r>
          </a:p>
          <a:p>
            <a:pPr lvl="0"/>
            <a:r>
              <a:rPr lang="en-US" kern="0">
                <a:solidFill>
                  <a:srgbClr val="000000"/>
                </a:solidFill>
              </a:rPr>
              <a:t>Add the BitLocker Drive Encryption feature on the server</a:t>
            </a:r>
          </a:p>
          <a:p>
            <a:pPr lvl="0"/>
            <a:r>
              <a:rPr lang="en-US" kern="0">
                <a:solidFill>
                  <a:srgbClr val="000000"/>
                </a:solidFill>
              </a:rPr>
              <a:t>Configure Group Policy or local Group Policy for BitLocker settings which is required if the computer does not have a TPM chip</a:t>
            </a:r>
          </a:p>
          <a:p>
            <a:pPr lvl="0"/>
            <a:r>
              <a:rPr lang="en-US" kern="0">
                <a:solidFill>
                  <a:srgbClr val="000000"/>
                </a:solidFill>
              </a:rPr>
              <a:t>Turn on BitLocker on the desired volume(s)</a:t>
            </a:r>
          </a:p>
          <a:p>
            <a:pPr lvl="0"/>
            <a:endParaRPr lang="en-US" kern="0" dirty="0">
              <a:solidFill>
                <a:srgbClr val="000000"/>
              </a:solidFill>
            </a:endParaRPr>
          </a:p>
        </p:txBody>
      </p:sp>
    </p:spTree>
    <p:extLst>
      <p:ext uri="{BB962C8B-B14F-4D97-AF65-F5344CB8AC3E}">
        <p14:creationId xmlns:p14="http://schemas.microsoft.com/office/powerpoint/2010/main" val="1511107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a08b9222-d781-4b50-9443-a906d0f87b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Group Policy to Manage BitLocker</a:t>
            </a:r>
            <a:endParaRPr lang="en-US"/>
          </a:p>
        </p:txBody>
      </p:sp>
      <p:sp>
        <p:nvSpPr>
          <p:cNvPr id="4" name="Content Placeholder 2"/>
          <p:cNvSpPr txBox="1">
            <a:spLocks/>
          </p:cNvSpPr>
          <p:nvPr/>
        </p:nvSpPr>
        <p:spPr>
          <a:xfrm>
            <a:off x="458788" y="1021214"/>
            <a:ext cx="8119156" cy="543795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Group Policy offers approximately 40 settings to manage and configure BitLocker. </a:t>
            </a:r>
          </a:p>
          <a:p>
            <a:pPr lvl="0"/>
            <a:r>
              <a:rPr lang="en-US" kern="0">
                <a:solidFill>
                  <a:srgbClr val="000000"/>
                </a:solidFill>
              </a:rPr>
              <a:t>Some common policy settings are:</a:t>
            </a:r>
          </a:p>
          <a:p>
            <a:pPr lvl="1"/>
            <a:r>
              <a:rPr lang="en-US" kern="0">
                <a:solidFill>
                  <a:srgbClr val="000000"/>
                </a:solidFill>
              </a:rPr>
              <a:t>Choose drive encryption method and cipher strength.</a:t>
            </a:r>
          </a:p>
          <a:p>
            <a:pPr lvl="1"/>
            <a:r>
              <a:rPr lang="en-US" kern="0">
                <a:solidFill>
                  <a:srgbClr val="000000"/>
                </a:solidFill>
              </a:rPr>
              <a:t>Deny write access to fixed data drives/removable drives not protected by BitLocker.</a:t>
            </a:r>
          </a:p>
          <a:p>
            <a:pPr lvl="1"/>
            <a:r>
              <a:rPr lang="en-US" kern="0">
                <a:solidFill>
                  <a:srgbClr val="000000"/>
                </a:solidFill>
              </a:rPr>
              <a:t>Configure use of passwords for fixed data drives/removable data drives.</a:t>
            </a:r>
          </a:p>
          <a:p>
            <a:pPr lvl="1"/>
            <a:r>
              <a:rPr lang="en-US" kern="0">
                <a:solidFill>
                  <a:srgbClr val="000000"/>
                </a:solidFill>
              </a:rPr>
              <a:t>Require additional authentication at startup.</a:t>
            </a:r>
          </a:p>
          <a:p>
            <a:pPr lvl="1"/>
            <a:r>
              <a:rPr lang="en-US" kern="0">
                <a:solidFill>
                  <a:srgbClr val="000000"/>
                </a:solidFill>
              </a:rPr>
              <a:t>Allow network unlock at startup.</a:t>
            </a:r>
          </a:p>
          <a:p>
            <a:pPr lvl="0"/>
            <a:endParaRPr lang="en-US" kern="0" dirty="0">
              <a:solidFill>
                <a:srgbClr val="000000"/>
              </a:solidFill>
            </a:endParaRPr>
          </a:p>
        </p:txBody>
      </p:sp>
    </p:spTree>
    <p:extLst>
      <p:ext uri="{BB962C8B-B14F-4D97-AF65-F5344CB8AC3E}">
        <p14:creationId xmlns:p14="http://schemas.microsoft.com/office/powerpoint/2010/main" val="2120488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a2ec2c3b-34ba-4370-ad23-ba98983af3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BitLocker</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a:t>
            </a:r>
          </a:p>
          <a:p>
            <a:pPr lvl="0"/>
            <a:r>
              <a:rPr lang="en-US" kern="0">
                <a:solidFill>
                  <a:srgbClr val="000000"/>
                </a:solidFill>
              </a:rPr>
              <a:t>Edit Group Policy to configure BitLocker</a:t>
            </a:r>
          </a:p>
          <a:p>
            <a:pPr lvl="0"/>
            <a:r>
              <a:rPr lang="en-US" kern="0">
                <a:solidFill>
                  <a:srgbClr val="000000"/>
                </a:solidFill>
              </a:rPr>
              <a:t> Add the BitLocker Drive Encryption feature</a:t>
            </a:r>
          </a:p>
          <a:p>
            <a:pPr lvl="0"/>
            <a:r>
              <a:rPr lang="en-US" kern="0">
                <a:solidFill>
                  <a:srgbClr val="000000"/>
                </a:solidFill>
              </a:rPr>
              <a:t> Turn on BitLocker and then validate that BitLocker is encrypting the data volume</a:t>
            </a:r>
          </a:p>
          <a:p>
            <a:pPr lvl="0"/>
            <a:endParaRPr lang="en-US" kern="0" dirty="0">
              <a:solidFill>
                <a:srgbClr val="000000"/>
              </a:solidFill>
            </a:endParaRPr>
          </a:p>
        </p:txBody>
      </p:sp>
    </p:spTree>
    <p:extLst>
      <p:ext uri="{BB962C8B-B14F-4D97-AF65-F5344CB8AC3E}">
        <p14:creationId xmlns:p14="http://schemas.microsoft.com/office/powerpoint/2010/main" val="2751259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7</TotalTime>
  <Words>4108</Words>
  <Application>Microsoft Office PowerPoint</Application>
  <PresentationFormat>On-screen Show (4:3)</PresentationFormat>
  <Paragraphs>427</Paragraphs>
  <Slides>32</Slides>
  <Notes>32</Notes>
  <HiddenSlides>5</HiddenSlides>
  <MMClips>0</MMClips>
  <ScaleCrop>false</ScaleCrop>
  <HeadingPairs>
    <vt:vector size="6" baseType="variant">
      <vt:variant>
        <vt:lpstr>Fonts Used</vt:lpstr>
      </vt:variant>
      <vt:variant>
        <vt:i4>9</vt:i4>
      </vt:variant>
      <vt:variant>
        <vt:lpstr>Theme</vt:lpstr>
      </vt:variant>
      <vt:variant>
        <vt:i4>33</vt:i4>
      </vt:variant>
      <vt:variant>
        <vt:lpstr>Slide Titles</vt:lpstr>
      </vt:variant>
      <vt:variant>
        <vt:i4>32</vt:i4>
      </vt:variant>
    </vt:vector>
  </HeadingPairs>
  <TitlesOfParts>
    <vt:vector size="74" baseType="lpstr">
      <vt:lpstr>Segoe UI</vt:lpstr>
      <vt:lpstr>Segoe UI Light</vt:lpstr>
      <vt:lpstr>Arial</vt:lpstr>
      <vt:lpstr>Times New Roman</vt:lpstr>
      <vt:lpstr>Verdana</vt:lpstr>
      <vt:lpstr>Calibri</vt:lpstr>
      <vt:lpstr>Segoe Light</vt:lpstr>
      <vt:lpstr>Wingdings</vt:lpstr>
      <vt:lpstr>Symbol</vt:lpstr>
      <vt:lpstr>Presentation1</vt:lpstr>
      <vt:lpstr>1_Presentation1</vt:lpstr>
      <vt:lpstr>2_Presentation1</vt:lpstr>
      <vt:lpstr>3_Presentation1</vt:lpstr>
      <vt:lpstr>4_Presentation1</vt:lpstr>
      <vt:lpstr>5_Presentation1</vt:lpstr>
      <vt:lpstr>6_Presentation1</vt:lpstr>
      <vt:lpstr>7_Presentation1</vt:lpstr>
      <vt:lpstr>8_Presentation1</vt:lpstr>
      <vt:lpstr>9_Presentation1</vt:lpstr>
      <vt:lpstr>10_Presentation1</vt:lpstr>
      <vt:lpstr>11_Presentation1</vt:lpstr>
      <vt:lpstr>12_Presentation1</vt:lpstr>
      <vt:lpstr>13_Presentation1</vt:lpstr>
      <vt:lpstr>14_Presentation1</vt:lpstr>
      <vt:lpstr>15_Presentation1</vt:lpstr>
      <vt:lpstr>16_Presentation1</vt:lpstr>
      <vt:lpstr>17_Presentation1</vt:lpstr>
      <vt:lpstr>18_Presentation1</vt:lpstr>
      <vt:lpstr>19_Presentation1</vt:lpstr>
      <vt:lpstr>20_Presentation1</vt:lpstr>
      <vt:lpstr>21_Presentation1</vt:lpstr>
      <vt:lpstr>22_Presentation1</vt:lpstr>
      <vt:lpstr>23_Presentation1</vt:lpstr>
      <vt:lpstr>24_Presentation1</vt:lpstr>
      <vt:lpstr>25_Presentation1</vt:lpstr>
      <vt:lpstr>26_Presentation1</vt:lpstr>
      <vt:lpstr>27_Presentation1</vt:lpstr>
      <vt:lpstr>28_Presentation1</vt:lpstr>
      <vt:lpstr>29_Presentation1</vt:lpstr>
      <vt:lpstr>30_Presentation1</vt:lpstr>
      <vt:lpstr>31_Presentation1</vt:lpstr>
      <vt:lpstr>32_Presentation1</vt:lpstr>
      <vt:lpstr>Module 10</vt:lpstr>
      <vt:lpstr>Module Overview</vt:lpstr>
      <vt:lpstr>Lesson 1: Encrypting Drives by Using BitLocker</vt:lpstr>
      <vt:lpstr>What is BitLocker?</vt:lpstr>
      <vt:lpstr>How BitLocker Works</vt:lpstr>
      <vt:lpstr>BitLocker Requirements</vt:lpstr>
      <vt:lpstr>Configuring BitLocker</vt:lpstr>
      <vt:lpstr>Using Group Policy to Manage BitLocker</vt:lpstr>
      <vt:lpstr>Demonstration: Configuring BitLocker</vt:lpstr>
      <vt:lpstr>PowerPoint Presentation</vt:lpstr>
      <vt:lpstr>PowerPoint Presentation</vt:lpstr>
      <vt:lpstr>Recovering Drives Encrypted with BitLocker</vt:lpstr>
      <vt:lpstr>Lesson 2: Encrypting Files by Using EFS</vt:lpstr>
      <vt:lpstr>What Is EFS?</vt:lpstr>
      <vt:lpstr>How EFS Works</vt:lpstr>
      <vt:lpstr>Recovering EFS–Encrypted Files</vt:lpstr>
      <vt:lpstr>Demonstration: Encrypting a File by Using EFS</vt:lpstr>
      <vt:lpstr>PowerPoint Presentation</vt:lpstr>
      <vt:lpstr>PowerPoint Presentation</vt:lpstr>
      <vt:lpstr>EFS vs. BitLocker</vt:lpstr>
      <vt:lpstr>Lesson 3: Configuring Advanced Auditing</vt:lpstr>
      <vt:lpstr>Overview of Audit Policies</vt:lpstr>
      <vt:lpstr>Specifying Auditing Settings on a File or Folder</vt:lpstr>
      <vt:lpstr>Enabling Audit Policy</vt:lpstr>
      <vt:lpstr>Evaluating Events in the Security Log</vt:lpstr>
      <vt:lpstr>Advanced Audit Policies</vt:lpstr>
      <vt:lpstr>Demonstration: Configuring Advanced Auditing</vt:lpstr>
      <vt:lpstr>Lab: Configuring Encryption and Advanced Auditing</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Anindya Pattanayak</dc:creator>
  <cp:lastModifiedBy>Anindya Pattanayak</cp:lastModifiedBy>
  <cp:revision>3</cp:revision>
  <dcterms:created xsi:type="dcterms:W3CDTF">2014-04-01T07:30:46Z</dcterms:created>
  <dcterms:modified xsi:type="dcterms:W3CDTF">2014-04-02T09:21:02Z</dcterms:modified>
</cp:coreProperties>
</file>