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Lst>
  <p:notesMasterIdLst>
    <p:notesMasterId r:id="rId67"/>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85" r:id="rId49"/>
    <p:sldId id="271" r:id="rId50"/>
    <p:sldId id="272" r:id="rId51"/>
    <p:sldId id="273" r:id="rId52"/>
    <p:sldId id="274" r:id="rId53"/>
    <p:sldId id="275" r:id="rId54"/>
    <p:sldId id="276" r:id="rId55"/>
    <p:sldId id="277" r:id="rId56"/>
    <p:sldId id="286" r:id="rId57"/>
    <p:sldId id="287" r:id="rId58"/>
    <p:sldId id="278" r:id="rId59"/>
    <p:sldId id="279" r:id="rId60"/>
    <p:sldId id="280" r:id="rId61"/>
    <p:sldId id="281" r:id="rId62"/>
    <p:sldId id="282" r:id="rId63"/>
    <p:sldId id="283" r:id="rId64"/>
    <p:sldId id="284" r:id="rId65"/>
    <p:sldId id="288" r:id="rId66"/>
  </p:sldIdLst>
  <p:sldSz cx="9144000" cy="6858000" type="screen4x3"/>
  <p:notesSz cx="6858000" cy="9144000"/>
  <p:embeddedFontLst>
    <p:embeddedFont>
      <p:font typeface="Mangal" panose="02040503050203030202" pitchFamily="18" charset="0"/>
      <p:regular r:id="rId68"/>
      <p:bold r:id="rId69"/>
    </p:embeddedFont>
    <p:embeddedFont>
      <p:font typeface="Arial Unicode MS" panose="020B0604020202020204" pitchFamily="34" charset="-128"/>
      <p:regular r:id="rId70"/>
    </p:embeddedFont>
    <p:embeddedFont>
      <p:font typeface="Segoe Light" panose="020B0302040504020203" pitchFamily="34" charset="0"/>
      <p:regular r:id="rId71"/>
      <p:italic r:id="rId72"/>
    </p:embeddedFont>
    <p:embeddedFont>
      <p:font typeface="Segoe UI Light" panose="020B0502040204020203" pitchFamily="34" charset="0"/>
      <p:regular r:id="rId73"/>
      <p:italic r:id="rId74"/>
    </p:embeddedFont>
    <p:embeddedFont>
      <p:font typeface="Segoe UI" panose="020B0502040204020203" pitchFamily="34" charset="0"/>
      <p:regular r:id="rId75"/>
      <p:bold r:id="rId76"/>
      <p:italic r:id="rId77"/>
      <p:boldItalic r:id="rId78"/>
    </p:embeddedFont>
    <p:embeddedFont>
      <p:font typeface="Verdana" panose="020B0604030504040204" pitchFamily="34" charset="0"/>
      <p:regular r:id="rId79"/>
      <p:bold r:id="rId80"/>
      <p:italic r:id="rId81"/>
      <p:boldItalic r:id="rId82"/>
    </p:embeddedFont>
    <p:embeddedFont>
      <p:font typeface="Calibri" panose="020F0502020204030204"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8088" autoAdjust="0"/>
    <p:restoredTop sz="96412" autoAdjust="0"/>
  </p:normalViewPr>
  <p:slideViewPr>
    <p:cSldViewPr snapToGrid="0">
      <p:cViewPr varScale="1">
        <p:scale>
          <a:sx n="79" d="100"/>
          <a:sy n="79" d="100"/>
        </p:scale>
        <p:origin x="-1536" y="-84"/>
      </p:cViewPr>
      <p:guideLst>
        <p:guide orient="horz" pos="2160"/>
        <p:guide pos="2880"/>
      </p:guideLst>
    </p:cSldViewPr>
  </p:slideViewPr>
  <p:notesTextViewPr>
    <p:cViewPr>
      <p:scale>
        <a:sx n="1" d="1"/>
        <a:sy n="1" d="1"/>
      </p:scale>
      <p:origin x="0" y="0"/>
    </p:cViewPr>
  </p:notesTextViewPr>
  <p:notesViewPr>
    <p:cSldViewPr snapToGrid="0">
      <p:cViewPr varScale="1">
        <p:scale>
          <a:sx n="60" d="100"/>
          <a:sy n="60" d="100"/>
        </p:scale>
        <p:origin x="-271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63" Type="http://schemas.openxmlformats.org/officeDocument/2006/relationships/slide" Target="slides/slide30.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font" Target="fonts/font17.fntdata"/><Relationship Id="rId89"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slide" Target="slides/slide33.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28.xml"/><Relationship Id="rId82" Type="http://schemas.openxmlformats.org/officeDocument/2006/relationships/font" Target="fonts/font15.fntdata"/><Relationship Id="rId90" Type="http://schemas.openxmlformats.org/officeDocument/2006/relationships/tableStyles" Target="tableStyles.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10C36-BD15-47CC-9978-2CB870308715}" type="datetimeFigureOut">
              <a:rPr lang="en-US" smtClean="0"/>
              <a:t>4/21/2014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D2013-FB18-45F6-94ED-B0A26920F0A4}" type="slidenum">
              <a:rPr lang="en-US" smtClean="0"/>
              <a:t>‹#›</a:t>
            </a:fld>
            <a:endParaRPr lang="en-US"/>
          </a:p>
        </p:txBody>
      </p:sp>
    </p:spTree>
    <p:extLst>
      <p:ext uri="{BB962C8B-B14F-4D97-AF65-F5344CB8AC3E}">
        <p14:creationId xmlns:p14="http://schemas.microsoft.com/office/powerpoint/2010/main" val="10384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Bef>
                <a:spcPts val="900"/>
              </a:spcBef>
              <a:spcAft>
                <a:spcPts val="1000"/>
              </a:spcAft>
            </a:pPr>
            <a:r>
              <a:rPr lang="en-US" sz="1000" b="1" dirty="0">
                <a:latin typeface="Arial" panose="020B0604020202020204" pitchFamily="34" charset="0"/>
                <a:ea typeface="Times New Roman" panose="02020603050405020304" pitchFamily="18" charset="0"/>
                <a:cs typeface="Arial" panose="020B0604020202020204" pitchFamily="34" charset="0"/>
              </a:rPr>
              <a:t>Presentation:</a:t>
            </a:r>
            <a:r>
              <a:rPr lang="en-US" sz="1000" dirty="0">
                <a:latin typeface="Arial" panose="020B0604020202020204" pitchFamily="34" charset="0"/>
                <a:ea typeface="Times New Roman" panose="02020603050405020304" pitchFamily="18" charset="0"/>
                <a:cs typeface="Arial" panose="020B0604020202020204" pitchFamily="34" charset="0"/>
              </a:rPr>
              <a:t> </a:t>
            </a:r>
            <a:r>
              <a:rPr lang="en-US" sz="1000" b="1" dirty="0">
                <a:latin typeface="Arial" panose="020B0604020202020204" pitchFamily="34" charset="0"/>
                <a:ea typeface="Times New Roman" panose="02020603050405020304" pitchFamily="18" charset="0"/>
                <a:cs typeface="Arial" panose="020B0604020202020204" pitchFamily="34" charset="0"/>
              </a:rPr>
              <a:t>60 </a:t>
            </a:r>
            <a:r>
              <a:rPr lang="en-US" sz="1000" b="1" dirty="0" smtClean="0">
                <a:latin typeface="Arial" panose="020B0604020202020204" pitchFamily="34" charset="0"/>
                <a:ea typeface="Times New Roman" panose="02020603050405020304" pitchFamily="18" charset="0"/>
                <a:cs typeface="Arial" panose="020B0604020202020204" pitchFamily="34" charset="0"/>
              </a:rPr>
              <a:t>minutes</a:t>
            </a:r>
            <a:r>
              <a:rPr lang="en-US" sz="1000" dirty="0">
                <a:latin typeface="Arial" panose="020B0604020202020204" pitchFamily="34" charset="0"/>
                <a:ea typeface="Times New Roman" panose="02020603050405020304" pitchFamily="18" charset="0"/>
                <a:cs typeface="Arial" panose="020B0604020202020204" pitchFamily="34" charset="0"/>
              </a:rPr>
              <a:t/>
            </a:r>
            <a:br>
              <a:rPr lang="en-US" sz="1000" dirty="0">
                <a:latin typeface="Arial" panose="020B0604020202020204" pitchFamily="34" charset="0"/>
                <a:ea typeface="Times New Roman" panose="02020603050405020304" pitchFamily="18" charset="0"/>
                <a:cs typeface="Arial" panose="020B0604020202020204" pitchFamily="34" charset="0"/>
              </a:rPr>
            </a:br>
            <a:r>
              <a:rPr lang="en-US" sz="1000" b="1" dirty="0" smtClean="0">
                <a:latin typeface="Arial" panose="020B0604020202020204" pitchFamily="34" charset="0"/>
                <a:ea typeface="Times New Roman" panose="02020603050405020304" pitchFamily="18" charset="0"/>
                <a:cs typeface="Arial" panose="020B0604020202020204" pitchFamily="34" charset="0"/>
              </a:rPr>
              <a:t>Lab</a:t>
            </a:r>
            <a:r>
              <a:rPr lang="en-US" sz="1000" b="1" dirty="0">
                <a:latin typeface="Arial" panose="020B0604020202020204" pitchFamily="34" charset="0"/>
                <a:ea typeface="Times New Roman" panose="02020603050405020304" pitchFamily="18" charset="0"/>
                <a:cs typeface="Arial" panose="020B0604020202020204" pitchFamily="34" charset="0"/>
              </a:rPr>
              <a:t>:</a:t>
            </a:r>
            <a:r>
              <a:rPr lang="en-US" sz="1000" dirty="0">
                <a:latin typeface="Arial" panose="020B0604020202020204" pitchFamily="34" charset="0"/>
                <a:ea typeface="Times New Roman" panose="02020603050405020304" pitchFamily="18" charset="0"/>
                <a:cs typeface="Arial" panose="020B0604020202020204" pitchFamily="34" charset="0"/>
              </a:rPr>
              <a:t> </a:t>
            </a:r>
            <a:r>
              <a:rPr lang="en-US" sz="1000" b="1" dirty="0">
                <a:latin typeface="Arial" panose="020B0604020202020204" pitchFamily="34" charset="0"/>
                <a:ea typeface="Times New Roman" panose="02020603050405020304" pitchFamily="18" charset="0"/>
                <a:cs typeface="Arial" panose="020B0604020202020204" pitchFamily="34" charset="0"/>
              </a:rPr>
              <a:t>60 minutes</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900"/>
              </a:spcBef>
              <a:spcAft>
                <a:spcPts val="1000"/>
              </a:spcAft>
            </a:pPr>
            <a:r>
              <a:rPr lang="en-US" sz="1000" dirty="0">
                <a:latin typeface="Arial" panose="020B0604020202020204" pitchFamily="34" charset="0"/>
                <a:ea typeface="Times New Roman" panose="02020603050405020304" pitchFamily="18" charset="0"/>
                <a:cs typeface="Arial" panose="020B0604020202020204" pitchFamily="34" charset="0"/>
              </a:rPr>
              <a:t>After completing this module, students will be able to:</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Describe the important features and functionality of Windows</a:t>
            </a:r>
            <a:r>
              <a:rPr lang="en-US" sz="1000" baseline="30000" dirty="0">
                <a:latin typeface="Arial" panose="020B0604020202020204" pitchFamily="34" charset="0"/>
                <a:ea typeface="Arial Unicode MS" panose="020B0604020202020204" pitchFamily="34" charset="-128"/>
                <a:cs typeface="Arial" panose="020B0604020202020204" pitchFamily="34" charset="0"/>
              </a:rPr>
              <a:t>®</a:t>
            </a:r>
            <a:r>
              <a:rPr lang="en-US" sz="1000" dirty="0">
                <a:latin typeface="Arial" panose="020B0604020202020204" pitchFamily="34" charset="0"/>
                <a:ea typeface="Times New Roman" panose="02020603050405020304" pitchFamily="18" charset="0"/>
                <a:cs typeface="Arial" panose="020B0604020202020204" pitchFamily="34" charset="0"/>
              </a:rPr>
              <a:t> Deployment Services (Windows DS).</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Manage images by using Windows Assessment and Deployment Kit (Windows ADK) tools.</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Configure Windows Deployment Services in Windows Server</a:t>
            </a:r>
            <a:r>
              <a:rPr lang="en-US" sz="1000" baseline="30000" dirty="0">
                <a:latin typeface="Arial" panose="020B0604020202020204" pitchFamily="34" charset="0"/>
                <a:ea typeface="Times New Roman" panose="02020603050405020304" pitchFamily="18" charset="0"/>
                <a:cs typeface="Arial" panose="020B0604020202020204" pitchFamily="34" charset="0"/>
              </a:rPr>
              <a:t>®</a:t>
            </a:r>
            <a:r>
              <a:rPr lang="en-US" sz="1000" dirty="0">
                <a:latin typeface="Arial" panose="020B0604020202020204" pitchFamily="34" charset="0"/>
                <a:ea typeface="Times New Roman" panose="02020603050405020304" pitchFamily="18" charset="0"/>
                <a:cs typeface="Arial" panose="020B0604020202020204" pitchFamily="34" charset="0"/>
              </a:rPr>
              <a:t> 2012.</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Perform deployments with Windows Deployment Services</a:t>
            </a:r>
            <a:r>
              <a:rPr lang="en-US" sz="1000" dirty="0" smtClean="0">
                <a:latin typeface="Arial" panose="020B0604020202020204" pitchFamily="34" charset="0"/>
                <a:ea typeface="Times New Roman" panose="02020603050405020304" pitchFamily="18" charset="0"/>
                <a:cs typeface="Arial" panose="020B0604020202020204" pitchFamily="34" charset="0"/>
              </a:rPr>
              <a:t>.</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Arial" panose="020B0604020202020204" pitchFamily="34" charset="0"/>
              </a:rPr>
              <a:t>Required Materials</a:t>
            </a:r>
          </a:p>
          <a:p>
            <a:pPr>
              <a:lnSpc>
                <a:spcPct val="115000"/>
              </a:lnSpc>
              <a:spcBef>
                <a:spcPts val="900"/>
              </a:spcBef>
              <a:spcAft>
                <a:spcPts val="1000"/>
              </a:spcAft>
            </a:pPr>
            <a:r>
              <a:rPr lang="en-US" sz="1000" dirty="0">
                <a:latin typeface="Arial" panose="020B0604020202020204" pitchFamily="34" charset="0"/>
                <a:ea typeface="Times New Roman" panose="02020603050405020304" pitchFamily="18" charset="0"/>
                <a:cs typeface="Arial" panose="020B0604020202020204" pitchFamily="34" charset="0"/>
              </a:rPr>
              <a:t>To teach this module, you need the Microsoft</a:t>
            </a:r>
            <a:r>
              <a:rPr lang="en-US" sz="1000" baseline="30000" dirty="0">
                <a:latin typeface="Arial" panose="020B0604020202020204" pitchFamily="34" charset="0"/>
                <a:ea typeface="Times New Roman" panose="02020603050405020304" pitchFamily="18" charset="0"/>
                <a:cs typeface="Arial" panose="020B0604020202020204" pitchFamily="34" charset="0"/>
              </a:rPr>
              <a:t>®</a:t>
            </a:r>
            <a:r>
              <a:rPr lang="en-US" sz="1000" dirty="0">
                <a:latin typeface="Arial" panose="020B0604020202020204" pitchFamily="34" charset="0"/>
                <a:ea typeface="Times New Roman" panose="02020603050405020304" pitchFamily="18" charset="0"/>
                <a:cs typeface="Arial" panose="020B0604020202020204" pitchFamily="34" charset="0"/>
              </a:rPr>
              <a:t> Office PowerPoint</a:t>
            </a:r>
            <a:r>
              <a:rPr lang="en-US" sz="1000" baseline="30000" dirty="0">
                <a:latin typeface="Arial" panose="020B0604020202020204" pitchFamily="34" charset="0"/>
                <a:ea typeface="Times New Roman" panose="02020603050405020304" pitchFamily="18" charset="0"/>
                <a:cs typeface="Arial" panose="020B0604020202020204" pitchFamily="34" charset="0"/>
              </a:rPr>
              <a:t>®</a:t>
            </a:r>
            <a:r>
              <a:rPr lang="en-US" sz="1000" dirty="0">
                <a:latin typeface="Arial" panose="020B0604020202020204" pitchFamily="34" charset="0"/>
                <a:ea typeface="Times New Roman" panose="02020603050405020304" pitchFamily="18" charset="0"/>
                <a:cs typeface="Arial" panose="020B0604020202020204" pitchFamily="34" charset="0"/>
              </a:rPr>
              <a:t> file </a:t>
            </a:r>
            <a:r>
              <a:rPr lang="en-US" sz="1000" dirty="0" smtClean="0">
                <a:latin typeface="Arial" panose="020B0604020202020204" pitchFamily="34" charset="0"/>
                <a:ea typeface="Times New Roman" panose="02020603050405020304" pitchFamily="18" charset="0"/>
                <a:cs typeface="Arial" panose="020B0604020202020204" pitchFamily="34" charset="0"/>
              </a:rPr>
              <a:t>20411D_11.pptx</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900"/>
              </a:spcBef>
              <a:spcAft>
                <a:spcPts val="1000"/>
              </a:spcAft>
            </a:pPr>
            <a:r>
              <a:rPr lang="en-US" sz="1000" b="1" dirty="0">
                <a:latin typeface="Arial" panose="020B0604020202020204" pitchFamily="34" charset="0"/>
                <a:ea typeface="Times New Roman" panose="02020603050405020304" pitchFamily="18" charset="0"/>
                <a:cs typeface="Arial" panose="020B0604020202020204" pitchFamily="34" charset="0"/>
              </a:rPr>
              <a:t>Important:</a:t>
            </a:r>
            <a:r>
              <a:rPr lang="en-US" sz="1000" dirty="0">
                <a:latin typeface="Arial" panose="020B0604020202020204" pitchFamily="34" charset="0"/>
                <a:ea typeface="Times New Roman" panose="02020603050405020304" pitchFamily="18" charset="0"/>
                <a:cs typeface="Arial" panose="020B0604020202020204" pitchFamily="34" charset="0"/>
              </a:rPr>
              <a:t> We recommend that you use Microsoft Office PowerPoint 2007 or a newer version to display the slides for this course. If you use PowerPoint Viewer or an older version of Office PowerPoint, all the features of the slides might not display correctly</a:t>
            </a:r>
            <a:r>
              <a:rPr lang="en-US" sz="1000" dirty="0" smtClean="0">
                <a:latin typeface="Arial" panose="020B0604020202020204" pitchFamily="34" charset="0"/>
                <a:ea typeface="Times New Roman" panose="02020603050405020304" pitchFamily="18" charset="0"/>
                <a:cs typeface="Arial" panose="020B0604020202020204" pitchFamily="34" charset="0"/>
              </a:rPr>
              <a:t>.</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Arial" panose="020B0604020202020204" pitchFamily="34" charset="0"/>
              </a:rPr>
              <a:t>Preparation Tasks</a:t>
            </a:r>
          </a:p>
          <a:p>
            <a:pPr fontAlgn="base">
              <a:lnSpc>
                <a:spcPct val="90000"/>
              </a:lnSpc>
              <a:spcBef>
                <a:spcPts val="900"/>
              </a:spcBef>
            </a:pPr>
            <a:r>
              <a:rPr lang="en-US" sz="1000" dirty="0">
                <a:latin typeface="Arial" panose="020B0604020202020204" pitchFamily="34" charset="0"/>
                <a:ea typeface="Times New Roman" panose="02020603050405020304" pitchFamily="18" charset="0"/>
                <a:cs typeface="Arial" panose="020B0604020202020204" pitchFamily="34" charset="0"/>
              </a:rPr>
              <a:t>To prepare for this module:</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Read all of the materials for this module.</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Practice performing the demonstrations.</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Practice performing the labs.</a:t>
            </a:r>
          </a:p>
          <a:p>
            <a:pPr marL="342900" marR="0" lvl="0" indent="-342900">
              <a:lnSpc>
                <a:spcPts val="1300"/>
              </a:lnSpc>
              <a:spcBef>
                <a:spcPts val="900"/>
              </a:spcBef>
              <a:spcAft>
                <a:spcPts val="0"/>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Arial" panose="020B0604020202020204" pitchFamily="34" charset="0"/>
              </a:rPr>
              <a:t>Work through the Module Review and Takeaways section, and determine how you will use this section to reinforce student learning and promote knowledge transfer to on-the-job performance.</a:t>
            </a:r>
          </a:p>
          <a:p>
            <a:pPr>
              <a:lnSpc>
                <a:spcPct val="115000"/>
              </a:lnSpc>
              <a:spcBef>
                <a:spcPts val="900"/>
              </a:spcBef>
              <a:spcAft>
                <a:spcPts val="1000"/>
              </a:spcAft>
            </a:pPr>
            <a:r>
              <a:rPr lang="en-CA" sz="1000" dirty="0">
                <a:latin typeface="Arial" panose="020B0604020202020204" pitchFamily="34" charset="0"/>
                <a:ea typeface="Times New Roman" panose="02020603050405020304" pitchFamily="18" charset="0"/>
                <a:cs typeface="Arial" panose="020B0604020202020204" pitchFamily="34" charset="0"/>
              </a:rPr>
              <a:t>As you prepare for this class, it is imperative that you complete the labs yourself so that you understand how they work and the concepts that are covered in each. This will allow you to provide meaningful hints to students who may get stuck in a lab, and it will help guide your lecture to ensure that you cover the concepts that the labs cover.</a:t>
            </a:r>
            <a:endParaRPr lang="en-US" sz="1000" dirty="0">
              <a:latin typeface="Arial" panose="020B0604020202020204" pitchFamily="34" charset="0"/>
              <a:ea typeface="Times New Roman" panose="02020603050405020304" pitchFamily="18" charset="0"/>
              <a:cs typeface="Arial" panose="020B0604020202020204" pitchFamily="34" charset="0"/>
            </a:endParaRP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90517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the difference between boot and install images, and the different image formats that you can use with </a:t>
            </a:r>
            <a:r>
              <a:rPr lang="en-US" sz="1000" smtClean="0">
                <a:effectLst/>
                <a:latin typeface="Arial" panose="020B0604020202020204" pitchFamily="34" charset="0"/>
                <a:ea typeface="Calibri" panose="020F0502020204030204" pitchFamily="34" charset="0"/>
                <a:cs typeface="Segoe UI" panose="020B0502040204020203" pitchFamily="34" charset="0"/>
              </a:rPr>
              <a:t>Windows Deployment Services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Let students know that this module focuses on .wim images because of the set of supporting tools available for offline servicing.</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1784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the purpose of each tool in Windows ADK to your students. Make sure they understand that there are other tools, such as Volume Activation Management Tool (VAMT), Windows Performance Toolkit, Windows Assessment Toolkit, and Application Compatibility Toolkit (ACT), but those are not related to images directly. Also, explain that this module focuses on Deployment Image Servicing and Management (DISM).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675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the different types of images, and discuss the benefits and disadvantages of each.</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55525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time allows, show the students how to create a capture image, generalize a reference computer, and start the reference computer by using a capture image.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59922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the difference between online and offline servicing, and how you can use DISM for each. Let students know that you will demonstrate next how to use DISM.</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5440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this demonstration, you require the following virtual machines:</a:t>
            </a:r>
          </a:p>
          <a:p>
            <a:pPr marL="342900" marR="0" lvl="0" indent="-342900">
              <a:lnSpc>
                <a:spcPct val="115000"/>
              </a:lnSpc>
              <a:spcBef>
                <a:spcPts val="0"/>
              </a:spcBef>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20411D-LON-DC1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20411D-LON-SVR1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For this demonstration, you need to use the available virtual machine environment. Before you begin the demonstration, you must complete the following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Microsoft Hyper-V</a:t>
            </a:r>
            <a:r>
              <a:rPr lang="en-US" sz="1000" baseline="30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Manager,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20411D-LON-DC1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Actions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Actions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Sign in using the following credentials: </a:t>
            </a: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Repeat steps 2 through 4 for 20411D-LON-SVR1.</a:t>
            </a: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Before you begin this demonstration,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20411D-LON-SVR1, attach the D:\Program Files\Microsoft Learning\20411\Drives\Windows2012R2.ISO and copy the D:\Sources\</a:t>
            </a:r>
            <a:r>
              <a:rPr lang="en-US" sz="1000" dirty="0" err="1"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Install.wim</a:t>
            </a:r>
            <a:r>
              <a:rPr lang="en-US"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file to drive 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Mount a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wim</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image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Sign in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LON-SVR1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with password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4572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the desktop, on the taskbar, right-click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icon, and then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4572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Windows PowerShell</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the command prompt, type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press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Enter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tabLst>
                <a:tab pos="4572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An the command prompt type the following command, and then press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Enter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995"/>
              </a:spcAft>
              <a:tabLst>
                <a:tab pos="457200"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smtClean="0">
                <a:solidFill>
                  <a:prstClr val="black"/>
                </a:solidFill>
                <a:latin typeface="Arial" panose="020B0604020202020204" pitchFamily="34" charset="0"/>
                <a:ea typeface="Calibri" panose="020F0502020204030204" pitchFamily="34" charset="0"/>
                <a:cs typeface="Times New Roman" panose="02020603050405020304" pitchFamily="18" charset="0"/>
              </a:rPr>
              <a:t>Dism</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/get-</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WimInfo</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smtClean="0">
                <a:solidFill>
                  <a:prstClr val="black"/>
                </a:solidFill>
                <a:latin typeface="Arial" panose="020B0604020202020204" pitchFamily="34" charset="0"/>
                <a:ea typeface="Calibri" panose="020F0502020204030204" pitchFamily="34" charset="0"/>
                <a:cs typeface="Times New Roman" panose="02020603050405020304" pitchFamily="18" charset="0"/>
              </a:rPr>
              <a:t>WimFile:install.wim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61531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List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features enabled on an image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the name of the image in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wim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Windows Server 2012 R2 SERVERSTANDARDCORE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An the command prompt, type the following commands, pressing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Enter at the end of each line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MD Offline</a:t>
            </a:r>
          </a:p>
          <a:p>
            <a:pPr lvl="1">
              <a:lnSpc>
                <a:spcPct val="107000"/>
              </a:lnSpc>
            </a:pP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Dism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/Mount-WIM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WimFile:install.wim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Name:”Windows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Server 2012 R2 SERVERSTANDARDCORE”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MountDir:E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Offline</a:t>
            </a:r>
          </a:p>
          <a:p>
            <a:pPr>
              <a:lnSpc>
                <a:spcPct val="107000"/>
              </a:lnSpc>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Enable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 feature on an image.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view the features currently installed on the image, at the command prompt, type the following command, and then press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Enter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1">
              <a:lnSpc>
                <a:spcPct val="115000"/>
              </a:lnSpc>
              <a:spcBef>
                <a:spcPts val="600"/>
              </a:spcBef>
              <a:spcAft>
                <a:spcPts val="995"/>
              </a:spcAft>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:\Offline /Get-Features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install the Telnet Server role on the image, type the following in the command, and then press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Enter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source files are required to install this specific feature</a:t>
            </a:r>
          </a:p>
          <a:p>
            <a:pPr lvl="1">
              <a:lnSpc>
                <a:spcPct val="115000"/>
              </a:lnSpc>
              <a:spcBef>
                <a:spcPts val="600"/>
              </a:spcBef>
              <a:spcAft>
                <a:spcPts val="995"/>
              </a:spcAft>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:\Offline /Enable-Feature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FeatureName:TelnetServer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save the changes that you made to the image, type the following at the command prompt, and then press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Enter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1">
              <a:lnSpc>
                <a:spcPct val="107000"/>
              </a:lnSpc>
              <a:spcAft>
                <a:spcPts val="800"/>
              </a:spcAft>
            </a:pP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Dism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Unmount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-WIM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MountDir:E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:\Offline /Commit</a:t>
            </a:r>
            <a:endParaRPr lang="en-US" dirty="0"/>
          </a:p>
        </p:txBody>
      </p:sp>
      <p:sp>
        <p:nvSpPr>
          <p:cNvPr id="4" name="Slide Number Placeholder 3"/>
          <p:cNvSpPr>
            <a:spLocks noGrp="1"/>
          </p:cNvSpPr>
          <p:nvPr>
            <p:ph type="sldNum" sz="quarter" idx="10"/>
          </p:nvPr>
        </p:nvSpPr>
        <p:spPr/>
        <p:txBody>
          <a:bodyPr/>
          <a:lstStyle/>
          <a:p>
            <a:fld id="{98DD2013-FB18-45F6-94ED-B0A26920F0A4}" type="slidenum">
              <a:rPr lang="en-US" smtClean="0"/>
              <a:t>16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9290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Provide a brief overview of the lesson content.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41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Step through the requirements for Windows Deployment Services. Emphasize the benefits of a high-performance, separate physical disk for images. This disk should be a high performance disk, or a redundant array of independent disks (RAID) 5 or RAID 10 array for larger deployment environments.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5507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Take students through the process of installing and configuring Windows Deployment Services.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0529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module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89123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Provide a high-level overview of the tasks necessary to prepare Windows Deployment Services to service a client computer.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What is the advantage of defining a client naming policy?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For unknown clients, a client naming policy saves the administrator from having to remember previously allocated computer names during the deployment process.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975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71791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97844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For this demonstration, you require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220411D-LON-DC1</a:t>
            </a:r>
            <a:r>
              <a:rPr lang="en-US" sz="1000" smtClean="0">
                <a:effectLst/>
                <a:latin typeface="Arial" panose="020B0604020202020204" pitchFamily="34" charset="0"/>
                <a:ea typeface="Calibri" panose="020F0502020204030204" pitchFamily="34" charset="0"/>
                <a:cs typeface="Segoe UI" panose="020B0502040204020203" pitchFamily="34"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20411D-LON-SVR1</a:t>
            </a:r>
            <a:r>
              <a:rPr lang="en-US" sz="1000" smtClean="0">
                <a:effectLst/>
                <a:latin typeface="Arial" panose="020B0604020202020204" pitchFamily="34" charset="0"/>
                <a:ea typeface="Calibri" panose="020F0502020204030204" pitchFamily="34" charset="0"/>
                <a:cs typeface="Segoe UI" panose="020B0502040204020203" pitchFamily="34" charset="0"/>
              </a:rPr>
              <a:t> virtual machines. Log on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LON-SVR1</a:t>
            </a:r>
            <a:r>
              <a:rPr lang="en-US" sz="1000" smtClean="0">
                <a:effectLst/>
                <a:latin typeface="Arial" panose="020B0604020202020204" pitchFamily="34" charset="0"/>
                <a:ea typeface="Calibri" panose="020F0502020204030204" pitchFamily="34" charset="0"/>
                <a:cs typeface="Segoe UI" panose="020B0502040204020203" pitchFamily="34" charset="0"/>
              </a:rPr>
              <a:t> 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smtClean="0">
                <a:effectLst/>
                <a:latin typeface="Arial" panose="020B0604020202020204" pitchFamily="34" charset="0"/>
                <a:ea typeface="Calibri" panose="020F0502020204030204" pitchFamily="34" charset="0"/>
                <a:cs typeface="Segoe UI" panose="020B0502040204020203" pitchFamily="34" charset="0"/>
              </a:rPr>
              <a:t> with the password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smtClean="0">
                <a:effectLst/>
                <a:latin typeface="Arial" panose="020B0604020202020204" pitchFamily="34" charset="0"/>
                <a:ea typeface="Calibri" panose="020F0502020204030204" pitchFamily="34" charset="0"/>
                <a:cs typeface="Segoe UI" panose="020B0502040204020203" pitchFamily="34" charset="0"/>
              </a:rPr>
              <a: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also must have </a:t>
            </a:r>
            <a:r>
              <a:rPr lang="en-US" sz="1000" b="1" smtClean="0">
                <a:effectLst/>
                <a:latin typeface="Arial" panose="020B0604020202020204" pitchFamily="34" charset="0"/>
                <a:ea typeface="Calibri" panose="020F0502020204030204" pitchFamily="34" charset="0"/>
                <a:cs typeface="Segoe UI" panose="020B0502040204020203" pitchFamily="34" charset="0"/>
              </a:rPr>
              <a:t>D</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:\Program Files\Microsoft Learning\20411\Drives\Windows2012R2.iso</a:t>
            </a:r>
            <a:r>
              <a:rPr lang="en-US" sz="1000" smtClean="0">
                <a:effectLst/>
                <a:latin typeface="Arial" panose="020B0604020202020204" pitchFamily="34" charset="0"/>
                <a:ea typeface="Calibri" panose="020F0502020204030204" pitchFamily="34" charset="0"/>
                <a:cs typeface="Segoe UI" panose="020B0502040204020203" pitchFamily="34" charset="0"/>
              </a:rPr>
              <a:t> mounted to the virtual DVD Drive on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20411D-LON-SVR1</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Install and configure the Windows Deployment Services role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Switch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Manage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Add Roles and Features Wizard,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server roles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page,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Deployment Services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Add Roles and Features Wizard,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server roles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features </a:t>
            </a:r>
            <a:r>
              <a:rPr lang="en-US" sz="1000" smtClean="0">
                <a:effectLst/>
                <a:latin typeface="Arial" panose="020B0604020202020204" pitchFamily="34" charset="0"/>
                <a:ea typeface="Times New Roman" panose="02020603050405020304" pitchFamily="18" charset="0"/>
                <a:cs typeface="Segoe UI" panose="020B0502040204020203" pitchFamily="34" charset="0"/>
              </a:rPr>
              <a:t>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WDS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review the information presented,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role services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Installation Results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Deployment Services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Deployment Services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console,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Servers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305767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Server,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Options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Installation Folder Locatio</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n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 Volume Warning</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PXE Server Initial Settings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Respond to all client computers (known and unknown)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6"/>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 Complete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images to the server now</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 a boot image</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Deployment Services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console tree,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Boot Images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Boot Image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Image Wizard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Windows Image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navigation pane,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PC</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DVD Drive (D:)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boot.wim</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 Metadata</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Progress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 an install image</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Windows Deployment Services console,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Images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Image Group</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Image Group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a name for the image group</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endParaRPr lang="en-US"/>
          </a:p>
        </p:txBody>
      </p:sp>
      <p:sp>
        <p:nvSpPr>
          <p:cNvPr id="4" name="Slide Number Placeholder 3"/>
          <p:cNvSpPr>
            <a:spLocks noGrp="1"/>
          </p:cNvSpPr>
          <p:nvPr>
            <p:ph type="sldNum" sz="quarter" idx="10"/>
          </p:nvPr>
        </p:nvSpPr>
        <p:spPr/>
        <p:txBody>
          <a:bodyPr/>
          <a:lstStyle/>
          <a:p>
            <a:fld id="{98DD2013-FB18-45F6-94ED-B0A26920F0A4}" type="slidenum">
              <a:rPr lang="en-US" smtClean="0"/>
              <a:t>24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72709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Windows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2012 R2</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Windows Deployment Services console,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Server 2012 R2</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Install Image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Add Image Wizard, 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D:\sources\install.wim</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Image File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Images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under the list of available images, clear all check boxes, select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Server 2012 R2 SERVERSTANDARDCORE check box</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Progress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the Windows Deployment Services window.</a:t>
            </a:r>
            <a:endParaRPr lang="en-US"/>
          </a:p>
        </p:txBody>
      </p:sp>
      <p:sp>
        <p:nvSpPr>
          <p:cNvPr id="4" name="Slide Number Placeholder 3"/>
          <p:cNvSpPr>
            <a:spLocks noGrp="1"/>
          </p:cNvSpPr>
          <p:nvPr>
            <p:ph type="sldNum" sz="quarter" idx="10"/>
          </p:nvPr>
        </p:nvSpPr>
        <p:spPr/>
        <p:txBody>
          <a:bodyPr/>
          <a:lstStyle/>
          <a:p>
            <a:fld id="{98DD2013-FB18-45F6-94ED-B0A26920F0A4}" type="slidenum">
              <a:rPr lang="en-US" smtClean="0"/>
              <a:t>25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18099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85172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For this demonstration, you require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smtClean="0">
                <a:effectLst/>
                <a:latin typeface="Arial" panose="020B0604020202020204" pitchFamily="34" charset="0"/>
                <a:ea typeface="Calibri" panose="020F0502020204030204" pitchFamily="34" charset="0"/>
                <a:cs typeface="Segoe UI" panose="020B0502040204020203" pitchFamily="34" charset="0"/>
              </a:rPr>
              <a:t>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20411D-LON-SVR1</a:t>
            </a:r>
            <a:r>
              <a:rPr lang="en-US" sz="1000" smtClean="0">
                <a:effectLst/>
                <a:latin typeface="Arial" panose="020B0604020202020204" pitchFamily="34" charset="0"/>
                <a:ea typeface="Calibri" panose="020F0502020204030204" pitchFamily="34" charset="0"/>
                <a:cs typeface="Segoe UI" panose="020B0502040204020203" pitchFamily="34" charset="0"/>
              </a:rPr>
              <a:t> virtual machines.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Log on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LON-SVR1</a:t>
            </a:r>
            <a:r>
              <a:rPr lang="en-US" sz="1000" smtClean="0">
                <a:effectLst/>
                <a:latin typeface="Arial" panose="020B0604020202020204" pitchFamily="34" charset="0"/>
                <a:ea typeface="Calibri" panose="020F0502020204030204" pitchFamily="34" charset="0"/>
                <a:cs typeface="Segoe UI" panose="020B0502040204020203" pitchFamily="34" charset="0"/>
              </a:rPr>
              <a:t> 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smtClean="0">
                <a:effectLst/>
                <a:latin typeface="Arial" panose="020B0604020202020204" pitchFamily="34" charset="0"/>
                <a:ea typeface="Calibri" panose="020F0502020204030204" pitchFamily="34" charset="0"/>
                <a:cs typeface="Segoe UI" panose="020B0502040204020203" pitchFamily="34" charset="0"/>
              </a:rPr>
              <a:t> with the password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LON-SVR1, in Windows Deployment Services, in the console tree,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Multicast Transmissions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Multicast Transmission</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Create Multicast Transmission Wizard, 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Transmission Name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Type a name for this transmission</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Server 2012 R2 Branch Servers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Image Selection</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Select the image group that contains the image </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list,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Server 2012 R2</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Server 2012 R2 SERVERSTANDARDCORE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Multicast Type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Auto-Cast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When you finish the demonstration, revert the virtual machines to their initial state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the host computer, start Hyper-V Manager.</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Virtual Machines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20411D-LON-DC1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Revert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Revert Virtual Machine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Revert</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Repeat these steps for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20411D-LON-SVR1</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88152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Installing and Configuring Windows® Deployment Services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To assist with the process of configuring Windows Deployment Services, you have received an email with the appropriate configuration information.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Branch Office Deployment Guide</a:t>
            </a:r>
          </a:p>
          <a:p>
            <a:pPr marL="342900" marR="0" lvl="0" indent="-342900">
              <a:lnSpc>
                <a:spcPct val="115000"/>
              </a:lnSpc>
              <a:spcBef>
                <a:spcPts val="0"/>
              </a:spcBef>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Requirements Overview.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Configure Windows Deployment Services to aid in the deployment of branch office servers.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Additional Information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Deployment method: Automated standard image deployments.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Configuration information: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LON-SVR1 will host Windows Deployment Services.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Configure multicast transmission to use Auto-cast.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Configure automatic naming to identify branch servers.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Place branch servers in the Research OU.</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Perform a Server Core installation.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Creating Operating System Images with Windows Deployment </a:t>
            </a:r>
            <a:r>
              <a:rPr lang="en-US" sz="1000" dirty="0" err="1"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Services</a:t>
            </a:r>
            <a:r>
              <a:rPr lang="en-US" sz="1000" dirty="0" err="1" smtClean="0">
                <a:effectLst/>
                <a:latin typeface="Arial" panose="020B0604020202020204" pitchFamily="34" charset="0"/>
                <a:ea typeface="Calibri" panose="020F0502020204030204" pitchFamily="34" charset="0"/>
                <a:cs typeface="Segoe UI" panose="020B0502040204020203" pitchFamily="34" charset="0"/>
              </a:rPr>
              <a:t>Windows</a:t>
            </a:r>
            <a:r>
              <a:rPr lang="en-US" sz="1000" dirty="0" smtClean="0">
                <a:effectLst/>
                <a:latin typeface="Arial" panose="020B0604020202020204" pitchFamily="34" charset="0"/>
                <a:ea typeface="Calibri" panose="020F0502020204030204" pitchFamily="34" charset="0"/>
                <a:cs typeface="Segoe UI" panose="020B0502040204020203" pitchFamily="34" charset="0"/>
              </a:rPr>
              <a:t> Deployment Services is installed and configured successfully. You now must create various operating-system images to aid deployment.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Configuring Custom Computer Naming </a:t>
            </a:r>
            <a:r>
              <a:rPr lang="en-US" sz="1000" dirty="0" smtClean="0">
                <a:effectLst/>
                <a:latin typeface="Arial" panose="020B0604020202020204" pitchFamily="34" charset="0"/>
                <a:ea typeface="Calibri" panose="020F0502020204030204" pitchFamily="34" charset="0"/>
                <a:cs typeface="Segoe UI" panose="020B0502040204020203" pitchFamily="34" charset="0"/>
              </a:rPr>
              <a:t>To automate computer naming, you must configure the custom naming properties for Windows Deployment Services according to the requirements sent to you by management. This also involves configuring delegation on the Active Directory OU that will contain the computer accounts. Administrator approval is required, so you must also configure that.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4: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Deploying Images with Windows Deployment Services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have provided instructions for a branch supervisor to initiate the installation process on the branch office server computer. The installation now will occur.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Instructor Note: Students will configure a multicast session, but only use it for a single computer. Explain to them that they are doing this so they can learn how to set up a multicast transmission.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581827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8DD2013-FB18-45F6-94ED-B0A26920F0A4}"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752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Briefly describe the lesson content.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49774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8DD2013-FB18-45F6-94ED-B0A26920F0A4}"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53848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How do You Use </a:t>
            </a:r>
            <a:r>
              <a:rPr lang="en-US" sz="1000" smtClean="0">
                <a:effectLst/>
                <a:latin typeface="Arial" panose="020B0604020202020204" pitchFamily="34" charset="0"/>
                <a:ea typeface="Calibri" panose="020F0502020204030204" pitchFamily="34" charset="0"/>
                <a:cs typeface="Segoe UI" panose="020B0502040204020203" pitchFamily="34" charset="0"/>
              </a:rPr>
              <a:t>Windows Deployment Services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your organization?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Answers will vary, but may include </a:t>
            </a:r>
            <a:r>
              <a:rPr lang="en-US" sz="1000" smtClean="0">
                <a:effectLst/>
                <a:latin typeface="Arial" panose="020B0604020202020204" pitchFamily="34" charset="0"/>
                <a:ea typeface="Calibri" panose="020F0502020204030204" pitchFamily="34" charset="0"/>
                <a:cs typeface="Segoe UI" panose="020B0502040204020203" pitchFamily="34" charset="0"/>
              </a:rPr>
              <a:t>using it </a:t>
            </a:r>
            <a:r>
              <a:rPr lang="en-US" sz="1000" smtClean="0">
                <a:effectLst/>
                <a:latin typeface="Arial" panose="020B0604020202020204" pitchFamily="34" charset="0"/>
                <a:ea typeface="Calibri" panose="020F0502020204030204" pitchFamily="34" charset="0"/>
                <a:cs typeface="Times New Roman" panose="02020603050405020304" pitchFamily="18" charset="0"/>
              </a:rPr>
              <a:t>by itself for operating system deployment, or in conjunction with Microsoft Deployment Toolkit (MDT) or </a:t>
            </a:r>
            <a:r>
              <a:rPr lang="en-US" sz="1000" smtClean="0">
                <a:effectLst/>
                <a:latin typeface="Arial" panose="020B0604020202020204" pitchFamily="34" charset="0"/>
                <a:ea typeface="Calibri" panose="020F0502020204030204" pitchFamily="34" charset="0"/>
                <a:cs typeface="Segoe UI" panose="020B0502040204020203" pitchFamily="34" charset="0"/>
              </a:rPr>
              <a:t>Microsoft System Center 2012 R2 Configuration Manager</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For what two categories of images do you need to use </a:t>
            </a:r>
            <a:r>
              <a:rPr lang="en-US" sz="1000" smtClean="0">
                <a:effectLst/>
                <a:latin typeface="Arial" panose="020B0604020202020204" pitchFamily="34" charset="0"/>
                <a:ea typeface="Calibri" panose="020F0502020204030204" pitchFamily="34" charset="0"/>
                <a:cs typeface="Segoe UI" panose="020B0502040204020203" pitchFamily="34" charset="0"/>
              </a:rPr>
              <a:t>Windows Deployment Services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deploy an operating system to a computer over the network?</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need to use the boot image and install image categories to deploy an operating system to a computer over a network using WDS.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How can you avoid name conflicts when deploying an operating system to multiple computers in the same transmission?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can avoid name conflicts by using automatic naming in WDS.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7528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Windows Deployment Services supports two types of multicast transmission. Which type is suitable for minimizing total network traffic during deployment to a fixed number of clients?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i="1" smtClean="0">
                <a:effectLst/>
                <a:latin typeface="Arial" panose="020B0604020202020204" pitchFamily="34" charset="0"/>
                <a:ea typeface="Calibri" panose="020F0502020204030204" pitchFamily="34" charset="0"/>
                <a:cs typeface="Times New Roman" panose="02020603050405020304" pitchFamily="18" charset="0"/>
              </a:rPr>
              <a:t>Scheduled-Cast</a:t>
            </a:r>
            <a:r>
              <a:rPr lang="en-US" sz="1000" smtClean="0">
                <a:effectLst/>
                <a:latin typeface="Arial" panose="020B0604020202020204" pitchFamily="34" charset="0"/>
                <a:ea typeface="Calibri" panose="020F0502020204030204" pitchFamily="34" charset="0"/>
                <a:cs typeface="Segoe UI" panose="020B0502040204020203" pitchFamily="34" charset="0"/>
              </a:rPr>
              <a:t> configuration is such that it waits for a threshold number of clients before starting and deploying simultaneously, which makes it better for a fixed number of clients. This is especially true if deployment occurs at different times for different computers.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Auto-cast</a:t>
            </a:r>
            <a:r>
              <a:rPr lang="en-US" sz="1000" smtClean="0">
                <a:effectLst/>
                <a:latin typeface="Arial" panose="020B0604020202020204" pitchFamily="34" charset="0"/>
                <a:ea typeface="Calibri" panose="020F0502020204030204" pitchFamily="34" charset="0"/>
                <a:cs typeface="Segoe UI" panose="020B0502040204020203" pitchFamily="34" charset="0"/>
              </a:rPr>
              <a:t> loops around while client computers are connected. If clients do not connect simultaneously, the Windows Deployment Services server transmits the image multiple times. This may consume large amounts of network bandwidth.</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How is Windows ADK useful for Windows Deployment Services deployments?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Windows ADK provides tools such as ImageX.exe, Sysprep.exe, and Windows SIM that enable you to manage images for use by Windows Deployment Services. For example, you can use Windows SIM to create and configure answer files for automating Windows Deployment Services deployments. You also can use Sysprep to generalize a capture image for Windows Deployment Services. Additionally, Windows ADK provides a number of Windows PE images and management tools.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What steps are necessary to automate the end-to-end deployment process?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following steps are required to automate the end-to-end deployment process: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Configure your PXE boot policy to Always Continue PXE boot.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Configure a default boot image.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Create and associate an answer file for your </a:t>
            </a:r>
            <a:r>
              <a:rPr lang="en-US" sz="1000" smtClean="0">
                <a:effectLst/>
                <a:latin typeface="Arial" panose="020B0604020202020204" pitchFamily="34" charset="0"/>
                <a:ea typeface="Times New Roman" panose="02020603050405020304" pitchFamily="18" charset="0"/>
                <a:cs typeface="Segoe UI" panose="020B0502040204020203" pitchFamily="34" charset="0"/>
              </a:rPr>
              <a:t>Windows Deployment Services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client file.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Create and associate an answer file for an install image.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Configure clients to boot first from hard disk and then from PXE, to avoid boot loop.</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If necessary, configure multicast transmission.</a:t>
            </a:r>
          </a:p>
          <a:p>
            <a:pPr>
              <a:lnSpc>
                <a:spcPct val="107000"/>
              </a:lnSpc>
              <a:spcAft>
                <a:spcPts val="800"/>
              </a:spcAft>
            </a:pP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68148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98DD2013-FB18-45F6-94ED-B0A26920F0A4}" type="slidenum">
              <a:rPr lang="en-US" smtClean="0"/>
              <a:t>33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8613576"/>
              </p:ext>
            </p:extLst>
          </p:nvPr>
        </p:nvGraphicFramePr>
        <p:xfrm>
          <a:off x="470408" y="2417903"/>
          <a:ext cx="5994400" cy="1746885"/>
        </p:xfrm>
        <a:graphic>
          <a:graphicData uri="http://schemas.openxmlformats.org/drawingml/2006/table">
            <a:tbl>
              <a:tblPr firstRow="1" firstCol="1" bandRow="1"/>
              <a:tblGrid>
                <a:gridCol w="1997710"/>
                <a:gridCol w="1998345"/>
                <a:gridCol w="1998345"/>
              </a:tblGrid>
              <a:tr h="0">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Tool</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it is used for</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Where to find it</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Windows Deployment Services console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Administering Windows Deployment Services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Server Manager - Tools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WDSutil.exe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Command-line management of Windows Deployment Services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Command line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Windows ADK</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Managing image files and creating answer files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Download from Microsoft.com</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Dism.exe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Offline and online servicing of images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Windows ADK</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Netsh.exe</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Command-line tool for managing network-related settings</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Command line</a:t>
                      </a:r>
                      <a:endParaRPr lang="en-US" sz="9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1139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Ensure that you identify the supported Windows operating systems to students. Additionally, it is important that you introduce the concept of operating system architecture with components. An advantage of this concept is the ability to deploy language packs as components of base images without the need to create multiple images.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4938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1012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this topic to explain why you would use Windows Deployment Services. Discuss the scenarios provided for a small network and a medium to large-sized network. Have the students consider how Windows Deployment Services might help with the deployment process. Then go through each in detail. At the end of the topic, students should be aware that Windows Deployment Services can use answer files, and then custom naming and automatic domain-join can be enabled. They will also be familiar with various image types and the high-level steps involved in manipulating these images. Emphasize that in later lessons, they will explore these high-level steps in more depth.</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79875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the questions in this topic to discuss scenarios where Windows Deployment Services would improve Windows operating systems deployments.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A. Datum Corporation IT staff is about to deploy Windows Server 2012 to various new branch offices. Management provided the following requirements to the IT staff:</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configuration of the various branch office servers should be consistent.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Because the planned deployments are to new branch offices with no current IT infrastructure in place, there is no requirement to upgrade settings from existing servers.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Automation of the deployment process is important, as there are many servers to deploy.</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How would you use Windows Deployment Services to aid deployment?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Answers may vary, but important points to consider include: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Use answer files to automate the image selection process during deployment.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Use answer files to automate the responses during setup, including domain-joining.</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Create a custom image using the steps provided in the preceding topic.</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Capture the image and upload to Windows Deployment Services.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Configure Windows Deployment Services to use custom naming.</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Configure PXE Server to respond to client requests automatically, and start deployment without the installer having to press the F12 key to initiate the deployment.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8133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 the questions in this topic to discuss scenarios where Windows Deployment Services would improve Windows operating systems deployments.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 Datum Corporation wants to deploy several new servers in their head offices. You will install Windows Server 2012 on these servers. Management provided the following information to the IT staff:</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Configuration for the various servers will vary slightly.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two basic server configurations are: full server, and Server Core installation.</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Managing network traffic is critical, as the network is near capacity.</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How would you advise staff at A. Datum to proceed with the deployment?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Answers will vary, but points to consider should include: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Create two custom images, and capture them to the Windows Deployment Services server.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Configure multicast transmission on the Windows Deployment Services servers to enable efficient use of the network bandwidth.</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21732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8DD2013-FB18-45F6-94ED-B0A26920F0A4}"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11: Deploying and Maintaining Server Images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888050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584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8790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4175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14535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19532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6053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38288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032919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667795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34013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1125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4731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23522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68214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47352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985761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806053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38677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3202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38486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908676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48631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001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07294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287551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047201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1049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536140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656316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36825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91168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51644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716596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324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020441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758166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04975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384374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45356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58998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422675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905002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5640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778328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79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08128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70156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7459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4257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308350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72946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253918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236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614837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569139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238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911160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96126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526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73208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18832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271627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37633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36678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947960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237842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850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922829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848613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13794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037810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56426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7691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660137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519961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862710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799164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52773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947680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00279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419716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73364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2387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16474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5517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322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985832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11220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1663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810702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58598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34509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266100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3963955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358868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849294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61361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1880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083866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2127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837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698744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1143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247091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73065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9212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69462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77650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183722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97496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98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84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894011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078497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79270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41385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586566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788539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5138644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77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852785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08457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9183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458407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374002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74987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230496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171902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180929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607969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476012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941082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473714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817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919004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859328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42524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84111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90747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588365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561098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05535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67080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130088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02109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42470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402257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312962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2659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988715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262197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63627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73360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204373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409064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5040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951871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97968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552633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101165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95622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74619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40758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804399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71805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427833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6860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844893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623278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0871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455344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596309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99710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881617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94522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37867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305641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929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94377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774272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90145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517978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75245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706480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127785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543554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655331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298643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69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487359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624746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48584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214468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04837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24880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810327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360991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0466816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70125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3982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81849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032545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761384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93956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76260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167930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187654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66420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589560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413232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693524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35967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964470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903066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06262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712142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132761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6504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828661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111767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16234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14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204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845443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52339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63240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25700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525354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661165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969745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290002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5360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219358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790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78642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020106"/>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41685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758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7570744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14525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7130218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724664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947024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794042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9462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980918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122593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235557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079789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03464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706138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263163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59706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8474307"/>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02702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32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9277136"/>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477933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33428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851524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740457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92955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35522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92628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085770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93208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725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862406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28548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9731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3205350"/>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87076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9647317"/>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982116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810555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47792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507453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35863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873790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93930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5126704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597413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406211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403485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62861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38494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800827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22807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5188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75214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5394256"/>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888137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24641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011700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181231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89443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4066882"/>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972596"/>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76232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52866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2747588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64930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053758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658093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9404541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090427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3130473"/>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775362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950539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1703308"/>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9422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767857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219813"/>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31290"/>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685419"/>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310943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44560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8650624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829532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4914393"/>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59455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937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84087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761654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725955"/>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388981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687803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987542"/>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21016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702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29066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2822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46150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74875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2037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63555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09560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011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76838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97058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9007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4895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589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73322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165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0888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782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40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18852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21642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77821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591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22978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97625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2635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65137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09851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69201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22356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92193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582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32513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704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1810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8132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02772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3416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45543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7905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33180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31546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41035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5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64910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39674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191619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60417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0729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0579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936770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28952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208454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9272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293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33752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34237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8570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83665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07573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778376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82206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658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80034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83399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669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1146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9314058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1599006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631128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152018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923844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51524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347175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4588333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1602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757027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53947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008411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0182906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886699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69246426"/>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9744598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915912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9706818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653880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950999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725477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4529542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0343442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8799970"/>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5971881"/>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375781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977157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024357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8435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471883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851426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35152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11</a:t>
            </a:r>
            <a:endParaRPr lang="en-US" sz="2600"/>
          </a:p>
        </p:txBody>
      </p:sp>
      <p:sp>
        <p:nvSpPr>
          <p:cNvPr id="3" name="Subtitle 2"/>
          <p:cNvSpPr>
            <a:spLocks noGrp="1"/>
          </p:cNvSpPr>
          <p:nvPr>
            <p:ph type="subTitle" sz="quarter" idx="1"/>
          </p:nvPr>
        </p:nvSpPr>
        <p:spPr/>
        <p:txBody>
          <a:bodyPr/>
          <a:lstStyle/>
          <a:p>
            <a:r>
              <a:rPr lang="en-US" smtClean="0"/>
              <a:t>Deploying and Maintaining Server Images
</a:t>
            </a:r>
            <a:endParaRPr lang="en-US"/>
          </a:p>
        </p:txBody>
      </p:sp>
    </p:spTree>
    <p:extLst>
      <p:ext uri="{BB962C8B-B14F-4D97-AF65-F5344CB8AC3E}">
        <p14:creationId xmlns:p14="http://schemas.microsoft.com/office/powerpoint/2010/main" val="369757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a0d6492-fe7e-4f16-a7bc-b415a0b7a4a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7593" cy="740664"/>
          </a:xfrm>
        </p:spPr>
        <p:txBody>
          <a:bodyPr/>
          <a:lstStyle/>
          <a:p>
            <a:r>
              <a:rPr lang="en-US" dirty="0" smtClean="0"/>
              <a:t>The Role of Images in Windows Deployment Services</a:t>
            </a:r>
            <a:endParaRPr lang="en-US" dirty="0"/>
          </a:p>
        </p:txBody>
      </p:sp>
      <p:grpSp>
        <p:nvGrpSpPr>
          <p:cNvPr id="4" name="Group 3" descr="Graphical representation of a WIM file showing its different sections: WIM header; list of file resources; metadata resource for an image called Image1; lookup table, XML data and integrity table for Image1; metadata resource for an image called Image2; lookup table, XML data and integrity table for Image2"/>
          <p:cNvGrpSpPr/>
          <p:nvPr/>
        </p:nvGrpSpPr>
        <p:grpSpPr>
          <a:xfrm>
            <a:off x="521105" y="2652713"/>
            <a:ext cx="8101012" cy="3838575"/>
            <a:chOff x="521494" y="1509713"/>
            <a:chExt cx="8101012" cy="3838575"/>
          </a:xfrm>
          <a:effectLst/>
        </p:grpSpPr>
        <p:sp>
          <p:nvSpPr>
            <p:cNvPr id="5" name="AutoShape 32"/>
            <p:cNvSpPr>
              <a:spLocks noChangeArrowheads="1"/>
            </p:cNvSpPr>
            <p:nvPr/>
          </p:nvSpPr>
          <p:spPr bwMode="auto">
            <a:xfrm>
              <a:off x="521494" y="1509713"/>
              <a:ext cx="8101012" cy="3838575"/>
            </a:xfrm>
            <a:prstGeom prst="rect">
              <a:avLst/>
            </a:prstGeom>
            <a:solidFill>
              <a:schemeClr val="bg1">
                <a:lumMod val="95000"/>
              </a:schemeClr>
            </a:solidFill>
            <a:ln w="9525" algn="ctr">
              <a:solidFill>
                <a:srgbClr val="4D4D4D"/>
              </a:solidFill>
              <a:round/>
              <a:headEnd/>
              <a:tailEnd/>
            </a:ln>
            <a:effectLst/>
          </p:spPr>
          <p:txBody>
            <a:bodyPr lIns="2286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90000"/>
                </a:lnSpc>
                <a:spcBef>
                  <a:spcPct val="40000"/>
                </a:spcBef>
                <a:spcAft>
                  <a:spcPct val="0"/>
                </a:spcAft>
                <a:defRPr/>
              </a:pPr>
              <a:r>
                <a:rPr lang="en-US" sz="2000" b="1">
                  <a:solidFill>
                    <a:srgbClr val="000000"/>
                  </a:solidFill>
                  <a:latin typeface="Segoe UI" panose="020B0502040204020203" pitchFamily="34" charset="0"/>
                  <a:cs typeface="Segoe UI" panose="020B0502040204020203" pitchFamily="34" charset="0"/>
                </a:rPr>
                <a:t>Windows Imaging (WIM) File</a:t>
              </a: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r>
                <a:rPr lang="en-GB" sz="2400" b="1">
                  <a:solidFill>
                    <a:srgbClr val="000000"/>
                  </a:solidFill>
                  <a:latin typeface="Verdana" pitchFamily="34" charset="0"/>
                  <a:cs typeface="Times New Roman" pitchFamily="18" charset="0"/>
                </a:rPr>
                <a:t/>
              </a:r>
              <a:br>
                <a:rPr lang="en-GB" sz="2400" b="1">
                  <a:solidFill>
                    <a:srgbClr val="000000"/>
                  </a:solidFill>
                  <a:latin typeface="Verdana" pitchFamily="34" charset="0"/>
                  <a:cs typeface="Times New Roman" pitchFamily="18" charset="0"/>
                </a:rPr>
              </a:br>
              <a:endParaRPr lang="en-US" sz="2400" b="1" dirty="0">
                <a:solidFill>
                  <a:srgbClr val="000000"/>
                </a:solidFill>
                <a:latin typeface="Verdana" pitchFamily="34" charset="0"/>
                <a:cs typeface="Times New Roman" pitchFamily="18" charset="0"/>
              </a:endParaRPr>
            </a:p>
          </p:txBody>
        </p:sp>
        <p:sp>
          <p:nvSpPr>
            <p:cNvPr id="6" name="AutoShape 33"/>
            <p:cNvSpPr>
              <a:spLocks noChangeArrowheads="1"/>
            </p:cNvSpPr>
            <p:nvPr/>
          </p:nvSpPr>
          <p:spPr bwMode="auto">
            <a:xfrm>
              <a:off x="1000432" y="2171698"/>
              <a:ext cx="812800" cy="2409951"/>
            </a:xfrm>
            <a:prstGeom prst="rect">
              <a:avLst/>
            </a:prstGeom>
            <a:solidFill>
              <a:srgbClr val="FF9933"/>
            </a:solidFill>
            <a:ln w="9525" algn="ctr">
              <a:noFill/>
              <a:round/>
              <a:headEnd/>
              <a:tailEnd/>
            </a:ln>
            <a:effectLst/>
          </p:spPr>
          <p:txBody>
            <a:bodyPr lIns="9144" tIns="91440" rIns="9144" b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.wim</a:t>
              </a:r>
            </a:p>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header</a:t>
              </a:r>
              <a:endParaRPr lang="en-US" sz="1400" b="1"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7" name="AutoShape 34"/>
            <p:cNvSpPr>
              <a:spLocks noChangeArrowheads="1"/>
            </p:cNvSpPr>
            <p:nvPr/>
          </p:nvSpPr>
          <p:spPr bwMode="auto">
            <a:xfrm>
              <a:off x="2865285" y="2171700"/>
              <a:ext cx="1076325" cy="2409949"/>
            </a:xfrm>
            <a:prstGeom prst="rect">
              <a:avLst/>
            </a:prstGeom>
            <a:solidFill>
              <a:srgbClr val="FF9933"/>
            </a:solidFill>
            <a:ln w="9525" algn="ctr">
              <a:noFill/>
              <a:round/>
              <a:headEnd/>
              <a:tailEnd/>
            </a:ln>
            <a:effectLst/>
          </p:spPr>
          <p:txBody>
            <a:bodyPr lIns="9144" tIns="91440" rIns="9144" b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Metadata</a:t>
              </a:r>
            </a:p>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resource</a:t>
              </a:r>
            </a:p>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(Image 1)</a:t>
              </a:r>
              <a:endParaRPr lang="en-US" sz="1400" b="1"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8" name="AutoShape 35"/>
            <p:cNvSpPr>
              <a:spLocks noChangeArrowheads="1"/>
            </p:cNvSpPr>
            <p:nvPr/>
          </p:nvSpPr>
          <p:spPr bwMode="auto">
            <a:xfrm>
              <a:off x="6000312" y="2171700"/>
              <a:ext cx="1041400" cy="2400300"/>
            </a:xfrm>
            <a:prstGeom prst="rect">
              <a:avLst/>
            </a:prstGeom>
            <a:solidFill>
              <a:srgbClr val="FF9933"/>
            </a:solidFill>
            <a:ln w="9525" algn="ctr">
              <a:noFill/>
              <a:round/>
              <a:headEnd/>
              <a:tailEnd/>
            </a:ln>
            <a:effectLst/>
          </p:spPr>
          <p:txBody>
            <a:bodyPr lIns="9144" tIns="91440" rIns="9144" b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Metadata</a:t>
              </a:r>
            </a:p>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resource</a:t>
              </a:r>
            </a:p>
            <a:p>
              <a:pPr marL="231775" lvl="0" indent="-231775" algn="ctr" fontAlgn="base">
                <a:lnSpc>
                  <a:spcPct val="90000"/>
                </a:lnSpc>
                <a:spcBef>
                  <a:spcPct val="40000"/>
                </a:spcBef>
                <a:spcAft>
                  <a:spcPct val="0"/>
                </a:spcAft>
                <a:buSzPct val="80000"/>
                <a:defRPr/>
              </a:pPr>
              <a:r>
                <a:rPr lang="en-US" sz="1400" b="1">
                  <a:solidFill>
                    <a:srgbClr val="000000"/>
                  </a:solidFill>
                  <a:latin typeface="Segoe UI" panose="020B0502040204020203" pitchFamily="34" charset="0"/>
                  <a:ea typeface="Verdana" pitchFamily="34" charset="0"/>
                  <a:cs typeface="Segoe UI" panose="020B0502040204020203" pitchFamily="34" charset="0"/>
                </a:rPr>
                <a:t>(Image 2)</a:t>
              </a:r>
              <a:endParaRPr lang="en-US" sz="1400" b="1"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9" name="AutoShape 36"/>
            <p:cNvSpPr>
              <a:spLocks noChangeArrowheads="1"/>
            </p:cNvSpPr>
            <p:nvPr/>
          </p:nvSpPr>
          <p:spPr bwMode="auto">
            <a:xfrm rot="16200000">
              <a:off x="812442" y="3186175"/>
              <a:ext cx="2409950" cy="3810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0" name="AutoShape 37"/>
            <p:cNvSpPr>
              <a:spLocks noChangeArrowheads="1"/>
            </p:cNvSpPr>
            <p:nvPr/>
          </p:nvSpPr>
          <p:spPr bwMode="auto">
            <a:xfrm rot="16200000">
              <a:off x="1171198" y="3224275"/>
              <a:ext cx="2409949" cy="3048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1" name="AutoShape 38"/>
            <p:cNvSpPr>
              <a:spLocks noChangeArrowheads="1"/>
            </p:cNvSpPr>
            <p:nvPr/>
          </p:nvSpPr>
          <p:spPr bwMode="auto">
            <a:xfrm rot="16200000">
              <a:off x="1491954" y="3224275"/>
              <a:ext cx="2409949" cy="3048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2" name="AutoShape 39"/>
            <p:cNvSpPr>
              <a:spLocks noChangeArrowheads="1"/>
            </p:cNvSpPr>
            <p:nvPr/>
          </p:nvSpPr>
          <p:spPr bwMode="auto">
            <a:xfrm rot="16200000">
              <a:off x="2912385" y="3219451"/>
              <a:ext cx="2400298"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Lookup table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3" name="AutoShape 40"/>
            <p:cNvSpPr>
              <a:spLocks noChangeArrowheads="1"/>
            </p:cNvSpPr>
            <p:nvPr/>
          </p:nvSpPr>
          <p:spPr bwMode="auto">
            <a:xfrm rot="16200000">
              <a:off x="3238803" y="3219451"/>
              <a:ext cx="2400298"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XML tata</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4" name="AutoShape 41"/>
            <p:cNvSpPr>
              <a:spLocks noChangeArrowheads="1"/>
            </p:cNvSpPr>
            <p:nvPr/>
          </p:nvSpPr>
          <p:spPr bwMode="auto">
            <a:xfrm rot="16200000">
              <a:off x="3567987" y="3219451"/>
              <a:ext cx="2400298"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Integrity table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5" name="AutoShape 42"/>
            <p:cNvSpPr>
              <a:spLocks noChangeArrowheads="1"/>
            </p:cNvSpPr>
            <p:nvPr/>
          </p:nvSpPr>
          <p:spPr bwMode="auto">
            <a:xfrm rot="16200000">
              <a:off x="3938496" y="3181351"/>
              <a:ext cx="2400298" cy="3810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6" name="AutoShape 43"/>
            <p:cNvSpPr>
              <a:spLocks noChangeArrowheads="1"/>
            </p:cNvSpPr>
            <p:nvPr/>
          </p:nvSpPr>
          <p:spPr bwMode="auto">
            <a:xfrm rot="16200000">
              <a:off x="4301566" y="3219451"/>
              <a:ext cx="2400298" cy="3048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7" name="AutoShape 44"/>
            <p:cNvSpPr>
              <a:spLocks noChangeArrowheads="1"/>
            </p:cNvSpPr>
            <p:nvPr/>
          </p:nvSpPr>
          <p:spPr bwMode="auto">
            <a:xfrm rot="16200000">
              <a:off x="4626536" y="3219451"/>
              <a:ext cx="2400298" cy="304800"/>
            </a:xfrm>
            <a:prstGeom prst="rect">
              <a:avLst/>
            </a:prstGeom>
            <a:solidFill>
              <a:srgbClr val="92D050"/>
            </a:solidFill>
            <a:ln w="9525" algn="ctr">
              <a:noFill/>
              <a:round/>
              <a:headEnd/>
              <a:tailE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90000"/>
                </a:lnSpc>
                <a:spcBef>
                  <a:spcPct val="40000"/>
                </a:spcBef>
                <a:spcAft>
                  <a:spcPct val="0"/>
                </a:spcAft>
                <a:defRPr/>
              </a:pPr>
              <a:r>
                <a:rPr lang="en-US">
                  <a:solidFill>
                    <a:srgbClr val="000000"/>
                  </a:solidFill>
                  <a:latin typeface="Segoe UI" panose="020B0502040204020203" pitchFamily="34" charset="0"/>
                  <a:ea typeface="Verdana" pitchFamily="34" charset="0"/>
                  <a:cs typeface="Segoe UI" panose="020B0502040204020203" pitchFamily="34" charset="0"/>
                </a:rPr>
                <a:t>File resource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8" name="AutoShape 45"/>
            <p:cNvSpPr>
              <a:spLocks noChangeArrowheads="1"/>
            </p:cNvSpPr>
            <p:nvPr/>
          </p:nvSpPr>
          <p:spPr bwMode="auto">
            <a:xfrm rot="16200000">
              <a:off x="6015719" y="3219450"/>
              <a:ext cx="2400299"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Lookup table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19" name="AutoShape 46"/>
            <p:cNvSpPr>
              <a:spLocks noChangeArrowheads="1"/>
            </p:cNvSpPr>
            <p:nvPr/>
          </p:nvSpPr>
          <p:spPr bwMode="auto">
            <a:xfrm rot="16200000">
              <a:off x="6340689" y="3219450"/>
              <a:ext cx="2400299"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XML data</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20" name="AutoShape 47"/>
            <p:cNvSpPr>
              <a:spLocks noChangeArrowheads="1"/>
            </p:cNvSpPr>
            <p:nvPr/>
          </p:nvSpPr>
          <p:spPr bwMode="auto">
            <a:xfrm rot="16200000">
              <a:off x="6666943" y="3219450"/>
              <a:ext cx="2400299" cy="304800"/>
            </a:xfrm>
            <a:prstGeom prst="rect">
              <a:avLst/>
            </a:prstGeom>
            <a:solidFill>
              <a:srgbClr val="00B050"/>
            </a:solidFill>
            <a:ln w="9525" algn="ctr">
              <a:noFill/>
              <a:round/>
              <a:headEnd/>
              <a:tailEnd/>
            </a:ln>
            <a:effectLst/>
          </p:spPr>
          <p:txBody>
            <a:bodyPr lIns="9144" tIns="91440" rIns="9144" bIns="9144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lvl="0" indent="-231775" algn="ctr" fontAlgn="base">
                <a:lnSpc>
                  <a:spcPct val="90000"/>
                </a:lnSpc>
                <a:spcBef>
                  <a:spcPct val="40000"/>
                </a:spcBef>
                <a:spcAft>
                  <a:spcPct val="0"/>
                </a:spcAft>
                <a:buSzPct val="80000"/>
                <a:defRPr/>
              </a:pPr>
              <a:r>
                <a:rPr lang="en-US">
                  <a:solidFill>
                    <a:srgbClr val="000000"/>
                  </a:solidFill>
                  <a:latin typeface="Segoe UI" panose="020B0502040204020203" pitchFamily="34" charset="0"/>
                  <a:ea typeface="Verdana" pitchFamily="34" charset="0"/>
                  <a:cs typeface="Segoe UI" panose="020B0502040204020203" pitchFamily="34" charset="0"/>
                </a:rPr>
                <a:t>Integrity table</a:t>
              </a:r>
              <a:endParaRPr lang="en-US" dirty="0">
                <a:solidFill>
                  <a:srgbClr val="000000"/>
                </a:solidFill>
                <a:latin typeface="Segoe UI" panose="020B0502040204020203" pitchFamily="34" charset="0"/>
                <a:ea typeface="Verdana" pitchFamily="34" charset="0"/>
                <a:cs typeface="Segoe UI" panose="020B0502040204020203" pitchFamily="34" charset="0"/>
              </a:endParaRPr>
            </a:p>
          </p:txBody>
        </p:sp>
        <p:sp>
          <p:nvSpPr>
            <p:cNvPr id="21" name="Line 48"/>
            <p:cNvSpPr>
              <a:spLocks noChangeShapeType="1"/>
            </p:cNvSpPr>
            <p:nvPr/>
          </p:nvSpPr>
          <p:spPr bwMode="auto">
            <a:xfrm>
              <a:off x="1834090" y="4902201"/>
              <a:ext cx="3016516"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2" name="Line 49"/>
            <p:cNvSpPr>
              <a:spLocks noChangeShapeType="1"/>
            </p:cNvSpPr>
            <p:nvPr/>
          </p:nvSpPr>
          <p:spPr bwMode="auto">
            <a:xfrm>
              <a:off x="4992592" y="4902201"/>
              <a:ext cx="292825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3" name="Text Box 50"/>
            <p:cNvSpPr txBox="1">
              <a:spLocks noChangeArrowheads="1"/>
            </p:cNvSpPr>
            <p:nvPr/>
          </p:nvSpPr>
          <p:spPr bwMode="auto">
            <a:xfrm>
              <a:off x="2875756" y="4959351"/>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sz="1600" b="1">
                  <a:solidFill>
                    <a:srgbClr val="000000"/>
                  </a:solidFill>
                  <a:latin typeface="Segoe UI" panose="020B0502040204020203" pitchFamily="34" charset="0"/>
                  <a:cs typeface="Segoe UI" panose="020B0502040204020203" pitchFamily="34" charset="0"/>
                </a:rPr>
                <a:t>Image 1</a:t>
              </a:r>
              <a:endParaRPr lang="en-US" sz="1600" b="1" dirty="0">
                <a:solidFill>
                  <a:srgbClr val="000000"/>
                </a:solidFill>
                <a:latin typeface="Segoe UI" panose="020B0502040204020203" pitchFamily="34" charset="0"/>
                <a:cs typeface="Segoe UI" panose="020B0502040204020203" pitchFamily="34" charset="0"/>
              </a:endParaRPr>
            </a:p>
          </p:txBody>
        </p:sp>
        <p:sp>
          <p:nvSpPr>
            <p:cNvPr id="24" name="Text Box 51"/>
            <p:cNvSpPr txBox="1">
              <a:spLocks noChangeArrowheads="1"/>
            </p:cNvSpPr>
            <p:nvPr/>
          </p:nvSpPr>
          <p:spPr bwMode="auto">
            <a:xfrm>
              <a:off x="5880894" y="496093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sz="1600" b="1">
                  <a:solidFill>
                    <a:srgbClr val="000000"/>
                  </a:solidFill>
                  <a:latin typeface="Segoe UI" panose="020B0502040204020203" pitchFamily="34" charset="0"/>
                  <a:cs typeface="Segoe UI" panose="020B0502040204020203" pitchFamily="34" charset="0"/>
                </a:rPr>
                <a:t>Image 2</a:t>
              </a:r>
            </a:p>
          </p:txBody>
        </p:sp>
      </p:grpSp>
      <p:sp>
        <p:nvSpPr>
          <p:cNvPr id="25" name="Content Placeholder 2"/>
          <p:cNvSpPr txBox="1">
            <a:spLocks/>
          </p:cNvSpPr>
          <p:nvPr/>
        </p:nvSpPr>
        <p:spPr>
          <a:xfrm>
            <a:off x="458788" y="1021215"/>
            <a:ext cx="8307260" cy="16314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Three types of image files in </a:t>
            </a:r>
            <a:r>
              <a:rPr lang="en-US" kern="0" dirty="0" smtClean="0">
                <a:solidFill>
                  <a:srgbClr val="000000"/>
                </a:solidFill>
              </a:rPr>
              <a:t>Windows Deployment </a:t>
            </a:r>
            <a:r>
              <a:rPr lang="en-US" kern="0" dirty="0">
                <a:solidFill>
                  <a:srgbClr val="000000"/>
                </a:solidFill>
              </a:rPr>
              <a:t>Services are used as boot or install images</a:t>
            </a:r>
          </a:p>
          <a:p>
            <a:pPr lvl="1"/>
            <a:r>
              <a:rPr lang="en-US" kern="0" dirty="0" err="1">
                <a:solidFill>
                  <a:srgbClr val="000000"/>
                </a:solidFill>
              </a:rPr>
              <a:t>wim</a:t>
            </a:r>
            <a:r>
              <a:rPr lang="en-US" kern="0" dirty="0">
                <a:solidFill>
                  <a:srgbClr val="000000"/>
                </a:solidFill>
              </a:rPr>
              <a:t>, .</a:t>
            </a:r>
            <a:r>
              <a:rPr lang="en-US" kern="0" dirty="0" err="1">
                <a:solidFill>
                  <a:srgbClr val="000000"/>
                </a:solidFill>
              </a:rPr>
              <a:t>vhd</a:t>
            </a:r>
            <a:r>
              <a:rPr lang="en-US" kern="0" dirty="0">
                <a:solidFill>
                  <a:srgbClr val="000000"/>
                </a:solidFill>
              </a:rPr>
              <a:t>, and .</a:t>
            </a:r>
            <a:r>
              <a:rPr lang="en-US" kern="0" dirty="0" err="1">
                <a:solidFill>
                  <a:srgbClr val="000000"/>
                </a:solidFill>
              </a:rPr>
              <a:t>vhdx</a:t>
            </a:r>
            <a:endParaRPr lang="en-US" kern="0" dirty="0">
              <a:solidFill>
                <a:srgbClr val="000000"/>
              </a:solidFill>
            </a:endParaRPr>
          </a:p>
        </p:txBody>
      </p:sp>
    </p:spTree>
    <p:extLst>
      <p:ext uri="{BB962C8B-B14F-4D97-AF65-F5344CB8AC3E}">
        <p14:creationId xmlns:p14="http://schemas.microsoft.com/office/powerpoint/2010/main" val="2875264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972a58fe-a980-4a8c-8468-125a907871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ADK Tools for Image Management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kern="0">
                <a:solidFill>
                  <a:srgbClr val="000000"/>
                </a:solidFill>
              </a:rPr>
              <a:t>Windows ADK includes the following tools</a:t>
            </a:r>
          </a:p>
          <a:p>
            <a:pPr lvl="1"/>
            <a:r>
              <a:rPr lang="en-US" sz="2800" kern="0">
                <a:solidFill>
                  <a:srgbClr val="000000"/>
                </a:solidFill>
              </a:rPr>
              <a:t>Windows SIM</a:t>
            </a:r>
          </a:p>
          <a:p>
            <a:pPr lvl="1"/>
            <a:r>
              <a:rPr lang="en-US" sz="2800" kern="0">
                <a:solidFill>
                  <a:srgbClr val="000000"/>
                </a:solidFill>
              </a:rPr>
              <a:t>Windows PE</a:t>
            </a:r>
          </a:p>
          <a:p>
            <a:pPr lvl="1"/>
            <a:r>
              <a:rPr lang="en-US" sz="2800" kern="0">
                <a:solidFill>
                  <a:srgbClr val="000000"/>
                </a:solidFill>
              </a:rPr>
              <a:t>USMT</a:t>
            </a:r>
          </a:p>
          <a:p>
            <a:pPr lvl="1"/>
            <a:r>
              <a:rPr lang="en-US" sz="2800" kern="0">
                <a:solidFill>
                  <a:srgbClr val="000000"/>
                </a:solidFill>
              </a:rPr>
              <a:t>DISM</a:t>
            </a:r>
          </a:p>
          <a:p>
            <a:pPr lvl="1"/>
            <a:r>
              <a:rPr lang="en-US" sz="2800" kern="0">
                <a:solidFill>
                  <a:srgbClr val="000000"/>
                </a:solidFill>
              </a:rPr>
              <a:t>Windows PowerShell module for DISM</a:t>
            </a:r>
            <a:endParaRPr lang="en-US" sz="3200" kern="0" dirty="0">
              <a:solidFill>
                <a:srgbClr val="000000"/>
              </a:solidFill>
            </a:endParaRPr>
          </a:p>
        </p:txBody>
      </p:sp>
    </p:spTree>
    <p:extLst>
      <p:ext uri="{BB962C8B-B14F-4D97-AF65-F5344CB8AC3E}">
        <p14:creationId xmlns:p14="http://schemas.microsoft.com/office/powerpoint/2010/main" val="3076222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14d1c28a-af8f-4e88-8718-1c2c3255ef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Types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Thin Image</a:t>
            </a:r>
          </a:p>
          <a:p>
            <a:pPr lvl="1"/>
            <a:r>
              <a:rPr lang="en-US" kern="0">
                <a:solidFill>
                  <a:srgbClr val="000000"/>
                </a:solidFill>
              </a:rPr>
              <a:t>Contains only the operating system and possibly a few agents, such as Configuration Manager 2012 agent</a:t>
            </a:r>
          </a:p>
          <a:p>
            <a:pPr lvl="0"/>
            <a:r>
              <a:rPr lang="en-US" kern="0">
                <a:solidFill>
                  <a:srgbClr val="000000"/>
                </a:solidFill>
              </a:rPr>
              <a:t>Thick Image</a:t>
            </a:r>
          </a:p>
          <a:p>
            <a:pPr lvl="1"/>
            <a:r>
              <a:rPr lang="en-US" kern="0">
                <a:solidFill>
                  <a:srgbClr val="000000"/>
                </a:solidFill>
              </a:rPr>
              <a:t>Contains every application required by an end-user</a:t>
            </a:r>
          </a:p>
          <a:p>
            <a:pPr lvl="0"/>
            <a:r>
              <a:rPr lang="en-US" kern="0">
                <a:solidFill>
                  <a:srgbClr val="000000"/>
                </a:solidFill>
              </a:rPr>
              <a:t>Hybrid Image</a:t>
            </a:r>
          </a:p>
          <a:p>
            <a:pPr lvl="1"/>
            <a:r>
              <a:rPr lang="en-US" kern="0">
                <a:solidFill>
                  <a:srgbClr val="000000"/>
                </a:solidFill>
              </a:rPr>
              <a:t>Contains some of the applications required by most users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93249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3b5f15c-3177-45c9-95f8-c6bce54ea5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 Install Image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a:solidFill>
                  <a:srgbClr val="000000"/>
                </a:solidFill>
              </a:rPr>
              <a:t>The process of creating an install image can be summarized as follows:</a:t>
            </a:r>
          </a:p>
          <a:p>
            <a:pPr lvl="1"/>
            <a:r>
              <a:rPr lang="en-US" sz="2800" kern="0">
                <a:solidFill>
                  <a:srgbClr val="000000"/>
                </a:solidFill>
              </a:rPr>
              <a:t>Create a capture image</a:t>
            </a:r>
          </a:p>
          <a:p>
            <a:pPr lvl="1"/>
            <a:r>
              <a:rPr lang="en-US" sz="2800" kern="0">
                <a:solidFill>
                  <a:srgbClr val="000000"/>
                </a:solidFill>
              </a:rPr>
              <a:t>Install Windows on a reference computer</a:t>
            </a:r>
          </a:p>
          <a:p>
            <a:pPr lvl="1"/>
            <a:r>
              <a:rPr lang="en-US" sz="2800" kern="0">
                <a:solidFill>
                  <a:srgbClr val="000000"/>
                </a:solidFill>
              </a:rPr>
              <a:t>Customize settings on the reference computer</a:t>
            </a:r>
          </a:p>
          <a:p>
            <a:pPr lvl="1"/>
            <a:r>
              <a:rPr lang="en-US" sz="2800" kern="0">
                <a:solidFill>
                  <a:srgbClr val="000000"/>
                </a:solidFill>
              </a:rPr>
              <a:t>Generalize the reference computer</a:t>
            </a:r>
          </a:p>
          <a:p>
            <a:pPr lvl="1"/>
            <a:r>
              <a:rPr lang="en-US" sz="2800" kern="0">
                <a:solidFill>
                  <a:srgbClr val="000000"/>
                </a:solidFill>
              </a:rPr>
              <a:t>Capture the reference image</a:t>
            </a:r>
          </a:p>
          <a:p>
            <a:pPr lvl="0"/>
            <a:endParaRPr lang="en-US" sz="3200" kern="0" dirty="0">
              <a:solidFill>
                <a:srgbClr val="000000"/>
              </a:solidFill>
            </a:endParaRPr>
          </a:p>
        </p:txBody>
      </p:sp>
    </p:spTree>
    <p:extLst>
      <p:ext uri="{BB962C8B-B14F-4D97-AF65-F5344CB8AC3E}">
        <p14:creationId xmlns:p14="http://schemas.microsoft.com/office/powerpoint/2010/main" val="328574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154c123-4e93-4f58-aed7-5040a64b4f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and Maintaining Images</a:t>
            </a:r>
            <a:endParaRPr lang="en-US"/>
          </a:p>
        </p:txBody>
      </p:sp>
      <p:sp>
        <p:nvSpPr>
          <p:cNvPr id="4" name="Content Placeholder 2"/>
          <p:cNvSpPr txBox="1">
            <a:spLocks/>
          </p:cNvSpPr>
          <p:nvPr/>
        </p:nvSpPr>
        <p:spPr>
          <a:xfrm>
            <a:off x="458788" y="1021215"/>
            <a:ext cx="826458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kern="0">
                <a:solidFill>
                  <a:srgbClr val="000000"/>
                </a:solidFill>
              </a:rPr>
              <a:t>Use DISM to manage and maintain images including: </a:t>
            </a:r>
          </a:p>
          <a:p>
            <a:pPr lvl="1"/>
            <a:r>
              <a:rPr lang="en-US" sz="2800" kern="0">
                <a:solidFill>
                  <a:srgbClr val="000000"/>
                </a:solidFill>
              </a:rPr>
              <a:t>Apply updates, drivers, and language packages</a:t>
            </a:r>
          </a:p>
          <a:p>
            <a:pPr lvl="1"/>
            <a:r>
              <a:rPr lang="en-US" sz="2800" kern="0">
                <a:solidFill>
                  <a:srgbClr val="000000"/>
                </a:solidFill>
              </a:rPr>
              <a:t>Add, remove, or enumerate packages and drivers</a:t>
            </a:r>
          </a:p>
          <a:p>
            <a:pPr lvl="1"/>
            <a:r>
              <a:rPr lang="en-US" sz="2800" kern="0">
                <a:solidFill>
                  <a:srgbClr val="000000"/>
                </a:solidFill>
              </a:rPr>
              <a:t>Enable or disable Windows features</a:t>
            </a:r>
          </a:p>
          <a:p>
            <a:pPr lvl="1"/>
            <a:r>
              <a:rPr lang="en-US" sz="2800" kern="0">
                <a:solidFill>
                  <a:srgbClr val="000000"/>
                </a:solidFill>
              </a:rPr>
              <a:t>Configure locale settings</a:t>
            </a:r>
          </a:p>
          <a:p>
            <a:pPr lvl="1"/>
            <a:r>
              <a:rPr lang="en-US" sz="2800" kern="0">
                <a:solidFill>
                  <a:srgbClr val="000000"/>
                </a:solidFill>
              </a:rPr>
              <a:t>Upgrade an image to a different edition of Windows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351094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22d261f-3714-49db-b192-e2d091adec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DISM to Configure an Image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 this demonstration, you will see how to:</a:t>
            </a:r>
          </a:p>
          <a:p>
            <a:pPr lvl="1"/>
            <a:r>
              <a:rPr lang="en-US" kern="0" dirty="0">
                <a:solidFill>
                  <a:srgbClr val="000000"/>
                </a:solidFill>
              </a:rPr>
              <a:t>Mount a .</a:t>
            </a:r>
            <a:r>
              <a:rPr lang="en-US" kern="0" dirty="0" err="1">
                <a:solidFill>
                  <a:srgbClr val="000000"/>
                </a:solidFill>
              </a:rPr>
              <a:t>wim</a:t>
            </a:r>
            <a:r>
              <a:rPr lang="en-US" kern="0" dirty="0">
                <a:solidFill>
                  <a:srgbClr val="000000"/>
                </a:solidFill>
              </a:rPr>
              <a:t> image</a:t>
            </a:r>
          </a:p>
          <a:p>
            <a:pPr lvl="1"/>
            <a:r>
              <a:rPr lang="en-US" kern="0" dirty="0">
                <a:solidFill>
                  <a:srgbClr val="000000"/>
                </a:solidFill>
              </a:rPr>
              <a:t>List the features enabled on an image</a:t>
            </a:r>
          </a:p>
          <a:p>
            <a:pPr lvl="1"/>
            <a:r>
              <a:rPr lang="en-US" kern="0" dirty="0">
                <a:solidFill>
                  <a:srgbClr val="000000"/>
                </a:solidFill>
              </a:rPr>
              <a:t>Enable a feature on an image</a:t>
            </a:r>
          </a:p>
        </p:txBody>
      </p:sp>
    </p:spTree>
    <p:extLst>
      <p:ext uri="{BB962C8B-B14F-4D97-AF65-F5344CB8AC3E}">
        <p14:creationId xmlns:p14="http://schemas.microsoft.com/office/powerpoint/2010/main" val="29569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102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Implementing Deployment with Windows Deployment Services</a:t>
            </a:r>
            <a:endParaRPr lang="en-US"/>
          </a:p>
        </p:txBody>
      </p:sp>
      <p:sp>
        <p:nvSpPr>
          <p:cNvPr id="3" name="Text Placeholder 2"/>
          <p:cNvSpPr>
            <a:spLocks noGrp="1"/>
          </p:cNvSpPr>
          <p:nvPr>
            <p:ph type="body" idx="1"/>
          </p:nvPr>
        </p:nvSpPr>
        <p:spPr/>
        <p:txBody>
          <a:bodyPr/>
          <a:lstStyle/>
          <a:p>
            <a:r>
              <a:rPr lang="en-US" smtClean="0"/>
              <a:t>Understanding Windows Deployment Services Components
Installing and Configuring Windows Deployment Services
Managing Deployments with Windows Deployment Services</a:t>
            </a:r>
            <a:endParaRPr lang="en-US"/>
          </a:p>
        </p:txBody>
      </p:sp>
    </p:spTree>
    <p:extLst>
      <p:ext uri="{BB962C8B-B14F-4D97-AF65-F5344CB8AC3E}">
        <p14:creationId xmlns:p14="http://schemas.microsoft.com/office/powerpoint/2010/main" val="418802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Windows Deployment Services Components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a:solidFill>
                  <a:srgbClr val="000000"/>
                </a:solidFill>
              </a:rPr>
              <a:t>Windows Deployment Services prerequisites include:</a:t>
            </a:r>
          </a:p>
          <a:p>
            <a:pPr lvl="1"/>
            <a:r>
              <a:rPr lang="en-US" sz="2800" kern="0">
                <a:solidFill>
                  <a:srgbClr val="000000"/>
                </a:solidFill>
              </a:rPr>
              <a:t>AD DS</a:t>
            </a:r>
          </a:p>
          <a:p>
            <a:pPr lvl="1"/>
            <a:r>
              <a:rPr lang="en-US" sz="2800" kern="0">
                <a:solidFill>
                  <a:srgbClr val="000000"/>
                </a:solidFill>
              </a:rPr>
              <a:t>DHCP</a:t>
            </a:r>
          </a:p>
          <a:p>
            <a:pPr lvl="1"/>
            <a:r>
              <a:rPr lang="en-US" sz="2800" kern="0">
                <a:solidFill>
                  <a:srgbClr val="000000"/>
                </a:solidFill>
              </a:rPr>
              <a:t>DNS</a:t>
            </a:r>
          </a:p>
          <a:p>
            <a:pPr lvl="1"/>
            <a:r>
              <a:rPr lang="en-US" sz="2800" kern="0">
                <a:solidFill>
                  <a:srgbClr val="000000"/>
                </a:solidFill>
              </a:rPr>
              <a:t>NTFS/ReFS volume</a:t>
            </a:r>
          </a:p>
          <a:p>
            <a:pPr lvl="0"/>
            <a:endParaRPr lang="en-US" sz="3200" kern="0">
              <a:solidFill>
                <a:srgbClr val="000000"/>
              </a:solidFill>
            </a:endParaRPr>
          </a:p>
          <a:p>
            <a:pPr lvl="0"/>
            <a:r>
              <a:rPr lang="en-US" sz="3200" kern="0">
                <a:solidFill>
                  <a:srgbClr val="000000"/>
                </a:solidFill>
              </a:rPr>
              <a:t>Use Windows Assessment and Deployment Kit to create answer files for automated deployment</a:t>
            </a:r>
            <a:endParaRPr lang="en-US" sz="3200" kern="0" dirty="0">
              <a:solidFill>
                <a:srgbClr val="000000"/>
              </a:solidFill>
            </a:endParaRPr>
          </a:p>
        </p:txBody>
      </p:sp>
    </p:spTree>
    <p:extLst>
      <p:ext uri="{BB962C8B-B14F-4D97-AF65-F5344CB8AC3E}">
        <p14:creationId xmlns:p14="http://schemas.microsoft.com/office/powerpoint/2010/main" val="289450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and Configuring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Install and configure Windows Deployment Services by:</a:t>
            </a:r>
          </a:p>
          <a:p>
            <a:pPr lvl="0"/>
            <a:r>
              <a:rPr lang="en-US" kern="0">
                <a:solidFill>
                  <a:srgbClr val="000000"/>
                </a:solidFill>
              </a:rPr>
              <a:t>Installing the Windows Deployment Services server role</a:t>
            </a:r>
          </a:p>
          <a:p>
            <a:pPr lvl="1"/>
            <a:r>
              <a:rPr lang="en-US" kern="0">
                <a:solidFill>
                  <a:srgbClr val="000000"/>
                </a:solidFill>
              </a:rPr>
              <a:t>Install the Deployment Server or Transport Server role service</a:t>
            </a:r>
          </a:p>
          <a:p>
            <a:pPr lvl="1"/>
            <a:r>
              <a:rPr lang="en-US" kern="0">
                <a:solidFill>
                  <a:srgbClr val="000000"/>
                </a:solidFill>
              </a:rPr>
              <a:t>Perform post-installation configuration of Windows Deployment Services by:</a:t>
            </a:r>
          </a:p>
          <a:p>
            <a:pPr lvl="2"/>
            <a:r>
              <a:rPr lang="en-US" sz="2200" kern="0">
                <a:solidFill>
                  <a:srgbClr val="000000"/>
                </a:solidFill>
              </a:rPr>
              <a:t>Specifying an image store location</a:t>
            </a:r>
          </a:p>
          <a:p>
            <a:pPr lvl="2"/>
            <a:r>
              <a:rPr lang="en-US" sz="2200" kern="0">
                <a:solidFill>
                  <a:srgbClr val="000000"/>
                </a:solidFill>
              </a:rPr>
              <a:t>Configuring the DHCP server options, if required</a:t>
            </a:r>
          </a:p>
          <a:p>
            <a:pPr lvl="2"/>
            <a:r>
              <a:rPr lang="en-US" sz="2200" kern="0">
                <a:solidFill>
                  <a:srgbClr val="000000"/>
                </a:solidFill>
              </a:rPr>
              <a:t>Configuring PXE server configuration</a:t>
            </a:r>
            <a:endParaRPr lang="en-US" sz="2200" kern="0" dirty="0">
              <a:solidFill>
                <a:srgbClr val="000000"/>
              </a:solidFill>
            </a:endParaRPr>
          </a:p>
        </p:txBody>
      </p:sp>
    </p:spTree>
    <p:extLst>
      <p:ext uri="{BB962C8B-B14F-4D97-AF65-F5344CB8AC3E}">
        <p14:creationId xmlns:p14="http://schemas.microsoft.com/office/powerpoint/2010/main" val="46450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Windows Deployment Services
Managing Images
Implementing Deployment with Windows Deployment Services
Administering Windows Deployment Services</a:t>
            </a:r>
            <a:endParaRPr lang="en-US"/>
          </a:p>
        </p:txBody>
      </p:sp>
    </p:spTree>
    <p:extLst>
      <p:ext uri="{BB962C8B-B14F-4D97-AF65-F5344CB8AC3E}">
        <p14:creationId xmlns:p14="http://schemas.microsoft.com/office/powerpoint/2010/main" val="58323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3a10d50-32db-4dda-86d3-81b37a861c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Deployments with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To service client computers with Windows Deployment Services, you must:</a:t>
            </a:r>
          </a:p>
          <a:p>
            <a:pPr lvl="1"/>
            <a:r>
              <a:rPr lang="en-US" kern="0">
                <a:solidFill>
                  <a:srgbClr val="000000"/>
                </a:solidFill>
              </a:rPr>
              <a:t>Configure boot settings</a:t>
            </a:r>
          </a:p>
          <a:p>
            <a:pPr lvl="1"/>
            <a:r>
              <a:rPr lang="en-US" kern="0">
                <a:solidFill>
                  <a:srgbClr val="000000"/>
                </a:solidFill>
              </a:rPr>
              <a:t>Configure install settings</a:t>
            </a:r>
          </a:p>
          <a:p>
            <a:pPr lvl="1"/>
            <a:r>
              <a:rPr lang="en-US" kern="0">
                <a:solidFill>
                  <a:srgbClr val="000000"/>
                </a:solidFill>
              </a:rPr>
              <a:t>Configure transmission settings</a:t>
            </a:r>
          </a:p>
          <a:p>
            <a:pPr lvl="1"/>
            <a:r>
              <a:rPr lang="en-US" kern="0">
                <a:solidFill>
                  <a:srgbClr val="000000"/>
                </a:solidFill>
              </a:rPr>
              <a:t>Configure drivers</a:t>
            </a:r>
            <a:endParaRPr lang="en-US" kern="0" dirty="0">
              <a:solidFill>
                <a:srgbClr val="000000"/>
              </a:solidFill>
            </a:endParaRPr>
          </a:p>
        </p:txBody>
      </p:sp>
    </p:spTree>
    <p:extLst>
      <p:ext uri="{BB962C8B-B14F-4D97-AF65-F5344CB8AC3E}">
        <p14:creationId xmlns:p14="http://schemas.microsoft.com/office/powerpoint/2010/main" val="378716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Administering Windows Deployment Services</a:t>
            </a:r>
            <a:endParaRPr lang="en-US"/>
          </a:p>
        </p:txBody>
      </p:sp>
      <p:sp>
        <p:nvSpPr>
          <p:cNvPr id="3" name="Text Placeholder 2"/>
          <p:cNvSpPr>
            <a:spLocks noGrp="1"/>
          </p:cNvSpPr>
          <p:nvPr>
            <p:ph type="body" idx="1"/>
          </p:nvPr>
        </p:nvSpPr>
        <p:spPr/>
        <p:txBody>
          <a:bodyPr/>
          <a:lstStyle/>
          <a:p>
            <a:r>
              <a:rPr lang="en-US" smtClean="0"/>
              <a:t>Common Administration Tasks
Demonstration: How to Administer Images
Automating Deployments
Demonstration: How to Configure Multicast Transmission</a:t>
            </a:r>
            <a:endParaRPr lang="en-US"/>
          </a:p>
        </p:txBody>
      </p:sp>
    </p:spTree>
    <p:extLst>
      <p:ext uri="{BB962C8B-B14F-4D97-AF65-F5344CB8AC3E}">
        <p14:creationId xmlns:p14="http://schemas.microsoft.com/office/powerpoint/2010/main" val="193573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Administration Tasks</a:t>
            </a:r>
            <a:endParaRPr lang="en-US"/>
          </a:p>
        </p:txBody>
      </p:sp>
      <p:sp>
        <p:nvSpPr>
          <p:cNvPr id="4" name="Content Placeholder 2"/>
          <p:cNvSpPr txBox="1">
            <a:spLocks/>
          </p:cNvSpPr>
          <p:nvPr/>
        </p:nvSpPr>
        <p:spPr>
          <a:xfrm>
            <a:off x="458788" y="887103"/>
            <a:ext cx="8119156" cy="514735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Tasks</a:t>
            </a:r>
          </a:p>
          <a:p>
            <a:pPr lvl="1"/>
            <a:r>
              <a:rPr lang="en-US" sz="2200" kern="0" dirty="0">
                <a:solidFill>
                  <a:srgbClr val="000000"/>
                </a:solidFill>
              </a:rPr>
              <a:t>Configure DHCP</a:t>
            </a:r>
          </a:p>
          <a:p>
            <a:pPr lvl="1"/>
            <a:r>
              <a:rPr lang="en-US" sz="2200" kern="0" dirty="0">
                <a:solidFill>
                  <a:srgbClr val="000000"/>
                </a:solidFill>
              </a:rPr>
              <a:t>Create and service images</a:t>
            </a:r>
          </a:p>
          <a:p>
            <a:pPr lvl="1"/>
            <a:r>
              <a:rPr lang="en-US" sz="2200" kern="0" dirty="0">
                <a:solidFill>
                  <a:srgbClr val="000000"/>
                </a:solidFill>
              </a:rPr>
              <a:t>Manage the boot menu</a:t>
            </a:r>
          </a:p>
          <a:p>
            <a:pPr lvl="1"/>
            <a:r>
              <a:rPr lang="en-US" sz="2200" kern="0" dirty="0" err="1">
                <a:solidFill>
                  <a:srgbClr val="000000"/>
                </a:solidFill>
              </a:rPr>
              <a:t>Prestage</a:t>
            </a:r>
            <a:r>
              <a:rPr lang="en-US" sz="2200" kern="0" dirty="0">
                <a:solidFill>
                  <a:srgbClr val="000000"/>
                </a:solidFill>
              </a:rPr>
              <a:t> client computers</a:t>
            </a:r>
          </a:p>
          <a:p>
            <a:pPr lvl="1"/>
            <a:r>
              <a:rPr lang="en-US" sz="2200" kern="0" dirty="0">
                <a:solidFill>
                  <a:srgbClr val="000000"/>
                </a:solidFill>
              </a:rPr>
              <a:t>Automate deployment</a:t>
            </a:r>
          </a:p>
          <a:p>
            <a:pPr lvl="1"/>
            <a:r>
              <a:rPr lang="en-US" sz="2200" kern="0" dirty="0">
                <a:solidFill>
                  <a:srgbClr val="000000"/>
                </a:solidFill>
              </a:rPr>
              <a:t>Configure transmission</a:t>
            </a:r>
          </a:p>
          <a:p>
            <a:pPr lvl="0"/>
            <a:r>
              <a:rPr lang="en-US" sz="2400" kern="0" dirty="0">
                <a:solidFill>
                  <a:srgbClr val="000000"/>
                </a:solidFill>
              </a:rPr>
              <a:t>Tools</a:t>
            </a:r>
          </a:p>
          <a:p>
            <a:pPr lvl="1"/>
            <a:r>
              <a:rPr lang="en-US" sz="2200" kern="0" dirty="0">
                <a:solidFill>
                  <a:srgbClr val="000000"/>
                </a:solidFill>
              </a:rPr>
              <a:t>Windows Deployment Services console</a:t>
            </a:r>
          </a:p>
          <a:p>
            <a:pPr lvl="1"/>
            <a:r>
              <a:rPr lang="en-US" sz="2200" kern="0" dirty="0" err="1">
                <a:solidFill>
                  <a:srgbClr val="000000"/>
                </a:solidFill>
              </a:rPr>
              <a:t>WDSUtil.exe</a:t>
            </a:r>
            <a:endParaRPr lang="en-US" sz="2200" kern="0" dirty="0">
              <a:solidFill>
                <a:srgbClr val="000000"/>
              </a:solidFill>
            </a:endParaRPr>
          </a:p>
          <a:p>
            <a:pPr lvl="1"/>
            <a:r>
              <a:rPr lang="en-US" sz="2200" kern="0" dirty="0" err="1">
                <a:solidFill>
                  <a:srgbClr val="000000"/>
                </a:solidFill>
              </a:rPr>
              <a:t>Dism.exe</a:t>
            </a:r>
            <a:endParaRPr lang="en-US" sz="2200" kern="0" dirty="0">
              <a:solidFill>
                <a:srgbClr val="000000"/>
              </a:solidFill>
            </a:endParaRPr>
          </a:p>
          <a:p>
            <a:pPr lvl="1"/>
            <a:r>
              <a:rPr lang="en-US" sz="2200" kern="0" dirty="0" err="1">
                <a:solidFill>
                  <a:srgbClr val="000000"/>
                </a:solidFill>
              </a:rPr>
              <a:t>Sysprep.exe</a:t>
            </a:r>
            <a:endParaRPr lang="en-US" sz="2200" kern="0" dirty="0">
              <a:solidFill>
                <a:srgbClr val="000000"/>
              </a:solidFill>
            </a:endParaRPr>
          </a:p>
          <a:p>
            <a:pPr lvl="1"/>
            <a:r>
              <a:rPr lang="en-US" sz="2200" kern="0" dirty="0" err="1">
                <a:solidFill>
                  <a:srgbClr val="000000"/>
                </a:solidFill>
              </a:rPr>
              <a:t>ImageX.exe</a:t>
            </a:r>
            <a:endParaRPr lang="en-US" sz="2200" kern="0" dirty="0">
              <a:solidFill>
                <a:srgbClr val="000000"/>
              </a:solidFill>
            </a:endParaRPr>
          </a:p>
          <a:p>
            <a:pPr lvl="1"/>
            <a:r>
              <a:rPr lang="en-US" sz="2200" kern="0" dirty="0">
                <a:solidFill>
                  <a:srgbClr val="000000"/>
                </a:solidFill>
              </a:rPr>
              <a:t>Windows SIM</a:t>
            </a:r>
          </a:p>
          <a:p>
            <a:pPr lvl="1"/>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294501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5621b32-f5a4-44de-98e9-ad6ac043af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Administer Images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a:t>
            </a:r>
            <a:r>
              <a:rPr lang="en-US" kern="0" dirty="0" smtClean="0">
                <a:solidFill>
                  <a:srgbClr val="000000"/>
                </a:solidFill>
              </a:rPr>
              <a:t>to: </a:t>
            </a:r>
            <a:endParaRPr lang="en-US" kern="0" dirty="0">
              <a:solidFill>
                <a:srgbClr val="000000"/>
              </a:solidFill>
            </a:endParaRPr>
          </a:p>
          <a:p>
            <a:pPr lvl="0"/>
            <a:r>
              <a:rPr lang="en-US" kern="0" dirty="0">
                <a:solidFill>
                  <a:srgbClr val="000000"/>
                </a:solidFill>
              </a:rPr>
              <a:t>Install and configure the Windows Deployment Services role.</a:t>
            </a:r>
          </a:p>
          <a:p>
            <a:pPr lvl="0"/>
            <a:r>
              <a:rPr lang="en-US" kern="0" dirty="0">
                <a:solidFill>
                  <a:srgbClr val="000000"/>
                </a:solidFill>
              </a:rPr>
              <a:t>Add a boot image.</a:t>
            </a:r>
          </a:p>
          <a:p>
            <a:pPr lvl="0"/>
            <a:r>
              <a:rPr lang="en-US" kern="0" dirty="0">
                <a:solidFill>
                  <a:srgbClr val="000000"/>
                </a:solidFill>
              </a:rPr>
              <a:t>Add an install image.</a:t>
            </a:r>
          </a:p>
        </p:txBody>
      </p:sp>
    </p:spTree>
    <p:extLst>
      <p:ext uri="{BB962C8B-B14F-4D97-AF65-F5344CB8AC3E}">
        <p14:creationId xmlns:p14="http://schemas.microsoft.com/office/powerpoint/2010/main" val="15240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644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277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1c1f461d-c6a1-4ee6-b402-5f8c4eb0f2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Automating Deployments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a:solidFill>
                  <a:srgbClr val="000000"/>
                </a:solidFill>
              </a:rPr>
              <a:t>To automate the Windows Setup process:</a:t>
            </a:r>
          </a:p>
          <a:p>
            <a:pPr marL="514350" lvl="0" indent="-514350">
              <a:buFont typeface="+mj-lt"/>
              <a:buAutoNum type="arabicPeriod"/>
            </a:pPr>
            <a:r>
              <a:rPr lang="en-US" kern="0">
                <a:solidFill>
                  <a:srgbClr val="000000"/>
                </a:solidFill>
              </a:rPr>
              <a:t>Create the Unattend.xml file</a:t>
            </a:r>
          </a:p>
          <a:p>
            <a:pPr marL="514350" lvl="0" indent="-514350">
              <a:buFont typeface="+mj-lt"/>
              <a:buAutoNum type="arabicPeriod"/>
            </a:pPr>
            <a:r>
              <a:rPr lang="en-US" kern="0">
                <a:solidFill>
                  <a:srgbClr val="000000"/>
                </a:solidFill>
              </a:rPr>
              <a:t>Copy the file to the Windows Deployment Services server</a:t>
            </a:r>
          </a:p>
          <a:p>
            <a:pPr marL="514350" lvl="0" indent="-514350">
              <a:buFont typeface="+mj-lt"/>
              <a:buAutoNum type="arabicPeriod"/>
            </a:pPr>
            <a:r>
              <a:rPr lang="en-US" kern="0">
                <a:solidFill>
                  <a:srgbClr val="000000"/>
                </a:solidFill>
              </a:rPr>
              <a:t>View the properties of the appropriate install image</a:t>
            </a:r>
          </a:p>
          <a:p>
            <a:pPr marL="514350" lvl="0" indent="-514350">
              <a:buFont typeface="+mj-lt"/>
              <a:buAutoNum type="arabicPeriod"/>
            </a:pPr>
            <a:r>
              <a:rPr lang="en-US" kern="0">
                <a:solidFill>
                  <a:srgbClr val="000000"/>
                </a:solidFill>
              </a:rPr>
              <a:t>Enable unattended mode and select the answer file</a:t>
            </a:r>
            <a:endParaRPr lang="en-US" kern="0" dirty="0">
              <a:solidFill>
                <a:srgbClr val="000000"/>
              </a:solidFill>
            </a:endParaRPr>
          </a:p>
        </p:txBody>
      </p:sp>
    </p:spTree>
    <p:extLst>
      <p:ext uri="{BB962C8B-B14F-4D97-AF65-F5344CB8AC3E}">
        <p14:creationId xmlns:p14="http://schemas.microsoft.com/office/powerpoint/2010/main" val="396268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2eb0170c-d5a8-4479-9fdc-93de0650a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Multicast Transmission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configure multicast transmission</a:t>
            </a:r>
            <a:endParaRPr lang="en-US" kern="0" dirty="0">
              <a:solidFill>
                <a:srgbClr val="000000"/>
              </a:solidFill>
            </a:endParaRPr>
          </a:p>
        </p:txBody>
      </p:sp>
    </p:spTree>
    <p:extLst>
      <p:ext uri="{BB962C8B-B14F-4D97-AF65-F5344CB8AC3E}">
        <p14:creationId xmlns:p14="http://schemas.microsoft.com/office/powerpoint/2010/main" val="380715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Windows Deployment Services to Deploy Windows Server 2012</a:t>
            </a:r>
            <a:endParaRPr lang="en-US"/>
          </a:p>
        </p:txBody>
      </p:sp>
      <p:sp>
        <p:nvSpPr>
          <p:cNvPr id="3" name="Text Placeholder 2"/>
          <p:cNvSpPr>
            <a:spLocks noGrp="1"/>
          </p:cNvSpPr>
          <p:nvPr>
            <p:ph type="body" idx="1"/>
          </p:nvPr>
        </p:nvSpPr>
        <p:spPr/>
        <p:txBody>
          <a:bodyPr/>
          <a:lstStyle/>
          <a:p>
            <a:r>
              <a:rPr lang="en-US" smtClean="0"/>
              <a:t>Exercise 1: Installing and Configuring Windows® Deployment Services
Exercise 2: Creating Operating System Images with Windows Deployment Services
Exercise 3: Configuring Custom Computer Naming
Exercise 4: Deploying Images with Windows Deployment Services</a:t>
            </a:r>
            <a:endParaRPr lang="en-US"/>
          </a:p>
        </p:txBody>
      </p:sp>
      <p:sp>
        <p:nvSpPr>
          <p:cNvPr id="4" name="TextBox 3"/>
          <p:cNvSpPr txBox="1"/>
          <p:nvPr/>
        </p:nvSpPr>
        <p:spPr>
          <a:xfrm>
            <a:off x="458788" y="4257205"/>
            <a:ext cx="3146311"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662589"/>
            <a:ext cx="5535298" cy="1569660"/>
          </a:xfrm>
          <a:prstGeom prst="rect">
            <a:avLst/>
          </a:prstGeom>
          <a:noFill/>
        </p:spPr>
        <p:txBody>
          <a:bodyPr vert="horz" wrap="none" rtlCol="0">
            <a:spAutoFit/>
          </a:bodyPr>
          <a:lstStyle/>
          <a:p>
            <a:r>
              <a:rPr lang="fr-FR" sz="2400" b="1" i="0" u="none" strike="noStrike" baseline="0" dirty="0" smtClean="0">
                <a:latin typeface="Segoe UI" panose="020B0502040204020203" pitchFamily="34" charset="0"/>
              </a:rPr>
              <a:t>Virtual Machines</a:t>
            </a:r>
            <a:r>
              <a:rPr lang="fr-FR" sz="2400" b="0" i="0" u="none" strike="noStrike" baseline="0" dirty="0" smtClean="0">
                <a:latin typeface="Segoe UI" panose="020B0502040204020203" pitchFamily="34" charset="0"/>
              </a:rPr>
              <a:t>: 20411D-LON-DC1, </a:t>
            </a:r>
          </a:p>
          <a:p>
            <a:r>
              <a:rPr lang="fr-FR" sz="2400" b="0" i="0" u="none" strike="noStrike" baseline="0" dirty="0" smtClean="0">
                <a:latin typeface="Segoe UI" panose="020B0502040204020203" pitchFamily="34" charset="0"/>
              </a:rPr>
              <a:t>20411D-LON-SVR1, 20411D-LON-SVR3</a:t>
            </a:r>
          </a:p>
          <a:p>
            <a:r>
              <a:rPr lang="en-US" sz="2400" b="1" i="0" u="none" strike="noStrike" baseline="0" dirty="0" smtClean="0">
                <a:latin typeface="Segoe UI" panose="020B0502040204020203" pitchFamily="34" charset="0"/>
              </a:rPr>
              <a:t>User Name</a:t>
            </a:r>
            <a:r>
              <a:rPr lang="en-US" sz="2400" b="0" i="0" u="none" strike="noStrike" baseline="0" dirty="0" smtClean="0">
                <a:latin typeface="Segoe UI" panose="020B0502040204020203" pitchFamily="34" charset="0"/>
              </a:rPr>
              <a:t>: </a:t>
            </a:r>
            <a:r>
              <a:rPr lang="en-US" sz="2400" b="0" i="0" u="none" strike="noStrike" baseline="0" dirty="0" err="1" smtClean="0">
                <a:latin typeface="Segoe UI" panose="020B0502040204020203" pitchFamily="34" charset="0"/>
              </a:rPr>
              <a:t>Adatum</a:t>
            </a:r>
            <a:r>
              <a:rPr lang="en-US" sz="2400" b="0" i="0" u="none" strike="noStrike" baseline="0" dirty="0" smtClean="0">
                <a:latin typeface="Segoe UI" panose="020B0502040204020203" pitchFamily="34" charset="0"/>
              </a:rPr>
              <a:t>\Administrator</a:t>
            </a:r>
          </a:p>
          <a:p>
            <a:r>
              <a:rPr lang="en-US" sz="2400" b="1" i="0" u="none" strike="noStrike" baseline="0" dirty="0" smtClean="0">
                <a:latin typeface="Segoe UI" panose="020B0502040204020203" pitchFamily="34" charset="0"/>
              </a:rPr>
              <a:t>Password</a:t>
            </a:r>
            <a:r>
              <a:rPr lang="en-US" sz="2400" b="0" i="0" u="none" strike="noStrike" baseline="0" dirty="0" smtClean="0">
                <a:latin typeface="Segoe UI" panose="020B0502040204020203" pitchFamily="34" charset="0"/>
              </a:rPr>
              <a:t>: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75 minutes</a:t>
            </a:r>
            <a:endParaRPr lang="en-US" sz="2800">
              <a:latin typeface="Segoe UI" panose="020B0502040204020203" pitchFamily="34" charset="0"/>
            </a:endParaRPr>
          </a:p>
        </p:txBody>
      </p:sp>
    </p:spTree>
    <p:extLst>
      <p:ext uri="{BB962C8B-B14F-4D97-AF65-F5344CB8AC3E}">
        <p14:creationId xmlns:p14="http://schemas.microsoft.com/office/powerpoint/2010/main" val="1059178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smtClean="0">
                <a:effectLst/>
                <a:latin typeface="Segoe UI" panose="020B0502040204020203" pitchFamily="34" charset="0"/>
                <a:ea typeface="Times New Roman" panose="02020603050405020304" pitchFamily="18" charset="0"/>
                <a:cs typeface="Segoe UI" panose="020B0502040204020203" pitchFamily="34" charset="0"/>
              </a:rPr>
              <a:t>A</a:t>
            </a:r>
            <a:r>
              <a:rPr lang="en-US" sz="2800" smtClean="0">
                <a:effectLst/>
                <a:latin typeface="Segoe UI" panose="020B0502040204020203" pitchFamily="34" charset="0"/>
                <a:ea typeface="Times New Roman" panose="02020603050405020304" pitchFamily="18" charset="0"/>
                <a:cs typeface="Mangal" panose="02040503050203030202" pitchFamily="18" charset="0"/>
              </a:rPr>
              <a:t>. Datum Corporation is a global engineering and manufacturing company with its head office in London, England. An IT office and data center are in London to support the head office and other branch locations. A. Datum has recently deployed a Windows Server 2012 R2 server and client infrastructure.</a:t>
            </a:r>
          </a:p>
          <a:p>
            <a:pPr>
              <a:spcBef>
                <a:spcPts val="600"/>
              </a:spcBef>
              <a:spcAft>
                <a:spcPts val="1000"/>
              </a:spcAft>
            </a:pPr>
            <a:r>
              <a:rPr lang="en-US" sz="2800" smtClean="0">
                <a:effectLst/>
                <a:latin typeface="Segoe UI" panose="020B0502040204020203" pitchFamily="34" charset="0"/>
                <a:ea typeface="Times New Roman" panose="02020603050405020304" pitchFamily="18" charset="0"/>
                <a:cs typeface="Segoe UI" panose="020B0502040204020203" pitchFamily="34" charset="0"/>
              </a:rPr>
              <a:t> </a:t>
            </a:r>
            <a:endParaRPr lang="en-US" sz="2800" smtClean="0">
              <a:effectLst/>
              <a:latin typeface="Segoe UI" panose="020B0502040204020203" pitchFamily="34" charset="0"/>
              <a:ea typeface="Times New Roman" panose="02020603050405020304" pitchFamily="18" charset="0"/>
              <a:cs typeface="Mangal" panose="02040503050203030202" pitchFamily="18" charset="0"/>
            </a:endParaRPr>
          </a:p>
          <a:p>
            <a:pPr>
              <a:spcBef>
                <a:spcPts val="600"/>
              </a:spcBef>
              <a:spcAft>
                <a:spcPts val="1000"/>
              </a:spcAft>
            </a:pPr>
            <a:r>
              <a:rPr lang="en-US" sz="2800" smtClean="0">
                <a:effectLst/>
                <a:latin typeface="Segoe UI" panose="020B0502040204020203" pitchFamily="34" charset="0"/>
                <a:ea typeface="Times New Roman" panose="02020603050405020304" pitchFamily="18" charset="0"/>
                <a:cs typeface="Segoe UI" panose="020B0502040204020203" pitchFamily="34" charset="0"/>
              </a:rPr>
              <a:t>A. Datum is deploying servers to branch offices throughout the region for the Research department. Management selected you to automate this deployment. You suggest using</a:t>
            </a:r>
            <a:endParaRPr lang="en-US" sz="2800">
              <a:effectLst/>
              <a:latin typeface="Segoe UI" panose="020B0502040204020203"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29099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Windows Deployment Services</a:t>
            </a:r>
            <a:endParaRPr lang="en-US"/>
          </a:p>
        </p:txBody>
      </p:sp>
      <p:sp>
        <p:nvSpPr>
          <p:cNvPr id="3" name="Text Placeholder 2"/>
          <p:cNvSpPr>
            <a:spLocks noGrp="1"/>
          </p:cNvSpPr>
          <p:nvPr>
            <p:ph type="body" idx="1"/>
          </p:nvPr>
        </p:nvSpPr>
        <p:spPr/>
        <p:txBody>
          <a:bodyPr/>
          <a:lstStyle/>
          <a:p>
            <a:r>
              <a:rPr lang="en-US" smtClean="0"/>
              <a:t>What Is Windows Deployment Services?
Windows Deployment Services Components
Why Use Windows Deployment Services?
Discussion: How to Use Windows Deployment Services
Discussion: How to Use Windows Deployment Services</a:t>
            </a:r>
            <a:endParaRPr lang="en-US"/>
          </a:p>
        </p:txBody>
      </p:sp>
    </p:spTree>
    <p:extLst>
      <p:ext uri="{BB962C8B-B14F-4D97-AF65-F5344CB8AC3E}">
        <p14:creationId xmlns:p14="http://schemas.microsoft.com/office/powerpoint/2010/main" val="4254907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lvl="0" indent="0" fontAlgn="auto">
              <a:spcAft>
                <a:spcPts val="1000"/>
              </a:spcAft>
              <a:buClrTx/>
              <a:buSzTx/>
              <a:buNone/>
            </a:pPr>
            <a:r>
              <a:rPr lang="en-US" kern="1200">
                <a:solidFill>
                  <a:srgbClr val="000000"/>
                </a:solidFill>
                <a:ea typeface="Times New Roman" panose="02020603050405020304" pitchFamily="18" charset="0"/>
              </a:rPr>
              <a:t>Windows Deployment Services to deploy Windows Server 2012 R2 to the branch offices. Management has sent you some instructions by email regarding the deployment. You must read these instructions, and then install and configure Windows Deployment Services to support the deployment.</a:t>
            </a:r>
            <a:endParaRPr lang="en-US" kern="1200">
              <a:solidFill>
                <a:srgbClr val="000000"/>
              </a:solidFill>
              <a:ea typeface="Times New Roman" panose="02020603050405020304" pitchFamily="18" charset="0"/>
              <a:cs typeface="Mangal" panose="02040503050203030202" pitchFamily="18" charset="0"/>
            </a:endParaRPr>
          </a:p>
          <a:p>
            <a:pPr marL="0" lvl="0" indent="0" fontAlgn="auto">
              <a:spcAft>
                <a:spcPts val="1000"/>
              </a:spcAft>
              <a:buClrTx/>
              <a:buSzTx/>
              <a:buNone/>
            </a:pPr>
            <a:r>
              <a:rPr lang="en-US" kern="1200">
                <a:solidFill>
                  <a:srgbClr val="000000"/>
                </a:solidFill>
                <a:ea typeface="Times New Roman" panose="02020603050405020304" pitchFamily="18" charset="0"/>
              </a:rPr>
              <a:t> </a:t>
            </a:r>
            <a:endParaRPr lang="en-US" kern="1200">
              <a:solidFill>
                <a:srgbClr val="000000"/>
              </a:solidFill>
              <a:ea typeface="Times New Roman" panose="02020603050405020304" pitchFamily="18" charset="0"/>
              <a:cs typeface="Mangal" panose="02040503050203030202" pitchFamily="18" charset="0"/>
            </a:endParaRPr>
          </a:p>
          <a:p>
            <a:pPr marL="0" lvl="0" indent="0" fontAlgn="auto">
              <a:spcAft>
                <a:spcPts val="1000"/>
              </a:spcAft>
              <a:buClrTx/>
              <a:buSzTx/>
              <a:buNone/>
            </a:pPr>
            <a:r>
              <a:rPr lang="en-US" kern="1200">
                <a:solidFill>
                  <a:srgbClr val="000000"/>
                </a:solidFill>
                <a:ea typeface="Times New Roman" panose="02020603050405020304" pitchFamily="18" charset="0"/>
              </a:rPr>
              <a:t> </a:t>
            </a:r>
            <a:endParaRPr lang="en-US"/>
          </a:p>
        </p:txBody>
      </p:sp>
    </p:spTree>
    <p:extLst>
      <p:ext uri="{BB962C8B-B14F-4D97-AF65-F5344CB8AC3E}">
        <p14:creationId xmlns:p14="http://schemas.microsoft.com/office/powerpoint/2010/main" val="153797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128aa288-ac16-4c9e-b8ba-246abb8177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do You Use Windows Deployment Services in your organization?
For what two categories of images do you need to use Windows Deployment Services to deploy an operating system to a computer over the network?
How can you avoid name conflicts when deploying an operating system to multiple computers in the same transmission?</a:t>
            </a:r>
            <a:endParaRPr lang="en-US"/>
          </a:p>
        </p:txBody>
      </p:sp>
    </p:spTree>
    <p:extLst>
      <p:ext uri="{BB962C8B-B14F-4D97-AF65-F5344CB8AC3E}">
        <p14:creationId xmlns:p14="http://schemas.microsoft.com/office/powerpoint/2010/main" val="231599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Tools</a:t>
            </a:r>
            <a:endParaRPr lang="en-US" dirty="0"/>
          </a:p>
        </p:txBody>
      </p:sp>
    </p:spTree>
    <p:extLst>
      <p:ext uri="{BB962C8B-B14F-4D97-AF65-F5344CB8AC3E}">
        <p14:creationId xmlns:p14="http://schemas.microsoft.com/office/powerpoint/2010/main" val="2354533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377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Windows Deployment Services is a server role that is provided with Windows Server 2012</a:t>
            </a:r>
          </a:p>
          <a:p>
            <a:pPr marL="0" lvl="0" indent="0">
              <a:buNone/>
            </a:pPr>
            <a:endParaRPr lang="en-US" kern="0">
              <a:solidFill>
                <a:srgbClr val="000000"/>
              </a:solidFill>
            </a:endParaRPr>
          </a:p>
          <a:p>
            <a:pPr lvl="0"/>
            <a:r>
              <a:rPr lang="en-US" kern="0">
                <a:solidFill>
                  <a:srgbClr val="000000"/>
                </a:solidFill>
              </a:rPr>
              <a:t>Windows Deployment Services:</a:t>
            </a:r>
          </a:p>
          <a:p>
            <a:pPr lvl="1"/>
            <a:r>
              <a:rPr lang="en-US" kern="0">
                <a:solidFill>
                  <a:srgbClr val="000000"/>
                </a:solidFill>
              </a:rPr>
              <a:t>Enables you to perform network-based installations</a:t>
            </a:r>
          </a:p>
          <a:p>
            <a:pPr lvl="1"/>
            <a:r>
              <a:rPr lang="en-US" kern="0">
                <a:solidFill>
                  <a:srgbClr val="000000"/>
                </a:solidFill>
              </a:rPr>
              <a:t>Simplifies the deployment process</a:t>
            </a:r>
          </a:p>
          <a:p>
            <a:pPr lvl="1"/>
            <a:r>
              <a:rPr lang="en-US" kern="0">
                <a:solidFill>
                  <a:srgbClr val="000000"/>
                </a:solidFill>
              </a:rPr>
              <a:t>Supports deployment to computers with no operating system</a:t>
            </a:r>
          </a:p>
          <a:p>
            <a:pPr lvl="1"/>
            <a:r>
              <a:rPr lang="en-US" kern="0">
                <a:solidFill>
                  <a:srgbClr val="000000"/>
                </a:solidFill>
              </a:rPr>
              <a:t>Uses existing technologies, such as Windows PE, .wim, .vhd and .vhdx files, and image-based deployment</a:t>
            </a:r>
            <a:endParaRPr lang="en-US" kern="0" dirty="0">
              <a:solidFill>
                <a:srgbClr val="000000"/>
              </a:solidFill>
            </a:endParaRPr>
          </a:p>
        </p:txBody>
      </p:sp>
    </p:spTree>
    <p:extLst>
      <p:ext uri="{BB962C8B-B14F-4D97-AF65-F5344CB8AC3E}">
        <p14:creationId xmlns:p14="http://schemas.microsoft.com/office/powerpoint/2010/main" val="299717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Deployment Services Components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Transport Server</a:t>
            </a:r>
          </a:p>
          <a:p>
            <a:pPr lvl="1"/>
            <a:r>
              <a:rPr lang="en-US" kern="0">
                <a:solidFill>
                  <a:srgbClr val="000000"/>
                </a:solidFill>
              </a:rPr>
              <a:t>Multicast engine</a:t>
            </a:r>
          </a:p>
          <a:p>
            <a:pPr lvl="1"/>
            <a:r>
              <a:rPr lang="en-US" kern="0">
                <a:solidFill>
                  <a:srgbClr val="000000"/>
                </a:solidFill>
              </a:rPr>
              <a:t>Windows PowerShell cmdlets for session management</a:t>
            </a:r>
          </a:p>
          <a:p>
            <a:pPr lvl="0"/>
            <a:r>
              <a:rPr lang="en-US" kern="0">
                <a:solidFill>
                  <a:srgbClr val="000000"/>
                </a:solidFill>
              </a:rPr>
              <a:t>Deployment Server</a:t>
            </a:r>
          </a:p>
          <a:p>
            <a:pPr lvl="1"/>
            <a:r>
              <a:rPr lang="en-US" kern="0">
                <a:solidFill>
                  <a:srgbClr val="000000"/>
                </a:solidFill>
              </a:rPr>
              <a:t>PXE server</a:t>
            </a:r>
          </a:p>
          <a:p>
            <a:pPr lvl="1"/>
            <a:r>
              <a:rPr lang="en-US" kern="0">
                <a:solidFill>
                  <a:srgbClr val="000000"/>
                </a:solidFill>
              </a:rPr>
              <a:t>Image store</a:t>
            </a:r>
          </a:p>
          <a:p>
            <a:pPr lvl="1"/>
            <a:r>
              <a:rPr lang="en-US" kern="0">
                <a:solidFill>
                  <a:srgbClr val="000000"/>
                </a:solidFill>
              </a:rPr>
              <a:t>Windows Deployment Services client</a:t>
            </a:r>
          </a:p>
          <a:p>
            <a:pPr lvl="1"/>
            <a:r>
              <a:rPr lang="en-US" kern="0">
                <a:solidFill>
                  <a:srgbClr val="000000"/>
                </a:solidFill>
              </a:rPr>
              <a:t>TFTP server</a:t>
            </a:r>
          </a:p>
          <a:p>
            <a:pPr marL="681037" lvl="2" indent="0">
              <a:buNone/>
            </a:pPr>
            <a:endParaRPr lang="en-US" kern="0" dirty="0">
              <a:solidFill>
                <a:srgbClr val="000000"/>
              </a:solidFill>
            </a:endParaRPr>
          </a:p>
        </p:txBody>
      </p:sp>
    </p:spTree>
    <p:extLst>
      <p:ext uri="{BB962C8B-B14F-4D97-AF65-F5344CB8AC3E}">
        <p14:creationId xmlns:p14="http://schemas.microsoft.com/office/powerpoint/2010/main" val="308184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Consider the following scenarios:</a:t>
            </a:r>
          </a:p>
          <a:p>
            <a:pPr lvl="0"/>
            <a:r>
              <a:rPr lang="en-US" kern="0">
                <a:solidFill>
                  <a:srgbClr val="000000"/>
                </a:solidFill>
              </a:rPr>
              <a:t>In a small network consisting of a single server and approximately 25 Windows XP computers, you want to expedite the upgrade process of the client computers to Windows 8.1</a:t>
            </a:r>
          </a:p>
          <a:p>
            <a:pPr marL="514350" lvl="0" indent="-514350">
              <a:buFont typeface="+mj-lt"/>
              <a:buAutoNum type="arabicPeriod"/>
            </a:pPr>
            <a:endParaRPr lang="en-US" kern="0">
              <a:solidFill>
                <a:srgbClr val="000000"/>
              </a:solidFill>
            </a:endParaRPr>
          </a:p>
          <a:p>
            <a:pPr lvl="0"/>
            <a:r>
              <a:rPr lang="en-US" kern="0">
                <a:solidFill>
                  <a:srgbClr val="000000"/>
                </a:solidFill>
              </a:rPr>
              <a:t>A medium-sized organization wants to deploy multiple servers in branch offices that are geographically dispersed. It would be time-consuming and expensive to send experienced IT staff to each location to deploy the servers</a:t>
            </a:r>
          </a:p>
          <a:p>
            <a:pPr lvl="0"/>
            <a:endParaRPr lang="en-US" kern="0" dirty="0">
              <a:solidFill>
                <a:srgbClr val="000000"/>
              </a:solidFill>
            </a:endParaRPr>
          </a:p>
        </p:txBody>
      </p:sp>
    </p:spTree>
    <p:extLst>
      <p:ext uri="{BB962C8B-B14F-4D97-AF65-F5344CB8AC3E}">
        <p14:creationId xmlns:p14="http://schemas.microsoft.com/office/powerpoint/2010/main" val="16415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489ee6e-11e4-41c4-abed-29df2a4313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How to Use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The A. Datum Corporation IT staff is about to deploy Windows Server 2012 to various branch offices. The following information has been provided to the IT staff by management:</a:t>
            </a:r>
          </a:p>
          <a:p>
            <a:pPr lvl="0"/>
            <a:r>
              <a:rPr lang="en-US" sz="2400" kern="0">
                <a:solidFill>
                  <a:srgbClr val="000000"/>
                </a:solidFill>
              </a:rPr>
              <a:t>The configuration of the various branch office servers is expected to be fairly consistent.</a:t>
            </a:r>
          </a:p>
          <a:p>
            <a:pPr lvl="0"/>
            <a:r>
              <a:rPr lang="en-US" sz="2400" kern="0">
                <a:solidFill>
                  <a:srgbClr val="000000"/>
                </a:solidFill>
              </a:rPr>
              <a:t>There is no requirement to </a:t>
            </a:r>
            <a:br>
              <a:rPr lang="en-US" sz="2400" kern="0">
                <a:solidFill>
                  <a:srgbClr val="000000"/>
                </a:solidFill>
              </a:rPr>
            </a:br>
            <a:r>
              <a:rPr lang="en-US" sz="2400" kern="0">
                <a:solidFill>
                  <a:srgbClr val="000000"/>
                </a:solidFill>
              </a:rPr>
              <a:t>upgrade settings from existing </a:t>
            </a:r>
            <a:br>
              <a:rPr lang="en-US" sz="2400" kern="0">
                <a:solidFill>
                  <a:srgbClr val="000000"/>
                </a:solidFill>
              </a:rPr>
            </a:br>
            <a:r>
              <a:rPr lang="en-US" sz="2400" kern="0">
                <a:solidFill>
                  <a:srgbClr val="000000"/>
                </a:solidFill>
              </a:rPr>
              <a:t>servers, as these are new branch </a:t>
            </a:r>
            <a:br>
              <a:rPr lang="en-US" sz="2400" kern="0">
                <a:solidFill>
                  <a:srgbClr val="000000"/>
                </a:solidFill>
              </a:rPr>
            </a:br>
            <a:r>
              <a:rPr lang="en-US" sz="2400" kern="0">
                <a:solidFill>
                  <a:srgbClr val="000000"/>
                </a:solidFill>
              </a:rPr>
              <a:t>offices with no current IT </a:t>
            </a:r>
            <a:br>
              <a:rPr lang="en-US" sz="2400" kern="0">
                <a:solidFill>
                  <a:srgbClr val="000000"/>
                </a:solidFill>
              </a:rPr>
            </a:br>
            <a:r>
              <a:rPr lang="en-US" sz="2400" kern="0">
                <a:solidFill>
                  <a:srgbClr val="000000"/>
                </a:solidFill>
              </a:rPr>
              <a:t>infrastructure in place.</a:t>
            </a:r>
          </a:p>
          <a:p>
            <a:pPr lvl="0"/>
            <a:r>
              <a:rPr lang="en-US" sz="2400" kern="0">
                <a:solidFill>
                  <a:srgbClr val="000000"/>
                </a:solidFill>
              </a:rPr>
              <a:t>Automation of the deployment process is </a:t>
            </a:r>
            <a:br>
              <a:rPr lang="en-US" sz="2400" kern="0">
                <a:solidFill>
                  <a:srgbClr val="000000"/>
                </a:solidFill>
              </a:rPr>
            </a:br>
            <a:r>
              <a:rPr lang="en-US" sz="2400" kern="0">
                <a:solidFill>
                  <a:srgbClr val="000000"/>
                </a:solidFill>
              </a:rPr>
              <a:t>important, as there are many servers to deploy.</a:t>
            </a:r>
            <a:endParaRPr lang="en-US" sz="2400" kern="0" dirty="0">
              <a:solidFill>
                <a:srgbClr val="000000"/>
              </a:solidFill>
            </a:endParaRPr>
          </a:p>
        </p:txBody>
      </p:sp>
      <p:grpSp>
        <p:nvGrpSpPr>
          <p:cNvPr id="5" name="Group 4" descr="Image with caption, how should you configure Windows Deployment services?"/>
          <p:cNvGrpSpPr/>
          <p:nvPr/>
        </p:nvGrpSpPr>
        <p:grpSpPr>
          <a:xfrm>
            <a:off x="5208879" y="3425371"/>
            <a:ext cx="3554121" cy="2857315"/>
            <a:chOff x="6206490" y="1689311"/>
            <a:chExt cx="3609818" cy="2902094"/>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1398" y="3297651"/>
              <a:ext cx="1719250" cy="12937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206490" y="1689311"/>
              <a:ext cx="3609818" cy="1260632"/>
            </a:xfrm>
            <a:prstGeom prst="wedgeRoundRectCallout">
              <a:avLst>
                <a:gd name="adj1" fmla="val 20802"/>
                <a:gd name="adj2" fmla="val 7674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r>
                <a:rPr lang="en-US" sz="2400" b="1">
                  <a:solidFill>
                    <a:srgbClr val="000000"/>
                  </a:solidFill>
                  <a:latin typeface="Segoe UI" panose="020B0502040204020203" pitchFamily="34" charset="0"/>
                  <a:cs typeface="Segoe UI" panose="020B0502040204020203" pitchFamily="34" charset="0"/>
                </a:rPr>
                <a:t>How should you configure Windows Deployment Services?</a:t>
              </a:r>
              <a:endParaRPr lang="en-US" sz="2400" b="1"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52255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64353d7-c933-43b9-b176-0fa9fa76fb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How to Use Windows Deployment Services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A. Datum Corporation wants to deploy several new servers in their head offices which will have Windows Server 2012 installed on them. </a:t>
            </a:r>
          </a:p>
          <a:p>
            <a:pPr marL="0" lvl="0" indent="0">
              <a:buNone/>
            </a:pPr>
            <a:r>
              <a:rPr lang="en-US" kern="0">
                <a:solidFill>
                  <a:srgbClr val="000000"/>
                </a:solidFill>
              </a:rPr>
              <a:t>Following are the requirements provided to the IT staff:</a:t>
            </a:r>
          </a:p>
          <a:p>
            <a:pPr lvl="0"/>
            <a:r>
              <a:rPr lang="en-US" sz="2400" kern="0">
                <a:solidFill>
                  <a:srgbClr val="000000"/>
                </a:solidFill>
              </a:rPr>
              <a:t>Configuration of the various </a:t>
            </a:r>
            <a:br>
              <a:rPr lang="en-US" sz="2400" kern="0">
                <a:solidFill>
                  <a:srgbClr val="000000"/>
                </a:solidFill>
              </a:rPr>
            </a:br>
            <a:r>
              <a:rPr lang="en-US" sz="2400" kern="0">
                <a:solidFill>
                  <a:srgbClr val="000000"/>
                </a:solidFill>
              </a:rPr>
              <a:t>servers is expected to vary </a:t>
            </a:r>
            <a:br>
              <a:rPr lang="en-US" sz="2400" kern="0">
                <a:solidFill>
                  <a:srgbClr val="000000"/>
                </a:solidFill>
              </a:rPr>
            </a:br>
            <a:r>
              <a:rPr lang="en-US" sz="2400" kern="0">
                <a:solidFill>
                  <a:srgbClr val="000000"/>
                </a:solidFill>
              </a:rPr>
              <a:t>slightly. </a:t>
            </a:r>
          </a:p>
          <a:p>
            <a:pPr lvl="0"/>
            <a:r>
              <a:rPr lang="en-US" sz="2400" kern="0">
                <a:solidFill>
                  <a:srgbClr val="000000"/>
                </a:solidFill>
              </a:rPr>
              <a:t>The two basic server </a:t>
            </a:r>
          </a:p>
          <a:p>
            <a:pPr lvl="0"/>
            <a:r>
              <a:rPr lang="en-US" sz="2400" kern="0">
                <a:solidFill>
                  <a:srgbClr val="000000"/>
                </a:solidFill>
              </a:rPr>
              <a:t>Configurations are: full server, and  </a:t>
            </a:r>
          </a:p>
          <a:p>
            <a:pPr marL="0" lvl="0" indent="0">
              <a:buNone/>
            </a:pPr>
            <a:r>
              <a:rPr lang="en-US" sz="2400" kern="0">
                <a:solidFill>
                  <a:srgbClr val="000000"/>
                </a:solidFill>
              </a:rPr>
              <a:t>Server Core installation</a:t>
            </a:r>
          </a:p>
          <a:p>
            <a:pPr lvl="0"/>
            <a:r>
              <a:rPr lang="en-US" sz="2400" kern="0">
                <a:solidFill>
                  <a:srgbClr val="000000"/>
                </a:solidFill>
              </a:rPr>
              <a:t>Managing network traffic is critical, as the </a:t>
            </a:r>
            <a:br>
              <a:rPr lang="en-US" sz="2400" kern="0">
                <a:solidFill>
                  <a:srgbClr val="000000"/>
                </a:solidFill>
              </a:rPr>
            </a:br>
            <a:r>
              <a:rPr lang="en-US" sz="2400" kern="0">
                <a:solidFill>
                  <a:srgbClr val="000000"/>
                </a:solidFill>
              </a:rPr>
              <a:t>network is near capacity.</a:t>
            </a:r>
            <a:endParaRPr lang="en-US" sz="2000" kern="0" dirty="0">
              <a:solidFill>
                <a:srgbClr val="000000"/>
              </a:solidFill>
            </a:endParaRPr>
          </a:p>
        </p:txBody>
      </p:sp>
      <p:grpSp>
        <p:nvGrpSpPr>
          <p:cNvPr id="5" name="Group 4" descr="Image with caption, how should you configure Windows Deployment services?"/>
          <p:cNvGrpSpPr/>
          <p:nvPr/>
        </p:nvGrpSpPr>
        <p:grpSpPr>
          <a:xfrm>
            <a:off x="5208879" y="3425371"/>
            <a:ext cx="3554121" cy="2857315"/>
            <a:chOff x="6206490" y="1689311"/>
            <a:chExt cx="3609818" cy="2902094"/>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1398" y="3297651"/>
              <a:ext cx="1719250" cy="1293754"/>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206490" y="1689311"/>
              <a:ext cx="3609818" cy="1260632"/>
            </a:xfrm>
            <a:prstGeom prst="wedgeRoundRectCallout">
              <a:avLst>
                <a:gd name="adj1" fmla="val 20802"/>
                <a:gd name="adj2" fmla="val 7674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lvl="0" algn="ctr" fontAlgn="base">
                <a:spcBef>
                  <a:spcPct val="0"/>
                </a:spcBef>
                <a:spcAft>
                  <a:spcPct val="0"/>
                </a:spcAft>
              </a:pPr>
              <a:r>
                <a:rPr lang="en-US" sz="2400" b="1">
                  <a:solidFill>
                    <a:srgbClr val="000000"/>
                  </a:solidFill>
                  <a:latin typeface="Segoe UI" panose="020B0502040204020203" pitchFamily="34" charset="0"/>
                  <a:cs typeface="Segoe UI" panose="020B0502040204020203" pitchFamily="34" charset="0"/>
                </a:rPr>
                <a:t>How should you configure Windows Deployment Services?</a:t>
              </a:r>
              <a:endParaRPr lang="en-US" sz="2400" b="1"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70721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3edf29d-2c83-4320-b65d-3211793970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Managing Images</a:t>
            </a:r>
            <a:endParaRPr lang="en-US"/>
          </a:p>
        </p:txBody>
      </p:sp>
      <p:sp>
        <p:nvSpPr>
          <p:cNvPr id="3" name="Text Placeholder 2"/>
          <p:cNvSpPr>
            <a:spLocks noGrp="1"/>
          </p:cNvSpPr>
          <p:nvPr>
            <p:ph type="body" idx="1"/>
          </p:nvPr>
        </p:nvSpPr>
        <p:spPr/>
        <p:txBody>
          <a:bodyPr/>
          <a:lstStyle/>
          <a:p>
            <a:r>
              <a:rPr lang="en-US" smtClean="0"/>
              <a:t>The Role of Images in Windows Deployment Services
Windows ADK Tools for Image Management
Image Types
Creating an Install Image
Managing and Maintaining Images
Demonstration: Using DISM to Configure an Image</a:t>
            </a:r>
            <a:endParaRPr lang="en-US"/>
          </a:p>
        </p:txBody>
      </p:sp>
    </p:spTree>
    <p:extLst>
      <p:ext uri="{BB962C8B-B14F-4D97-AF65-F5344CB8AC3E}">
        <p14:creationId xmlns:p14="http://schemas.microsoft.com/office/powerpoint/2010/main" val="3779363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4100</Words>
  <Application>Microsoft Office PowerPoint</Application>
  <PresentationFormat>On-screen Show (4:3)</PresentationFormat>
  <Paragraphs>512</Paragraphs>
  <Slides>33</Slides>
  <Notes>33</Notes>
  <HiddenSlides>4</HiddenSlides>
  <MMClips>0</MMClips>
  <ScaleCrop>false</ScaleCrop>
  <HeadingPairs>
    <vt:vector size="6" baseType="variant">
      <vt:variant>
        <vt:lpstr>Fonts Used</vt:lpstr>
      </vt:variant>
      <vt:variant>
        <vt:i4>12</vt:i4>
      </vt:variant>
      <vt:variant>
        <vt:lpstr>Theme</vt:lpstr>
      </vt:variant>
      <vt:variant>
        <vt:i4>33</vt:i4>
      </vt:variant>
      <vt:variant>
        <vt:lpstr>Slide Titles</vt:lpstr>
      </vt:variant>
      <vt:variant>
        <vt:i4>33</vt:i4>
      </vt:variant>
    </vt:vector>
  </HeadingPairs>
  <TitlesOfParts>
    <vt:vector size="78" baseType="lpstr">
      <vt:lpstr>Arial</vt:lpstr>
      <vt:lpstr>Wingdings</vt:lpstr>
      <vt:lpstr>Mangal</vt:lpstr>
      <vt:lpstr>Arial Unicode MS</vt:lpstr>
      <vt:lpstr>Segoe Light</vt:lpstr>
      <vt:lpstr>Times New Roman</vt:lpstr>
      <vt:lpstr>Segoe UI Light</vt:lpstr>
      <vt:lpstr>Segoe UI</vt:lpstr>
      <vt:lpstr>Courier New</vt:lpstr>
      <vt:lpstr>Verdana</vt:lpstr>
      <vt:lpstr>Calibri</vt:lpstr>
      <vt:lpstr>Symbol</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Module 11</vt:lpstr>
      <vt:lpstr>Module Overview</vt:lpstr>
      <vt:lpstr>Lesson 1: Overview of Windows Deployment Services</vt:lpstr>
      <vt:lpstr>What Is Windows Deployment Services?</vt:lpstr>
      <vt:lpstr>Windows Deployment Services Components</vt:lpstr>
      <vt:lpstr>Why Use Windows Deployment Services?</vt:lpstr>
      <vt:lpstr>Discussion: How to Use Windows Deployment Services</vt:lpstr>
      <vt:lpstr>Discussion: How to Use Windows Deployment Services</vt:lpstr>
      <vt:lpstr>Lesson 2: Managing Images</vt:lpstr>
      <vt:lpstr>The Role of Images in Windows Deployment Services</vt:lpstr>
      <vt:lpstr>Windows ADK Tools for Image Management</vt:lpstr>
      <vt:lpstr>Image Types</vt:lpstr>
      <vt:lpstr>Creating an Install Image</vt:lpstr>
      <vt:lpstr>Managing and Maintaining Images</vt:lpstr>
      <vt:lpstr>Demonstration: Using DISM to Configure an Image</vt:lpstr>
      <vt:lpstr>PowerPoint Presentation</vt:lpstr>
      <vt:lpstr>Lesson 3: Implementing Deployment with Windows Deployment Services</vt:lpstr>
      <vt:lpstr>Understanding Windows Deployment Services Components</vt:lpstr>
      <vt:lpstr>Installing and Configuring Windows Deployment Services</vt:lpstr>
      <vt:lpstr>Managing Deployments with Windows Deployment Services</vt:lpstr>
      <vt:lpstr>Lesson 4: Administering Windows Deployment Services</vt:lpstr>
      <vt:lpstr>Common Administration Tasks</vt:lpstr>
      <vt:lpstr>Demonstration: How to Administer Images</vt:lpstr>
      <vt:lpstr>PowerPoint Presentation</vt:lpstr>
      <vt:lpstr>PowerPoint Presentation</vt:lpstr>
      <vt:lpstr>Automating Deployments</vt:lpstr>
      <vt:lpstr>Demonstration: How to Configure Multicast Transmission</vt:lpstr>
      <vt:lpstr>Lab: Using Windows Deployment Services to Deploy Windows Server 2012</vt:lpstr>
      <vt:lpstr>Lab Scenario</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Anindya Pattanayak</dc:creator>
  <cp:lastModifiedBy>Jamie Westover</cp:lastModifiedBy>
  <cp:revision>6</cp:revision>
  <dcterms:created xsi:type="dcterms:W3CDTF">2014-04-01T07:41:17Z</dcterms:created>
  <dcterms:modified xsi:type="dcterms:W3CDTF">2014-04-21T20:25:47Z</dcterms:modified>
</cp:coreProperties>
</file>