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embeddedFontLst>
    <p:embeddedFont>
      <p:font typeface="Segoe" panose="020B0502040504020203" pitchFamily="34" charset="0"/>
      <p:regular r:id="rId24"/>
      <p:bold r:id="rId25"/>
      <p:italic r:id="rId26"/>
      <p:boldItalic r:id="rId27"/>
    </p:embeddedFont>
    <p:embeddedFont>
      <p:font typeface="Verdana" panose="020B0604030504040204" pitchFamily="34" charset="0"/>
      <p:regular r:id="rId28"/>
      <p:bold r:id="rId29"/>
      <p:italic r:id="rId30"/>
      <p:boldItalic r:id="rId31"/>
    </p:embeddedFont>
    <p:embeddedFont>
      <p:font typeface="Segoe UI" panose="020B0502040204020203" pitchFamily="34" charset="0"/>
      <p:regular r:id="rId32"/>
      <p:bold r:id="rId33"/>
      <p:italic r:id="rId34"/>
      <p:boldItalic r:id="rId35"/>
    </p:embeddedFont>
    <p:embeddedFont>
      <p:font typeface="Segoe UI Light" panose="020B0502040204020203" pitchFamily="34" charset="0"/>
      <p:regular r:id="rId36"/>
      <p:italic r:id="rId37"/>
    </p:embeddedFont>
    <p:embeddedFont>
      <p:font typeface="Segoe Light" panose="020B0302040504020203" pitchFamily="34" charset="0"/>
      <p:regular r:id="rId38"/>
      <p:italic r:id="rId39"/>
    </p:embeddedFont>
    <p:embeddedFont>
      <p:font typeface="Calibri" panose="020F0502020204030204" pitchFamily="34" charset="0"/>
      <p:regular r:id="rId40"/>
      <p:bold r:id="rId41"/>
      <p:italic r:id="rId42"/>
      <p:boldItalic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4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3699A2-1ED6-40C8-8A7A-FC2793D1C3CD}" type="datetimeFigureOut">
              <a:rPr lang="en-US" smtClean="0"/>
              <a:t>4/7/2014</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A51FBA-3C6A-4156-BDC9-E8C4A1E9509B}" type="slidenum">
              <a:rPr lang="en-US" smtClean="0"/>
              <a:t>‹#›</a:t>
            </a:fld>
            <a:endParaRPr lang="en-US"/>
          </a:p>
        </p:txBody>
      </p:sp>
    </p:spTree>
    <p:extLst>
      <p:ext uri="{BB962C8B-B14F-4D97-AF65-F5344CB8AC3E}">
        <p14:creationId xmlns:p14="http://schemas.microsoft.com/office/powerpoint/2010/main" val="897656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Presentation: 40 minutes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Lab: 60 minutes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After completing this module, students will be able to:</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Describe the role of Windows Server Update Services (WSUS).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Describe the WSUS update management process.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Deploy updates with WSUS.</a:t>
            </a:r>
            <a:endParaRPr lang="en-US" sz="1000" smtClean="0">
              <a:effectLst/>
              <a:latin typeface="Arial"/>
              <a:ea typeface="Times New Roman"/>
              <a:cs typeface="Times New Roman"/>
            </a:endParaRPr>
          </a:p>
          <a:p>
            <a:pPr>
              <a:lnSpc>
                <a:spcPts val="1300"/>
              </a:lnSpc>
              <a:spcBef>
                <a:spcPts val="900"/>
              </a:spcBef>
              <a:spcAft>
                <a:spcPts val="300"/>
              </a:spcAft>
            </a:pPr>
            <a:r>
              <a:rPr lang="en-US" sz="1000" b="1" smtClean="0">
                <a:effectLst/>
                <a:latin typeface="Arial"/>
                <a:ea typeface="Times New Roman"/>
                <a:cs typeface="Segoe UI"/>
              </a:rPr>
              <a:t>Required materials</a:t>
            </a:r>
          </a:p>
          <a:p>
            <a:pPr>
              <a:lnSpc>
                <a:spcPct val="115000"/>
              </a:lnSpc>
              <a:spcAft>
                <a:spcPts val="1000"/>
              </a:spcAft>
            </a:pPr>
            <a:r>
              <a:rPr lang="en-US" sz="1000">
                <a:latin typeface="Arial"/>
                <a:ea typeface="Calibri"/>
                <a:cs typeface="Segoe UI"/>
              </a:rPr>
              <a:t>To teach this module, you need the Microsoft</a:t>
            </a:r>
            <a:r>
              <a:rPr lang="en-US" sz="1000" baseline="30000" smtClean="0">
                <a:effectLst/>
                <a:latin typeface="Arial"/>
                <a:ea typeface="Calibri"/>
                <a:cs typeface="Times New Roman"/>
              </a:rPr>
              <a:t>®</a:t>
            </a:r>
            <a:r>
              <a:rPr lang="en-US" sz="1000">
                <a:latin typeface="Arial"/>
                <a:ea typeface="Calibri"/>
                <a:cs typeface="Segoe UI"/>
              </a:rPr>
              <a:t> Office PowerPoint</a:t>
            </a:r>
            <a:r>
              <a:rPr lang="en-US" sz="1000" baseline="30000" smtClean="0">
                <a:effectLst/>
                <a:latin typeface="Arial"/>
                <a:ea typeface="Calibri"/>
                <a:cs typeface="Times New Roman"/>
              </a:rPr>
              <a:t>®</a:t>
            </a:r>
            <a:r>
              <a:rPr lang="en-US" sz="1000">
                <a:latin typeface="Arial"/>
                <a:ea typeface="Calibri"/>
                <a:cs typeface="Segoe UI"/>
              </a:rPr>
              <a:t> file 20411D_12.pptx.</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Important: We recommend that you use Office PowerPoint 2007 or a newer version to display the slides for this course. If you use PowerPoint Viewer or an older version of Office PowerPoint, all the features of the slides might not display correctly.</a:t>
            </a:r>
            <a:endParaRPr lang="en-US" sz="1000">
              <a:latin typeface="Arial"/>
              <a:ea typeface="Calibri"/>
              <a:cs typeface="Times New Roman"/>
            </a:endParaRPr>
          </a:p>
          <a:p>
            <a:pPr>
              <a:lnSpc>
                <a:spcPts val="1300"/>
              </a:lnSpc>
              <a:spcBef>
                <a:spcPts val="900"/>
              </a:spcBef>
              <a:spcAft>
                <a:spcPts val="300"/>
              </a:spcAft>
            </a:pPr>
            <a:r>
              <a:rPr lang="en-US" sz="1000" b="1" smtClean="0">
                <a:effectLst/>
                <a:latin typeface="Arial"/>
                <a:ea typeface="Times New Roman"/>
                <a:cs typeface="Segoe UI"/>
              </a:rPr>
              <a:t>Preparation tasks</a:t>
            </a:r>
          </a:p>
          <a:p>
            <a:pPr>
              <a:lnSpc>
                <a:spcPct val="115000"/>
              </a:lnSpc>
              <a:spcAft>
                <a:spcPts val="1000"/>
              </a:spcAft>
            </a:pPr>
            <a:r>
              <a:rPr lang="en-US" sz="1000">
                <a:latin typeface="Arial"/>
                <a:ea typeface="Calibri"/>
                <a:cs typeface="Segoe UI"/>
              </a:rPr>
              <a:t>To prepare for this module:</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Read all of the materials for this module.</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Practice performing the demonstrations and the lab exercises.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Work through the Module Review and Takeaways section, and determine how you will use this section to reinforce student learning and promote knowledge transfer to on-the-job performance. </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1A51FBA-3C6A-4156-BDC9-E8C4A1E9509B}"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Implementing Update Management</a:t>
            </a:r>
            <a:endParaRPr lang="en-US" sz="1200" b="1">
              <a:solidFill>
                <a:srgbClr val="336699"/>
              </a:solidFill>
              <a:latin typeface="Arial"/>
            </a:endParaRPr>
          </a:p>
        </p:txBody>
      </p:sp>
    </p:spTree>
    <p:extLst>
      <p:ext uri="{BB962C8B-B14F-4D97-AF65-F5344CB8AC3E}">
        <p14:creationId xmlns:p14="http://schemas.microsoft.com/office/powerpoint/2010/main" val="2060605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Explain the different management tasks that can be performed in the WSUS administration console.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Open the WSUS administration console on LON-SVR1, and show students the tool and the location where some of the key configuration tasks are performed. Focus on where computer groups are located and created, and how to view and approve or decline updates.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1A51FBA-3C6A-4156-BDC9-E8C4A1E9509B}"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Implementing Update Management</a:t>
            </a:r>
            <a:endParaRPr lang="en-US" sz="1200" b="1">
              <a:solidFill>
                <a:srgbClr val="336699"/>
              </a:solidFill>
              <a:latin typeface="Arial"/>
            </a:endParaRPr>
          </a:p>
        </p:txBody>
      </p:sp>
    </p:spTree>
    <p:extLst>
      <p:ext uri="{BB962C8B-B14F-4D97-AF65-F5344CB8AC3E}">
        <p14:creationId xmlns:p14="http://schemas.microsoft.com/office/powerpoint/2010/main" val="4098266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Explain to students that computers are always assigned to the All Computers group, and remain assigned to the Unassigned Computers group until you assign them to another group. Point out that computers can belong to more than one group.</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Computer groups can be set up in hierarchies. For example, the groups Payroll and Accounts Payable can be below the Accounting group. Updates that are approved for a higher group will be deployed automatically to lower groups, and to the higher group itself. Thus, if you approve Update1 for the Accounting group, the update will be deployed to all the computers in the Accounting group, in addition to all the computers in the Payroll and Accounts Payable groups.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1A51FBA-3C6A-4156-BDC9-E8C4A1E9509B}"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Implementing Update Management</a:t>
            </a:r>
            <a:endParaRPr lang="en-US" sz="1200" b="1">
              <a:solidFill>
                <a:srgbClr val="336699"/>
              </a:solidFill>
              <a:latin typeface="Arial"/>
            </a:endParaRPr>
          </a:p>
        </p:txBody>
      </p:sp>
    </p:spTree>
    <p:extLst>
      <p:ext uri="{BB962C8B-B14F-4D97-AF65-F5344CB8AC3E}">
        <p14:creationId xmlns:p14="http://schemas.microsoft.com/office/powerpoint/2010/main" val="2923961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Stress to students the importance of testing updates before they are applied in a production environment. Mention that students can use a custom computer group for a pilot group when testing.</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can also discuss with students what type of updates should be approved. For example, security updates should be applied in most cases unless you can identify a problem, whereas driver updates might be considered optional.</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Consider showing the students the approval process in the WSUS console on LON-SVR1.</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1A51FBA-3C6A-4156-BDC9-E8C4A1E9509B}"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Implementing Update Management</a:t>
            </a:r>
            <a:endParaRPr lang="en-US" sz="1200" b="1">
              <a:solidFill>
                <a:srgbClr val="336699"/>
              </a:solidFill>
              <a:latin typeface="Arial"/>
            </a:endParaRPr>
          </a:p>
        </p:txBody>
      </p:sp>
    </p:spTree>
    <p:extLst>
      <p:ext uri="{BB962C8B-B14F-4D97-AF65-F5344CB8AC3E}">
        <p14:creationId xmlns:p14="http://schemas.microsoft.com/office/powerpoint/2010/main" val="1442037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Explain to students that WSUS clients must be configured to use the WSUS server as a source for obtaining updates. After the WSUS clients are configured, they will no longer obtain updates directly from Microsoft Update.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As an informal demonstration, open Group Policy Management on LON-DC1, edit a GPO, and show students the settings and where they are located.</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1A51FBA-3C6A-4156-BDC9-E8C4A1E9509B}"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Implementing Update Management</a:t>
            </a:r>
            <a:endParaRPr lang="en-US" sz="1200" b="1">
              <a:solidFill>
                <a:srgbClr val="336699"/>
              </a:solidFill>
              <a:latin typeface="Arial"/>
            </a:endParaRPr>
          </a:p>
        </p:txBody>
      </p:sp>
    </p:spTree>
    <p:extLst>
      <p:ext uri="{BB962C8B-B14F-4D97-AF65-F5344CB8AC3E}">
        <p14:creationId xmlns:p14="http://schemas.microsoft.com/office/powerpoint/2010/main" val="3878215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Preparation Steps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20411D-LON-DC1 and 20411D-LON-SVR1 are required to complete this demonstration. Sign in to the virtual machines as </a:t>
            </a:r>
            <a:r>
              <a:rPr lang="en-US" sz="1000" b="1">
                <a:latin typeface="Arial"/>
                <a:ea typeface="Calibri"/>
                <a:cs typeface="Times New Roman"/>
              </a:rPr>
              <a:t>Adatum\Administrator</a:t>
            </a:r>
            <a:r>
              <a:rPr lang="en-US" sz="1000">
                <a:latin typeface="Arial"/>
                <a:ea typeface="Calibri"/>
                <a:cs typeface="Times New Roman"/>
              </a:rPr>
              <a:t> with the password </a:t>
            </a:r>
            <a:r>
              <a:rPr lang="en-US" sz="1000" b="1">
                <a:latin typeface="Arial"/>
                <a:ea typeface="Calibri"/>
                <a:cs typeface="Times New Roman"/>
              </a:rPr>
              <a:t>Pa$$w0rd</a:t>
            </a:r>
            <a:r>
              <a:rPr lang="en-US" sz="1000">
                <a:latin typeface="Arial"/>
                <a:ea typeface="Calibri"/>
                <a:cs typeface="Times New Roman"/>
              </a:rPr>
              <a:t>.</a:t>
            </a:r>
          </a:p>
          <a:p>
            <a:pPr>
              <a:lnSpc>
                <a:spcPct val="115000"/>
              </a:lnSpc>
              <a:spcAft>
                <a:spcPts val="1000"/>
              </a:spcAft>
            </a:pPr>
            <a:r>
              <a:rPr lang="en-US" sz="1000" b="1">
                <a:latin typeface="Arial"/>
                <a:ea typeface="Calibri"/>
                <a:cs typeface="Times New Roman"/>
              </a:rPr>
              <a:t>Demonstration Steps</a:t>
            </a:r>
            <a:endParaRPr lang="en-US" sz="100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On LON-SVR1, open the Windows Server Update Services console.</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In Windows Server Update Services, under Updates, click </a:t>
            </a:r>
            <a:r>
              <a:rPr lang="en-US" sz="1000" b="1" smtClean="0">
                <a:effectLst/>
                <a:latin typeface="Arial"/>
                <a:ea typeface="Times New Roman"/>
                <a:cs typeface="Times New Roman"/>
              </a:rPr>
              <a:t>All Updates</a:t>
            </a:r>
            <a:r>
              <a:rPr lang="en-US" sz="1000" smtClean="0">
                <a:effectLst/>
                <a:latin typeface="Arial"/>
                <a:ea typeface="Times New Roman"/>
                <a:cs typeface="Times New Roman"/>
              </a:rPr>
              <a:t>, right-click </a:t>
            </a:r>
            <a:r>
              <a:rPr lang="en-US" sz="1000" b="1" smtClean="0">
                <a:effectLst/>
                <a:latin typeface="Arial"/>
                <a:ea typeface="Times New Roman"/>
                <a:cs typeface="Times New Roman"/>
              </a:rPr>
              <a:t>Update for Microsoft Office 2013 (KB2760267), 32-bit Edition</a:t>
            </a:r>
            <a:r>
              <a:rPr lang="en-US" sz="1000" smtClean="0">
                <a:effectLst/>
                <a:latin typeface="Arial"/>
                <a:ea typeface="Times New Roman"/>
                <a:cs typeface="Times New Roman"/>
              </a:rPr>
              <a:t>, and then click </a:t>
            </a:r>
            <a:r>
              <a:rPr lang="en-US" sz="1000" b="1" smtClean="0">
                <a:effectLst/>
                <a:latin typeface="Arial"/>
                <a:ea typeface="Times New Roman"/>
                <a:cs typeface="Times New Roman"/>
              </a:rPr>
              <a:t>Approve</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In the Approve Updates window, in the </a:t>
            </a:r>
            <a:r>
              <a:rPr lang="en-US" sz="1000" b="1" smtClean="0">
                <a:effectLst/>
                <a:latin typeface="Arial"/>
                <a:ea typeface="Times New Roman"/>
                <a:cs typeface="Times New Roman"/>
              </a:rPr>
              <a:t>All Computers</a:t>
            </a:r>
            <a:r>
              <a:rPr lang="en-US" sz="1000" smtClean="0">
                <a:solidFill>
                  <a:srgbClr val="000000"/>
                </a:solidFill>
                <a:effectLst/>
                <a:latin typeface="Arial"/>
                <a:ea typeface="Times New Roman"/>
                <a:cs typeface="Segoe UI"/>
              </a:rPr>
              <a:t> drop-down list box, select </a:t>
            </a:r>
            <a:r>
              <a:rPr lang="en-US" sz="1000" b="1" smtClean="0">
                <a:effectLst/>
                <a:latin typeface="Arial"/>
                <a:ea typeface="Times New Roman"/>
                <a:cs typeface="Times New Roman"/>
              </a:rPr>
              <a:t>Approved for Install</a:t>
            </a:r>
            <a:r>
              <a:rPr lang="en-US" sz="1000" smtClean="0">
                <a:solidFill>
                  <a:srgbClr val="000000"/>
                </a:solidFill>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Click </a:t>
            </a:r>
            <a:r>
              <a:rPr lang="en-US" sz="1000" b="1" smtClean="0">
                <a:effectLst/>
                <a:latin typeface="Arial"/>
                <a:ea typeface="Times New Roman"/>
                <a:cs typeface="Times New Roman"/>
              </a:rPr>
              <a:t>OK</a:t>
            </a:r>
            <a:r>
              <a:rPr lang="en-US" sz="1000" smtClean="0">
                <a:solidFill>
                  <a:srgbClr val="000000"/>
                </a:solidFill>
                <a:effectLst/>
                <a:latin typeface="Arial"/>
                <a:ea typeface="Times New Roman"/>
                <a:cs typeface="Segoe UI"/>
              </a:rPr>
              <a:t>, and then click </a:t>
            </a:r>
            <a:r>
              <a:rPr lang="en-US" sz="1000" b="1" smtClean="0">
                <a:effectLst/>
                <a:latin typeface="Arial"/>
                <a:ea typeface="Times New Roman"/>
                <a:cs typeface="Times New Roman"/>
              </a:rPr>
              <a:t>Close</a:t>
            </a:r>
            <a:r>
              <a:rPr lang="en-US" sz="1000" smtClean="0">
                <a:solidFill>
                  <a:srgbClr val="000000"/>
                </a:solidFill>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Verify that the Approval column shows </a:t>
            </a:r>
            <a:r>
              <a:rPr lang="en-US" sz="1000" b="1" smtClean="0">
                <a:effectLst/>
                <a:latin typeface="Arial"/>
                <a:ea typeface="Times New Roman"/>
                <a:cs typeface="Times New Roman"/>
              </a:rPr>
              <a:t>Install</a:t>
            </a:r>
            <a:r>
              <a:rPr lang="en-US" sz="1000" smtClean="0">
                <a:solidFill>
                  <a:srgbClr val="000000"/>
                </a:solidFill>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Close the Update Services console.</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1A51FBA-3C6A-4156-BDC9-E8C4A1E9509B}"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Implementing Update Management</a:t>
            </a:r>
            <a:endParaRPr lang="en-US" sz="1200" b="1">
              <a:solidFill>
                <a:srgbClr val="336699"/>
              </a:solidFill>
              <a:latin typeface="Arial"/>
            </a:endParaRPr>
          </a:p>
        </p:txBody>
      </p:sp>
    </p:spTree>
    <p:extLst>
      <p:ext uri="{BB962C8B-B14F-4D97-AF65-F5344CB8AC3E}">
        <p14:creationId xmlns:p14="http://schemas.microsoft.com/office/powerpoint/2010/main" val="98643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Explain to students that they need to install the Microsoft .NET Framework 3.5 features and the Report Viewer Redistributable 2008 before they can run reports in WSUS. You might want to demonstrate how to set up reporting.</a:t>
            </a:r>
          </a:p>
        </p:txBody>
      </p:sp>
      <p:sp>
        <p:nvSpPr>
          <p:cNvPr id="4" name="Slide Number Placeholder 3"/>
          <p:cNvSpPr>
            <a:spLocks noGrp="1"/>
          </p:cNvSpPr>
          <p:nvPr>
            <p:ph type="sldNum" sz="quarter" idx="10"/>
          </p:nvPr>
        </p:nvSpPr>
        <p:spPr/>
        <p:txBody>
          <a:bodyPr/>
          <a:lstStyle/>
          <a:p>
            <a:fld id="{C1A51FBA-3C6A-4156-BDC9-E8C4A1E9509B}"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Implementing Update Management</a:t>
            </a:r>
            <a:endParaRPr lang="en-US" sz="1200" b="1">
              <a:solidFill>
                <a:srgbClr val="336699"/>
              </a:solidFill>
              <a:latin typeface="Arial"/>
            </a:endParaRPr>
          </a:p>
        </p:txBody>
      </p:sp>
    </p:spTree>
    <p:extLst>
      <p:ext uri="{BB962C8B-B14F-4D97-AF65-F5344CB8AC3E}">
        <p14:creationId xmlns:p14="http://schemas.microsoft.com/office/powerpoint/2010/main" val="121744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1A51FBA-3C6A-4156-BDC9-E8C4A1E9509B}"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Implementing Update Management</a:t>
            </a:r>
            <a:endParaRPr lang="en-US" sz="1200" b="1">
              <a:solidFill>
                <a:srgbClr val="336699"/>
              </a:solidFill>
              <a:latin typeface="Arial"/>
            </a:endParaRPr>
          </a:p>
        </p:txBody>
      </p:sp>
    </p:spTree>
    <p:extLst>
      <p:ext uri="{BB962C8B-B14F-4D97-AF65-F5344CB8AC3E}">
        <p14:creationId xmlns:p14="http://schemas.microsoft.com/office/powerpoint/2010/main" val="18754656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Use these questions and answers in your discussion of this lab with students.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You created a separate group for the Research department. Why would you configure a separate group for part of your organizations’ computers?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r>
              <a:rPr lang="en-US" sz="1000">
                <a:latin typeface="Arial"/>
                <a:ea typeface="Calibri"/>
                <a:cs typeface="Segoe UI"/>
              </a:rPr>
              <a:t> The Research department may have special considerations or security practices that require a different process for testing and approving updates than the rest of the organization. In addition, other departments may have administrators that have been delegated the responsibility for managing the update approval process.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What is the advantage of configuring a downstream WSUS server?</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r>
              <a:rPr lang="en-US" sz="1000">
                <a:latin typeface="Arial"/>
                <a:ea typeface="Calibri"/>
                <a:cs typeface="Segoe UI"/>
              </a:rPr>
              <a:t> </a:t>
            </a:r>
            <a:r>
              <a:rPr lang="en-US" sz="1000">
                <a:latin typeface="Arial"/>
                <a:ea typeface="Calibri"/>
                <a:cs typeface="Times New Roman"/>
              </a:rPr>
              <a:t>If the main WSUS server and the downstream server are connected by a slow wide area network (WAN) connection, the downstream WSUS server only downloads the updates once for the client computers it services, instead of each client computer downloading the update individually over the WAN connection from the main WSUS server.</a:t>
            </a:r>
          </a:p>
          <a:p>
            <a:pPr>
              <a:lnSpc>
                <a:spcPct val="115000"/>
              </a:lnSpc>
              <a:spcAft>
                <a:spcPts val="1000"/>
              </a:spcAft>
            </a:pPr>
            <a:r>
              <a:rPr lang="en-US" sz="1000">
                <a:solidFill>
                  <a:srgbClr val="000000"/>
                </a:solidFill>
                <a:latin typeface="Arial"/>
                <a:ea typeface="Calibri"/>
                <a:cs typeface="Segoe UI"/>
              </a:rPr>
              <a:t>Exercise 1: Implementing the WSUS Server Role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Your organization already has a WSUS server called LON-SVR1, which is located in the head office. You need to install the WSUS server role on LON-SVR4 at a branch location. LON-SVR4 will use LON-SVR1 as the source for Windows Update downloads. The installation on LON-SRV4 will use the Windows Internal Database for the deployment.</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Segoe UI"/>
              </a:rPr>
              <a:t>Exercise 2: Configuring Update Settings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need to configure the Group Policy settings to deploy automatic WSUS settings to client computers. With the WSUS role configured on LON-SVR4, you must ensure that the Research Department has its own computer group in WSUS on LON-SVR4. You must also configure client computers in the Research organizational unit (OU) to use LON-SVR4 as their source for updates.</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Segoe UI"/>
              </a:rPr>
              <a:t>Exercise 3: Approving and Deploying an Update by Using WSUS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After you have configured the Windows Update settings, you can view, approve, and then deploy required updates. You have been asked to use LON-CL1 as a test case for the Research Department. You will approve, deploy, and verify an update on LON-CL1 to confirm the proper configuration of the WSUS environment.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1A51FBA-3C6A-4156-BDC9-E8C4A1E9509B}"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Implementing Update Management</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19245924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C1A51FBA-3C6A-4156-BDC9-E8C4A1E9509B}"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Implementing Update Management</a:t>
            </a:r>
            <a:endParaRPr lang="en-US" sz="1200" b="1">
              <a:solidFill>
                <a:srgbClr val="336699"/>
              </a:solidFill>
              <a:latin typeface="Arial"/>
            </a:endParaRPr>
          </a:p>
        </p:txBody>
      </p:sp>
    </p:spTree>
    <p:extLst>
      <p:ext uri="{BB962C8B-B14F-4D97-AF65-F5344CB8AC3E}">
        <p14:creationId xmlns:p14="http://schemas.microsoft.com/office/powerpoint/2010/main" val="6893232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C1A51FBA-3C6A-4156-BDC9-E8C4A1E9509B}"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Implementing Update Management</a:t>
            </a:r>
            <a:endParaRPr lang="en-US" sz="1200" b="1">
              <a:solidFill>
                <a:srgbClr val="336699"/>
              </a:solidFill>
              <a:latin typeface="Arial"/>
            </a:endParaRPr>
          </a:p>
        </p:txBody>
      </p:sp>
    </p:spTree>
    <p:extLst>
      <p:ext uri="{BB962C8B-B14F-4D97-AF65-F5344CB8AC3E}">
        <p14:creationId xmlns:p14="http://schemas.microsoft.com/office/powerpoint/2010/main" val="2288746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1A51FBA-3C6A-4156-BDC9-E8C4A1E9509B}"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Implementing Update Management</a:t>
            </a:r>
            <a:endParaRPr lang="en-US" sz="1200" b="1">
              <a:solidFill>
                <a:srgbClr val="336699"/>
              </a:solidFill>
              <a:latin typeface="Arial"/>
            </a:endParaRPr>
          </a:p>
        </p:txBody>
      </p:sp>
    </p:spTree>
    <p:extLst>
      <p:ext uri="{BB962C8B-B14F-4D97-AF65-F5344CB8AC3E}">
        <p14:creationId xmlns:p14="http://schemas.microsoft.com/office/powerpoint/2010/main" val="19453995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Review Question(s)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Your manager has asked if all updates to the Windows operating system should be applied automatically when they are released. Do you recommend an alternative process?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All updates should be tested before they are applied in a production environment. That is, you should first deploy updates to a set of test computers by using WSUS.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Your organization implements several applications that are not Microsoft applications. A colleague has proposed using WSUS to deploy application and operating system updates. Are there any potential issues with using WSUS?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Yes. WSUS is an excellent tool for deploying updates for Microsoft applications such as the Microsoft Office system and Windows operating system updates. However, WSUS does not deploy updates for all Microsoft applications, and it does not deploy updates for non-Microsoft applications. Microsoft System Center 2012 Configuration Manager is a better choice when you need to deploy updates for non-Microsoft applications.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Why is WSUS easier to manage in an Active Directory</a:t>
            </a:r>
            <a:r>
              <a:rPr lang="en-US" sz="1000" baseline="30000">
                <a:latin typeface="Arial"/>
                <a:ea typeface="Calibri"/>
                <a:cs typeface="Segoe UI"/>
              </a:rPr>
              <a:t>®</a:t>
            </a:r>
            <a:r>
              <a:rPr lang="en-US" sz="1000">
                <a:latin typeface="Arial"/>
                <a:ea typeface="Calibri"/>
                <a:cs typeface="Segoe UI"/>
              </a:rPr>
              <a:t> Domain Services (AD DS) domain?</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WSUS takes advantage of the AD DS organizational unit (OU) structure for deploying client settings through Group Policy. You can also use Group Policy settings to configure client-side targeting to determine the WSUS group membership of a client computer.</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Tools</a:t>
            </a:r>
            <a:endParaRPr lang="en-US" sz="1000">
              <a:latin typeface="Arial"/>
              <a:ea typeface="Calibri"/>
              <a:cs typeface="Times New Roman"/>
            </a:endParaRPr>
          </a:p>
          <a:p>
            <a:pPr>
              <a:lnSpc>
                <a:spcPct val="115000"/>
              </a:lnSpc>
            </a:pPr>
            <a:r>
              <a:rPr lang="en-US" sz="1000" b="1">
                <a:latin typeface="Arial"/>
                <a:ea typeface="Calibri"/>
                <a:cs typeface="Times New Roman"/>
              </a:rPr>
              <a:t>Tool</a:t>
            </a:r>
            <a:endParaRPr lang="en-US" sz="1000">
              <a:latin typeface="Arial"/>
              <a:ea typeface="Calibri"/>
              <a:cs typeface="Times New Roman"/>
            </a:endParaRPr>
          </a:p>
          <a:p>
            <a:pPr>
              <a:lnSpc>
                <a:spcPct val="115000"/>
              </a:lnSpc>
            </a:pPr>
            <a:r>
              <a:rPr lang="en-US" sz="1000" b="1">
                <a:latin typeface="Arial"/>
                <a:ea typeface="Calibri"/>
                <a:cs typeface="Times New Roman"/>
              </a:rPr>
              <a:t>Use</a:t>
            </a:r>
            <a:endParaRPr lang="en-US" sz="1000">
              <a:latin typeface="Arial"/>
              <a:ea typeface="Calibri"/>
              <a:cs typeface="Times New Roman"/>
            </a:endParaRPr>
          </a:p>
          <a:p>
            <a:pPr>
              <a:lnSpc>
                <a:spcPct val="115000"/>
              </a:lnSpc>
            </a:pP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1A51FBA-3C6A-4156-BDC9-E8C4A1E9509B}"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Implementing Update Management</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870655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pPr>
            <a:r>
              <a:rPr lang="en-US" sz="1000" b="1">
                <a:solidFill>
                  <a:prstClr val="black"/>
                </a:solidFill>
                <a:latin typeface="Arial"/>
                <a:ea typeface="Calibri"/>
                <a:cs typeface="Times New Roman"/>
              </a:rPr>
              <a:t>Where to find it</a:t>
            </a:r>
            <a:endParaRPr lang="en-US" sz="1000">
              <a:solidFill>
                <a:prstClr val="black"/>
              </a:solidFill>
              <a:latin typeface="Arial"/>
              <a:ea typeface="Calibri"/>
              <a:cs typeface="Times New Roman"/>
            </a:endParaRPr>
          </a:p>
          <a:p>
            <a:pPr lvl="0">
              <a:lnSpc>
                <a:spcPct val="115000"/>
              </a:lnSpc>
            </a:pPr>
            <a:r>
              <a:rPr lang="en-US" sz="1000">
                <a:solidFill>
                  <a:srgbClr val="000000"/>
                </a:solidFill>
                <a:latin typeface="Arial"/>
                <a:ea typeface="Calibri"/>
                <a:cs typeface="Segoe UI"/>
              </a:rPr>
              <a:t>WSUS Administration console</a:t>
            </a:r>
            <a:endParaRPr lang="en-US" sz="1000">
              <a:solidFill>
                <a:prstClr val="black"/>
              </a:solidFill>
              <a:latin typeface="Arial"/>
              <a:ea typeface="Calibri"/>
              <a:cs typeface="Times New Roman"/>
            </a:endParaRPr>
          </a:p>
          <a:p>
            <a:pPr marL="228600" lvl="0">
              <a:lnSpc>
                <a:spcPct val="115000"/>
              </a:lnSpc>
            </a:pPr>
            <a:r>
              <a:rPr lang="en-US" sz="1000">
                <a:solidFill>
                  <a:srgbClr val="000000"/>
                </a:solidFill>
                <a:latin typeface="Arial"/>
                <a:ea typeface="Calibri"/>
                <a:cs typeface="Segoe UI"/>
              </a:rPr>
              <a:t>Administer WSUS</a:t>
            </a:r>
            <a:endParaRPr lang="en-US" sz="1000">
              <a:solidFill>
                <a:prstClr val="black"/>
              </a:solidFill>
              <a:latin typeface="Arial"/>
              <a:ea typeface="Calibri"/>
              <a:cs typeface="Times New Roman"/>
            </a:endParaRPr>
          </a:p>
          <a:p>
            <a:pPr marL="228600" lvl="0">
              <a:lnSpc>
                <a:spcPct val="115000"/>
              </a:lnSpc>
            </a:pPr>
            <a:r>
              <a:rPr lang="en-US" sz="1000">
                <a:solidFill>
                  <a:srgbClr val="000000"/>
                </a:solidFill>
                <a:latin typeface="Arial"/>
                <a:ea typeface="Calibri"/>
                <a:cs typeface="Segoe UI"/>
              </a:rPr>
              <a:t>Server Manager - Tools</a:t>
            </a:r>
            <a:endParaRPr lang="en-US" sz="1000">
              <a:solidFill>
                <a:prstClr val="black"/>
              </a:solidFill>
              <a:latin typeface="Arial"/>
              <a:ea typeface="Calibri"/>
              <a:cs typeface="Times New Roman"/>
            </a:endParaRPr>
          </a:p>
          <a:p>
            <a:pPr lvl="0">
              <a:lnSpc>
                <a:spcPct val="115000"/>
              </a:lnSpc>
            </a:pPr>
            <a:r>
              <a:rPr lang="en-US" sz="1000">
                <a:solidFill>
                  <a:srgbClr val="000000"/>
                </a:solidFill>
                <a:latin typeface="Arial"/>
                <a:ea typeface="Calibri"/>
                <a:cs typeface="Segoe UI"/>
              </a:rPr>
              <a:t>Windows PowerShell WSUS cmdlets</a:t>
            </a:r>
            <a:endParaRPr lang="en-US" sz="1000">
              <a:solidFill>
                <a:prstClr val="black"/>
              </a:solidFill>
              <a:latin typeface="Arial"/>
              <a:ea typeface="Calibri"/>
              <a:cs typeface="Times New Roman"/>
            </a:endParaRPr>
          </a:p>
          <a:p>
            <a:pPr marL="228600" lvl="0">
              <a:lnSpc>
                <a:spcPct val="115000"/>
              </a:lnSpc>
            </a:pPr>
            <a:r>
              <a:rPr lang="en-US" sz="1000">
                <a:solidFill>
                  <a:srgbClr val="000000"/>
                </a:solidFill>
                <a:latin typeface="Arial"/>
                <a:ea typeface="Calibri"/>
                <a:cs typeface="Segoe UI"/>
              </a:rPr>
              <a:t>Administer WSUS from the command–line interface</a:t>
            </a:r>
            <a:endParaRPr lang="en-US" sz="1000">
              <a:solidFill>
                <a:prstClr val="black"/>
              </a:solidFill>
              <a:latin typeface="Arial"/>
              <a:ea typeface="Calibri"/>
              <a:cs typeface="Times New Roman"/>
            </a:endParaRPr>
          </a:p>
          <a:p>
            <a:pPr marL="228600" lvl="0">
              <a:lnSpc>
                <a:spcPct val="115000"/>
              </a:lnSpc>
            </a:pPr>
            <a:r>
              <a:rPr lang="en-US" sz="1000">
                <a:solidFill>
                  <a:srgbClr val="000000"/>
                </a:solidFill>
                <a:latin typeface="Arial"/>
                <a:ea typeface="Calibri"/>
                <a:cs typeface="Segoe UI"/>
              </a:rPr>
              <a:t>Windows PowerShell</a:t>
            </a:r>
            <a:endParaRPr lang="en-US" sz="1000">
              <a:solidFill>
                <a:prstClr val="black"/>
              </a:solidFill>
              <a:latin typeface="Arial"/>
              <a:ea typeface="Calibri"/>
              <a:cs typeface="Times New Roman"/>
            </a:endParaRPr>
          </a:p>
          <a:p>
            <a:pPr lvl="0">
              <a:lnSpc>
                <a:spcPct val="115000"/>
              </a:lnSpc>
              <a:spcAft>
                <a:spcPts val="1000"/>
              </a:spcAft>
            </a:pPr>
            <a:r>
              <a:rPr lang="en-US" sz="1000" b="1">
                <a:solidFill>
                  <a:prstClr val="black"/>
                </a:solidFill>
                <a:latin typeface="Arial"/>
                <a:ea typeface="Calibri"/>
                <a:cs typeface="Times New Roman"/>
              </a:rPr>
              <a:t>Best Practice: </a:t>
            </a:r>
            <a:endParaRPr lang="en-US"/>
          </a:p>
        </p:txBody>
      </p:sp>
      <p:sp>
        <p:nvSpPr>
          <p:cNvPr id="4" name="Slide Number Placeholder 3"/>
          <p:cNvSpPr>
            <a:spLocks noGrp="1"/>
          </p:cNvSpPr>
          <p:nvPr>
            <p:ph type="sldNum" sz="quarter" idx="10"/>
          </p:nvPr>
        </p:nvSpPr>
        <p:spPr/>
        <p:txBody>
          <a:bodyPr/>
          <a:lstStyle/>
          <a:p>
            <a:fld id="{C1A51FBA-3C6A-4156-BDC9-E8C4A1E9509B}"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Implementing Update Management</a:t>
            </a:r>
            <a:endParaRPr lang="en-US" sz="1200" b="1">
              <a:solidFill>
                <a:srgbClr val="336699"/>
              </a:solidFill>
              <a:latin typeface="Arial"/>
            </a:endParaRPr>
          </a:p>
        </p:txBody>
      </p:sp>
    </p:spTree>
    <p:extLst>
      <p:ext uri="{BB962C8B-B14F-4D97-AF65-F5344CB8AC3E}">
        <p14:creationId xmlns:p14="http://schemas.microsoft.com/office/powerpoint/2010/main" val="2449547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Briefly describe the lesson content.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1A51FBA-3C6A-4156-BDC9-E8C4A1E9509B}"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Implementing Update Management</a:t>
            </a:r>
            <a:endParaRPr lang="en-US" sz="1200" b="1">
              <a:solidFill>
                <a:srgbClr val="336699"/>
              </a:solidFill>
              <a:latin typeface="Arial"/>
            </a:endParaRPr>
          </a:p>
        </p:txBody>
      </p:sp>
    </p:spTree>
    <p:extLst>
      <p:ext uri="{BB962C8B-B14F-4D97-AF65-F5344CB8AC3E}">
        <p14:creationId xmlns:p14="http://schemas.microsoft.com/office/powerpoint/2010/main" val="326121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This topic introduces students to WSUS. Make sure that students understand the capabilities and limitations of WSUS. WSUS obtains updates for Windows</a:t>
            </a:r>
            <a:r>
              <a:rPr lang="en-US" sz="1000" baseline="30000">
                <a:latin typeface="Arial"/>
                <a:ea typeface="Calibri"/>
                <a:cs typeface="Segoe UI"/>
              </a:rPr>
              <a:t>®</a:t>
            </a:r>
            <a:r>
              <a:rPr lang="en-US" sz="1000">
                <a:latin typeface="Arial"/>
                <a:ea typeface="Calibri"/>
                <a:cs typeface="Segoe UI"/>
              </a:rPr>
              <a:t> operating systems and for other Microsoft app products such as Microsoft SQL Server</a:t>
            </a:r>
            <a:r>
              <a:rPr lang="en-US" sz="1000" baseline="30000">
                <a:latin typeface="Arial"/>
                <a:ea typeface="Calibri"/>
                <a:cs typeface="Segoe UI"/>
              </a:rPr>
              <a:t>®</a:t>
            </a:r>
            <a:r>
              <a:rPr lang="en-US" sz="1000">
                <a:latin typeface="Arial"/>
                <a:ea typeface="Calibri"/>
                <a:cs typeface="Segoe UI"/>
              </a:rPr>
              <a:t>. However, WSUS cannot be used to provide updates for non-Microsoft software.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1A51FBA-3C6A-4156-BDC9-E8C4A1E9509B}"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Implementing Update Management</a:t>
            </a:r>
            <a:endParaRPr lang="en-US" sz="1200" b="1">
              <a:solidFill>
                <a:srgbClr val="336699"/>
              </a:solidFill>
              <a:latin typeface="Arial"/>
            </a:endParaRPr>
          </a:p>
        </p:txBody>
      </p:sp>
    </p:spTree>
    <p:extLst>
      <p:ext uri="{BB962C8B-B14F-4D97-AF65-F5344CB8AC3E}">
        <p14:creationId xmlns:p14="http://schemas.microsoft.com/office/powerpoint/2010/main" val="2329342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Make sure students understand that SQL Server databases are only required when your technical requirements include Network Load Balancing. Make sure they understand that Microsoft supports a single WSUS server for every 100,000 clients. However, they need to think about the bandwidth, connectivity, and availability requirements of their individual environment to determine the amount of servers to use.</a:t>
            </a:r>
          </a:p>
          <a:p>
            <a:pPr>
              <a:lnSpc>
                <a:spcPct val="115000"/>
              </a:lnSpc>
              <a:spcAft>
                <a:spcPts val="1000"/>
              </a:spcAft>
            </a:pPr>
            <a:r>
              <a:rPr lang="en-US" sz="1000" b="1">
                <a:latin typeface="Arial"/>
                <a:ea typeface="Calibri"/>
                <a:cs typeface="Times New Roman"/>
              </a:rPr>
              <a:t>Additional Reading: </a:t>
            </a:r>
            <a:r>
              <a:rPr lang="en-US" sz="1000">
                <a:latin typeface="Arial"/>
                <a:ea typeface="Calibri"/>
                <a:cs typeface="Times New Roman"/>
              </a:rPr>
              <a:t>For more information on determining capacity for WSUS servers, visit </a:t>
            </a:r>
            <a:r>
              <a:rPr lang="en-US" sz="1000" u="sng">
                <a:latin typeface="Arial"/>
                <a:ea typeface="Calibri"/>
                <a:cs typeface="Segoe UI"/>
              </a:rPr>
              <a:t>http://go.microsoft.com/fwlink/?LinkID=331173</a:t>
            </a:r>
            <a:r>
              <a:rPr lang="en-US" sz="100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C1A51FBA-3C6A-4156-BDC9-E8C4A1E9509B}"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Implementing Update Management</a:t>
            </a:r>
            <a:endParaRPr lang="en-US" sz="1200" b="1">
              <a:solidFill>
                <a:srgbClr val="336699"/>
              </a:solidFill>
              <a:latin typeface="Arial"/>
            </a:endParaRPr>
          </a:p>
        </p:txBody>
      </p:sp>
    </p:spTree>
    <p:extLst>
      <p:ext uri="{BB962C8B-B14F-4D97-AF65-F5344CB8AC3E}">
        <p14:creationId xmlns:p14="http://schemas.microsoft.com/office/powerpoint/2010/main" val="2117417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Explain the four phases that we recommend for the update management process: assess, identify, evaluate and plan, and deploy. Emphasize that it is essential to repeat the update management process on an ongoing basis, as new updates become available that can enhance and protect the production environment.</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Explain that each phase has different goals and methods for using WSUS features to ensure success during the update-management process. It is important to note that you can employ many of the features in more than one phase.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1A51FBA-3C6A-4156-BDC9-E8C4A1E9509B}"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Implementing Update Management</a:t>
            </a:r>
            <a:endParaRPr lang="en-US" sz="1200" b="1">
              <a:solidFill>
                <a:srgbClr val="336699"/>
              </a:solidFill>
              <a:latin typeface="Arial"/>
            </a:endParaRPr>
          </a:p>
        </p:txBody>
      </p:sp>
    </p:spTree>
    <p:extLst>
      <p:ext uri="{BB962C8B-B14F-4D97-AF65-F5344CB8AC3E}">
        <p14:creationId xmlns:p14="http://schemas.microsoft.com/office/powerpoint/2010/main" val="4114453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WSUS is included as a server role in Windows Server</a:t>
            </a:r>
            <a:r>
              <a:rPr lang="en-US" sz="1000" baseline="30000">
                <a:latin typeface="Arial"/>
                <a:ea typeface="Calibri"/>
                <a:cs typeface="Segoe UI"/>
              </a:rPr>
              <a:t>®</a:t>
            </a:r>
            <a:r>
              <a:rPr lang="en-US" sz="1000">
                <a:latin typeface="Arial"/>
                <a:ea typeface="Calibri"/>
                <a:cs typeface="Segoe UI"/>
              </a:rPr>
              <a:t> 2012. If you install the WSUS server role, then all software prerequisites are installed automatically, including the Windows Internal Database (WID), if required.</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1A51FBA-3C6A-4156-BDC9-E8C4A1E9509B}"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Implementing Update Management</a:t>
            </a:r>
            <a:endParaRPr lang="en-US" sz="1200" b="1">
              <a:solidFill>
                <a:srgbClr val="336699"/>
              </a:solidFill>
              <a:latin typeface="Arial"/>
            </a:endParaRPr>
          </a:p>
        </p:txBody>
      </p:sp>
    </p:spTree>
    <p:extLst>
      <p:ext uri="{BB962C8B-B14F-4D97-AF65-F5344CB8AC3E}">
        <p14:creationId xmlns:p14="http://schemas.microsoft.com/office/powerpoint/2010/main" val="55270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Show students how to set up a Group Policy Object (GPO) for WSUS. Make sure you explain the Automatic Maintenance feature in Windows 8 and Windows Server 2012. Also, describe how it reduces resource consumption and saves power.</a:t>
            </a:r>
          </a:p>
        </p:txBody>
      </p:sp>
      <p:sp>
        <p:nvSpPr>
          <p:cNvPr id="4" name="Slide Number Placeholder 3"/>
          <p:cNvSpPr>
            <a:spLocks noGrp="1"/>
          </p:cNvSpPr>
          <p:nvPr>
            <p:ph type="sldNum" sz="quarter" idx="10"/>
          </p:nvPr>
        </p:nvSpPr>
        <p:spPr/>
        <p:txBody>
          <a:bodyPr/>
          <a:lstStyle/>
          <a:p>
            <a:fld id="{C1A51FBA-3C6A-4156-BDC9-E8C4A1E9509B}"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Implementing Update Management</a:t>
            </a:r>
            <a:endParaRPr lang="en-US" sz="1200" b="1">
              <a:solidFill>
                <a:srgbClr val="336699"/>
              </a:solidFill>
              <a:latin typeface="Arial"/>
            </a:endParaRPr>
          </a:p>
        </p:txBody>
      </p:sp>
    </p:spTree>
    <p:extLst>
      <p:ext uri="{BB962C8B-B14F-4D97-AF65-F5344CB8AC3E}">
        <p14:creationId xmlns:p14="http://schemas.microsoft.com/office/powerpoint/2010/main" val="4282126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1A51FBA-3C6A-4156-BDC9-E8C4A1E9509B}"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Implementing Update Management</a:t>
            </a:r>
            <a:endParaRPr lang="en-US" sz="1200" b="1">
              <a:solidFill>
                <a:srgbClr val="336699"/>
              </a:solidFill>
              <a:latin typeface="Arial"/>
            </a:endParaRPr>
          </a:p>
        </p:txBody>
      </p:sp>
    </p:spTree>
    <p:extLst>
      <p:ext uri="{BB962C8B-B14F-4D97-AF65-F5344CB8AC3E}">
        <p14:creationId xmlns:p14="http://schemas.microsoft.com/office/powerpoint/2010/main" val="339050283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0141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 12</a:t>
            </a:r>
            <a:endParaRPr lang="en-US" sz="2600"/>
          </a:p>
        </p:txBody>
      </p:sp>
      <p:sp>
        <p:nvSpPr>
          <p:cNvPr id="3" name="Subtitle 2"/>
          <p:cNvSpPr>
            <a:spLocks noGrp="1"/>
          </p:cNvSpPr>
          <p:nvPr>
            <p:ph type="subTitle" sz="quarter" idx="1"/>
          </p:nvPr>
        </p:nvSpPr>
        <p:spPr/>
        <p:txBody>
          <a:bodyPr/>
          <a:lstStyle/>
          <a:p>
            <a:r>
              <a:rPr lang="en-US" smtClean="0"/>
              <a:t>Implementing Update Management
</a:t>
            </a:r>
            <a:endParaRPr lang="en-US"/>
          </a:p>
        </p:txBody>
      </p:sp>
    </p:spTree>
    <p:extLst>
      <p:ext uri="{BB962C8B-B14F-4D97-AF65-F5344CB8AC3E}">
        <p14:creationId xmlns:p14="http://schemas.microsoft.com/office/powerpoint/2010/main" val="21667704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WSUS Administration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You can use the WSUS Administration console to:</a:t>
            </a:r>
          </a:p>
          <a:p>
            <a:pPr lvl="1"/>
            <a:r>
              <a:rPr lang="en-US" dirty="0" smtClean="0"/>
              <a:t>Manage updates</a:t>
            </a:r>
          </a:p>
          <a:p>
            <a:pPr lvl="1"/>
            <a:r>
              <a:rPr lang="en-US" dirty="0" smtClean="0"/>
              <a:t>Configure computer groups</a:t>
            </a:r>
          </a:p>
          <a:p>
            <a:pPr lvl="1"/>
            <a:r>
              <a:rPr lang="en-US" dirty="0" smtClean="0"/>
              <a:t>View computer status</a:t>
            </a:r>
          </a:p>
          <a:p>
            <a:pPr lvl="1"/>
            <a:r>
              <a:rPr lang="en-US" dirty="0" smtClean="0"/>
              <a:t>View synchronization information</a:t>
            </a:r>
          </a:p>
          <a:p>
            <a:pPr lvl="1"/>
            <a:r>
              <a:rPr lang="en-US" dirty="0" smtClean="0"/>
              <a:t>Configure and view WSUS reports</a:t>
            </a:r>
          </a:p>
          <a:p>
            <a:pPr lvl="1"/>
            <a:r>
              <a:rPr lang="en-US" dirty="0" smtClean="0"/>
              <a:t>Configure WSUS settings and options</a:t>
            </a:r>
          </a:p>
          <a:p>
            <a:pPr lvl="1"/>
            <a:endParaRPr lang="en-US" dirty="0"/>
          </a:p>
          <a:p>
            <a:pPr marL="0" indent="0">
              <a:buNone/>
            </a:pPr>
            <a:r>
              <a:rPr lang="en-US" dirty="0" smtClean="0"/>
              <a:t>In Windows Server 2012, WSUS also includes Windows PowerShell </a:t>
            </a:r>
            <a:r>
              <a:rPr lang="en-US" dirty="0" err="1" smtClean="0"/>
              <a:t>cmdlets</a:t>
            </a:r>
            <a:r>
              <a:rPr lang="en-US" dirty="0" smtClean="0"/>
              <a:t> for administration</a:t>
            </a:r>
            <a:endParaRPr lang="en-US" dirty="0"/>
          </a:p>
        </p:txBody>
      </p:sp>
    </p:spTree>
    <p:extLst>
      <p:ext uri="{BB962C8B-B14F-4D97-AF65-F5344CB8AC3E}">
        <p14:creationId xmlns:p14="http://schemas.microsoft.com/office/powerpoint/2010/main" val="9664216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Computer Groups?</a:t>
            </a:r>
            <a:endParaRPr lang="en-US"/>
          </a:p>
        </p:txBody>
      </p:sp>
      <p:sp>
        <p:nvSpPr>
          <p:cNvPr id="4" name="Content Placeholder 2"/>
          <p:cNvSpPr>
            <a:spLocks noGrp="1"/>
          </p:cNvSpPr>
          <p:nvPr/>
        </p:nvSpPr>
        <p:spPr bwMode="auto">
          <a:xfrm>
            <a:off x="533400" y="1143000"/>
            <a:ext cx="8119156" cy="3703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You can use computer groups to organize WSUS clients</a:t>
            </a:r>
          </a:p>
          <a:p>
            <a:r>
              <a:rPr lang="en-US" dirty="0" smtClean="0"/>
              <a:t>The default computer groups include:</a:t>
            </a:r>
          </a:p>
          <a:p>
            <a:pPr lvl="1">
              <a:buNone/>
            </a:pPr>
            <a:endParaRPr lang="en-US" dirty="0" smtClean="0"/>
          </a:p>
          <a:p>
            <a:pPr lvl="1">
              <a:buNone/>
            </a:pPr>
            <a:endParaRPr lang="en-US" dirty="0" smtClean="0"/>
          </a:p>
          <a:p>
            <a:pPr lvl="1">
              <a:buNone/>
            </a:pPr>
            <a:endParaRPr lang="en-US" dirty="0" smtClean="0"/>
          </a:p>
          <a:p>
            <a:pPr lvl="1">
              <a:buNone/>
            </a:pPr>
            <a:endParaRPr lang="en-US" dirty="0"/>
          </a:p>
          <a:p>
            <a:pPr>
              <a:spcBef>
                <a:spcPts val="1200"/>
              </a:spcBef>
            </a:pPr>
            <a:r>
              <a:rPr lang="en-US" dirty="0" smtClean="0"/>
              <a:t>You can create custom computer groups to control how updates are applied</a:t>
            </a:r>
            <a:endParaRPr lang="en-US" dirty="0"/>
          </a:p>
        </p:txBody>
      </p:sp>
      <p:grpSp>
        <p:nvGrpSpPr>
          <p:cNvPr id="5" name="Group 4"/>
          <p:cNvGrpSpPr/>
          <p:nvPr/>
        </p:nvGrpSpPr>
        <p:grpSpPr>
          <a:xfrm>
            <a:off x="5850218" y="2560185"/>
            <a:ext cx="752475" cy="762000"/>
            <a:chOff x="5562600" y="4572000"/>
            <a:chExt cx="752475" cy="762000"/>
          </a:xfrm>
        </p:grpSpPr>
        <p:pic>
          <p:nvPicPr>
            <p:cNvPr id="6" name="Picture 5" descr="D:\Evergreen\Miscellaneous\PPT Library\PPT Library\abstract_oval_red_03.png"/>
            <p:cNvPicPr>
              <a:picLocks noChangeAspect="1" noChangeArrowheads="1"/>
            </p:cNvPicPr>
            <p:nvPr/>
          </p:nvPicPr>
          <p:blipFill>
            <a:blip r:embed="rId3"/>
            <a:srcRect/>
            <a:stretch>
              <a:fillRect/>
            </a:stretch>
          </p:blipFill>
          <p:spPr bwMode="auto">
            <a:xfrm>
              <a:off x="5562600" y="4761740"/>
              <a:ext cx="752475" cy="572260"/>
            </a:xfrm>
            <a:prstGeom prst="rect">
              <a:avLst/>
            </a:prstGeom>
            <a:noFill/>
          </p:spPr>
        </p:pic>
        <p:pic>
          <p:nvPicPr>
            <p:cNvPr id="7" name="Picture 6"/>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638623" y="4572000"/>
              <a:ext cx="607477" cy="685800"/>
            </a:xfrm>
            <a:prstGeom prst="rect">
              <a:avLst/>
            </a:prstGeom>
            <a:noFill/>
          </p:spPr>
        </p:pic>
      </p:grpSp>
      <p:grpSp>
        <p:nvGrpSpPr>
          <p:cNvPr id="8" name="Group 7"/>
          <p:cNvGrpSpPr/>
          <p:nvPr/>
        </p:nvGrpSpPr>
        <p:grpSpPr>
          <a:xfrm>
            <a:off x="6307418" y="3169785"/>
            <a:ext cx="752475" cy="762000"/>
            <a:chOff x="5562600" y="4572000"/>
            <a:chExt cx="752475" cy="762000"/>
          </a:xfrm>
        </p:grpSpPr>
        <p:pic>
          <p:nvPicPr>
            <p:cNvPr id="9" name="Picture 8" descr="D:\Evergreen\Miscellaneous\PPT Library\PPT Library\abstract_oval_red_03.png"/>
            <p:cNvPicPr>
              <a:picLocks noChangeAspect="1" noChangeArrowheads="1"/>
            </p:cNvPicPr>
            <p:nvPr/>
          </p:nvPicPr>
          <p:blipFill>
            <a:blip r:embed="rId3"/>
            <a:srcRect/>
            <a:stretch>
              <a:fillRect/>
            </a:stretch>
          </p:blipFill>
          <p:spPr bwMode="auto">
            <a:xfrm>
              <a:off x="5562600" y="4761740"/>
              <a:ext cx="752475" cy="572260"/>
            </a:xfrm>
            <a:prstGeom prst="rect">
              <a:avLst/>
            </a:prstGeom>
            <a:noFill/>
          </p:spPr>
        </p:pic>
        <p:pic>
          <p:nvPicPr>
            <p:cNvPr id="10" name="Picture 9"/>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638623" y="4572000"/>
              <a:ext cx="607477" cy="685800"/>
            </a:xfrm>
            <a:prstGeom prst="rect">
              <a:avLst/>
            </a:prstGeom>
            <a:noFill/>
          </p:spPr>
        </p:pic>
      </p:grpSp>
      <p:grpSp>
        <p:nvGrpSpPr>
          <p:cNvPr id="11" name="Group 10"/>
          <p:cNvGrpSpPr/>
          <p:nvPr/>
        </p:nvGrpSpPr>
        <p:grpSpPr>
          <a:xfrm>
            <a:off x="5316818" y="3169785"/>
            <a:ext cx="752475" cy="762000"/>
            <a:chOff x="5562600" y="4572000"/>
            <a:chExt cx="752475" cy="762000"/>
          </a:xfrm>
        </p:grpSpPr>
        <p:pic>
          <p:nvPicPr>
            <p:cNvPr id="12" name="Picture 11" descr="D:\Evergreen\Miscellaneous\PPT Library\PPT Library\abstract_oval_red_03.png"/>
            <p:cNvPicPr>
              <a:picLocks noChangeAspect="1" noChangeArrowheads="1"/>
            </p:cNvPicPr>
            <p:nvPr/>
          </p:nvPicPr>
          <p:blipFill>
            <a:blip r:embed="rId3"/>
            <a:srcRect/>
            <a:stretch>
              <a:fillRect/>
            </a:stretch>
          </p:blipFill>
          <p:spPr bwMode="auto">
            <a:xfrm>
              <a:off x="5562600" y="4761740"/>
              <a:ext cx="752475" cy="572260"/>
            </a:xfrm>
            <a:prstGeom prst="rect">
              <a:avLst/>
            </a:prstGeom>
            <a:noFill/>
          </p:spPr>
        </p:pic>
        <p:pic>
          <p:nvPicPr>
            <p:cNvPr id="13" name="Picture 1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638623" y="4572000"/>
              <a:ext cx="607477" cy="685800"/>
            </a:xfrm>
            <a:prstGeom prst="rect">
              <a:avLst/>
            </a:prstGeom>
            <a:noFill/>
          </p:spPr>
        </p:pic>
      </p:grpSp>
      <p:sp>
        <p:nvSpPr>
          <p:cNvPr id="14" name="TextBox 12"/>
          <p:cNvSpPr txBox="1"/>
          <p:nvPr/>
        </p:nvSpPr>
        <p:spPr>
          <a:xfrm>
            <a:off x="1583018" y="4007985"/>
            <a:ext cx="1728807"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smtClean="0">
                <a:latin typeface="Segoe UI" pitchFamily="34" charset="0"/>
                <a:ea typeface="Segoe UI" pitchFamily="34" charset="0"/>
                <a:cs typeface="Segoe UI" pitchFamily="34" charset="0"/>
              </a:rPr>
              <a:t>All Computers</a:t>
            </a:r>
            <a:endParaRPr lang="en-IN" dirty="0">
              <a:latin typeface="Segoe UI" pitchFamily="34" charset="0"/>
              <a:ea typeface="Segoe UI" pitchFamily="34" charset="0"/>
              <a:cs typeface="Segoe UI" pitchFamily="34" charset="0"/>
            </a:endParaRPr>
          </a:p>
        </p:txBody>
      </p:sp>
      <p:sp>
        <p:nvSpPr>
          <p:cNvPr id="15" name="TextBox 13"/>
          <p:cNvSpPr txBox="1"/>
          <p:nvPr/>
        </p:nvSpPr>
        <p:spPr>
          <a:xfrm>
            <a:off x="5240618" y="4007985"/>
            <a:ext cx="2682594"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smtClean="0">
                <a:latin typeface="Segoe UI" pitchFamily="34" charset="0"/>
                <a:ea typeface="Segoe UI" pitchFamily="34" charset="0"/>
                <a:cs typeface="Segoe UI" pitchFamily="34" charset="0"/>
              </a:rPr>
              <a:t>Unassigned Computers</a:t>
            </a:r>
            <a:endParaRPr lang="en-IN" dirty="0">
              <a:latin typeface="Segoe UI" pitchFamily="34" charset="0"/>
              <a:ea typeface="Segoe UI" pitchFamily="34" charset="0"/>
              <a:cs typeface="Segoe UI" pitchFamily="34" charset="0"/>
            </a:endParaRPr>
          </a:p>
        </p:txBody>
      </p:sp>
      <p:grpSp>
        <p:nvGrpSpPr>
          <p:cNvPr id="16" name="Group 15"/>
          <p:cNvGrpSpPr/>
          <p:nvPr/>
        </p:nvGrpSpPr>
        <p:grpSpPr>
          <a:xfrm>
            <a:off x="2066925" y="2560185"/>
            <a:ext cx="752475" cy="762000"/>
            <a:chOff x="5562600" y="4572000"/>
            <a:chExt cx="752475" cy="762000"/>
          </a:xfrm>
        </p:grpSpPr>
        <p:pic>
          <p:nvPicPr>
            <p:cNvPr id="17" name="Picture 16" descr="D:\Evergreen\Miscellaneous\PPT Library\PPT Library\abstract_oval_red_03.png"/>
            <p:cNvPicPr>
              <a:picLocks noChangeAspect="1" noChangeArrowheads="1"/>
            </p:cNvPicPr>
            <p:nvPr/>
          </p:nvPicPr>
          <p:blipFill>
            <a:blip r:embed="rId3"/>
            <a:srcRect/>
            <a:stretch>
              <a:fillRect/>
            </a:stretch>
          </p:blipFill>
          <p:spPr bwMode="auto">
            <a:xfrm>
              <a:off x="5562600" y="4761740"/>
              <a:ext cx="752475" cy="572260"/>
            </a:xfrm>
            <a:prstGeom prst="rect">
              <a:avLst/>
            </a:prstGeom>
            <a:noFill/>
          </p:spPr>
        </p:pic>
        <p:pic>
          <p:nvPicPr>
            <p:cNvPr id="18" name="Picture 17"/>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638623" y="4572000"/>
              <a:ext cx="607477" cy="685800"/>
            </a:xfrm>
            <a:prstGeom prst="rect">
              <a:avLst/>
            </a:prstGeom>
            <a:noFill/>
          </p:spPr>
        </p:pic>
      </p:grpSp>
      <p:grpSp>
        <p:nvGrpSpPr>
          <p:cNvPr id="19" name="Group 18"/>
          <p:cNvGrpSpPr/>
          <p:nvPr/>
        </p:nvGrpSpPr>
        <p:grpSpPr>
          <a:xfrm>
            <a:off x="2524125" y="3169785"/>
            <a:ext cx="752475" cy="762000"/>
            <a:chOff x="5562600" y="4572000"/>
            <a:chExt cx="752475" cy="762000"/>
          </a:xfrm>
        </p:grpSpPr>
        <p:pic>
          <p:nvPicPr>
            <p:cNvPr id="20" name="Picture 19" descr="D:\Evergreen\Miscellaneous\PPT Library\PPT Library\abstract_oval_red_03.png"/>
            <p:cNvPicPr>
              <a:picLocks noChangeAspect="1" noChangeArrowheads="1"/>
            </p:cNvPicPr>
            <p:nvPr/>
          </p:nvPicPr>
          <p:blipFill>
            <a:blip r:embed="rId3"/>
            <a:srcRect/>
            <a:stretch>
              <a:fillRect/>
            </a:stretch>
          </p:blipFill>
          <p:spPr bwMode="auto">
            <a:xfrm>
              <a:off x="5562600" y="4761740"/>
              <a:ext cx="752475" cy="572260"/>
            </a:xfrm>
            <a:prstGeom prst="rect">
              <a:avLst/>
            </a:prstGeom>
            <a:noFill/>
          </p:spPr>
        </p:pic>
        <p:pic>
          <p:nvPicPr>
            <p:cNvPr id="21" name="Picture 20"/>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638623" y="4572000"/>
              <a:ext cx="607477" cy="685800"/>
            </a:xfrm>
            <a:prstGeom prst="rect">
              <a:avLst/>
            </a:prstGeom>
            <a:noFill/>
          </p:spPr>
        </p:pic>
      </p:grpSp>
      <p:grpSp>
        <p:nvGrpSpPr>
          <p:cNvPr id="22" name="Group 21"/>
          <p:cNvGrpSpPr/>
          <p:nvPr/>
        </p:nvGrpSpPr>
        <p:grpSpPr>
          <a:xfrm>
            <a:off x="1533525" y="3169785"/>
            <a:ext cx="752475" cy="762000"/>
            <a:chOff x="5562600" y="4572000"/>
            <a:chExt cx="752475" cy="762000"/>
          </a:xfrm>
        </p:grpSpPr>
        <p:pic>
          <p:nvPicPr>
            <p:cNvPr id="23" name="Picture 22" descr="D:\Evergreen\Miscellaneous\PPT Library\PPT Library\abstract_oval_red_03.png"/>
            <p:cNvPicPr>
              <a:picLocks noChangeAspect="1" noChangeArrowheads="1"/>
            </p:cNvPicPr>
            <p:nvPr/>
          </p:nvPicPr>
          <p:blipFill>
            <a:blip r:embed="rId3"/>
            <a:srcRect/>
            <a:stretch>
              <a:fillRect/>
            </a:stretch>
          </p:blipFill>
          <p:spPr bwMode="auto">
            <a:xfrm>
              <a:off x="5562600" y="4761740"/>
              <a:ext cx="752475" cy="572260"/>
            </a:xfrm>
            <a:prstGeom prst="rect">
              <a:avLst/>
            </a:prstGeom>
            <a:noFill/>
          </p:spPr>
        </p:pic>
        <p:pic>
          <p:nvPicPr>
            <p:cNvPr id="24" name="Picture 2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638623" y="4572000"/>
              <a:ext cx="607477" cy="685800"/>
            </a:xfrm>
            <a:prstGeom prst="rect">
              <a:avLst/>
            </a:prstGeom>
            <a:noFill/>
          </p:spPr>
        </p:pic>
      </p:grpSp>
    </p:spTree>
    <p:extLst>
      <p:ext uri="{BB962C8B-B14F-4D97-AF65-F5344CB8AC3E}">
        <p14:creationId xmlns:p14="http://schemas.microsoft.com/office/powerpoint/2010/main" val="966951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e43fd3b7-2cba-46d4-9594-3de5a2b4dd6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Approving Updates</a:t>
            </a:r>
            <a:endParaRPr lang="en-US"/>
          </a:p>
        </p:txBody>
      </p:sp>
      <p:sp>
        <p:nvSpPr>
          <p:cNvPr id="4" name="Content Placeholder 2"/>
          <p:cNvSpPr>
            <a:spLocks noGrp="1"/>
          </p:cNvSpPr>
          <p:nvPr/>
        </p:nvSpPr>
        <p:spPr bwMode="auto">
          <a:xfrm>
            <a:off x="488768" y="1054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Updates can be:</a:t>
            </a:r>
          </a:p>
          <a:p>
            <a:pPr lvl="1"/>
            <a:r>
              <a:rPr lang="en-US" dirty="0" smtClean="0"/>
              <a:t>Approved automatically, but it is not recommended</a:t>
            </a:r>
          </a:p>
          <a:p>
            <a:pPr lvl="1"/>
            <a:r>
              <a:rPr lang="en-US" dirty="0"/>
              <a:t>D</a:t>
            </a:r>
            <a:r>
              <a:rPr lang="en-US" dirty="0" smtClean="0"/>
              <a:t>eclined </a:t>
            </a:r>
            <a:r>
              <a:rPr lang="en-US" dirty="0"/>
              <a:t>if they are not </a:t>
            </a:r>
            <a:r>
              <a:rPr lang="en-US" dirty="0" smtClean="0"/>
              <a:t>needed</a:t>
            </a:r>
          </a:p>
          <a:p>
            <a:pPr lvl="1"/>
            <a:r>
              <a:rPr lang="en-US" dirty="0" smtClean="0"/>
              <a:t>Removed </a:t>
            </a:r>
            <a:r>
              <a:rPr lang="en-US" dirty="0"/>
              <a:t>if they cause problems</a:t>
            </a:r>
            <a:endParaRPr lang="en-US" dirty="0" smtClean="0"/>
          </a:p>
          <a:p>
            <a:pPr marL="0" indent="0">
              <a:buNone/>
            </a:pPr>
            <a:endParaRPr lang="en-US" dirty="0" smtClean="0"/>
          </a:p>
          <a:p>
            <a:pPr marL="0" indent="0">
              <a:buNone/>
            </a:pPr>
            <a:r>
              <a:rPr lang="en-US" dirty="0" smtClean="0"/>
              <a:t>Updates should be tested before they are approved for production</a:t>
            </a:r>
          </a:p>
          <a:p>
            <a:pPr marL="0" indent="0">
              <a:buNone/>
            </a:pPr>
            <a:endParaRPr lang="en-US" dirty="0" smtClean="0"/>
          </a:p>
        </p:txBody>
      </p:sp>
    </p:spTree>
    <p:extLst>
      <p:ext uri="{BB962C8B-B14F-4D97-AF65-F5344CB8AC3E}">
        <p14:creationId xmlns:p14="http://schemas.microsoft.com/office/powerpoint/2010/main" val="3293886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Configuring Automatic Updates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You must configure the client computers to use the WSUS server as the source for updates</a:t>
            </a:r>
          </a:p>
          <a:p>
            <a:pPr marL="0" indent="0">
              <a:buNone/>
            </a:pPr>
            <a:endParaRPr lang="en-US" dirty="0" smtClean="0"/>
          </a:p>
          <a:p>
            <a:pPr marL="0" indent="0">
              <a:buNone/>
            </a:pPr>
            <a:r>
              <a:rPr lang="en-US" dirty="0" smtClean="0"/>
              <a:t>You can use Group Policy to configure clients, including the following settings:</a:t>
            </a:r>
          </a:p>
          <a:p>
            <a:pPr lvl="1"/>
            <a:r>
              <a:rPr lang="en-US" dirty="0" smtClean="0"/>
              <a:t>Update frequency</a:t>
            </a:r>
          </a:p>
          <a:p>
            <a:pPr lvl="1"/>
            <a:r>
              <a:rPr lang="en-US" dirty="0" smtClean="0"/>
              <a:t>Update installation schedule</a:t>
            </a:r>
          </a:p>
          <a:p>
            <a:pPr lvl="1"/>
            <a:r>
              <a:rPr lang="en-US" dirty="0" smtClean="0"/>
              <a:t>Automatic restart behavior</a:t>
            </a:r>
          </a:p>
          <a:p>
            <a:pPr lvl="1"/>
            <a:r>
              <a:rPr lang="en-US" dirty="0" smtClean="0"/>
              <a:t>Default computer group in WSUS</a:t>
            </a:r>
          </a:p>
          <a:p>
            <a:pPr lvl="2"/>
            <a:endParaRPr lang="en-US" dirty="0" smtClean="0"/>
          </a:p>
          <a:p>
            <a:pPr lvl="2"/>
            <a:endParaRPr lang="en-US" dirty="0"/>
          </a:p>
        </p:txBody>
      </p:sp>
    </p:spTree>
    <p:extLst>
      <p:ext uri="{BB962C8B-B14F-4D97-AF65-F5344CB8AC3E}">
        <p14:creationId xmlns:p14="http://schemas.microsoft.com/office/powerpoint/2010/main" val="23908570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3d817845-f33d-4493-993e-66d3f05c791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Deploying Updates by Using WSUS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learn how to:</a:t>
            </a:r>
          </a:p>
          <a:p>
            <a:r>
              <a:rPr lang="en-US" dirty="0" smtClean="0"/>
              <a:t>Approve an update</a:t>
            </a:r>
          </a:p>
          <a:p>
            <a:r>
              <a:rPr lang="en-US" dirty="0" smtClean="0"/>
              <a:t>Deploy an update</a:t>
            </a:r>
            <a:endParaRPr lang="en-US" dirty="0"/>
          </a:p>
        </p:txBody>
      </p:sp>
    </p:spTree>
    <p:extLst>
      <p:ext uri="{BB962C8B-B14F-4D97-AF65-F5344CB8AC3E}">
        <p14:creationId xmlns:p14="http://schemas.microsoft.com/office/powerpoint/2010/main" val="12312661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65c5694b-c51a-454d-87cc-67e4e146e9a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WSUS Reporting</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Update Reports</a:t>
            </a:r>
          </a:p>
          <a:p>
            <a:pPr lvl="1"/>
            <a:r>
              <a:rPr lang="en-US" dirty="0"/>
              <a:t>Update Status Summary</a:t>
            </a:r>
          </a:p>
          <a:p>
            <a:pPr lvl="1"/>
            <a:r>
              <a:rPr lang="en-US" dirty="0"/>
              <a:t>Update Detailed Status</a:t>
            </a:r>
          </a:p>
          <a:p>
            <a:pPr lvl="1"/>
            <a:r>
              <a:rPr lang="en-US" dirty="0"/>
              <a:t>Update Tabular Status</a:t>
            </a:r>
          </a:p>
          <a:p>
            <a:pPr lvl="1"/>
            <a:r>
              <a:rPr lang="en-US" dirty="0"/>
              <a:t>Update Tabular Status for Approved </a:t>
            </a:r>
            <a:r>
              <a:rPr lang="en-US" dirty="0" smtClean="0"/>
              <a:t>Updates</a:t>
            </a:r>
          </a:p>
          <a:p>
            <a:pPr marL="288925" lvl="1" indent="0">
              <a:buNone/>
            </a:pPr>
            <a:endParaRPr lang="en-US" sz="800" dirty="0"/>
          </a:p>
          <a:p>
            <a:r>
              <a:rPr lang="en-US" dirty="0"/>
              <a:t>Computer Updates</a:t>
            </a:r>
          </a:p>
          <a:p>
            <a:pPr lvl="1"/>
            <a:r>
              <a:rPr lang="en-US" dirty="0"/>
              <a:t>Computer Status Summary</a:t>
            </a:r>
          </a:p>
          <a:p>
            <a:pPr lvl="1"/>
            <a:r>
              <a:rPr lang="en-US" dirty="0"/>
              <a:t>Computer Detailed Status</a:t>
            </a:r>
          </a:p>
          <a:p>
            <a:pPr lvl="1"/>
            <a:r>
              <a:rPr lang="en-US" dirty="0"/>
              <a:t>Computer Tabular Status for Approved </a:t>
            </a:r>
            <a:r>
              <a:rPr lang="en-US" dirty="0" smtClean="0"/>
              <a:t>Updates</a:t>
            </a:r>
          </a:p>
          <a:p>
            <a:pPr marL="288925" lvl="1" indent="0">
              <a:buNone/>
            </a:pPr>
            <a:endParaRPr lang="en-US" sz="800" dirty="0"/>
          </a:p>
          <a:p>
            <a:r>
              <a:rPr lang="en-US" dirty="0"/>
              <a:t>Synchronization Updates</a:t>
            </a:r>
          </a:p>
          <a:p>
            <a:pPr lvl="1"/>
            <a:r>
              <a:rPr lang="en-US" dirty="0"/>
              <a:t>Synchronization Results</a:t>
            </a:r>
          </a:p>
          <a:p>
            <a:endParaRPr lang="en-US" dirty="0"/>
          </a:p>
        </p:txBody>
      </p:sp>
    </p:spTree>
    <p:extLst>
      <p:ext uri="{BB962C8B-B14F-4D97-AF65-F5344CB8AC3E}">
        <p14:creationId xmlns:p14="http://schemas.microsoft.com/office/powerpoint/2010/main" val="19025441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270c1a39-a03c-462a-a691-d2887181fe2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WSUS Troubleshooting</a:t>
            </a:r>
            <a:endParaRPr lang="en-US"/>
          </a:p>
        </p:txBody>
      </p:sp>
      <p:sp>
        <p:nvSpPr>
          <p:cNvPr id="4" name="Content Placeholder 2"/>
          <p:cNvSpPr>
            <a:spLocks noGrp="1"/>
          </p:cNvSpPr>
          <p:nvPr/>
        </p:nvSpPr>
        <p:spPr bwMode="auto">
          <a:xfrm>
            <a:off x="419877" y="885030"/>
            <a:ext cx="8471204"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Clients not appearing in WSUS</a:t>
            </a:r>
          </a:p>
          <a:p>
            <a:pPr lvl="1"/>
            <a:r>
              <a:rPr lang="en-US" dirty="0" smtClean="0"/>
              <a:t>Check GPO and client settings</a:t>
            </a:r>
          </a:p>
          <a:p>
            <a:pPr marL="288925" lvl="1" indent="0">
              <a:buNone/>
            </a:pPr>
            <a:endParaRPr lang="en-US" sz="800" dirty="0" smtClean="0"/>
          </a:p>
          <a:p>
            <a:r>
              <a:rPr lang="en-US" dirty="0" smtClean="0"/>
              <a:t>When the WSUS server stops, you should:</a:t>
            </a:r>
          </a:p>
          <a:p>
            <a:pPr lvl="1"/>
            <a:r>
              <a:rPr lang="en-US" dirty="0" smtClean="0"/>
              <a:t>Check database server</a:t>
            </a:r>
          </a:p>
          <a:p>
            <a:pPr lvl="1"/>
            <a:r>
              <a:rPr lang="en-US" dirty="0" smtClean="0"/>
              <a:t>Reinstall WSUS</a:t>
            </a:r>
          </a:p>
          <a:p>
            <a:pPr lvl="1"/>
            <a:endParaRPr lang="en-US" sz="800" dirty="0" smtClean="0"/>
          </a:p>
          <a:p>
            <a:r>
              <a:rPr lang="en-US" dirty="0" smtClean="0"/>
              <a:t>When you cannot connect to WSUS, you should:</a:t>
            </a:r>
          </a:p>
          <a:p>
            <a:pPr lvl="1"/>
            <a:r>
              <a:rPr lang="en-US" dirty="0" smtClean="0"/>
              <a:t>Check network connectivity</a:t>
            </a:r>
          </a:p>
          <a:p>
            <a:pPr lvl="1"/>
            <a:r>
              <a:rPr lang="en-US" dirty="0" smtClean="0"/>
              <a:t>Telnet to HTTP and HTTPS ports</a:t>
            </a:r>
          </a:p>
          <a:p>
            <a:pPr marL="288925" lvl="1" indent="0">
              <a:buNone/>
            </a:pPr>
            <a:endParaRPr lang="en-US" sz="800" dirty="0" smtClean="0"/>
          </a:p>
          <a:p>
            <a:r>
              <a:rPr lang="en-US" dirty="0" smtClean="0"/>
              <a:t>If you encounter other problems you should use the:</a:t>
            </a:r>
          </a:p>
          <a:p>
            <a:pPr lvl="1"/>
            <a:r>
              <a:rPr lang="en-US" dirty="0" smtClean="0"/>
              <a:t>Server diagnostics tool</a:t>
            </a:r>
          </a:p>
          <a:p>
            <a:pPr lvl="1"/>
            <a:r>
              <a:rPr lang="en-US" dirty="0" smtClean="0"/>
              <a:t>Client diagnostics tool</a:t>
            </a:r>
            <a:endParaRPr lang="en-US" dirty="0"/>
          </a:p>
        </p:txBody>
      </p:sp>
    </p:spTree>
    <p:extLst>
      <p:ext uri="{BB962C8B-B14F-4D97-AF65-F5344CB8AC3E}">
        <p14:creationId xmlns:p14="http://schemas.microsoft.com/office/powerpoint/2010/main" val="24567143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Implementing Update Management</a:t>
            </a:r>
            <a:endParaRPr lang="en-US"/>
          </a:p>
        </p:txBody>
      </p:sp>
      <p:sp>
        <p:nvSpPr>
          <p:cNvPr id="3" name="Text Placeholder 2"/>
          <p:cNvSpPr>
            <a:spLocks noGrp="1"/>
          </p:cNvSpPr>
          <p:nvPr>
            <p:ph type="body" idx="1"/>
          </p:nvPr>
        </p:nvSpPr>
        <p:spPr/>
        <p:txBody>
          <a:bodyPr/>
          <a:lstStyle/>
          <a:p>
            <a:r>
              <a:rPr lang="en-US" dirty="0" smtClean="0"/>
              <a:t>Exercise 1: Implementing the WSUS Server Role
Exercise 2: Configuring Update Settings
Exercise 3: Approving and Deploying an Update by Using WSUS</a:t>
            </a:r>
            <a:endParaRPr lang="en-US" dirty="0"/>
          </a:p>
        </p:txBody>
      </p:sp>
      <p:sp>
        <p:nvSpPr>
          <p:cNvPr id="4" name="TextBox 3"/>
          <p:cNvSpPr txBox="1"/>
          <p:nvPr/>
        </p:nvSpPr>
        <p:spPr>
          <a:xfrm>
            <a:off x="458788" y="3505200"/>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126141"/>
            <a:ext cx="8149026" cy="1569660"/>
          </a:xfrm>
          <a:prstGeom prst="rect">
            <a:avLst/>
          </a:prstGeom>
          <a:noFill/>
        </p:spPr>
        <p:txBody>
          <a:bodyPr vert="horz" wrap="none" rtlCol="0">
            <a:spAutoFit/>
          </a:bodyPr>
          <a:lstStyle/>
          <a:p>
            <a:r>
              <a:rPr lang="fr-FR" sz="2400" b="1" i="0" u="none" strike="noStrike" baseline="0" dirty="0" smtClean="0">
                <a:latin typeface="Segoe UI"/>
              </a:rPr>
              <a:t>Virtual machines:</a:t>
            </a:r>
            <a:r>
              <a:rPr lang="fr-FR" sz="2400" b="0" i="0" u="none" strike="noStrike" baseline="0" dirty="0" smtClean="0">
                <a:latin typeface="Segoe UI"/>
              </a:rPr>
              <a:t> 20411D-LON-DC1, 20411D-LON-SVR1, </a:t>
            </a:r>
          </a:p>
          <a:p>
            <a:r>
              <a:rPr lang="fr-FR" sz="2400" b="0" i="0" u="none" strike="noStrike" baseline="0" dirty="0" smtClean="0">
                <a:latin typeface="Segoe UI"/>
              </a:rPr>
              <a:t>20411D-LON-SVR4, 20411D-LON-CL1</a:t>
            </a:r>
          </a:p>
          <a:p>
            <a:r>
              <a:rPr lang="en-US" sz="2400" b="1" i="0" u="none" strike="noStrike" baseline="0" dirty="0" smtClean="0">
                <a:latin typeface="Segoe UI"/>
              </a:rPr>
              <a:t>User name:</a:t>
            </a:r>
            <a:r>
              <a:rPr lang="en-US" sz="2400" b="0" i="0" u="none" strike="noStrike" baseline="0" dirty="0" smtClean="0">
                <a:latin typeface="Segoe UI"/>
              </a:rPr>
              <a:t> </a:t>
            </a:r>
            <a:r>
              <a:rPr lang="en-US" sz="2400" b="0" i="0" u="none" strike="noStrike" baseline="0" dirty="0" err="1" smtClean="0">
                <a:latin typeface="Segoe UI"/>
              </a:rPr>
              <a:t>Adatum</a:t>
            </a:r>
            <a:r>
              <a:rPr lang="en-US" sz="2400" b="0" i="0" u="none" strike="noStrike" baseline="0" dirty="0" smtClean="0">
                <a:latin typeface="Segoe UI"/>
              </a:rPr>
              <a:t>\Administrator</a:t>
            </a:r>
          </a:p>
          <a:p>
            <a:r>
              <a:rPr lang="en-US" sz="2400" b="1" i="0" u="none" strike="noStrike" baseline="0" dirty="0" smtClean="0">
                <a:latin typeface="Segoe UI"/>
              </a:rPr>
              <a:t>Password:</a:t>
            </a:r>
            <a:r>
              <a:rPr lang="en-US" sz="2400" b="0" i="0" u="none" strike="noStrike" baseline="0" dirty="0" smtClean="0">
                <a:latin typeface="Segoe UI"/>
              </a:rPr>
              <a:t> Pa$$w0rd</a:t>
            </a:r>
            <a:endParaRPr lang="en-US" sz="24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a:rPr>
              <a:t>Estimated Time: 60 minutes</a:t>
            </a:r>
            <a:endParaRPr lang="en-US" sz="2800">
              <a:latin typeface="Segoe UI"/>
            </a:endParaRPr>
          </a:p>
        </p:txBody>
      </p:sp>
    </p:spTree>
    <p:extLst>
      <p:ext uri="{BB962C8B-B14F-4D97-AF65-F5344CB8AC3E}">
        <p14:creationId xmlns:p14="http://schemas.microsoft.com/office/powerpoint/2010/main" val="11022185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914400"/>
            <a:ext cx="8119156" cy="5524500"/>
          </a:xfrm>
          <a:prstGeom prst="rect">
            <a:avLst/>
          </a:prstGeom>
          <a:noFill/>
        </p:spPr>
        <p:txBody>
          <a:bodyPr vert="horz" wrap="square" rtlCol="0">
            <a:spAutoFit/>
          </a:bodyPr>
          <a:lstStyle/>
          <a:p>
            <a:pPr>
              <a:spcBef>
                <a:spcPts val="600"/>
              </a:spcBef>
              <a:spcAft>
                <a:spcPts val="1000"/>
              </a:spcAft>
            </a:pPr>
            <a:r>
              <a:rPr lang="en-US" sz="2800" dirty="0" smtClean="0">
                <a:effectLst/>
                <a:latin typeface="Segoe UI"/>
                <a:ea typeface="Times New Roman"/>
                <a:cs typeface="Segoe UI"/>
              </a:rPr>
              <a:t>A. Datum is a global engineering and manufacturing company with a head office in London, United Kingdom. An IT office and a data center are located in London to support the London location and other branch office locations. A. Datum has recently deployed a Windows Server 2012 server and client infrastructure.</a:t>
            </a:r>
            <a:endParaRPr lang="en-US" sz="2800" dirty="0" smtClean="0">
              <a:effectLst/>
              <a:latin typeface="Segoe UI"/>
              <a:ea typeface="Times New Roman"/>
              <a:cs typeface="Times New Roman"/>
            </a:endParaRPr>
          </a:p>
          <a:p>
            <a:pPr>
              <a:spcBef>
                <a:spcPts val="600"/>
              </a:spcBef>
              <a:spcAft>
                <a:spcPts val="1000"/>
              </a:spcAft>
            </a:pPr>
            <a:r>
              <a:rPr lang="en-US" sz="2800" dirty="0" smtClean="0">
                <a:effectLst/>
                <a:latin typeface="Segoe UI"/>
                <a:ea typeface="Times New Roman"/>
                <a:cs typeface="Segoe UI"/>
              </a:rPr>
              <a:t> </a:t>
            </a:r>
            <a:endParaRPr lang="en-US" sz="2800" dirty="0" smtClean="0">
              <a:effectLst/>
              <a:latin typeface="Segoe UI"/>
              <a:ea typeface="Times New Roman"/>
              <a:cs typeface="Times New Roman"/>
            </a:endParaRPr>
          </a:p>
          <a:p>
            <a:pPr>
              <a:spcBef>
                <a:spcPts val="600"/>
              </a:spcBef>
              <a:spcAft>
                <a:spcPts val="1000"/>
              </a:spcAft>
            </a:pPr>
            <a:r>
              <a:rPr lang="en-US" sz="2800" dirty="0" smtClean="0">
                <a:effectLst/>
                <a:latin typeface="Segoe UI"/>
                <a:ea typeface="Times New Roman"/>
                <a:cs typeface="Segoe UI"/>
              </a:rPr>
              <a:t>A. Datum has been manually applying updates to servers in a remote location. This has resulted in difficulty identifying which servers have updates applied and which do not. This is a potential</a:t>
            </a:r>
            <a:endParaRPr lang="en-US" sz="2800" dirty="0">
              <a:effectLst/>
              <a:latin typeface="Segoe UI"/>
              <a:ea typeface="Times New Roman"/>
              <a:cs typeface="Times New Roman"/>
            </a:endParaRPr>
          </a:p>
        </p:txBody>
      </p:sp>
    </p:spTree>
    <p:extLst>
      <p:ext uri="{BB962C8B-B14F-4D97-AF65-F5344CB8AC3E}">
        <p14:creationId xmlns:p14="http://schemas.microsoft.com/office/powerpoint/2010/main" val="19764950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Lab Scenario860707277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3" name="Text Placeholder 2"/>
          <p:cNvSpPr>
            <a:spLocks noGrp="1"/>
          </p:cNvSpPr>
          <p:nvPr>
            <p:ph type="body" idx="1"/>
          </p:nvPr>
        </p:nvSpPr>
        <p:spPr/>
        <p:txBody>
          <a:bodyPr/>
          <a:lstStyle/>
          <a:p>
            <a:pPr marL="0" indent="0">
              <a:buNone/>
            </a:pPr>
            <a:r>
              <a:rPr lang="en-US" kern="1200" dirty="0">
                <a:solidFill>
                  <a:srgbClr val="000000"/>
                </a:solidFill>
                <a:latin typeface="Segoe UI"/>
                <a:ea typeface="Times New Roman"/>
                <a:cs typeface="Segoe UI"/>
              </a:rPr>
              <a:t>security issue. You have been asked to automate the update process by extending A. Datum’s WSUS deployment to include the branch office.</a:t>
            </a:r>
            <a:endParaRPr lang="en-US" dirty="0"/>
          </a:p>
        </p:txBody>
      </p:sp>
    </p:spTree>
    <p:extLst>
      <p:ext uri="{BB962C8B-B14F-4D97-AF65-F5344CB8AC3E}">
        <p14:creationId xmlns:p14="http://schemas.microsoft.com/office/powerpoint/2010/main" val="2489953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Overview of WSUS
Deploying Updates with WSUS</a:t>
            </a:r>
            <a:endParaRPr lang="en-US"/>
          </a:p>
        </p:txBody>
      </p:sp>
    </p:spTree>
    <p:extLst>
      <p:ext uri="{BB962C8B-B14F-4D97-AF65-F5344CB8AC3E}">
        <p14:creationId xmlns:p14="http://schemas.microsoft.com/office/powerpoint/2010/main" val="38485196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
Tools
Best Practice</a:t>
            </a:r>
            <a:endParaRPr lang="en-US"/>
          </a:p>
        </p:txBody>
      </p:sp>
    </p:spTree>
    <p:extLst>
      <p:ext uri="{BB962C8B-B14F-4D97-AF65-F5344CB8AC3E}">
        <p14:creationId xmlns:p14="http://schemas.microsoft.com/office/powerpoint/2010/main" val="6823346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91930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Overview of WSUS</a:t>
            </a:r>
            <a:endParaRPr lang="en-US"/>
          </a:p>
        </p:txBody>
      </p:sp>
      <p:sp>
        <p:nvSpPr>
          <p:cNvPr id="3" name="Text Placeholder 2"/>
          <p:cNvSpPr>
            <a:spLocks noGrp="1"/>
          </p:cNvSpPr>
          <p:nvPr>
            <p:ph type="body" idx="1"/>
          </p:nvPr>
        </p:nvSpPr>
        <p:spPr/>
        <p:txBody>
          <a:bodyPr/>
          <a:lstStyle/>
          <a:p>
            <a:r>
              <a:rPr lang="en-US" smtClean="0"/>
              <a:t>What Is WSUS?
WSUS Server Deployment Options
The WSUS Update Management Process
Server Requirements for WSUS
Configuring Clients to Use WSUS</a:t>
            </a:r>
            <a:endParaRPr lang="en-US"/>
          </a:p>
        </p:txBody>
      </p:sp>
    </p:spTree>
    <p:extLst>
      <p:ext uri="{BB962C8B-B14F-4D97-AF65-F5344CB8AC3E}">
        <p14:creationId xmlns:p14="http://schemas.microsoft.com/office/powerpoint/2010/main" val="2655812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WSUS?</a:t>
            </a:r>
            <a:endParaRPr lang="en-US"/>
          </a:p>
        </p:txBody>
      </p:sp>
      <p:grpSp>
        <p:nvGrpSpPr>
          <p:cNvPr id="4" name="Group 3" descr="The slide depicts the flow of update-based information from the Microsoft Update Website, through the Internet, to a server running Windows Server Update Services. The traffic flow continues from the server to the local LAN, where it is received manually by test clients for testing, or through automatic updates by standard clients."/>
          <p:cNvGrpSpPr/>
          <p:nvPr/>
        </p:nvGrpSpPr>
        <p:grpSpPr>
          <a:xfrm>
            <a:off x="669038" y="1143000"/>
            <a:ext cx="7712962" cy="5390016"/>
            <a:chOff x="84838" y="1453339"/>
            <a:chExt cx="7712962" cy="5390016"/>
          </a:xfrm>
        </p:grpSpPr>
        <p:sp>
          <p:nvSpPr>
            <p:cNvPr id="5" name="Line 7"/>
            <p:cNvSpPr>
              <a:spLocks noChangeShapeType="1"/>
            </p:cNvSpPr>
            <p:nvPr/>
          </p:nvSpPr>
          <p:spPr bwMode="auto">
            <a:xfrm>
              <a:off x="2982913" y="2952750"/>
              <a:ext cx="0" cy="784225"/>
            </a:xfrm>
            <a:prstGeom prst="line">
              <a:avLst/>
            </a:prstGeom>
            <a:noFill/>
            <a:ln w="38100">
              <a:solidFill>
                <a:srgbClr val="333333"/>
              </a:solidFill>
              <a:round/>
              <a:headEnd/>
              <a:tailEnd/>
            </a:ln>
            <a:effectLst/>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latin typeface="Segoe UI" pitchFamily="34" charset="0"/>
                <a:ea typeface="Segoe UI" pitchFamily="34" charset="0"/>
                <a:cs typeface="Segoe UI" pitchFamily="34" charset="0"/>
              </a:endParaRPr>
            </a:p>
          </p:txBody>
        </p:sp>
        <p:sp>
          <p:nvSpPr>
            <p:cNvPr id="6" name="Line 11"/>
            <p:cNvSpPr>
              <a:spLocks noChangeShapeType="1"/>
            </p:cNvSpPr>
            <p:nvPr/>
          </p:nvSpPr>
          <p:spPr bwMode="auto">
            <a:xfrm>
              <a:off x="2982913" y="4676775"/>
              <a:ext cx="0" cy="682625"/>
            </a:xfrm>
            <a:prstGeom prst="line">
              <a:avLst/>
            </a:prstGeom>
            <a:noFill/>
            <a:ln w="38100">
              <a:solidFill>
                <a:srgbClr val="333333"/>
              </a:solidFill>
              <a:round/>
              <a:headEnd/>
              <a:tailEnd/>
            </a:ln>
            <a:effectLst/>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latin typeface="Segoe UI" pitchFamily="34" charset="0"/>
                <a:ea typeface="Segoe UI" pitchFamily="34" charset="0"/>
                <a:cs typeface="Segoe UI" pitchFamily="34" charset="0"/>
              </a:endParaRPr>
            </a:p>
          </p:txBody>
        </p:sp>
        <p:sp>
          <p:nvSpPr>
            <p:cNvPr id="7" name="Line 15"/>
            <p:cNvSpPr>
              <a:spLocks noChangeShapeType="1"/>
            </p:cNvSpPr>
            <p:nvPr/>
          </p:nvSpPr>
          <p:spPr bwMode="auto">
            <a:xfrm flipV="1">
              <a:off x="1500188" y="4225925"/>
              <a:ext cx="909637" cy="0"/>
            </a:xfrm>
            <a:prstGeom prst="line">
              <a:avLst/>
            </a:prstGeom>
            <a:noFill/>
            <a:ln w="38100">
              <a:solidFill>
                <a:srgbClr val="333333"/>
              </a:solidFill>
              <a:round/>
              <a:headEnd/>
              <a:tailEnd/>
            </a:ln>
            <a:effectLst/>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latin typeface="Segoe UI" pitchFamily="34" charset="0"/>
                <a:ea typeface="Segoe UI" pitchFamily="34" charset="0"/>
                <a:cs typeface="Segoe UI" pitchFamily="34" charset="0"/>
              </a:endParaRPr>
            </a:p>
          </p:txBody>
        </p:sp>
        <p:sp>
          <p:nvSpPr>
            <p:cNvPr id="8" name="Text Box 16"/>
            <p:cNvSpPr txBox="1">
              <a:spLocks noChangeArrowheads="1"/>
            </p:cNvSpPr>
            <p:nvPr/>
          </p:nvSpPr>
          <p:spPr bwMode="auto">
            <a:xfrm>
              <a:off x="2362200" y="1686580"/>
              <a:ext cx="1227138" cy="5847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Automatic updates </a:t>
              </a:r>
              <a:endPar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sp>
          <p:nvSpPr>
            <p:cNvPr id="9" name="Text Box 17"/>
            <p:cNvSpPr txBox="1">
              <a:spLocks noChangeArrowheads="1"/>
            </p:cNvSpPr>
            <p:nvPr/>
          </p:nvSpPr>
          <p:spPr bwMode="auto">
            <a:xfrm>
              <a:off x="4129087" y="2903538"/>
              <a:ext cx="1839913" cy="83099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Server running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Windows Server Update Services </a:t>
              </a:r>
              <a:endPar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sp>
          <p:nvSpPr>
            <p:cNvPr id="10" name="Text Box 18"/>
            <p:cNvSpPr txBox="1">
              <a:spLocks noChangeArrowheads="1"/>
            </p:cNvSpPr>
            <p:nvPr/>
          </p:nvSpPr>
          <p:spPr bwMode="auto">
            <a:xfrm>
              <a:off x="2202103" y="6258580"/>
              <a:ext cx="1227138" cy="5847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Automatic updates </a:t>
              </a:r>
              <a:endPar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sp>
          <p:nvSpPr>
            <p:cNvPr id="11" name="Text Box 19"/>
            <p:cNvSpPr txBox="1">
              <a:spLocks noChangeArrowheads="1"/>
            </p:cNvSpPr>
            <p:nvPr/>
          </p:nvSpPr>
          <p:spPr bwMode="auto">
            <a:xfrm>
              <a:off x="2708551" y="4184650"/>
              <a:ext cx="599524" cy="338554"/>
            </a:xfrm>
            <a:prstGeom prst="rect">
              <a:avLst/>
            </a:prstGeom>
            <a:noFill/>
            <a:ln w="9525" algn="ctr">
              <a:noFill/>
              <a:miter lim="800000"/>
              <a:headEnd/>
              <a:tailEnd/>
            </a:ln>
            <a:effectLst/>
          </p:spPr>
          <p:txBody>
            <a:bodyPr vert="horz" wrap="none" lIns="91440" tIns="45720" rIns="91440" bIns="45720" numCol="1" anchor="t" anchorCtr="0" compatLnSpc="1">
              <a:prstTxWarp prst="textNoShape">
                <a:avLst/>
              </a:prstTxWarp>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LAN</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sp>
          <p:nvSpPr>
            <p:cNvPr id="12" name="Line 20"/>
            <p:cNvSpPr>
              <a:spLocks noChangeShapeType="1"/>
            </p:cNvSpPr>
            <p:nvPr/>
          </p:nvSpPr>
          <p:spPr bwMode="auto">
            <a:xfrm flipV="1">
              <a:off x="7053263" y="2940050"/>
              <a:ext cx="0" cy="1443038"/>
            </a:xfrm>
            <a:prstGeom prst="line">
              <a:avLst/>
            </a:prstGeom>
            <a:noFill/>
            <a:ln w="38100">
              <a:solidFill>
                <a:srgbClr val="333333"/>
              </a:solidFill>
              <a:round/>
              <a:headEnd/>
              <a:tailEnd/>
            </a:ln>
            <a:effectLst/>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latin typeface="Segoe UI" pitchFamily="34" charset="0"/>
                <a:ea typeface="Segoe UI" pitchFamily="34" charset="0"/>
                <a:cs typeface="Segoe UI" pitchFamily="34" charset="0"/>
              </a:endParaRPr>
            </a:p>
          </p:txBody>
        </p:sp>
        <p:sp>
          <p:nvSpPr>
            <p:cNvPr id="13" name="Line 21"/>
            <p:cNvSpPr>
              <a:spLocks noChangeShapeType="1"/>
            </p:cNvSpPr>
            <p:nvPr/>
          </p:nvSpPr>
          <p:spPr bwMode="auto">
            <a:xfrm>
              <a:off x="5180013" y="4225925"/>
              <a:ext cx="1947862" cy="0"/>
            </a:xfrm>
            <a:prstGeom prst="line">
              <a:avLst/>
            </a:prstGeom>
            <a:noFill/>
            <a:ln w="38100">
              <a:solidFill>
                <a:srgbClr val="333333"/>
              </a:solidFill>
              <a:round/>
              <a:headEnd/>
              <a:tailEnd/>
            </a:ln>
            <a:effectLst/>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latin typeface="Segoe UI" pitchFamily="34" charset="0"/>
                <a:ea typeface="Segoe UI" pitchFamily="34" charset="0"/>
                <a:cs typeface="Segoe UI" pitchFamily="34" charset="0"/>
              </a:endParaRPr>
            </a:p>
          </p:txBody>
        </p:sp>
        <p:sp>
          <p:nvSpPr>
            <p:cNvPr id="14" name="Text Box 22"/>
            <p:cNvSpPr txBox="1">
              <a:spLocks noChangeArrowheads="1"/>
            </p:cNvSpPr>
            <p:nvPr/>
          </p:nvSpPr>
          <p:spPr bwMode="auto">
            <a:xfrm>
              <a:off x="6542088" y="4737100"/>
              <a:ext cx="1255712" cy="338554"/>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Internet</a:t>
              </a:r>
              <a:endPar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sp>
          <p:nvSpPr>
            <p:cNvPr id="15" name="Line 28"/>
            <p:cNvSpPr>
              <a:spLocks noChangeShapeType="1"/>
            </p:cNvSpPr>
            <p:nvPr/>
          </p:nvSpPr>
          <p:spPr bwMode="auto">
            <a:xfrm>
              <a:off x="3600450" y="4225925"/>
              <a:ext cx="1160463" cy="0"/>
            </a:xfrm>
            <a:prstGeom prst="line">
              <a:avLst/>
            </a:prstGeom>
            <a:noFill/>
            <a:ln w="38100">
              <a:solidFill>
                <a:srgbClr val="333333"/>
              </a:solidFill>
              <a:round/>
              <a:headEnd/>
              <a:tailEnd/>
            </a:ln>
            <a:effectLst/>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latin typeface="Segoe UI" pitchFamily="34" charset="0"/>
                <a:ea typeface="Segoe UI" pitchFamily="34" charset="0"/>
                <a:cs typeface="Segoe UI" pitchFamily="34" charset="0"/>
              </a:endParaRPr>
            </a:p>
          </p:txBody>
        </p:sp>
        <p:sp>
          <p:nvSpPr>
            <p:cNvPr id="16" name="Text Box 36"/>
            <p:cNvSpPr txBox="1">
              <a:spLocks noChangeArrowheads="1"/>
            </p:cNvSpPr>
            <p:nvPr/>
          </p:nvSpPr>
          <p:spPr bwMode="auto">
            <a:xfrm>
              <a:off x="84838" y="3433763"/>
              <a:ext cx="1527175" cy="338554"/>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Test clients</a:t>
              </a:r>
              <a:endPar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sp>
          <p:nvSpPr>
            <p:cNvPr id="17" name="Text Box 22"/>
            <p:cNvSpPr txBox="1">
              <a:spLocks noChangeArrowheads="1"/>
            </p:cNvSpPr>
            <p:nvPr/>
          </p:nvSpPr>
          <p:spPr bwMode="auto">
            <a:xfrm>
              <a:off x="6477000" y="1453339"/>
              <a:ext cx="1255712" cy="83099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600" dirty="0" smtClean="0">
                  <a:latin typeface="Segoe UI" pitchFamily="34" charset="0"/>
                  <a:ea typeface="Segoe UI" pitchFamily="34" charset="0"/>
                  <a:cs typeface="Segoe UI" pitchFamily="34" charset="0"/>
                </a:rPr>
                <a:t>Microsoft Update website</a:t>
              </a:r>
              <a:endPar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grpSp>
      <p:grpSp>
        <p:nvGrpSpPr>
          <p:cNvPr id="18" name="Group 17"/>
          <p:cNvGrpSpPr/>
          <p:nvPr/>
        </p:nvGrpSpPr>
        <p:grpSpPr>
          <a:xfrm>
            <a:off x="3107135" y="1879411"/>
            <a:ext cx="970756" cy="954500"/>
            <a:chOff x="2976563" y="1348581"/>
            <a:chExt cx="970756" cy="954500"/>
          </a:xfrm>
        </p:grpSpPr>
        <p:pic>
          <p:nvPicPr>
            <p:cNvPr id="19" name="Picture 18" descr="computer_worksta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84222" y="1348581"/>
              <a:ext cx="763097" cy="86121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user_blue_hal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76563" y="1573625"/>
              <a:ext cx="461849" cy="72945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p:cNvGrpSpPr/>
          <p:nvPr/>
        </p:nvGrpSpPr>
        <p:grpSpPr>
          <a:xfrm>
            <a:off x="2994025" y="4869674"/>
            <a:ext cx="797719" cy="1044204"/>
            <a:chOff x="3302000" y="5432028"/>
            <a:chExt cx="797719" cy="1044204"/>
          </a:xfrm>
        </p:grpSpPr>
        <p:pic>
          <p:nvPicPr>
            <p:cNvPr id="22" name="Picture 21" descr="computer_works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6622" y="5432028"/>
              <a:ext cx="763097" cy="86121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user_orange_half.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02000" y="5793780"/>
              <a:ext cx="432088" cy="682452"/>
            </a:xfrm>
            <a:prstGeom prst="rect">
              <a:avLst/>
            </a:prstGeom>
            <a:noFill/>
            <a:extLst>
              <a:ext uri="{909E8E84-426E-40DD-AFC4-6F175D3DCCD1}">
                <a14:hiddenFill xmlns:a14="http://schemas.microsoft.com/office/drawing/2010/main">
                  <a:solidFill>
                    <a:srgbClr val="FFFFFF"/>
                  </a:solidFill>
                </a14:hiddenFill>
              </a:ext>
            </a:extLst>
          </p:spPr>
        </p:pic>
      </p:grpSp>
      <p:pic>
        <p:nvPicPr>
          <p:cNvPr id="24" name="Picture 23" descr="serv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68947" y="3467911"/>
            <a:ext cx="516558" cy="91641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interne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77104" y="3467911"/>
            <a:ext cx="981041" cy="1011654"/>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p:cNvGrpSpPr/>
          <p:nvPr/>
        </p:nvGrpSpPr>
        <p:grpSpPr>
          <a:xfrm>
            <a:off x="669038" y="3567226"/>
            <a:ext cx="1415350" cy="1227835"/>
            <a:chOff x="84838" y="3877565"/>
            <a:chExt cx="1415350" cy="1227835"/>
          </a:xfrm>
        </p:grpSpPr>
        <p:pic>
          <p:nvPicPr>
            <p:cNvPr id="27" name="Picture 26" descr="computer_workstati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59551" y="3877565"/>
              <a:ext cx="540637" cy="61015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computer_workstati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09600" y="4495246"/>
              <a:ext cx="540637" cy="61015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computer_workstati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838" y="3877565"/>
              <a:ext cx="540637" cy="61015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0" name="Straight Arrow Connector 29"/>
          <p:cNvCxnSpPr/>
          <p:nvPr/>
        </p:nvCxnSpPr>
        <p:spPr bwMode="auto">
          <a:xfrm flipH="1">
            <a:off x="5822001" y="3725879"/>
            <a:ext cx="1391599" cy="0"/>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cxnSp>
        <p:nvCxnSpPr>
          <p:cNvPr id="31" name="Straight Arrow Connector 30"/>
          <p:cNvCxnSpPr/>
          <p:nvPr/>
        </p:nvCxnSpPr>
        <p:spPr bwMode="auto">
          <a:xfrm flipH="1">
            <a:off x="4135628" y="3725879"/>
            <a:ext cx="1009460" cy="0"/>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bwMode="auto">
          <a:xfrm>
            <a:off x="3399872" y="4410332"/>
            <a:ext cx="10324" cy="537129"/>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pic>
        <p:nvPicPr>
          <p:cNvPr id="33" name="Picture 32" descr="applicati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272691" y="1987329"/>
            <a:ext cx="885454" cy="83502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D:\Evergreen\Miscellaneous\PPT Library\PPT Library\LOGO_Windows_Vista.png"/>
          <p:cNvPicPr>
            <a:picLocks noChangeAspect="1" noChangeArrowheads="1"/>
          </p:cNvPicPr>
          <p:nvPr/>
        </p:nvPicPr>
        <p:blipFill>
          <a:blip r:embed="rId10"/>
          <a:srcRect/>
          <a:stretch>
            <a:fillRect/>
          </a:stretch>
        </p:blipFill>
        <p:spPr bwMode="auto">
          <a:xfrm>
            <a:off x="7841973" y="2291841"/>
            <a:ext cx="499029" cy="442913"/>
          </a:xfrm>
          <a:prstGeom prst="rect">
            <a:avLst/>
          </a:prstGeom>
          <a:noFill/>
        </p:spPr>
      </p:pic>
      <p:cxnSp>
        <p:nvCxnSpPr>
          <p:cNvPr id="35" name="Straight Arrow Connector 34"/>
          <p:cNvCxnSpPr/>
          <p:nvPr/>
        </p:nvCxnSpPr>
        <p:spPr bwMode="auto">
          <a:xfrm flipH="1" flipV="1">
            <a:off x="3327400" y="2813861"/>
            <a:ext cx="1732" cy="506065"/>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bwMode="auto">
          <a:xfrm flipH="1">
            <a:off x="2108200" y="3725879"/>
            <a:ext cx="846535" cy="1"/>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pic>
        <p:nvPicPr>
          <p:cNvPr id="37" name="Picture 36" descr="computer_workstation"/>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828241" y="3657600"/>
            <a:ext cx="667559" cy="753628"/>
          </a:xfrm>
          <a:prstGeom prst="rect">
            <a:avLst/>
          </a:prstGeom>
        </p:spPr>
      </p:pic>
      <p:pic>
        <p:nvPicPr>
          <p:cNvPr id="38" name="Picture 37" descr="computer_workstation"/>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667000" y="3665972"/>
            <a:ext cx="667559" cy="753628"/>
          </a:xfrm>
          <a:prstGeom prst="rect">
            <a:avLst/>
          </a:prstGeom>
        </p:spPr>
      </p:pic>
      <p:pic>
        <p:nvPicPr>
          <p:cNvPr id="39" name="Picture 38" descr="Computer workstation"/>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200" y="3132572"/>
            <a:ext cx="667559" cy="753628"/>
          </a:xfrm>
          <a:prstGeom prst="rect">
            <a:avLst/>
          </a:prstGeom>
        </p:spPr>
      </p:pic>
    </p:spTree>
    <p:extLst>
      <p:ext uri="{BB962C8B-B14F-4D97-AF65-F5344CB8AC3E}">
        <p14:creationId xmlns:p14="http://schemas.microsoft.com/office/powerpoint/2010/main" val="2168280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42312a19-1bb4-4f06-bc5c-819e3fae828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WSUS Server Deployment Options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WSUS Implementation</a:t>
            </a:r>
          </a:p>
          <a:p>
            <a:pPr lvl="1"/>
            <a:r>
              <a:rPr lang="en-US" dirty="0" smtClean="0"/>
              <a:t>Single server</a:t>
            </a:r>
          </a:p>
          <a:p>
            <a:pPr lvl="1"/>
            <a:r>
              <a:rPr lang="en-US" dirty="0" smtClean="0"/>
              <a:t>Multiple servers</a:t>
            </a:r>
          </a:p>
          <a:p>
            <a:pPr lvl="1"/>
            <a:r>
              <a:rPr lang="en-US" dirty="0" smtClean="0"/>
              <a:t>Disconnected servers</a:t>
            </a:r>
          </a:p>
          <a:p>
            <a:r>
              <a:rPr lang="en-US" dirty="0" smtClean="0"/>
              <a:t>WSUS hierarchies</a:t>
            </a:r>
          </a:p>
          <a:p>
            <a:pPr lvl="1"/>
            <a:r>
              <a:rPr lang="en-US" dirty="0" smtClean="0"/>
              <a:t>Autonomous mode</a:t>
            </a:r>
          </a:p>
          <a:p>
            <a:pPr lvl="1"/>
            <a:r>
              <a:rPr lang="en-US" dirty="0" smtClean="0"/>
              <a:t>Replica mode</a:t>
            </a:r>
          </a:p>
          <a:p>
            <a:r>
              <a:rPr lang="en-US" dirty="0" smtClean="0"/>
              <a:t>WSUS database</a:t>
            </a:r>
          </a:p>
          <a:p>
            <a:pPr lvl="1"/>
            <a:r>
              <a:rPr lang="en-US" dirty="0" smtClean="0"/>
              <a:t>Windows Internal Database</a:t>
            </a:r>
          </a:p>
          <a:p>
            <a:pPr lvl="1"/>
            <a:r>
              <a:rPr lang="en-US" dirty="0" smtClean="0"/>
              <a:t>SQL Server database</a:t>
            </a:r>
            <a:endParaRPr lang="en-US" dirty="0"/>
          </a:p>
        </p:txBody>
      </p:sp>
    </p:spTree>
    <p:extLst>
      <p:ext uri="{BB962C8B-B14F-4D97-AF65-F5344CB8AC3E}">
        <p14:creationId xmlns:p14="http://schemas.microsoft.com/office/powerpoint/2010/main" val="41913258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WSUS Update Management Process</a:t>
            </a:r>
            <a:endParaRPr lang="en-US"/>
          </a:p>
        </p:txBody>
      </p:sp>
      <p:sp>
        <p:nvSpPr>
          <p:cNvPr id="4" name="Freeform 3"/>
          <p:cNvSpPr>
            <a:spLocks/>
          </p:cNvSpPr>
          <p:nvPr/>
        </p:nvSpPr>
        <p:spPr bwMode="auto">
          <a:xfrm>
            <a:off x="3616325" y="2641600"/>
            <a:ext cx="1946275" cy="1590675"/>
          </a:xfrm>
          <a:custGeom>
            <a:avLst/>
            <a:gdLst/>
            <a:ahLst/>
            <a:cxnLst>
              <a:cxn ang="0">
                <a:pos x="10" y="911"/>
              </a:cxn>
              <a:cxn ang="0">
                <a:pos x="39" y="779"/>
              </a:cxn>
              <a:cxn ang="0">
                <a:pos x="85" y="653"/>
              </a:cxn>
              <a:cxn ang="0">
                <a:pos x="157" y="519"/>
              </a:cxn>
              <a:cxn ang="0">
                <a:pos x="122" y="408"/>
              </a:cxn>
              <a:cxn ang="0">
                <a:pos x="252" y="288"/>
              </a:cxn>
              <a:cxn ang="0">
                <a:pos x="404" y="190"/>
              </a:cxn>
              <a:cxn ang="0">
                <a:pos x="591" y="104"/>
              </a:cxn>
              <a:cxn ang="0">
                <a:pos x="774" y="51"/>
              </a:cxn>
              <a:cxn ang="0">
                <a:pos x="708" y="165"/>
              </a:cxn>
              <a:cxn ang="0">
                <a:pos x="586" y="392"/>
              </a:cxn>
              <a:cxn ang="0">
                <a:pos x="492" y="639"/>
              </a:cxn>
              <a:cxn ang="0">
                <a:pos x="384" y="630"/>
              </a:cxn>
              <a:cxn ang="0">
                <a:pos x="299" y="806"/>
              </a:cxn>
              <a:cxn ang="0">
                <a:pos x="261" y="993"/>
              </a:cxn>
              <a:cxn ang="0">
                <a:pos x="267" y="1184"/>
              </a:cxn>
              <a:cxn ang="0">
                <a:pos x="315" y="1369"/>
              </a:cxn>
              <a:cxn ang="0">
                <a:pos x="405" y="1539"/>
              </a:cxn>
              <a:cxn ang="0">
                <a:pos x="533" y="1686"/>
              </a:cxn>
              <a:cxn ang="0">
                <a:pos x="697" y="1802"/>
              </a:cxn>
              <a:cxn ang="0">
                <a:pos x="897" y="1878"/>
              </a:cxn>
              <a:cxn ang="0">
                <a:pos x="1131" y="1906"/>
              </a:cxn>
              <a:cxn ang="0">
                <a:pos x="1480" y="1848"/>
              </a:cxn>
              <a:cxn ang="0">
                <a:pos x="1742" y="1692"/>
              </a:cxn>
              <a:cxn ang="0">
                <a:pos x="1919" y="1463"/>
              </a:cxn>
              <a:cxn ang="0">
                <a:pos x="2009" y="1187"/>
              </a:cxn>
              <a:cxn ang="0">
                <a:pos x="2013" y="890"/>
              </a:cxn>
              <a:cxn ang="0">
                <a:pos x="1931" y="598"/>
              </a:cxn>
              <a:cxn ang="0">
                <a:pos x="1761" y="337"/>
              </a:cxn>
              <a:cxn ang="0">
                <a:pos x="1506" y="132"/>
              </a:cxn>
              <a:cxn ang="0">
                <a:pos x="1163" y="9"/>
              </a:cxn>
              <a:cxn ang="0">
                <a:pos x="1270" y="12"/>
              </a:cxn>
              <a:cxn ang="0">
                <a:pos x="1478" y="65"/>
              </a:cxn>
              <a:cxn ang="0">
                <a:pos x="1647" y="141"/>
              </a:cxn>
              <a:cxn ang="0">
                <a:pos x="1801" y="243"/>
              </a:cxn>
              <a:cxn ang="0">
                <a:pos x="1936" y="367"/>
              </a:cxn>
              <a:cxn ang="0">
                <a:pos x="2048" y="511"/>
              </a:cxn>
              <a:cxn ang="0">
                <a:pos x="2133" y="673"/>
              </a:cxn>
              <a:cxn ang="0">
                <a:pos x="2188" y="848"/>
              </a:cxn>
              <a:cxn ang="0">
                <a:pos x="2209" y="1035"/>
              </a:cxn>
              <a:cxn ang="0">
                <a:pos x="2195" y="1236"/>
              </a:cxn>
              <a:cxn ang="0">
                <a:pos x="2148" y="1423"/>
              </a:cxn>
              <a:cxn ang="0">
                <a:pos x="2073" y="1593"/>
              </a:cxn>
              <a:cxn ang="0">
                <a:pos x="1971" y="1743"/>
              </a:cxn>
              <a:cxn ang="0">
                <a:pos x="1845" y="1872"/>
              </a:cxn>
              <a:cxn ang="0">
                <a:pos x="1699" y="1977"/>
              </a:cxn>
              <a:cxn ang="0">
                <a:pos x="1534" y="2056"/>
              </a:cxn>
              <a:cxn ang="0">
                <a:pos x="1354" y="2108"/>
              </a:cxn>
              <a:cxn ang="0">
                <a:pos x="1162" y="2130"/>
              </a:cxn>
              <a:cxn ang="0">
                <a:pos x="967" y="2120"/>
              </a:cxn>
              <a:cxn ang="0">
                <a:pos x="733" y="2067"/>
              </a:cxn>
              <a:cxn ang="0">
                <a:pos x="564" y="1994"/>
              </a:cxn>
              <a:cxn ang="0">
                <a:pos x="411" y="1897"/>
              </a:cxn>
              <a:cxn ang="0">
                <a:pos x="276" y="1775"/>
              </a:cxn>
              <a:cxn ang="0">
                <a:pos x="165" y="1632"/>
              </a:cxn>
              <a:cxn ang="0">
                <a:pos x="79" y="1467"/>
              </a:cxn>
              <a:cxn ang="0">
                <a:pos x="23" y="1283"/>
              </a:cxn>
              <a:cxn ang="0">
                <a:pos x="1" y="1081"/>
              </a:cxn>
            </a:cxnLst>
            <a:rect l="0" t="0" r="r" b="b"/>
            <a:pathLst>
              <a:path w="2209" h="2130">
                <a:moveTo>
                  <a:pt x="0" y="1050"/>
                </a:moveTo>
                <a:lnTo>
                  <a:pt x="1" y="1010"/>
                </a:lnTo>
                <a:lnTo>
                  <a:pt x="2" y="990"/>
                </a:lnTo>
                <a:lnTo>
                  <a:pt x="3" y="970"/>
                </a:lnTo>
                <a:lnTo>
                  <a:pt x="5" y="951"/>
                </a:lnTo>
                <a:lnTo>
                  <a:pt x="7" y="931"/>
                </a:lnTo>
                <a:lnTo>
                  <a:pt x="10" y="911"/>
                </a:lnTo>
                <a:lnTo>
                  <a:pt x="13" y="892"/>
                </a:lnTo>
                <a:lnTo>
                  <a:pt x="16" y="873"/>
                </a:lnTo>
                <a:lnTo>
                  <a:pt x="20" y="854"/>
                </a:lnTo>
                <a:lnTo>
                  <a:pt x="24" y="835"/>
                </a:lnTo>
                <a:lnTo>
                  <a:pt x="29" y="816"/>
                </a:lnTo>
                <a:lnTo>
                  <a:pt x="34" y="797"/>
                </a:lnTo>
                <a:lnTo>
                  <a:pt x="39" y="779"/>
                </a:lnTo>
                <a:lnTo>
                  <a:pt x="44" y="760"/>
                </a:lnTo>
                <a:lnTo>
                  <a:pt x="50" y="742"/>
                </a:lnTo>
                <a:lnTo>
                  <a:pt x="56" y="724"/>
                </a:lnTo>
                <a:lnTo>
                  <a:pt x="63" y="706"/>
                </a:lnTo>
                <a:lnTo>
                  <a:pt x="70" y="688"/>
                </a:lnTo>
                <a:lnTo>
                  <a:pt x="77" y="670"/>
                </a:lnTo>
                <a:lnTo>
                  <a:pt x="85" y="653"/>
                </a:lnTo>
                <a:lnTo>
                  <a:pt x="93" y="636"/>
                </a:lnTo>
                <a:lnTo>
                  <a:pt x="109" y="601"/>
                </a:lnTo>
                <a:lnTo>
                  <a:pt x="118" y="585"/>
                </a:lnTo>
                <a:lnTo>
                  <a:pt x="127" y="568"/>
                </a:lnTo>
                <a:lnTo>
                  <a:pt x="137" y="551"/>
                </a:lnTo>
                <a:lnTo>
                  <a:pt x="147" y="535"/>
                </a:lnTo>
                <a:lnTo>
                  <a:pt x="157" y="519"/>
                </a:lnTo>
                <a:lnTo>
                  <a:pt x="167" y="503"/>
                </a:lnTo>
                <a:lnTo>
                  <a:pt x="189" y="472"/>
                </a:lnTo>
                <a:lnTo>
                  <a:pt x="148" y="450"/>
                </a:lnTo>
                <a:lnTo>
                  <a:pt x="119" y="434"/>
                </a:lnTo>
                <a:lnTo>
                  <a:pt x="109" y="428"/>
                </a:lnTo>
                <a:lnTo>
                  <a:pt x="106" y="426"/>
                </a:lnTo>
                <a:lnTo>
                  <a:pt x="122" y="408"/>
                </a:lnTo>
                <a:lnTo>
                  <a:pt x="139" y="389"/>
                </a:lnTo>
                <a:lnTo>
                  <a:pt x="156" y="371"/>
                </a:lnTo>
                <a:lnTo>
                  <a:pt x="174" y="354"/>
                </a:lnTo>
                <a:lnTo>
                  <a:pt x="193" y="337"/>
                </a:lnTo>
                <a:lnTo>
                  <a:pt x="212" y="320"/>
                </a:lnTo>
                <a:lnTo>
                  <a:pt x="232" y="304"/>
                </a:lnTo>
                <a:lnTo>
                  <a:pt x="252" y="288"/>
                </a:lnTo>
                <a:lnTo>
                  <a:pt x="273" y="273"/>
                </a:lnTo>
                <a:lnTo>
                  <a:pt x="294" y="258"/>
                </a:lnTo>
                <a:lnTo>
                  <a:pt x="315" y="243"/>
                </a:lnTo>
                <a:lnTo>
                  <a:pt x="337" y="229"/>
                </a:lnTo>
                <a:lnTo>
                  <a:pt x="359" y="216"/>
                </a:lnTo>
                <a:lnTo>
                  <a:pt x="381" y="202"/>
                </a:lnTo>
                <a:lnTo>
                  <a:pt x="404" y="190"/>
                </a:lnTo>
                <a:lnTo>
                  <a:pt x="427" y="177"/>
                </a:lnTo>
                <a:lnTo>
                  <a:pt x="450" y="166"/>
                </a:lnTo>
                <a:lnTo>
                  <a:pt x="473" y="154"/>
                </a:lnTo>
                <a:lnTo>
                  <a:pt x="497" y="143"/>
                </a:lnTo>
                <a:lnTo>
                  <a:pt x="520" y="133"/>
                </a:lnTo>
                <a:lnTo>
                  <a:pt x="567" y="113"/>
                </a:lnTo>
                <a:lnTo>
                  <a:pt x="591" y="104"/>
                </a:lnTo>
                <a:lnTo>
                  <a:pt x="614" y="96"/>
                </a:lnTo>
                <a:lnTo>
                  <a:pt x="637" y="88"/>
                </a:lnTo>
                <a:lnTo>
                  <a:pt x="661" y="80"/>
                </a:lnTo>
                <a:lnTo>
                  <a:pt x="707" y="67"/>
                </a:lnTo>
                <a:lnTo>
                  <a:pt x="729" y="61"/>
                </a:lnTo>
                <a:lnTo>
                  <a:pt x="752" y="56"/>
                </a:lnTo>
                <a:lnTo>
                  <a:pt x="774" y="51"/>
                </a:lnTo>
                <a:lnTo>
                  <a:pt x="796" y="46"/>
                </a:lnTo>
                <a:lnTo>
                  <a:pt x="787" y="57"/>
                </a:lnTo>
                <a:lnTo>
                  <a:pt x="777" y="69"/>
                </a:lnTo>
                <a:lnTo>
                  <a:pt x="759" y="92"/>
                </a:lnTo>
                <a:lnTo>
                  <a:pt x="741" y="116"/>
                </a:lnTo>
                <a:lnTo>
                  <a:pt x="724" y="140"/>
                </a:lnTo>
                <a:lnTo>
                  <a:pt x="708" y="165"/>
                </a:lnTo>
                <a:lnTo>
                  <a:pt x="692" y="190"/>
                </a:lnTo>
                <a:lnTo>
                  <a:pt x="677" y="215"/>
                </a:lnTo>
                <a:lnTo>
                  <a:pt x="662" y="241"/>
                </a:lnTo>
                <a:lnTo>
                  <a:pt x="648" y="267"/>
                </a:lnTo>
                <a:lnTo>
                  <a:pt x="634" y="292"/>
                </a:lnTo>
                <a:lnTo>
                  <a:pt x="609" y="343"/>
                </a:lnTo>
                <a:lnTo>
                  <a:pt x="586" y="392"/>
                </a:lnTo>
                <a:lnTo>
                  <a:pt x="575" y="416"/>
                </a:lnTo>
                <a:lnTo>
                  <a:pt x="565" y="439"/>
                </a:lnTo>
                <a:lnTo>
                  <a:pt x="547" y="484"/>
                </a:lnTo>
                <a:lnTo>
                  <a:pt x="531" y="525"/>
                </a:lnTo>
                <a:lnTo>
                  <a:pt x="518" y="562"/>
                </a:lnTo>
                <a:lnTo>
                  <a:pt x="507" y="593"/>
                </a:lnTo>
                <a:lnTo>
                  <a:pt x="492" y="639"/>
                </a:lnTo>
                <a:lnTo>
                  <a:pt x="487" y="655"/>
                </a:lnTo>
                <a:lnTo>
                  <a:pt x="484" y="653"/>
                </a:lnTo>
                <a:lnTo>
                  <a:pt x="474" y="647"/>
                </a:lnTo>
                <a:lnTo>
                  <a:pt x="444" y="630"/>
                </a:lnTo>
                <a:lnTo>
                  <a:pt x="414" y="614"/>
                </a:lnTo>
                <a:lnTo>
                  <a:pt x="400" y="606"/>
                </a:lnTo>
                <a:lnTo>
                  <a:pt x="384" y="630"/>
                </a:lnTo>
                <a:lnTo>
                  <a:pt x="369" y="654"/>
                </a:lnTo>
                <a:lnTo>
                  <a:pt x="355" y="678"/>
                </a:lnTo>
                <a:lnTo>
                  <a:pt x="342" y="703"/>
                </a:lnTo>
                <a:lnTo>
                  <a:pt x="330" y="728"/>
                </a:lnTo>
                <a:lnTo>
                  <a:pt x="319" y="754"/>
                </a:lnTo>
                <a:lnTo>
                  <a:pt x="309" y="780"/>
                </a:lnTo>
                <a:lnTo>
                  <a:pt x="299" y="806"/>
                </a:lnTo>
                <a:lnTo>
                  <a:pt x="291" y="832"/>
                </a:lnTo>
                <a:lnTo>
                  <a:pt x="284" y="858"/>
                </a:lnTo>
                <a:lnTo>
                  <a:pt x="277" y="885"/>
                </a:lnTo>
                <a:lnTo>
                  <a:pt x="272" y="912"/>
                </a:lnTo>
                <a:lnTo>
                  <a:pt x="267" y="939"/>
                </a:lnTo>
                <a:lnTo>
                  <a:pt x="264" y="966"/>
                </a:lnTo>
                <a:lnTo>
                  <a:pt x="261" y="993"/>
                </a:lnTo>
                <a:lnTo>
                  <a:pt x="259" y="1020"/>
                </a:lnTo>
                <a:lnTo>
                  <a:pt x="258" y="1047"/>
                </a:lnTo>
                <a:lnTo>
                  <a:pt x="258" y="1076"/>
                </a:lnTo>
                <a:lnTo>
                  <a:pt x="259" y="1103"/>
                </a:lnTo>
                <a:lnTo>
                  <a:pt x="261" y="1130"/>
                </a:lnTo>
                <a:lnTo>
                  <a:pt x="263" y="1157"/>
                </a:lnTo>
                <a:lnTo>
                  <a:pt x="267" y="1184"/>
                </a:lnTo>
                <a:lnTo>
                  <a:pt x="271" y="1211"/>
                </a:lnTo>
                <a:lnTo>
                  <a:pt x="277" y="1238"/>
                </a:lnTo>
                <a:lnTo>
                  <a:pt x="283" y="1264"/>
                </a:lnTo>
                <a:lnTo>
                  <a:pt x="290" y="1291"/>
                </a:lnTo>
                <a:lnTo>
                  <a:pt x="297" y="1317"/>
                </a:lnTo>
                <a:lnTo>
                  <a:pt x="306" y="1343"/>
                </a:lnTo>
                <a:lnTo>
                  <a:pt x="315" y="1369"/>
                </a:lnTo>
                <a:lnTo>
                  <a:pt x="326" y="1394"/>
                </a:lnTo>
                <a:lnTo>
                  <a:pt x="337" y="1419"/>
                </a:lnTo>
                <a:lnTo>
                  <a:pt x="349" y="1444"/>
                </a:lnTo>
                <a:lnTo>
                  <a:pt x="362" y="1468"/>
                </a:lnTo>
                <a:lnTo>
                  <a:pt x="375" y="1492"/>
                </a:lnTo>
                <a:lnTo>
                  <a:pt x="390" y="1516"/>
                </a:lnTo>
                <a:lnTo>
                  <a:pt x="405" y="1539"/>
                </a:lnTo>
                <a:lnTo>
                  <a:pt x="421" y="1562"/>
                </a:lnTo>
                <a:lnTo>
                  <a:pt x="437" y="1584"/>
                </a:lnTo>
                <a:lnTo>
                  <a:pt x="455" y="1605"/>
                </a:lnTo>
                <a:lnTo>
                  <a:pt x="473" y="1627"/>
                </a:lnTo>
                <a:lnTo>
                  <a:pt x="492" y="1647"/>
                </a:lnTo>
                <a:lnTo>
                  <a:pt x="512" y="1667"/>
                </a:lnTo>
                <a:lnTo>
                  <a:pt x="533" y="1686"/>
                </a:lnTo>
                <a:lnTo>
                  <a:pt x="554" y="1705"/>
                </a:lnTo>
                <a:lnTo>
                  <a:pt x="576" y="1723"/>
                </a:lnTo>
                <a:lnTo>
                  <a:pt x="599" y="1741"/>
                </a:lnTo>
                <a:lnTo>
                  <a:pt x="622" y="1757"/>
                </a:lnTo>
                <a:lnTo>
                  <a:pt x="647" y="1773"/>
                </a:lnTo>
                <a:lnTo>
                  <a:pt x="672" y="1788"/>
                </a:lnTo>
                <a:lnTo>
                  <a:pt x="697" y="1802"/>
                </a:lnTo>
                <a:lnTo>
                  <a:pt x="724" y="1816"/>
                </a:lnTo>
                <a:lnTo>
                  <a:pt x="751" y="1829"/>
                </a:lnTo>
                <a:lnTo>
                  <a:pt x="779" y="1840"/>
                </a:lnTo>
                <a:lnTo>
                  <a:pt x="807" y="1851"/>
                </a:lnTo>
                <a:lnTo>
                  <a:pt x="837" y="1861"/>
                </a:lnTo>
                <a:lnTo>
                  <a:pt x="866" y="1870"/>
                </a:lnTo>
                <a:lnTo>
                  <a:pt x="897" y="1878"/>
                </a:lnTo>
                <a:lnTo>
                  <a:pt x="928" y="1885"/>
                </a:lnTo>
                <a:lnTo>
                  <a:pt x="960" y="1891"/>
                </a:lnTo>
                <a:lnTo>
                  <a:pt x="993" y="1896"/>
                </a:lnTo>
                <a:lnTo>
                  <a:pt x="1026" y="1900"/>
                </a:lnTo>
                <a:lnTo>
                  <a:pt x="1060" y="1903"/>
                </a:lnTo>
                <a:lnTo>
                  <a:pt x="1095" y="1905"/>
                </a:lnTo>
                <a:lnTo>
                  <a:pt x="1131" y="1906"/>
                </a:lnTo>
                <a:lnTo>
                  <a:pt x="1186" y="1904"/>
                </a:lnTo>
                <a:lnTo>
                  <a:pt x="1239" y="1901"/>
                </a:lnTo>
                <a:lnTo>
                  <a:pt x="1291" y="1895"/>
                </a:lnTo>
                <a:lnTo>
                  <a:pt x="1341" y="1886"/>
                </a:lnTo>
                <a:lnTo>
                  <a:pt x="1389" y="1875"/>
                </a:lnTo>
                <a:lnTo>
                  <a:pt x="1435" y="1863"/>
                </a:lnTo>
                <a:lnTo>
                  <a:pt x="1480" y="1848"/>
                </a:lnTo>
                <a:lnTo>
                  <a:pt x="1522" y="1831"/>
                </a:lnTo>
                <a:lnTo>
                  <a:pt x="1564" y="1812"/>
                </a:lnTo>
                <a:lnTo>
                  <a:pt x="1603" y="1791"/>
                </a:lnTo>
                <a:lnTo>
                  <a:pt x="1640" y="1769"/>
                </a:lnTo>
                <a:lnTo>
                  <a:pt x="1676" y="1745"/>
                </a:lnTo>
                <a:lnTo>
                  <a:pt x="1710" y="1719"/>
                </a:lnTo>
                <a:lnTo>
                  <a:pt x="1742" y="1692"/>
                </a:lnTo>
                <a:lnTo>
                  <a:pt x="1773" y="1663"/>
                </a:lnTo>
                <a:lnTo>
                  <a:pt x="1802" y="1632"/>
                </a:lnTo>
                <a:lnTo>
                  <a:pt x="1829" y="1601"/>
                </a:lnTo>
                <a:lnTo>
                  <a:pt x="1854" y="1568"/>
                </a:lnTo>
                <a:lnTo>
                  <a:pt x="1877" y="1534"/>
                </a:lnTo>
                <a:lnTo>
                  <a:pt x="1899" y="1499"/>
                </a:lnTo>
                <a:lnTo>
                  <a:pt x="1919" y="1463"/>
                </a:lnTo>
                <a:lnTo>
                  <a:pt x="1937" y="1426"/>
                </a:lnTo>
                <a:lnTo>
                  <a:pt x="1954" y="1388"/>
                </a:lnTo>
                <a:lnTo>
                  <a:pt x="1968" y="1349"/>
                </a:lnTo>
                <a:lnTo>
                  <a:pt x="1981" y="1309"/>
                </a:lnTo>
                <a:lnTo>
                  <a:pt x="1992" y="1269"/>
                </a:lnTo>
                <a:lnTo>
                  <a:pt x="2002" y="1228"/>
                </a:lnTo>
                <a:lnTo>
                  <a:pt x="2009" y="1187"/>
                </a:lnTo>
                <a:lnTo>
                  <a:pt x="2015" y="1145"/>
                </a:lnTo>
                <a:lnTo>
                  <a:pt x="2019" y="1103"/>
                </a:lnTo>
                <a:lnTo>
                  <a:pt x="2022" y="1060"/>
                </a:lnTo>
                <a:lnTo>
                  <a:pt x="2022" y="1018"/>
                </a:lnTo>
                <a:lnTo>
                  <a:pt x="2021" y="975"/>
                </a:lnTo>
                <a:lnTo>
                  <a:pt x="2018" y="932"/>
                </a:lnTo>
                <a:lnTo>
                  <a:pt x="2013" y="890"/>
                </a:lnTo>
                <a:lnTo>
                  <a:pt x="2007" y="847"/>
                </a:lnTo>
                <a:lnTo>
                  <a:pt x="1998" y="805"/>
                </a:lnTo>
                <a:lnTo>
                  <a:pt x="1988" y="762"/>
                </a:lnTo>
                <a:lnTo>
                  <a:pt x="1977" y="721"/>
                </a:lnTo>
                <a:lnTo>
                  <a:pt x="1963" y="679"/>
                </a:lnTo>
                <a:lnTo>
                  <a:pt x="1948" y="638"/>
                </a:lnTo>
                <a:lnTo>
                  <a:pt x="1931" y="598"/>
                </a:lnTo>
                <a:lnTo>
                  <a:pt x="1912" y="558"/>
                </a:lnTo>
                <a:lnTo>
                  <a:pt x="1891" y="519"/>
                </a:lnTo>
                <a:lnTo>
                  <a:pt x="1869" y="481"/>
                </a:lnTo>
                <a:lnTo>
                  <a:pt x="1845" y="443"/>
                </a:lnTo>
                <a:lnTo>
                  <a:pt x="1819" y="407"/>
                </a:lnTo>
                <a:lnTo>
                  <a:pt x="1791" y="371"/>
                </a:lnTo>
                <a:lnTo>
                  <a:pt x="1761" y="337"/>
                </a:lnTo>
                <a:lnTo>
                  <a:pt x="1730" y="303"/>
                </a:lnTo>
                <a:lnTo>
                  <a:pt x="1697" y="271"/>
                </a:lnTo>
                <a:lnTo>
                  <a:pt x="1662" y="240"/>
                </a:lnTo>
                <a:lnTo>
                  <a:pt x="1626" y="211"/>
                </a:lnTo>
                <a:lnTo>
                  <a:pt x="1588" y="183"/>
                </a:lnTo>
                <a:lnTo>
                  <a:pt x="1547" y="157"/>
                </a:lnTo>
                <a:lnTo>
                  <a:pt x="1506" y="132"/>
                </a:lnTo>
                <a:lnTo>
                  <a:pt x="1462" y="109"/>
                </a:lnTo>
                <a:lnTo>
                  <a:pt x="1417" y="87"/>
                </a:lnTo>
                <a:lnTo>
                  <a:pt x="1369" y="68"/>
                </a:lnTo>
                <a:lnTo>
                  <a:pt x="1320" y="50"/>
                </a:lnTo>
                <a:lnTo>
                  <a:pt x="1270" y="34"/>
                </a:lnTo>
                <a:lnTo>
                  <a:pt x="1217" y="21"/>
                </a:lnTo>
                <a:lnTo>
                  <a:pt x="1163" y="9"/>
                </a:lnTo>
                <a:lnTo>
                  <a:pt x="1107" y="0"/>
                </a:lnTo>
                <a:lnTo>
                  <a:pt x="1134" y="0"/>
                </a:lnTo>
                <a:lnTo>
                  <a:pt x="1162" y="1"/>
                </a:lnTo>
                <a:lnTo>
                  <a:pt x="1189" y="3"/>
                </a:lnTo>
                <a:lnTo>
                  <a:pt x="1216" y="5"/>
                </a:lnTo>
                <a:lnTo>
                  <a:pt x="1243" y="9"/>
                </a:lnTo>
                <a:lnTo>
                  <a:pt x="1270" y="12"/>
                </a:lnTo>
                <a:lnTo>
                  <a:pt x="1297" y="17"/>
                </a:lnTo>
                <a:lnTo>
                  <a:pt x="1323" y="22"/>
                </a:lnTo>
                <a:lnTo>
                  <a:pt x="1349" y="27"/>
                </a:lnTo>
                <a:lnTo>
                  <a:pt x="1376" y="34"/>
                </a:lnTo>
                <a:lnTo>
                  <a:pt x="1427" y="48"/>
                </a:lnTo>
                <a:lnTo>
                  <a:pt x="1453" y="56"/>
                </a:lnTo>
                <a:lnTo>
                  <a:pt x="1478" y="65"/>
                </a:lnTo>
                <a:lnTo>
                  <a:pt x="1503" y="74"/>
                </a:lnTo>
                <a:lnTo>
                  <a:pt x="1528" y="84"/>
                </a:lnTo>
                <a:lnTo>
                  <a:pt x="1552" y="94"/>
                </a:lnTo>
                <a:lnTo>
                  <a:pt x="1577" y="105"/>
                </a:lnTo>
                <a:lnTo>
                  <a:pt x="1601" y="117"/>
                </a:lnTo>
                <a:lnTo>
                  <a:pt x="1624" y="129"/>
                </a:lnTo>
                <a:lnTo>
                  <a:pt x="1647" y="141"/>
                </a:lnTo>
                <a:lnTo>
                  <a:pt x="1671" y="154"/>
                </a:lnTo>
                <a:lnTo>
                  <a:pt x="1693" y="168"/>
                </a:lnTo>
                <a:lnTo>
                  <a:pt x="1716" y="182"/>
                </a:lnTo>
                <a:lnTo>
                  <a:pt x="1738" y="196"/>
                </a:lnTo>
                <a:lnTo>
                  <a:pt x="1759" y="211"/>
                </a:lnTo>
                <a:lnTo>
                  <a:pt x="1780" y="227"/>
                </a:lnTo>
                <a:lnTo>
                  <a:pt x="1801" y="243"/>
                </a:lnTo>
                <a:lnTo>
                  <a:pt x="1822" y="259"/>
                </a:lnTo>
                <a:lnTo>
                  <a:pt x="1842" y="276"/>
                </a:lnTo>
                <a:lnTo>
                  <a:pt x="1862" y="294"/>
                </a:lnTo>
                <a:lnTo>
                  <a:pt x="1881" y="311"/>
                </a:lnTo>
                <a:lnTo>
                  <a:pt x="1900" y="330"/>
                </a:lnTo>
                <a:lnTo>
                  <a:pt x="1918" y="348"/>
                </a:lnTo>
                <a:lnTo>
                  <a:pt x="1936" y="367"/>
                </a:lnTo>
                <a:lnTo>
                  <a:pt x="1953" y="387"/>
                </a:lnTo>
                <a:lnTo>
                  <a:pt x="1970" y="407"/>
                </a:lnTo>
                <a:lnTo>
                  <a:pt x="1987" y="427"/>
                </a:lnTo>
                <a:lnTo>
                  <a:pt x="2003" y="447"/>
                </a:lnTo>
                <a:lnTo>
                  <a:pt x="2018" y="468"/>
                </a:lnTo>
                <a:lnTo>
                  <a:pt x="2033" y="490"/>
                </a:lnTo>
                <a:lnTo>
                  <a:pt x="2048" y="511"/>
                </a:lnTo>
                <a:lnTo>
                  <a:pt x="2062" y="534"/>
                </a:lnTo>
                <a:lnTo>
                  <a:pt x="2075" y="556"/>
                </a:lnTo>
                <a:lnTo>
                  <a:pt x="2088" y="579"/>
                </a:lnTo>
                <a:lnTo>
                  <a:pt x="2100" y="602"/>
                </a:lnTo>
                <a:lnTo>
                  <a:pt x="2112" y="625"/>
                </a:lnTo>
                <a:lnTo>
                  <a:pt x="2123" y="649"/>
                </a:lnTo>
                <a:lnTo>
                  <a:pt x="2133" y="673"/>
                </a:lnTo>
                <a:lnTo>
                  <a:pt x="2143" y="697"/>
                </a:lnTo>
                <a:lnTo>
                  <a:pt x="2152" y="721"/>
                </a:lnTo>
                <a:lnTo>
                  <a:pt x="2160" y="746"/>
                </a:lnTo>
                <a:lnTo>
                  <a:pt x="2168" y="771"/>
                </a:lnTo>
                <a:lnTo>
                  <a:pt x="2176" y="797"/>
                </a:lnTo>
                <a:lnTo>
                  <a:pt x="2182" y="822"/>
                </a:lnTo>
                <a:lnTo>
                  <a:pt x="2188" y="848"/>
                </a:lnTo>
                <a:lnTo>
                  <a:pt x="2193" y="874"/>
                </a:lnTo>
                <a:lnTo>
                  <a:pt x="2198" y="900"/>
                </a:lnTo>
                <a:lnTo>
                  <a:pt x="2201" y="927"/>
                </a:lnTo>
                <a:lnTo>
                  <a:pt x="2204" y="954"/>
                </a:lnTo>
                <a:lnTo>
                  <a:pt x="2207" y="980"/>
                </a:lnTo>
                <a:lnTo>
                  <a:pt x="2208" y="1008"/>
                </a:lnTo>
                <a:lnTo>
                  <a:pt x="2209" y="1035"/>
                </a:lnTo>
                <a:lnTo>
                  <a:pt x="2209" y="1062"/>
                </a:lnTo>
                <a:lnTo>
                  <a:pt x="2208" y="1093"/>
                </a:lnTo>
                <a:lnTo>
                  <a:pt x="2207" y="1122"/>
                </a:lnTo>
                <a:lnTo>
                  <a:pt x="2205" y="1151"/>
                </a:lnTo>
                <a:lnTo>
                  <a:pt x="2202" y="1179"/>
                </a:lnTo>
                <a:lnTo>
                  <a:pt x="2199" y="1208"/>
                </a:lnTo>
                <a:lnTo>
                  <a:pt x="2195" y="1236"/>
                </a:lnTo>
                <a:lnTo>
                  <a:pt x="2190" y="1264"/>
                </a:lnTo>
                <a:lnTo>
                  <a:pt x="2184" y="1291"/>
                </a:lnTo>
                <a:lnTo>
                  <a:pt x="2178" y="1318"/>
                </a:lnTo>
                <a:lnTo>
                  <a:pt x="2172" y="1345"/>
                </a:lnTo>
                <a:lnTo>
                  <a:pt x="2165" y="1371"/>
                </a:lnTo>
                <a:lnTo>
                  <a:pt x="2157" y="1397"/>
                </a:lnTo>
                <a:lnTo>
                  <a:pt x="2148" y="1423"/>
                </a:lnTo>
                <a:lnTo>
                  <a:pt x="2139" y="1448"/>
                </a:lnTo>
                <a:lnTo>
                  <a:pt x="2130" y="1473"/>
                </a:lnTo>
                <a:lnTo>
                  <a:pt x="2119" y="1498"/>
                </a:lnTo>
                <a:lnTo>
                  <a:pt x="2109" y="1522"/>
                </a:lnTo>
                <a:lnTo>
                  <a:pt x="2097" y="1546"/>
                </a:lnTo>
                <a:lnTo>
                  <a:pt x="2085" y="1569"/>
                </a:lnTo>
                <a:lnTo>
                  <a:pt x="2073" y="1593"/>
                </a:lnTo>
                <a:lnTo>
                  <a:pt x="2060" y="1615"/>
                </a:lnTo>
                <a:lnTo>
                  <a:pt x="2046" y="1638"/>
                </a:lnTo>
                <a:lnTo>
                  <a:pt x="2032" y="1659"/>
                </a:lnTo>
                <a:lnTo>
                  <a:pt x="2018" y="1681"/>
                </a:lnTo>
                <a:lnTo>
                  <a:pt x="2003" y="1702"/>
                </a:lnTo>
                <a:lnTo>
                  <a:pt x="1987" y="1723"/>
                </a:lnTo>
                <a:lnTo>
                  <a:pt x="1971" y="1743"/>
                </a:lnTo>
                <a:lnTo>
                  <a:pt x="1954" y="1763"/>
                </a:lnTo>
                <a:lnTo>
                  <a:pt x="1937" y="1782"/>
                </a:lnTo>
                <a:lnTo>
                  <a:pt x="1920" y="1801"/>
                </a:lnTo>
                <a:lnTo>
                  <a:pt x="1902" y="1819"/>
                </a:lnTo>
                <a:lnTo>
                  <a:pt x="1884" y="1837"/>
                </a:lnTo>
                <a:lnTo>
                  <a:pt x="1865" y="1855"/>
                </a:lnTo>
                <a:lnTo>
                  <a:pt x="1845" y="1872"/>
                </a:lnTo>
                <a:lnTo>
                  <a:pt x="1826" y="1888"/>
                </a:lnTo>
                <a:lnTo>
                  <a:pt x="1806" y="1904"/>
                </a:lnTo>
                <a:lnTo>
                  <a:pt x="1785" y="1920"/>
                </a:lnTo>
                <a:lnTo>
                  <a:pt x="1764" y="1935"/>
                </a:lnTo>
                <a:lnTo>
                  <a:pt x="1743" y="1949"/>
                </a:lnTo>
                <a:lnTo>
                  <a:pt x="1721" y="1963"/>
                </a:lnTo>
                <a:lnTo>
                  <a:pt x="1699" y="1977"/>
                </a:lnTo>
                <a:lnTo>
                  <a:pt x="1677" y="1990"/>
                </a:lnTo>
                <a:lnTo>
                  <a:pt x="1654" y="2002"/>
                </a:lnTo>
                <a:lnTo>
                  <a:pt x="1631" y="2014"/>
                </a:lnTo>
                <a:lnTo>
                  <a:pt x="1607" y="2025"/>
                </a:lnTo>
                <a:lnTo>
                  <a:pt x="1583" y="2036"/>
                </a:lnTo>
                <a:lnTo>
                  <a:pt x="1559" y="2046"/>
                </a:lnTo>
                <a:lnTo>
                  <a:pt x="1534" y="2056"/>
                </a:lnTo>
                <a:lnTo>
                  <a:pt x="1510" y="2065"/>
                </a:lnTo>
                <a:lnTo>
                  <a:pt x="1484" y="2074"/>
                </a:lnTo>
                <a:lnTo>
                  <a:pt x="1459" y="2082"/>
                </a:lnTo>
                <a:lnTo>
                  <a:pt x="1433" y="2089"/>
                </a:lnTo>
                <a:lnTo>
                  <a:pt x="1407" y="2096"/>
                </a:lnTo>
                <a:lnTo>
                  <a:pt x="1381" y="2102"/>
                </a:lnTo>
                <a:lnTo>
                  <a:pt x="1354" y="2108"/>
                </a:lnTo>
                <a:lnTo>
                  <a:pt x="1328" y="2113"/>
                </a:lnTo>
                <a:lnTo>
                  <a:pt x="1300" y="2117"/>
                </a:lnTo>
                <a:lnTo>
                  <a:pt x="1273" y="2121"/>
                </a:lnTo>
                <a:lnTo>
                  <a:pt x="1246" y="2124"/>
                </a:lnTo>
                <a:lnTo>
                  <a:pt x="1218" y="2126"/>
                </a:lnTo>
                <a:lnTo>
                  <a:pt x="1190" y="2128"/>
                </a:lnTo>
                <a:lnTo>
                  <a:pt x="1162" y="2130"/>
                </a:lnTo>
                <a:lnTo>
                  <a:pt x="1133" y="2130"/>
                </a:lnTo>
                <a:lnTo>
                  <a:pt x="1103" y="2130"/>
                </a:lnTo>
                <a:lnTo>
                  <a:pt x="1076" y="2129"/>
                </a:lnTo>
                <a:lnTo>
                  <a:pt x="1049" y="2128"/>
                </a:lnTo>
                <a:lnTo>
                  <a:pt x="1021" y="2126"/>
                </a:lnTo>
                <a:lnTo>
                  <a:pt x="994" y="2124"/>
                </a:lnTo>
                <a:lnTo>
                  <a:pt x="967" y="2120"/>
                </a:lnTo>
                <a:lnTo>
                  <a:pt x="940" y="2117"/>
                </a:lnTo>
                <a:lnTo>
                  <a:pt x="887" y="2108"/>
                </a:lnTo>
                <a:lnTo>
                  <a:pt x="835" y="2096"/>
                </a:lnTo>
                <a:lnTo>
                  <a:pt x="809" y="2090"/>
                </a:lnTo>
                <a:lnTo>
                  <a:pt x="783" y="2083"/>
                </a:lnTo>
                <a:lnTo>
                  <a:pt x="758" y="2075"/>
                </a:lnTo>
                <a:lnTo>
                  <a:pt x="733" y="2067"/>
                </a:lnTo>
                <a:lnTo>
                  <a:pt x="708" y="2058"/>
                </a:lnTo>
                <a:lnTo>
                  <a:pt x="683" y="2049"/>
                </a:lnTo>
                <a:lnTo>
                  <a:pt x="659" y="2039"/>
                </a:lnTo>
                <a:lnTo>
                  <a:pt x="634" y="2029"/>
                </a:lnTo>
                <a:lnTo>
                  <a:pt x="611" y="2018"/>
                </a:lnTo>
                <a:lnTo>
                  <a:pt x="587" y="2006"/>
                </a:lnTo>
                <a:lnTo>
                  <a:pt x="564" y="1994"/>
                </a:lnTo>
                <a:lnTo>
                  <a:pt x="541" y="1982"/>
                </a:lnTo>
                <a:lnTo>
                  <a:pt x="518" y="1969"/>
                </a:lnTo>
                <a:lnTo>
                  <a:pt x="496" y="1956"/>
                </a:lnTo>
                <a:lnTo>
                  <a:pt x="474" y="1942"/>
                </a:lnTo>
                <a:lnTo>
                  <a:pt x="453" y="1927"/>
                </a:lnTo>
                <a:lnTo>
                  <a:pt x="431" y="1912"/>
                </a:lnTo>
                <a:lnTo>
                  <a:pt x="411" y="1897"/>
                </a:lnTo>
                <a:lnTo>
                  <a:pt x="390" y="1881"/>
                </a:lnTo>
                <a:lnTo>
                  <a:pt x="370" y="1865"/>
                </a:lnTo>
                <a:lnTo>
                  <a:pt x="351" y="1848"/>
                </a:lnTo>
                <a:lnTo>
                  <a:pt x="331" y="1830"/>
                </a:lnTo>
                <a:lnTo>
                  <a:pt x="313" y="1812"/>
                </a:lnTo>
                <a:lnTo>
                  <a:pt x="294" y="1794"/>
                </a:lnTo>
                <a:lnTo>
                  <a:pt x="276" y="1775"/>
                </a:lnTo>
                <a:lnTo>
                  <a:pt x="259" y="1756"/>
                </a:lnTo>
                <a:lnTo>
                  <a:pt x="242" y="1737"/>
                </a:lnTo>
                <a:lnTo>
                  <a:pt x="226" y="1716"/>
                </a:lnTo>
                <a:lnTo>
                  <a:pt x="210" y="1696"/>
                </a:lnTo>
                <a:lnTo>
                  <a:pt x="194" y="1675"/>
                </a:lnTo>
                <a:lnTo>
                  <a:pt x="179" y="1654"/>
                </a:lnTo>
                <a:lnTo>
                  <a:pt x="165" y="1632"/>
                </a:lnTo>
                <a:lnTo>
                  <a:pt x="151" y="1609"/>
                </a:lnTo>
                <a:lnTo>
                  <a:pt x="138" y="1587"/>
                </a:lnTo>
                <a:lnTo>
                  <a:pt x="125" y="1564"/>
                </a:lnTo>
                <a:lnTo>
                  <a:pt x="113" y="1540"/>
                </a:lnTo>
                <a:lnTo>
                  <a:pt x="101" y="1516"/>
                </a:lnTo>
                <a:lnTo>
                  <a:pt x="90" y="1492"/>
                </a:lnTo>
                <a:lnTo>
                  <a:pt x="79" y="1467"/>
                </a:lnTo>
                <a:lnTo>
                  <a:pt x="69" y="1442"/>
                </a:lnTo>
                <a:lnTo>
                  <a:pt x="60" y="1417"/>
                </a:lnTo>
                <a:lnTo>
                  <a:pt x="52" y="1391"/>
                </a:lnTo>
                <a:lnTo>
                  <a:pt x="44" y="1364"/>
                </a:lnTo>
                <a:lnTo>
                  <a:pt x="36" y="1338"/>
                </a:lnTo>
                <a:lnTo>
                  <a:pt x="29" y="1311"/>
                </a:lnTo>
                <a:lnTo>
                  <a:pt x="23" y="1283"/>
                </a:lnTo>
                <a:lnTo>
                  <a:pt x="18" y="1255"/>
                </a:lnTo>
                <a:lnTo>
                  <a:pt x="13" y="1227"/>
                </a:lnTo>
                <a:lnTo>
                  <a:pt x="9" y="1199"/>
                </a:lnTo>
                <a:lnTo>
                  <a:pt x="6" y="1170"/>
                </a:lnTo>
                <a:lnTo>
                  <a:pt x="3" y="1141"/>
                </a:lnTo>
                <a:lnTo>
                  <a:pt x="2" y="1111"/>
                </a:lnTo>
                <a:lnTo>
                  <a:pt x="1" y="1081"/>
                </a:lnTo>
                <a:lnTo>
                  <a:pt x="0" y="1050"/>
                </a:lnTo>
                <a:close/>
              </a:path>
            </a:pathLst>
          </a:custGeom>
          <a:solidFill>
            <a:srgbClr val="FF0000">
              <a:alpha val="75000"/>
            </a:srgb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latin typeface="Segoe UI" pitchFamily="34" charset="0"/>
              <a:ea typeface="Segoe UI" pitchFamily="34" charset="0"/>
              <a:cs typeface="Segoe UI" pitchFamily="34" charset="0"/>
            </a:endParaRPr>
          </a:p>
        </p:txBody>
      </p:sp>
      <p:sp>
        <p:nvSpPr>
          <p:cNvPr id="5" name="Text Box 4"/>
          <p:cNvSpPr txBox="1">
            <a:spLocks noChangeArrowheads="1"/>
          </p:cNvSpPr>
          <p:nvPr/>
        </p:nvSpPr>
        <p:spPr bwMode="auto">
          <a:xfrm>
            <a:off x="3675992" y="2949714"/>
            <a:ext cx="1845333" cy="70788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Update Management</a:t>
            </a:r>
            <a:endPar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sp>
        <p:nvSpPr>
          <p:cNvPr id="6" name="Oval 5"/>
          <p:cNvSpPr>
            <a:spLocks noChangeArrowheads="1"/>
          </p:cNvSpPr>
          <p:nvPr/>
        </p:nvSpPr>
        <p:spPr bwMode="auto">
          <a:xfrm>
            <a:off x="5629275" y="3020705"/>
            <a:ext cx="1322387" cy="854383"/>
          </a:xfrm>
          <a:prstGeom prst="ellipse">
            <a:avLst/>
          </a:prstGeom>
          <a:gradFill rotWithShape="1">
            <a:gsLst>
              <a:gs pos="0">
                <a:srgbClr val="E8F6E4"/>
              </a:gs>
              <a:gs pos="100000">
                <a:srgbClr val="ADE2A1"/>
              </a:gs>
            </a:gsLst>
            <a:path path="shape">
              <a:fillToRect l="50000" t="50000" r="50000" b="50000"/>
            </a:path>
          </a:gradFill>
          <a:ln w="9525" algn="ctr">
            <a:solidFill>
              <a:srgbClr val="4D4D4D"/>
            </a:solidFill>
            <a:round/>
            <a:headEnd/>
            <a:tailEnd/>
          </a:ln>
          <a:effectLst/>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Identify</a:t>
            </a:r>
            <a:endPar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sp>
        <p:nvSpPr>
          <p:cNvPr id="7" name="Oval 6"/>
          <p:cNvSpPr>
            <a:spLocks noChangeArrowheads="1"/>
          </p:cNvSpPr>
          <p:nvPr/>
        </p:nvSpPr>
        <p:spPr bwMode="auto">
          <a:xfrm>
            <a:off x="3890963" y="4267200"/>
            <a:ext cx="1493837" cy="793750"/>
          </a:xfrm>
          <a:prstGeom prst="ellipse">
            <a:avLst/>
          </a:prstGeom>
          <a:gradFill rotWithShape="1">
            <a:gsLst>
              <a:gs pos="0">
                <a:srgbClr val="DFD2EE"/>
              </a:gs>
              <a:gs pos="100000">
                <a:srgbClr val="B395D8"/>
              </a:gs>
            </a:gsLst>
            <a:path path="shape">
              <a:fillToRect l="50000" t="50000" r="50000" b="50000"/>
            </a:path>
          </a:gradFill>
          <a:ln w="9525" algn="ctr">
            <a:solidFill>
              <a:srgbClr val="333333"/>
            </a:solidFill>
            <a:round/>
            <a:headEnd/>
            <a:tailEnd/>
          </a:ln>
          <a:effectLst/>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Evaluate and Plan</a:t>
            </a:r>
            <a:endPar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sp>
        <p:nvSpPr>
          <p:cNvPr id="8" name="Oval 7"/>
          <p:cNvSpPr>
            <a:spLocks noChangeArrowheads="1"/>
          </p:cNvSpPr>
          <p:nvPr/>
        </p:nvSpPr>
        <p:spPr bwMode="auto">
          <a:xfrm>
            <a:off x="2286000" y="3020705"/>
            <a:ext cx="1305720" cy="851208"/>
          </a:xfrm>
          <a:prstGeom prst="ellipse">
            <a:avLst/>
          </a:prstGeom>
          <a:gradFill rotWithShape="1">
            <a:gsLst>
              <a:gs pos="0">
                <a:srgbClr val="F6D9D4"/>
              </a:gs>
              <a:gs pos="100000">
                <a:srgbClr val="EAABA0"/>
              </a:gs>
            </a:gsLst>
            <a:path path="shape">
              <a:fillToRect l="50000" t="50000" r="50000" b="50000"/>
            </a:path>
          </a:gradFill>
          <a:ln w="9525" algn="ctr">
            <a:solidFill>
              <a:schemeClr val="tx1"/>
            </a:solidFill>
            <a:round/>
            <a:headEnd/>
            <a:tailEnd/>
          </a:ln>
          <a:effectLst/>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Deploy</a:t>
            </a:r>
            <a:endPar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sp>
        <p:nvSpPr>
          <p:cNvPr id="9" name="Oval 8"/>
          <p:cNvSpPr>
            <a:spLocks noChangeArrowheads="1"/>
          </p:cNvSpPr>
          <p:nvPr/>
        </p:nvSpPr>
        <p:spPr bwMode="auto">
          <a:xfrm>
            <a:off x="3892550" y="1822450"/>
            <a:ext cx="1492250" cy="768350"/>
          </a:xfrm>
          <a:prstGeom prst="ellipse">
            <a:avLst/>
          </a:prstGeom>
          <a:gradFill rotWithShape="1">
            <a:gsLst>
              <a:gs pos="0">
                <a:srgbClr val="F0F1FF"/>
              </a:gs>
              <a:gs pos="100000">
                <a:srgbClr val="B3C8DF"/>
              </a:gs>
            </a:gsLst>
            <a:path path="shape">
              <a:fillToRect l="50000" t="50000" r="50000" b="50000"/>
            </a:path>
          </a:gradFill>
          <a:ln w="9525">
            <a:solidFill>
              <a:srgbClr val="5F5F5F"/>
            </a:solidFill>
            <a:round/>
            <a:headEnd/>
            <a:tailEnd/>
          </a:ln>
          <a:effectLst/>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Assess</a:t>
            </a:r>
            <a:endPar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sp>
        <p:nvSpPr>
          <p:cNvPr id="10" name="Rectangle 9"/>
          <p:cNvSpPr/>
          <p:nvPr/>
        </p:nvSpPr>
        <p:spPr>
          <a:xfrm>
            <a:off x="3505200" y="1143000"/>
            <a:ext cx="2286000" cy="646331"/>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12713" lvl="0" indent="-112713">
              <a:buClr>
                <a:schemeClr val="hlink"/>
              </a:buClr>
              <a:buSzPts val="1100"/>
              <a:buFont typeface="Verdana" pitchFamily="34" charset="0"/>
              <a:buChar char="•"/>
            </a:pPr>
            <a:r>
              <a:rPr lang="en-US" b="0" dirty="0">
                <a:latin typeface="Segoe UI" pitchFamily="34" charset="0"/>
                <a:ea typeface="Segoe UI" pitchFamily="34" charset="0"/>
                <a:cs typeface="Segoe UI" pitchFamily="34" charset="0"/>
              </a:rPr>
              <a:t>Set </a:t>
            </a:r>
            <a:r>
              <a:rPr lang="en-US" b="0" dirty="0" smtClean="0">
                <a:latin typeface="Segoe UI" pitchFamily="34" charset="0"/>
                <a:ea typeface="Segoe UI" pitchFamily="34" charset="0"/>
                <a:cs typeface="Segoe UI" pitchFamily="34" charset="0"/>
              </a:rPr>
              <a:t>up </a:t>
            </a:r>
            <a:r>
              <a:rPr lang="en-US" b="0" dirty="0">
                <a:latin typeface="Segoe UI" pitchFamily="34" charset="0"/>
                <a:ea typeface="Segoe UI" pitchFamily="34" charset="0"/>
                <a:cs typeface="Segoe UI" pitchFamily="34" charset="0"/>
              </a:rPr>
              <a:t>production </a:t>
            </a:r>
            <a:r>
              <a:rPr lang="en-US" b="0" dirty="0" smtClean="0">
                <a:latin typeface="Segoe UI" pitchFamily="34" charset="0"/>
                <a:ea typeface="Segoe UI" pitchFamily="34" charset="0"/>
                <a:cs typeface="Segoe UI" pitchFamily="34" charset="0"/>
              </a:rPr>
              <a:t>environment</a:t>
            </a:r>
            <a:endParaRPr lang="en-US" b="0" dirty="0">
              <a:latin typeface="Segoe UI" pitchFamily="34" charset="0"/>
              <a:ea typeface="Segoe UI" pitchFamily="34" charset="0"/>
              <a:cs typeface="Segoe UI" pitchFamily="34" charset="0"/>
            </a:endParaRPr>
          </a:p>
        </p:txBody>
      </p:sp>
      <p:sp>
        <p:nvSpPr>
          <p:cNvPr id="11" name="TextBox 2"/>
          <p:cNvSpPr txBox="1"/>
          <p:nvPr/>
        </p:nvSpPr>
        <p:spPr>
          <a:xfrm>
            <a:off x="3581400" y="838200"/>
            <a:ext cx="2012089"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smtClean="0">
                <a:latin typeface="Segoe" panose="020B0502040504020203" pitchFamily="34" charset="0"/>
              </a:rPr>
              <a:t>Phase 1: Assess</a:t>
            </a:r>
            <a:endParaRPr lang="en-US" sz="2000" dirty="0">
              <a:latin typeface="Segoe" panose="020B0502040504020203" pitchFamily="34" charset="0"/>
            </a:endParaRPr>
          </a:p>
        </p:txBody>
      </p:sp>
      <p:sp>
        <p:nvSpPr>
          <p:cNvPr id="12" name="Rectangle 11"/>
          <p:cNvSpPr/>
          <p:nvPr/>
        </p:nvSpPr>
        <p:spPr>
          <a:xfrm>
            <a:off x="162720" y="3115270"/>
            <a:ext cx="2351880" cy="92333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12713" lvl="0" indent="-112713">
              <a:buClr>
                <a:schemeClr val="hlink"/>
              </a:buClr>
              <a:buSzPts val="1100"/>
              <a:buFont typeface="Verdana" pitchFamily="34" charset="0"/>
              <a:buChar char="•"/>
            </a:pPr>
            <a:r>
              <a:rPr lang="en-US" b="0" dirty="0">
                <a:latin typeface="Segoe UI" pitchFamily="34" charset="0"/>
                <a:ea typeface="Segoe UI" pitchFamily="34" charset="0"/>
                <a:cs typeface="Segoe UI" pitchFamily="34" charset="0"/>
              </a:rPr>
              <a:t>Approve and schedule </a:t>
            </a:r>
            <a:r>
              <a:rPr lang="en-US" b="0" dirty="0" smtClean="0">
                <a:latin typeface="Segoe UI" pitchFamily="34" charset="0"/>
                <a:ea typeface="Segoe UI" pitchFamily="34" charset="0"/>
                <a:cs typeface="Segoe UI" pitchFamily="34" charset="0"/>
              </a:rPr>
              <a:t>updates</a:t>
            </a:r>
            <a:endParaRPr lang="en-US" b="0" dirty="0">
              <a:latin typeface="Segoe UI" pitchFamily="34" charset="0"/>
              <a:ea typeface="Segoe UI" pitchFamily="34" charset="0"/>
              <a:cs typeface="Segoe UI" pitchFamily="34" charset="0"/>
            </a:endParaRPr>
          </a:p>
          <a:p>
            <a:pPr marL="112713" lvl="0" indent="-112713">
              <a:buClr>
                <a:schemeClr val="hlink"/>
              </a:buClr>
              <a:buSzPts val="1100"/>
              <a:buFont typeface="Verdana" pitchFamily="34" charset="0"/>
              <a:buChar char="•"/>
            </a:pPr>
            <a:r>
              <a:rPr lang="en-US" b="0" dirty="0">
                <a:latin typeface="Segoe UI" pitchFamily="34" charset="0"/>
                <a:ea typeface="Segoe UI" pitchFamily="34" charset="0"/>
                <a:cs typeface="Segoe UI" pitchFamily="34" charset="0"/>
              </a:rPr>
              <a:t>Review </a:t>
            </a:r>
            <a:r>
              <a:rPr lang="en-US" b="0" dirty="0" smtClean="0">
                <a:latin typeface="Segoe UI" pitchFamily="34" charset="0"/>
                <a:ea typeface="Segoe UI" pitchFamily="34" charset="0"/>
                <a:cs typeface="Segoe UI" pitchFamily="34" charset="0"/>
              </a:rPr>
              <a:t>process</a:t>
            </a:r>
            <a:endParaRPr lang="en-US" b="0" dirty="0">
              <a:latin typeface="Segoe UI" pitchFamily="34" charset="0"/>
              <a:ea typeface="Segoe UI" pitchFamily="34" charset="0"/>
              <a:cs typeface="Segoe UI" pitchFamily="34" charset="0"/>
            </a:endParaRPr>
          </a:p>
        </p:txBody>
      </p:sp>
      <p:sp>
        <p:nvSpPr>
          <p:cNvPr id="13" name="TextBox 15"/>
          <p:cNvSpPr txBox="1"/>
          <p:nvPr/>
        </p:nvSpPr>
        <p:spPr>
          <a:xfrm>
            <a:off x="238920" y="2761565"/>
            <a:ext cx="2097049"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smtClean="0">
                <a:latin typeface="Segoe" panose="020B0502040504020203" pitchFamily="34" charset="0"/>
              </a:rPr>
              <a:t>Phase 4: Deploy</a:t>
            </a:r>
            <a:endParaRPr lang="en-US" sz="2000" dirty="0">
              <a:latin typeface="Segoe" panose="020B0502040504020203" pitchFamily="34" charset="0"/>
            </a:endParaRPr>
          </a:p>
        </p:txBody>
      </p:sp>
      <p:sp>
        <p:nvSpPr>
          <p:cNvPr id="14" name="Rectangle 13"/>
          <p:cNvSpPr/>
          <p:nvPr/>
        </p:nvSpPr>
        <p:spPr>
          <a:xfrm>
            <a:off x="6934200" y="3094672"/>
            <a:ext cx="2028688" cy="1477328"/>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12713" lvl="0" indent="-112713">
              <a:buClr>
                <a:schemeClr val="hlink"/>
              </a:buClr>
              <a:buSzPts val="1100"/>
              <a:buFont typeface="Verdana" pitchFamily="34" charset="0"/>
              <a:buChar char="•"/>
            </a:pPr>
            <a:r>
              <a:rPr lang="en-US" b="0" dirty="0">
                <a:latin typeface="Segoe UI" pitchFamily="34" charset="0"/>
                <a:ea typeface="Segoe UI" pitchFamily="34" charset="0"/>
                <a:cs typeface="Segoe UI" pitchFamily="34" charset="0"/>
              </a:rPr>
              <a:t>Discover new </a:t>
            </a:r>
            <a:r>
              <a:rPr lang="en-US" b="0" dirty="0" smtClean="0">
                <a:latin typeface="Segoe UI" pitchFamily="34" charset="0"/>
                <a:ea typeface="Segoe UI" pitchFamily="34" charset="0"/>
                <a:cs typeface="Segoe UI" pitchFamily="34" charset="0"/>
              </a:rPr>
              <a:t>updates</a:t>
            </a:r>
          </a:p>
          <a:p>
            <a:pPr marL="112713" lvl="0" indent="-112713">
              <a:buClr>
                <a:schemeClr val="hlink"/>
              </a:buClr>
              <a:buSzPts val="1100"/>
              <a:buFont typeface="Verdana" pitchFamily="34" charset="0"/>
              <a:buChar char="•"/>
            </a:pPr>
            <a:r>
              <a:rPr lang="en-US" b="0" dirty="0" smtClean="0">
                <a:latin typeface="Segoe UI" pitchFamily="34" charset="0"/>
                <a:ea typeface="Segoe UI" pitchFamily="34" charset="0"/>
                <a:cs typeface="Segoe UI" pitchFamily="34" charset="0"/>
              </a:rPr>
              <a:t>Determine if updates </a:t>
            </a:r>
            <a:r>
              <a:rPr lang="en-US" b="0" dirty="0">
                <a:latin typeface="Segoe UI" pitchFamily="34" charset="0"/>
                <a:ea typeface="Segoe UI" pitchFamily="34" charset="0"/>
                <a:cs typeface="Segoe UI" pitchFamily="34" charset="0"/>
              </a:rPr>
              <a:t>are </a:t>
            </a:r>
            <a:r>
              <a:rPr lang="en-US" b="0" dirty="0" smtClean="0">
                <a:latin typeface="Segoe UI" pitchFamily="34" charset="0"/>
                <a:ea typeface="Segoe UI" pitchFamily="34" charset="0"/>
                <a:cs typeface="Segoe UI" pitchFamily="34" charset="0"/>
              </a:rPr>
              <a:t>relevant</a:t>
            </a:r>
            <a:endParaRPr lang="en-US" b="0" dirty="0">
              <a:latin typeface="Segoe UI" pitchFamily="34" charset="0"/>
              <a:ea typeface="Segoe UI" pitchFamily="34" charset="0"/>
              <a:cs typeface="Segoe UI" pitchFamily="34" charset="0"/>
            </a:endParaRPr>
          </a:p>
        </p:txBody>
      </p:sp>
      <p:sp>
        <p:nvSpPr>
          <p:cNvPr id="15" name="TextBox 18"/>
          <p:cNvSpPr txBox="1"/>
          <p:nvPr/>
        </p:nvSpPr>
        <p:spPr>
          <a:xfrm>
            <a:off x="7010400" y="2743200"/>
            <a:ext cx="2190343"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smtClean="0">
                <a:latin typeface="Segoe" panose="020B0502040504020203" pitchFamily="34" charset="0"/>
              </a:rPr>
              <a:t>Phase 2: Identify</a:t>
            </a:r>
            <a:endParaRPr lang="en-US" sz="2000" dirty="0">
              <a:latin typeface="Segoe" panose="020B0502040504020203" pitchFamily="34" charset="0"/>
            </a:endParaRPr>
          </a:p>
        </p:txBody>
      </p:sp>
      <p:sp>
        <p:nvSpPr>
          <p:cNvPr id="16" name="Rectangle 15"/>
          <p:cNvSpPr/>
          <p:nvPr/>
        </p:nvSpPr>
        <p:spPr>
          <a:xfrm>
            <a:off x="2971800" y="5596354"/>
            <a:ext cx="4572000" cy="923330"/>
          </a:xfrm>
          <a:prstGeom prst="rect">
            <a:avLst/>
          </a:prstGeom>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12713" lvl="0" indent="-112713">
              <a:buClr>
                <a:schemeClr val="hlink"/>
              </a:buClr>
              <a:buSzPts val="1100"/>
              <a:buFont typeface="Verdana" pitchFamily="34" charset="0"/>
              <a:buChar char="•"/>
            </a:pPr>
            <a:r>
              <a:rPr lang="en-US" b="0" dirty="0">
                <a:latin typeface="Segoe UI" pitchFamily="34" charset="0"/>
                <a:ea typeface="Segoe UI" pitchFamily="34" charset="0"/>
                <a:cs typeface="Segoe UI" pitchFamily="34" charset="0"/>
              </a:rPr>
              <a:t>Test </a:t>
            </a:r>
            <a:r>
              <a:rPr lang="en-US" b="0" dirty="0" smtClean="0">
                <a:latin typeface="Segoe UI" pitchFamily="34" charset="0"/>
                <a:ea typeface="Segoe UI" pitchFamily="34" charset="0"/>
                <a:cs typeface="Segoe UI" pitchFamily="34" charset="0"/>
              </a:rPr>
              <a:t>updates</a:t>
            </a:r>
            <a:endParaRPr lang="en-US" b="0" dirty="0">
              <a:latin typeface="Segoe UI" pitchFamily="34" charset="0"/>
              <a:ea typeface="Segoe UI" pitchFamily="34" charset="0"/>
              <a:cs typeface="Segoe UI" pitchFamily="34" charset="0"/>
            </a:endParaRPr>
          </a:p>
          <a:p>
            <a:pPr marL="112713" lvl="0" indent="-112713">
              <a:buClr>
                <a:schemeClr val="hlink"/>
              </a:buClr>
              <a:buSzPts val="1100"/>
              <a:buFont typeface="Verdana" pitchFamily="34" charset="0"/>
              <a:buChar char="•"/>
            </a:pPr>
            <a:r>
              <a:rPr lang="en-US" b="0" dirty="0">
                <a:latin typeface="Segoe UI" pitchFamily="34" charset="0"/>
                <a:ea typeface="Segoe UI" pitchFamily="34" charset="0"/>
                <a:cs typeface="Segoe UI" pitchFamily="34" charset="0"/>
              </a:rPr>
              <a:t>Determine </a:t>
            </a:r>
            <a:r>
              <a:rPr lang="en-US" b="0" dirty="0" smtClean="0">
                <a:latin typeface="Segoe UI" pitchFamily="34" charset="0"/>
                <a:ea typeface="Segoe UI" pitchFamily="34" charset="0"/>
                <a:cs typeface="Segoe UI" pitchFamily="34" charset="0"/>
              </a:rPr>
              <a:t>how to update production environment</a:t>
            </a:r>
            <a:endParaRPr lang="en-US" b="0" dirty="0">
              <a:latin typeface="Segoe UI" pitchFamily="34" charset="0"/>
              <a:ea typeface="Segoe UI" pitchFamily="34" charset="0"/>
              <a:cs typeface="Segoe UI" pitchFamily="34" charset="0"/>
            </a:endParaRPr>
          </a:p>
        </p:txBody>
      </p:sp>
      <p:sp>
        <p:nvSpPr>
          <p:cNvPr id="17" name="TextBox 21"/>
          <p:cNvSpPr txBox="1"/>
          <p:nvPr/>
        </p:nvSpPr>
        <p:spPr>
          <a:xfrm>
            <a:off x="3048000" y="5181600"/>
            <a:ext cx="3376245"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smtClean="0">
                <a:latin typeface="Segoe" panose="020B0502040504020203" pitchFamily="34" charset="0"/>
              </a:rPr>
              <a:t>Phase 4: Evaluate and Plan</a:t>
            </a:r>
            <a:endParaRPr lang="en-US" sz="2000" dirty="0">
              <a:latin typeface="Segoe" panose="020B0502040504020203" pitchFamily="34" charset="0"/>
            </a:endParaRPr>
          </a:p>
        </p:txBody>
      </p:sp>
    </p:spTree>
    <p:extLst>
      <p:ext uri="{BB962C8B-B14F-4D97-AF65-F5344CB8AC3E}">
        <p14:creationId xmlns:p14="http://schemas.microsoft.com/office/powerpoint/2010/main" val="21647996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Server Requirements for WSUS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Software requirements:</a:t>
            </a:r>
          </a:p>
          <a:p>
            <a:pPr lvl="1"/>
            <a:r>
              <a:rPr lang="en-US" dirty="0" smtClean="0"/>
              <a:t>Internet </a:t>
            </a:r>
            <a:r>
              <a:rPr lang="en-US" dirty="0"/>
              <a:t>Information </a:t>
            </a:r>
            <a:r>
              <a:rPr lang="en-US" dirty="0" smtClean="0"/>
              <a:t>Services </a:t>
            </a:r>
            <a:r>
              <a:rPr lang="en-US" dirty="0"/>
              <a:t>6.0 or </a:t>
            </a:r>
            <a:r>
              <a:rPr lang="en-US" dirty="0" smtClean="0"/>
              <a:t>newer</a:t>
            </a:r>
            <a:endParaRPr lang="en-US" dirty="0"/>
          </a:p>
          <a:p>
            <a:pPr lvl="1"/>
            <a:r>
              <a:rPr lang="en-US" dirty="0" smtClean="0"/>
              <a:t>Microsoft </a:t>
            </a:r>
            <a:r>
              <a:rPr lang="en-US" dirty="0"/>
              <a:t>.NET Framework 2.0 or </a:t>
            </a:r>
            <a:r>
              <a:rPr lang="en-US" dirty="0" smtClean="0"/>
              <a:t>newer</a:t>
            </a:r>
            <a:endParaRPr lang="en-US" dirty="0"/>
          </a:p>
          <a:p>
            <a:pPr lvl="1"/>
            <a:r>
              <a:rPr lang="en-US" dirty="0" smtClean="0"/>
              <a:t>Microsoft </a:t>
            </a:r>
            <a:r>
              <a:rPr lang="en-US" dirty="0"/>
              <a:t>Management Console 3.0</a:t>
            </a:r>
          </a:p>
          <a:p>
            <a:pPr lvl="1"/>
            <a:r>
              <a:rPr lang="en-US" dirty="0" smtClean="0"/>
              <a:t>Microsoft </a:t>
            </a:r>
            <a:r>
              <a:rPr lang="en-US" dirty="0"/>
              <a:t>Report Viewer Redistributable 2008 or </a:t>
            </a:r>
            <a:r>
              <a:rPr lang="en-US" dirty="0" smtClean="0"/>
              <a:t>newer</a:t>
            </a:r>
            <a:endParaRPr lang="en-US" dirty="0"/>
          </a:p>
          <a:p>
            <a:pPr lvl="1"/>
            <a:r>
              <a:rPr lang="en-US" dirty="0" smtClean="0"/>
              <a:t>SQL </a:t>
            </a:r>
            <a:r>
              <a:rPr lang="en-US" dirty="0"/>
              <a:t>Server 2012, SQL Server 2008, SQL Server 2005 SP2, or Windows Internal </a:t>
            </a:r>
            <a:r>
              <a:rPr lang="en-US" dirty="0" smtClean="0"/>
              <a:t>Database</a:t>
            </a:r>
          </a:p>
          <a:p>
            <a:pPr lvl="1"/>
            <a:endParaRPr lang="en-US" sz="800" dirty="0" smtClean="0"/>
          </a:p>
          <a:p>
            <a:pPr marL="0" indent="0">
              <a:buNone/>
            </a:pPr>
            <a:r>
              <a:rPr lang="en-US" dirty="0" smtClean="0"/>
              <a:t>Hardware requirements:</a:t>
            </a:r>
          </a:p>
          <a:p>
            <a:pPr lvl="1"/>
            <a:r>
              <a:rPr lang="en-US" dirty="0" smtClean="0"/>
              <a:t>1.4 GHz or faster x64 processor</a:t>
            </a:r>
          </a:p>
          <a:p>
            <a:pPr lvl="1"/>
            <a:r>
              <a:rPr lang="en-US" dirty="0" smtClean="0"/>
              <a:t>2 GB of RAM or greater</a:t>
            </a:r>
          </a:p>
          <a:p>
            <a:pPr lvl="1"/>
            <a:r>
              <a:rPr lang="en-US" dirty="0" smtClean="0"/>
              <a:t>10 GB available disk space (40 GB or greater is recommended)</a:t>
            </a:r>
            <a:endParaRPr lang="en-US" dirty="0"/>
          </a:p>
          <a:p>
            <a:pPr lvl="1"/>
            <a:endParaRPr lang="en-US" dirty="0"/>
          </a:p>
        </p:txBody>
      </p:sp>
    </p:spTree>
    <p:extLst>
      <p:ext uri="{BB962C8B-B14F-4D97-AF65-F5344CB8AC3E}">
        <p14:creationId xmlns:p14="http://schemas.microsoft.com/office/powerpoint/2010/main" val="3215084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6eb7f421-e3eb-4d91-8523-12126a1b4a7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Configuring Clients to Use WSUS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Use a GPO to:</a:t>
            </a:r>
          </a:p>
          <a:p>
            <a:pPr lvl="1"/>
            <a:r>
              <a:rPr lang="en-US" sz="2000" dirty="0" smtClean="0"/>
              <a:t>Configure automatic </a:t>
            </a:r>
            <a:r>
              <a:rPr lang="en-US" sz="2000" dirty="0"/>
              <a:t>u</a:t>
            </a:r>
            <a:r>
              <a:rPr lang="en-US" sz="2000" dirty="0" smtClean="0"/>
              <a:t>pdates</a:t>
            </a:r>
          </a:p>
          <a:p>
            <a:pPr lvl="1"/>
            <a:r>
              <a:rPr lang="en-US" sz="2000" dirty="0" smtClean="0"/>
              <a:t>Specify intranet Microsoft update service location</a:t>
            </a:r>
          </a:p>
          <a:p>
            <a:pPr marL="288925" lvl="1" indent="0">
              <a:buNone/>
            </a:pPr>
            <a:endParaRPr lang="en-US" sz="700" dirty="0" smtClean="0"/>
          </a:p>
          <a:p>
            <a:r>
              <a:rPr lang="en-US" sz="2400" dirty="0" smtClean="0"/>
              <a:t>For computers running Windows 8, Windows Server 2012 (this does not apply to Windows 8.1 and Windows Server 2012 R2) you should:</a:t>
            </a:r>
          </a:p>
          <a:p>
            <a:pPr lvl="1"/>
            <a:r>
              <a:rPr lang="en-US" sz="2000" dirty="0" smtClean="0"/>
              <a:t>Automatically download updates</a:t>
            </a:r>
          </a:p>
          <a:p>
            <a:pPr lvl="1"/>
            <a:r>
              <a:rPr lang="en-US" sz="2000" dirty="0" smtClean="0"/>
              <a:t>Do not automatically install updates</a:t>
            </a:r>
          </a:p>
          <a:p>
            <a:pPr marL="288925" lvl="1" indent="0">
              <a:buNone/>
            </a:pPr>
            <a:endParaRPr lang="en-US" sz="700" dirty="0" smtClean="0"/>
          </a:p>
          <a:p>
            <a:r>
              <a:rPr lang="en-US" sz="2400" dirty="0" smtClean="0"/>
              <a:t>For computers running older operating systems, you should:</a:t>
            </a:r>
          </a:p>
          <a:p>
            <a:pPr lvl="1"/>
            <a:r>
              <a:rPr lang="en-US" sz="2000" dirty="0" smtClean="0"/>
              <a:t>Automatically download updates</a:t>
            </a:r>
          </a:p>
          <a:p>
            <a:pPr lvl="1"/>
            <a:r>
              <a:rPr lang="en-US" sz="2000" dirty="0" smtClean="0"/>
              <a:t>Automatically install updates</a:t>
            </a:r>
            <a:endParaRPr lang="en-US" sz="2000" dirty="0"/>
          </a:p>
        </p:txBody>
      </p:sp>
    </p:spTree>
    <p:extLst>
      <p:ext uri="{BB962C8B-B14F-4D97-AF65-F5344CB8AC3E}">
        <p14:creationId xmlns:p14="http://schemas.microsoft.com/office/powerpoint/2010/main" val="2431812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Deploying Updates with WSUS</a:t>
            </a:r>
            <a:endParaRPr lang="en-US"/>
          </a:p>
        </p:txBody>
      </p:sp>
      <p:sp>
        <p:nvSpPr>
          <p:cNvPr id="3" name="Text Placeholder 2"/>
          <p:cNvSpPr>
            <a:spLocks noGrp="1"/>
          </p:cNvSpPr>
          <p:nvPr>
            <p:ph type="body" idx="1"/>
          </p:nvPr>
        </p:nvSpPr>
        <p:spPr/>
        <p:txBody>
          <a:bodyPr/>
          <a:lstStyle/>
          <a:p>
            <a:r>
              <a:rPr lang="en-US" smtClean="0"/>
              <a:t>WSUS Administration
What Are Computer Groups?
Approving Updates
Configuring Automatic Updates
Demonstration: Deploying Updates by Using WSUS
WSUS Reporting
WSUS Troubleshooting</a:t>
            </a:r>
            <a:endParaRPr lang="en-US"/>
          </a:p>
        </p:txBody>
      </p:sp>
    </p:spTree>
    <p:extLst>
      <p:ext uri="{BB962C8B-B14F-4D97-AF65-F5344CB8AC3E}">
        <p14:creationId xmlns:p14="http://schemas.microsoft.com/office/powerpoint/2010/main" val="288021924"/>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7</TotalTime>
  <Words>2216</Words>
  <Application>Microsoft Office PowerPoint</Application>
  <PresentationFormat>On-screen Show (4:3)</PresentationFormat>
  <Paragraphs>297</Paragraphs>
  <Slides>21</Slides>
  <Notes>21</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Segoe</vt:lpstr>
      <vt:lpstr>Verdana</vt:lpstr>
      <vt:lpstr>Segoe UI</vt:lpstr>
      <vt:lpstr>Segoe UI Light</vt:lpstr>
      <vt:lpstr>Symbol</vt:lpstr>
      <vt:lpstr>Times New Roman</vt:lpstr>
      <vt:lpstr>Segoe Light</vt:lpstr>
      <vt:lpstr>Calibri</vt:lpstr>
      <vt:lpstr>Wingdings</vt:lpstr>
      <vt:lpstr>Presentation1</vt:lpstr>
      <vt:lpstr>Module 12</vt:lpstr>
      <vt:lpstr>Module Overview</vt:lpstr>
      <vt:lpstr>Lesson 1: Overview of WSUS</vt:lpstr>
      <vt:lpstr>What Is WSUS?</vt:lpstr>
      <vt:lpstr>WSUS Server Deployment Options</vt:lpstr>
      <vt:lpstr>The WSUS Update Management Process</vt:lpstr>
      <vt:lpstr>Server Requirements for WSUS</vt:lpstr>
      <vt:lpstr>Configuring Clients to Use WSUS</vt:lpstr>
      <vt:lpstr>Lesson 2: Deploying Updates with WSUS</vt:lpstr>
      <vt:lpstr>WSUS Administration</vt:lpstr>
      <vt:lpstr>What Are Computer Groups?</vt:lpstr>
      <vt:lpstr>Approving Updates</vt:lpstr>
      <vt:lpstr>Configuring Automatic Updates</vt:lpstr>
      <vt:lpstr>Demonstration: Deploying Updates by Using WSUS</vt:lpstr>
      <vt:lpstr>WSUS Reporting</vt:lpstr>
      <vt:lpstr>WSUS Troubleshooting</vt:lpstr>
      <vt:lpstr>Lab: Implementing Update Management</vt:lpstr>
      <vt:lpstr>Lab Scenario</vt:lpstr>
      <vt:lpstr>Lab Scenario</vt:lpstr>
      <vt:lpstr>Module Review and Takeaways</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12</dc:title>
  <dc:creator>Jamie Westover</dc:creator>
  <cp:lastModifiedBy>Jamie Westover</cp:lastModifiedBy>
  <cp:revision>3</cp:revision>
  <dcterms:created xsi:type="dcterms:W3CDTF">2014-04-05T16:45:13Z</dcterms:created>
  <dcterms:modified xsi:type="dcterms:W3CDTF">2014-04-07T17:05:31Z</dcterms:modified>
</cp:coreProperties>
</file>