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4.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theme/theme35.xml" ContentType="application/vnd.openxmlformats-officedocument.theme+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theme/theme36.xml" ContentType="application/vnd.openxmlformats-officedocument.theme+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theme/theme37.xml" ContentType="application/vnd.openxmlformats-officedocument.theme+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theme/theme38.xml" ContentType="application/vnd.openxmlformats-officedocument.theme+xml"/>
  <Override PartName="/ppt/theme/theme3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Lst>
  <p:notesMasterIdLst>
    <p:notesMasterId r:id="rId77"/>
  </p:notesMasterIdLst>
  <p:sldIdLst>
    <p:sldId id="256"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69" r:id="rId52"/>
    <p:sldId id="270" r:id="rId53"/>
    <p:sldId id="288" r:id="rId54"/>
    <p:sldId id="289" r:id="rId55"/>
    <p:sldId id="271" r:id="rId56"/>
    <p:sldId id="272" r:id="rId57"/>
    <p:sldId id="291" r:id="rId58"/>
    <p:sldId id="273" r:id="rId59"/>
    <p:sldId id="274" r:id="rId60"/>
    <p:sldId id="275" r:id="rId61"/>
    <p:sldId id="276" r:id="rId62"/>
    <p:sldId id="277" r:id="rId63"/>
    <p:sldId id="278" r:id="rId64"/>
    <p:sldId id="279" r:id="rId65"/>
    <p:sldId id="280" r:id="rId66"/>
    <p:sldId id="281" r:id="rId67"/>
    <p:sldId id="292" r:id="rId68"/>
    <p:sldId id="293" r:id="rId69"/>
    <p:sldId id="282" r:id="rId70"/>
    <p:sldId id="283" r:id="rId71"/>
    <p:sldId id="284" r:id="rId72"/>
    <p:sldId id="285" r:id="rId73"/>
    <p:sldId id="286" r:id="rId74"/>
    <p:sldId id="294" r:id="rId75"/>
    <p:sldId id="287" r:id="rId76"/>
  </p:sldIdLst>
  <p:sldSz cx="9144000" cy="6858000" type="screen4x3"/>
  <p:notesSz cx="6858000" cy="9144000"/>
  <p:embeddedFontLst>
    <p:embeddedFont>
      <p:font typeface="Segoe UI" panose="020B0502040204020203" pitchFamily="34" charset="0"/>
      <p:regular r:id="rId78"/>
      <p:bold r:id="rId79"/>
      <p:italic r:id="rId80"/>
      <p:boldItalic r:id="rId81"/>
    </p:embeddedFont>
    <p:embeddedFont>
      <p:font typeface="굴림" panose="020B0600000101010101" pitchFamily="34" charset="-127"/>
      <p:regular r:id="rId82"/>
    </p:embeddedFont>
    <p:embeddedFont>
      <p:font typeface="Segoe Light" panose="020B0302040504020203" pitchFamily="34" charset="0"/>
      <p:regular r:id="rId83"/>
      <p:italic r:id="rId84"/>
    </p:embeddedFont>
    <p:embeddedFont>
      <p:font typeface="Verdana" panose="020B0604030504040204" pitchFamily="34" charset="0"/>
      <p:regular r:id="rId85"/>
      <p:bold r:id="rId86"/>
      <p:italic r:id="rId87"/>
      <p:boldItalic r:id="rId88"/>
    </p:embeddedFont>
    <p:embeddedFont>
      <p:font typeface="SimSun" panose="02010600030101010101" pitchFamily="2" charset="-122"/>
      <p:regular r:id="rId89"/>
    </p:embeddedFont>
    <p:embeddedFont>
      <p:font typeface="Calibri" panose="020F0502020204030204" pitchFamily="34" charset="0"/>
      <p:regular r:id="rId90"/>
      <p:bold r:id="rId91"/>
      <p:italic r:id="rId92"/>
      <p:boldItalic r:id="rId93"/>
    </p:embeddedFont>
    <p:embeddedFont>
      <p:font typeface="Segoe UI Light" panose="020B0502040204020203" pitchFamily="34" charset="0"/>
      <p:regular r:id="rId94"/>
      <p:italic r:id="rId9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412" autoAdjust="0"/>
  </p:normalViewPr>
  <p:slideViewPr>
    <p:cSldViewPr snapToGrid="0">
      <p:cViewPr varScale="1">
        <p:scale>
          <a:sx n="91" d="100"/>
          <a:sy n="91" d="100"/>
        </p:scale>
        <p:origin x="78" y="636"/>
      </p:cViewPr>
      <p:guideLst/>
    </p:cSldViewPr>
  </p:slideViewPr>
  <p:notesTextViewPr>
    <p:cViewPr>
      <p:scale>
        <a:sx n="1" d="1"/>
        <a:sy n="1" d="1"/>
      </p:scale>
      <p:origin x="0" y="0"/>
    </p:cViewPr>
  </p:notesTextViewPr>
  <p:notesViewPr>
    <p:cSldViewPr snapToGrid="0">
      <p:cViewPr varScale="1">
        <p:scale>
          <a:sx n="88" d="100"/>
          <a:sy n="88" d="100"/>
        </p:scale>
        <p:origin x="936"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4.xml"/><Relationship Id="rId47" Type="http://schemas.openxmlformats.org/officeDocument/2006/relationships/slide" Target="slides/slide9.xml"/><Relationship Id="rId50" Type="http://schemas.openxmlformats.org/officeDocument/2006/relationships/slide" Target="slides/slide12.xml"/><Relationship Id="rId55" Type="http://schemas.openxmlformats.org/officeDocument/2006/relationships/slide" Target="slides/slide17.xml"/><Relationship Id="rId63" Type="http://schemas.openxmlformats.org/officeDocument/2006/relationships/slide" Target="slides/slide25.xml"/><Relationship Id="rId68" Type="http://schemas.openxmlformats.org/officeDocument/2006/relationships/slide" Target="slides/slide30.xml"/><Relationship Id="rId76" Type="http://schemas.openxmlformats.org/officeDocument/2006/relationships/slide" Target="slides/slide38.xml"/><Relationship Id="rId84" Type="http://schemas.openxmlformats.org/officeDocument/2006/relationships/font" Target="fonts/font7.fntdata"/><Relationship Id="rId89" Type="http://schemas.openxmlformats.org/officeDocument/2006/relationships/font" Target="fonts/font12.fntdata"/><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33.xml"/><Relationship Id="rId92"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2.xml"/><Relationship Id="rId45" Type="http://schemas.openxmlformats.org/officeDocument/2006/relationships/slide" Target="slides/slide7.xml"/><Relationship Id="rId53" Type="http://schemas.openxmlformats.org/officeDocument/2006/relationships/slide" Target="slides/slide15.xml"/><Relationship Id="rId58" Type="http://schemas.openxmlformats.org/officeDocument/2006/relationships/slide" Target="slides/slide20.xml"/><Relationship Id="rId66" Type="http://schemas.openxmlformats.org/officeDocument/2006/relationships/slide" Target="slides/slide28.xml"/><Relationship Id="rId74" Type="http://schemas.openxmlformats.org/officeDocument/2006/relationships/slide" Target="slides/slide36.xml"/><Relationship Id="rId79" Type="http://schemas.openxmlformats.org/officeDocument/2006/relationships/font" Target="fonts/font2.fntdata"/><Relationship Id="rId87" Type="http://schemas.openxmlformats.org/officeDocument/2006/relationships/font" Target="fonts/font10.fntdata"/><Relationship Id="rId5" Type="http://schemas.openxmlformats.org/officeDocument/2006/relationships/slideMaster" Target="slideMasters/slideMaster5.xml"/><Relationship Id="rId61" Type="http://schemas.openxmlformats.org/officeDocument/2006/relationships/slide" Target="slides/slide23.xml"/><Relationship Id="rId82" Type="http://schemas.openxmlformats.org/officeDocument/2006/relationships/font" Target="fonts/font5.fntdata"/><Relationship Id="rId90" Type="http://schemas.openxmlformats.org/officeDocument/2006/relationships/font" Target="fonts/font13.fntdata"/><Relationship Id="rId95" Type="http://schemas.openxmlformats.org/officeDocument/2006/relationships/font" Target="fonts/font18.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5.xml"/><Relationship Id="rId48" Type="http://schemas.openxmlformats.org/officeDocument/2006/relationships/slide" Target="slides/slide10.xml"/><Relationship Id="rId56" Type="http://schemas.openxmlformats.org/officeDocument/2006/relationships/slide" Target="slides/slide18.xml"/><Relationship Id="rId64" Type="http://schemas.openxmlformats.org/officeDocument/2006/relationships/slide" Target="slides/slide26.xml"/><Relationship Id="rId69" Type="http://schemas.openxmlformats.org/officeDocument/2006/relationships/slide" Target="slides/slide31.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13.xml"/><Relationship Id="rId72" Type="http://schemas.openxmlformats.org/officeDocument/2006/relationships/slide" Target="slides/slide34.xml"/><Relationship Id="rId80" Type="http://schemas.openxmlformats.org/officeDocument/2006/relationships/font" Target="fonts/font3.fntdata"/><Relationship Id="rId85" Type="http://schemas.openxmlformats.org/officeDocument/2006/relationships/font" Target="fonts/font8.fntdata"/><Relationship Id="rId93" Type="http://schemas.openxmlformats.org/officeDocument/2006/relationships/font" Target="fonts/font16.fntdata"/><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8.xml"/><Relationship Id="rId59" Type="http://schemas.openxmlformats.org/officeDocument/2006/relationships/slide" Target="slides/slide21.xml"/><Relationship Id="rId67" Type="http://schemas.openxmlformats.org/officeDocument/2006/relationships/slide" Target="slides/slide29.xml"/><Relationship Id="rId20" Type="http://schemas.openxmlformats.org/officeDocument/2006/relationships/slideMaster" Target="slideMasters/slideMaster20.xml"/><Relationship Id="rId41" Type="http://schemas.openxmlformats.org/officeDocument/2006/relationships/slide" Target="slides/slide3.xml"/><Relationship Id="rId54" Type="http://schemas.openxmlformats.org/officeDocument/2006/relationships/slide" Target="slides/slide16.xml"/><Relationship Id="rId62" Type="http://schemas.openxmlformats.org/officeDocument/2006/relationships/slide" Target="slides/slide24.xml"/><Relationship Id="rId70" Type="http://schemas.openxmlformats.org/officeDocument/2006/relationships/slide" Target="slides/slide32.xml"/><Relationship Id="rId75" Type="http://schemas.openxmlformats.org/officeDocument/2006/relationships/slide" Target="slides/slide37.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1.xml"/><Relationship Id="rId57" Type="http://schemas.openxmlformats.org/officeDocument/2006/relationships/slide" Target="slides/slide19.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6.xml"/><Relationship Id="rId52" Type="http://schemas.openxmlformats.org/officeDocument/2006/relationships/slide" Target="slides/slide14.xml"/><Relationship Id="rId60" Type="http://schemas.openxmlformats.org/officeDocument/2006/relationships/slide" Target="slides/slide22.xml"/><Relationship Id="rId65" Type="http://schemas.openxmlformats.org/officeDocument/2006/relationships/slide" Target="slides/slide27.xml"/><Relationship Id="rId73" Type="http://schemas.openxmlformats.org/officeDocument/2006/relationships/slide" Target="slides/slide35.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font" Target="fonts/font17.fntdata"/><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80E2E-2217-4782-ABC1-4718E7B3C91C}" type="datetimeFigureOut">
              <a:rPr lang="en-US" smtClean="0"/>
              <a:t>4/2/2014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554F4-CAF1-419B-A28B-733301D939E6}" type="slidenum">
              <a:rPr lang="en-US" smtClean="0"/>
              <a:t>‹#›</a:t>
            </a:fld>
            <a:endParaRPr lang="en-US"/>
          </a:p>
        </p:txBody>
      </p:sp>
    </p:spTree>
    <p:extLst>
      <p:ext uri="{BB962C8B-B14F-4D97-AF65-F5344CB8AC3E}">
        <p14:creationId xmlns:p14="http://schemas.microsoft.com/office/powerpoint/2010/main" val="202683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Presentation:</a:t>
            </a:r>
            <a:r>
              <a:rPr lang="en-US" sz="1000" smtClean="0">
                <a:effectLst/>
                <a:latin typeface="Arial" panose="020B0604020202020204" pitchFamily="34" charset="0"/>
                <a:ea typeface="Calibri" panose="020F0502020204030204" pitchFamily="34" charset="0"/>
                <a:cs typeface="Segoe UI" panose="020B0502040204020203" pitchFamily="34" charset="0"/>
              </a:rPr>
              <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Lab:</a:t>
            </a:r>
            <a:r>
              <a:rPr lang="en-US" sz="1000" smtClean="0">
                <a:effectLst/>
                <a:latin typeface="Arial" panose="020B0604020202020204" pitchFamily="34" charset="0"/>
                <a:ea typeface="Calibri" panose="020F0502020204030204" pitchFamily="34" charset="0"/>
                <a:cs typeface="Segoe UI" panose="020B0502040204020203" pitchFamily="34" charset="0"/>
              </a:rPr>
              <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Describe the monitoring tools for the Windows Server</a:t>
            </a:r>
            <a:r>
              <a:rPr lang="en-US" sz="1000" baseline="3000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2012 operating system.</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Use the Performance Monitor tool to view and analyze performance statistics of programs that are running on their servers.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Monitor event logs to view and interpret the recorded events.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file 20411D_13.pptx.</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Important:</a:t>
            </a:r>
            <a:r>
              <a:rPr lang="en-US" sz="1000" smtClean="0">
                <a:effectLst/>
                <a:latin typeface="Arial" panose="020B0604020202020204" pitchFamily="34" charset="0"/>
                <a:ea typeface="Calibri" panose="020F0502020204030204" pitchFamily="34" charset="0"/>
                <a:cs typeface="Segoe UI" panose="020B0502040204020203" pitchFamily="34" charset="0"/>
              </a:rPr>
              <a:t> We recommend that you use Office PowerPoint 2007 or a newer version to display the slides for this course. If you use PowerPoint Viewer or an older version of PowerPoint, all the features of the slides might not display correctly.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 exercises.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29542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7288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Explain scenarios to students where they can use Server Manager to monitor servers that are running the Windows</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operating system. Also, show the Server Manager console to students, and demonstrate several ways to monitor information from the console.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3537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CA" sz="1000" dirty="0">
                <a:latin typeface="Arial" panose="020B0604020202020204" pitchFamily="34" charset="0"/>
                <a:cs typeface="Arial" panose="020B0604020202020204" pitchFamily="34" charset="0"/>
              </a:rPr>
              <a:t>Provide an overview of the topics that you will discuss in this lesson.</a:t>
            </a:r>
            <a:endParaRPr lang="en-US"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3126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Ask students whether they have experience using data-gathering tools to establish a performance baseline. Remind students that the baseline should include certain core components. The four main hardware components to monitor in any Windows Server installation are: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Processor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Disk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Memory</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Network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By understanding how the operating system uses these four key hardware components, and how they interact with one another, you begin to understand how to optimize server performance.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When monitoring performance, you should consider: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measurement of all key server components.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server role and workload, to determine which hardware components are likely to restrict performance.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ability to increase server performance by adding power or by reducing the number of applications that the user is running.</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21032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Describe data collector sets. In the next topic, you will demonstrate them.</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6597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Leave the virtual machines running for subsequent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require the 20411D-LON-DC1 and 20411D-LON-SVR1 virtual machines for this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 data collector set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Switch to the LON-SVR1 computer.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 as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Start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Perf in the search box</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Apps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list,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Performance Monitor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Performance Monitor, in the navigation pane,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Data Collector Sets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Defined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User Defined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point to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Data Collector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Create New Data Collector Set Wizard,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LON-SVR1 Performance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manually (Advanced)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What type of data do you want to include?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Performance counter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Which performance counters would you like to log?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Available counters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list,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Processor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Processor Time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 &gt;&gt;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Available counters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list,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Memory</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Pages/sec</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 &gt;&gt;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Available counters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list,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PhysicalDisk</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Disk Time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 &gt;&gt;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Avg. Disk Queue Length</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smtClean="0">
                <a:effectLst/>
                <a:latin typeface="Arial" panose="020B0604020202020204" pitchFamily="34" charset="0"/>
                <a:ea typeface="Times New Roman" panose="02020603050405020304" pitchFamily="18" charset="0"/>
                <a:cs typeface="Segoe UI" panose="020B0502040204020203" pitchFamily="34" charset="0"/>
              </a:rPr>
              <a:t>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 &gt;&gt;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564706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counters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list,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Processor Queue Length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counters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list,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Interface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Bytes Total/sec</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Which performance counters would you like to log?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Sample interval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would you like the data to be saved?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the data collector set?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and close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Performance Monitor, in the results pane,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disk load on the server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taskbar, click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Windows PowerShell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icon.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Windows PowerShell</a:t>
            </a:r>
            <a:r>
              <a:rPr lang="en-US" sz="1000" baseline="30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Fsutil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bigfile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104857600</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bigfile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\\LON-dc1\c$</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\\LON-dc1\c$\</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bigfile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bigfile2</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bigfile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20290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1">
              <a:lnSpc>
                <a:spcPct val="115000"/>
              </a:lnSpc>
              <a:spcBef>
                <a:spcPts val="600"/>
              </a:spcBef>
              <a:spcAft>
                <a:spcPts val="995"/>
              </a:spcAft>
            </a:pPr>
            <a:r>
              <a:rPr lang="it-IT"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 \\LON-dc1\c$\bigfile*.*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command prompt.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Analyze the resulting data in a report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Switch to Performance Monitor.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navigation pane,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 Performance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Performance Monitor, in the navigation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Monitor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log data icon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 Monitor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files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Log File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 Performance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double-click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LON-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SVR1_date-000001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folder, and then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DataCollector01.blg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Counters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counters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list,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Memory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Pages/sec</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Interface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Bytes Total/sec</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Expand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PhysicalDisk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Avg. Disk Queue Length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Queue Length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 Monitor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toolbar, on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Change graph type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icon, click the down arrow,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p>
          <a:p>
            <a:pPr marL="342900" lvl="0" indent="-342900">
              <a:lnSpc>
                <a:spcPct val="115000"/>
              </a:lnSpc>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3643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Discuss with students scenarios in which they could use alerts.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89416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Leave the virtual machines running for subsequent demonstrations.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The required virtual machines, 20411D-LON-DC1 and 20411D-LON-SVR1, should be running after the preceding demonstration.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data collector set with an alert counter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LON-SVR1 computer, in Performance Monitor, in the navigation pane,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Collector Sets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Defined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Defined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Collector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New Data Collector Set Wizard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 Alert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manually (Advanced)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What type of data do you want to include?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Performance Counter Alert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Which performance counters would you like to monitor?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Available counters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list,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Processor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%Processor Time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&gt;&gt;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Which performance counters would you like to monitor?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Alert when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Above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Limit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10</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the data collector set?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navigation pane, 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Defined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node,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 Alert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results pane,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DataCollector01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87764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0358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DataCollector01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Sample interval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Alert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an entry in the application event log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navigation pane,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 Alert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Generate a server load that exceeds the configured threshold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Windows PowerShell prompt, type the following commands, and then press Enter</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after each command: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Labfiles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Windows PowerShell prompt, type the following commands,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StressTool.exe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95</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Wait one minute to allow generation of alerts.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Press </a:t>
            </a:r>
            <a:r>
              <a:rPr lang="en-US" sz="1000"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Ctrl+C</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command prompt.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Examine the event log for the resulting event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screen,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Event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 Viewer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Event Viewer, in the navigation 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Applications and Services Logs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Microsoft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Diagnosis-PLA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Operational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Examine the log for performance-related messages. These have an Event ID of 2031. Leave Event Viewer running.</a:t>
            </a:r>
            <a:endParaRPr lang="en-US" dirty="0"/>
          </a:p>
        </p:txBody>
      </p:sp>
      <p:sp>
        <p:nvSpPr>
          <p:cNvPr id="4" name="Slide Number Placeholder 3"/>
          <p:cNvSpPr>
            <a:spLocks noGrp="1"/>
          </p:cNvSpPr>
          <p:nvPr>
            <p:ph type="sldNum" sz="quarter" idx="10"/>
          </p:nvPr>
        </p:nvSpPr>
        <p:spPr/>
        <p:txBody>
          <a:bodyPr/>
          <a:lstStyle/>
          <a:p>
            <a:fld id="{68B554F4-CAF1-419B-A28B-733301D939E6}" type="slidenum">
              <a:rPr lang="en-US" smtClean="0"/>
              <a:t>20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0789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The required virtual machines, 20411D-LON-DC1 and 20411D-LON-SVR1, should be running after the preceding demonstration</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a:lnSpc>
                <a:spcPct val="107000"/>
              </a:lnSpc>
              <a:spcAft>
                <a:spcPts val="800"/>
              </a:spcAft>
            </a:pPr>
            <a:r>
              <a:rPr lang="en-US" sz="1000" b="1" dirty="0" smtClean="0">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smtClean="0">
                <a:latin typeface="Arial" panose="020B0604020202020204" pitchFamily="34" charset="0"/>
                <a:ea typeface="SimSun" panose="02010600030101010101" pitchFamily="2" charset="-122"/>
                <a:cs typeface="Arial" panose="020B0604020202020204" pitchFamily="34" charset="0"/>
              </a:rPr>
              <a:t>View </a:t>
            </a:r>
            <a:r>
              <a:rPr lang="en-US" sz="1000" b="1" dirty="0">
                <a:latin typeface="Arial" panose="020B0604020202020204" pitchFamily="34" charset="0"/>
                <a:ea typeface="SimSun" panose="02010600030101010101" pitchFamily="2" charset="-122"/>
                <a:cs typeface="Arial" panose="020B0604020202020204" pitchFamily="34" charset="0"/>
              </a:rPr>
              <a:t>a performance report</a:t>
            </a:r>
          </a:p>
          <a:p>
            <a:pPr marL="342900" marR="0" lvl="0" indent="-342900">
              <a:lnSpc>
                <a:spcPts val="1300"/>
              </a:lnSpc>
              <a:spcBef>
                <a:spcPts val="90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On LON-SVR1, in Performance Monitor, in the navigation pane, expand </a:t>
            </a:r>
            <a:r>
              <a:rPr lang="en-US" sz="1000" b="1" dirty="0">
                <a:latin typeface="Arial" panose="020B0604020202020204" pitchFamily="34" charset="0"/>
                <a:ea typeface="Times New Roman" panose="02020603050405020304" pitchFamily="18" charset="0"/>
                <a:cs typeface="Arial" panose="020B0604020202020204" pitchFamily="34" charset="0"/>
              </a:rPr>
              <a:t>Reports</a:t>
            </a:r>
            <a:r>
              <a:rPr lang="en-US" sz="1000" dirty="0">
                <a:latin typeface="Arial" panose="020B0604020202020204" pitchFamily="34" charset="0"/>
                <a:ea typeface="Times New Roman" panose="02020603050405020304" pitchFamily="18" charset="0"/>
                <a:cs typeface="Arial" panose="020B0604020202020204" pitchFamily="34" charset="0"/>
              </a:rPr>
              <a:t>, expand </a:t>
            </a:r>
            <a:r>
              <a:rPr lang="en-US" sz="1000" b="1" dirty="0">
                <a:latin typeface="Arial" panose="020B0604020202020204" pitchFamily="34" charset="0"/>
                <a:ea typeface="Times New Roman" panose="02020603050405020304" pitchFamily="18" charset="0"/>
                <a:cs typeface="Arial" panose="020B0604020202020204" pitchFamily="34" charset="0"/>
              </a:rPr>
              <a:t>User Defined</a:t>
            </a:r>
            <a:r>
              <a:rPr lang="en-US" sz="1000" dirty="0">
                <a:latin typeface="Arial" panose="020B0604020202020204" pitchFamily="34" charset="0"/>
                <a:ea typeface="Times New Roman" panose="02020603050405020304" pitchFamily="18" charset="0"/>
                <a:cs typeface="Arial" panose="020B0604020202020204" pitchFamily="34" charset="0"/>
              </a:rPr>
              <a:t>,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LON-SVR1 Performance</a:t>
            </a:r>
            <a:r>
              <a:rPr lang="en-US" sz="1000" dirty="0">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nSpc>
                <a:spcPts val="1300"/>
              </a:lnSpc>
              <a:spcBef>
                <a:spcPts val="90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the folder beneath </a:t>
            </a:r>
            <a:r>
              <a:rPr lang="en-US" sz="1000" b="1" dirty="0">
                <a:latin typeface="Arial" panose="020B0604020202020204" pitchFamily="34" charset="0"/>
                <a:ea typeface="Times New Roman" panose="02020603050405020304" pitchFamily="18" charset="0"/>
                <a:cs typeface="Arial" panose="020B0604020202020204" pitchFamily="34" charset="0"/>
              </a:rPr>
              <a:t>LON-SVR1 Performance</a:t>
            </a:r>
            <a:r>
              <a:rPr lang="en-US" sz="1000" dirty="0">
                <a:latin typeface="Arial" panose="020B0604020202020204" pitchFamily="34" charset="0"/>
                <a:ea typeface="Times New Roman" panose="02020603050405020304" pitchFamily="18" charset="0"/>
                <a:cs typeface="Arial" panose="020B0604020202020204" pitchFamily="34" charset="0"/>
              </a:rPr>
              <a:t>. The data collector set’s previous collection process generated this report. You can change from the chart view to any other supported view. </a:t>
            </a:r>
          </a:p>
          <a:p>
            <a:pPr marL="342900" marR="0" lvl="0" indent="-342900">
              <a:lnSpc>
                <a:spcPts val="1300"/>
              </a:lnSpc>
              <a:spcBef>
                <a:spcPts val="900"/>
              </a:spcBef>
              <a:spcAft>
                <a:spcPts val="60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If the report is not displayed, click the </a:t>
            </a:r>
            <a:r>
              <a:rPr lang="en-US" sz="1000" b="1" dirty="0">
                <a:latin typeface="Arial" panose="020B0604020202020204" pitchFamily="34" charset="0"/>
                <a:ea typeface="Times New Roman" panose="02020603050405020304" pitchFamily="18" charset="0"/>
                <a:cs typeface="Arial" panose="020B0604020202020204" pitchFamily="34" charset="0"/>
              </a:rPr>
              <a:t>Refresh </a:t>
            </a:r>
            <a:r>
              <a:rPr lang="en-US" sz="1000" dirty="0">
                <a:latin typeface="Arial" panose="020B0604020202020204" pitchFamily="34" charset="0"/>
                <a:ea typeface="Times New Roman" panose="02020603050405020304" pitchFamily="18" charset="0"/>
                <a:cs typeface="Arial" panose="020B0604020202020204" pitchFamily="34" charset="0"/>
              </a:rPr>
              <a:t>button on the toolbar, and then repeat </a:t>
            </a:r>
            <a:r>
              <a:rPr lang="en-US" sz="1000" b="1" dirty="0">
                <a:latin typeface="Arial" panose="020B0604020202020204" pitchFamily="34" charset="0"/>
                <a:ea typeface="Times New Roman" panose="02020603050405020304" pitchFamily="18" charset="0"/>
                <a:cs typeface="Arial" panose="020B0604020202020204" pitchFamily="34" charset="0"/>
              </a:rPr>
              <a:t>Step </a:t>
            </a:r>
            <a:r>
              <a:rPr lang="en-US" sz="1000" b="1" dirty="0" smtClean="0">
                <a:latin typeface="Arial" panose="020B0604020202020204" pitchFamily="34" charset="0"/>
                <a:ea typeface="Times New Roman" panose="02020603050405020304" pitchFamily="18" charset="0"/>
                <a:cs typeface="Arial" panose="020B0604020202020204" pitchFamily="34" charset="0"/>
              </a:rPr>
              <a:t>2</a:t>
            </a:r>
            <a:r>
              <a:rPr lang="en-US" sz="1000" dirty="0" smtClean="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900"/>
              </a:spcBef>
              <a:spcAft>
                <a:spcPts val="600"/>
              </a:spcAft>
              <a:buFont typeface="+mj-lt"/>
              <a:buAutoNum type="arabicPeriod"/>
            </a:pPr>
            <a:r>
              <a:rPr lang="en-US" sz="1000" dirty="0" smtClean="0">
                <a:latin typeface="Arial" panose="020B0604020202020204" pitchFamily="34" charset="0"/>
                <a:ea typeface="SimSun" panose="02010600030101010101" pitchFamily="2" charset="-122"/>
                <a:cs typeface="Arial" panose="020B0604020202020204" pitchFamily="34" charset="0"/>
              </a:rPr>
              <a:t>Close </a:t>
            </a:r>
            <a:r>
              <a:rPr lang="en-US" sz="1000" dirty="0">
                <a:latin typeface="Arial" panose="020B0604020202020204" pitchFamily="34" charset="0"/>
                <a:ea typeface="SimSun" panose="02010600030101010101" pitchFamily="2" charset="-122"/>
                <a:cs typeface="Arial" panose="020B0604020202020204" pitchFamily="34" charset="0"/>
              </a:rPr>
              <a:t>all open windows.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98005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Describe how to monitor a network, and discuss with students that in order to have a healthy and performance-reliable IT environment, you should monitor not only the server components, but also the networking components.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Provide the following examples: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Segoe UI" panose="020B0502040204020203" pitchFamily="34" charset="0"/>
              </a:rPr>
              <a:t>Poor Domain Name System (DNS) performance will affect many critical services, such as Active Directory</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 </a:t>
            </a:r>
            <a:r>
              <a:rPr lang="en-US" sz="1000" smtClean="0">
                <a:effectLst/>
                <a:latin typeface="Arial" panose="020B0604020202020204" pitchFamily="34" charset="0"/>
                <a:ea typeface="Calibri" panose="020F0502020204030204" pitchFamily="34" charset="0"/>
                <a:cs typeface="Segoe UI" panose="020B0502040204020203" pitchFamily="34" charset="0"/>
              </a:rPr>
              <a:t>Domain Services (AD DS), Internet access, and other applications that depend on AD DS, such as Exchange Server, Microsoft SQL Server</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data-management software, and Microsoft SharePoint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Server 2013.</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Segoe UI" panose="020B0502040204020203" pitchFamily="34" charset="0"/>
              </a:rPr>
              <a:t>If Dynamic Host Configuration Protocol (DHCP) has poor performance, the clients cannot obtain IP addresses. This results in limited network connectivity.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29174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Emphasize to students that monitoring virtual machines is no different that monitoring host-based servers, and that they can use the same tools and techniques. However, also mention that they can use resource metering specifically for virtual machine monitoring.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14613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CA" sz="1000" dirty="0">
                <a:latin typeface="Arial" panose="020B0604020202020204" pitchFamily="34" charset="0"/>
                <a:cs typeface="Arial" panose="020B0604020202020204" pitchFamily="34" charset="0"/>
              </a:rPr>
              <a:t>Provide an overview of the topics that the lesson will discuss.</a:t>
            </a:r>
            <a:endParaRPr lang="en-US"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1970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Bef>
                <a:spcPts val="900"/>
              </a:spcBef>
              <a:spcAft>
                <a:spcPts val="800"/>
              </a:spcAft>
            </a:pPr>
            <a:r>
              <a:rPr lang="en-US" sz="1000" dirty="0">
                <a:latin typeface="Arial" panose="020B0604020202020204" pitchFamily="34" charset="0"/>
                <a:cs typeface="Arial" panose="020B0604020202020204" pitchFamily="34" charset="0"/>
              </a:rPr>
              <a:t>Explain to students the scenarios in which you would use Server Manager for viewing event logs from different remote Windows servers. Also, display the Server Manager console to students, and demonstrate how you can monitor event-log information from the </a:t>
            </a:r>
            <a:r>
              <a:rPr lang="en-US" sz="1000" dirty="0" smtClean="0">
                <a:latin typeface="Arial" panose="020B0604020202020204" pitchFamily="34" charset="0"/>
                <a:cs typeface="Arial" panose="020B0604020202020204" pitchFamily="34" charset="0"/>
              </a:rPr>
              <a:t>console.</a:t>
            </a:r>
            <a:endParaRPr lang="en-US"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33908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Remind students that event logs contain vast amounts of data, and it could be challenging to narrow the set of events to just those of interest.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1205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Leave the virtual machines running for subsequent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required virtual machines, 20411D-LON-DC1 and 20411D-LON-SVR1, should be running after the preceding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View Server Roles custom views</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LON-SVR1, open Event Viewer.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navigation pane,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Custom Views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Server Roles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Web Server (IIS)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This is the Web Server role-specific custom view.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 custom view</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navigation pane,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Custom Views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Custom View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Custom View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Critical</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Warning</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smtClean="0">
                <a:effectLst/>
                <a:latin typeface="Arial" panose="020B0604020202020204" pitchFamily="34" charset="0"/>
                <a:ea typeface="Times New Roman" panose="02020603050405020304" pitchFamily="18" charset="0"/>
                <a:cs typeface="Segoe UI" panose="020B0502040204020203" pitchFamily="34" charset="0"/>
              </a:rPr>
              <a:t>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Error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Custom View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Event logs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drop-down list,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Logs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System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Application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boxes. Click the mouse pointer back into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Custom View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Save Filter to Custom View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 Custom View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Event Viewer, in the right pane, view the events that are visible within your custom view.</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2137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Event Viewer includes the ability to collect copies of events from multiple remote computers, and then store them locally. To specify which events to collect, create an event subscription. Among other details, the subscription specifies exactly which events will be collected and in which log they will be stored locally. After a subscription is active and events are being collected, you can view and manipulate these forwarded events as you would any other locally stored events.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before you can create a subscription to collect events on a computer, you must configure the collecting computer (the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collector</a:t>
            </a:r>
            <a:r>
              <a:rPr lang="en-US" sz="1000" smtClean="0">
                <a:effectLst/>
                <a:latin typeface="Arial" panose="020B0604020202020204" pitchFamily="34" charset="0"/>
                <a:ea typeface="Calibri" panose="020F0502020204030204" pitchFamily="34" charset="0"/>
                <a:cs typeface="Segoe UI" panose="020B0502040204020203" pitchFamily="34" charset="0"/>
              </a:rPr>
              <a:t>) and each computer from which events will be collected (the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source</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31740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The required virtual machines, 20411D-LON-DC1 and 20411D-LON-SVR1, should be running after the preceding demonstration.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Configure the source computer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Switch to 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Sign in as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Start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Cmd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in the search box.</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Command Prompt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winrm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quickconfig</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995"/>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Note that the service is already running.</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From the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Server Manager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Tools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Active Directory Users and Computers console, in the navigation pane, expand </a:t>
            </a:r>
            <a:r>
              <a:rPr lang="en-US" sz="1000" b="1" dirty="0" err="1" smtClean="0">
                <a:effectLst/>
                <a:latin typeface="Arial" panose="020B0604020202020204" pitchFamily="34" charset="0"/>
                <a:ea typeface="Times New Roman" panose="02020603050405020304" pitchFamily="18" charset="0"/>
                <a:cs typeface="Segoe UI" panose="020B0502040204020203" pitchFamily="34" charset="0"/>
              </a:rPr>
              <a:t>Adatum.com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Builtin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results pane,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Administrators Properties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Members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tab.</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Users, Contacts, Computers, Service Accounts, or Groups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Object Types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Object Types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Computers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Users, Contacts, Computers, Service Accounts, or Groups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88273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Provide an overview of the topics that you will discuss with students in this lesson.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16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object names to select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the collector computer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Switch to LON-SVR1.</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Cmd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Search box</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 Prompt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Bef>
                <a:spcPts val="600"/>
              </a:spcBef>
              <a:spcAft>
                <a:spcPts val="995"/>
              </a:spcAft>
              <a:buAutoNum type="arabicPeriod"/>
            </a:pP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Wecutil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qc</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When prompted,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and view the subscribed log</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Event Viewer, in the navigation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Subscription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 Events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Collector Initiated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Domain Computers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object name to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Properties – LON-DC1 Events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Events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Critical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Warning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Information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Verbose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check boxes.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30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80142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Logged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drop-down list,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Last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30</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days.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 logs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drop-down list, select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Logs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Click the mouse pointer back into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Filter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Properties – LON-DC1 Events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Event Viewer, in the navigation pane,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Logs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Forwarded Events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Examine any listed events.</a:t>
            </a:r>
            <a:endParaRPr lang="en-US"/>
          </a:p>
        </p:txBody>
      </p:sp>
      <p:sp>
        <p:nvSpPr>
          <p:cNvPr id="4" name="Slide Number Placeholder 3"/>
          <p:cNvSpPr>
            <a:spLocks noGrp="1"/>
          </p:cNvSpPr>
          <p:nvPr>
            <p:ph type="sldNum" sz="quarter" idx="10"/>
          </p:nvPr>
        </p:nvSpPr>
        <p:spPr/>
        <p:txBody>
          <a:bodyPr/>
          <a:lstStyle/>
          <a:p>
            <a:fld id="{68B554F4-CAF1-419B-A28B-733301D939E6}"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29806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Establishing a Performance Baseline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In this exercise, you will use Performance Monitor on the server, and create a baseline by using typical performance counters.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Identifying the Source of a Performance Problem</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In this exercise, you will simulate a load to represent the system in live usage, gather performance data by using your data collector set, and then determine the potential cause of the performance problem.</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Viewing and Configuring Centralized Event Logs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In this exercise, you will use LON-DC1 to collect event logs from LON-SVR1. Specifically, you will use this process to gather performance-related alerts from your network servers.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72703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8B554F4-CAF1-419B-A28B-733301D939E6}"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76225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8B554F4-CAF1-419B-A28B-733301D939E6}"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762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42859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What significant counters should you monitor in Performance Monitor?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should monitor the following:</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Processor &gt; % Processor Time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System &gt; Processor Queue Length</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Memory &gt; Pages/sec</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Physical Disk &gt; % Disk Time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Physical Disk &gt; Avg. Disk Queue Length</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Why is it important to monitor server performance periodically?</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By monitoring server performance, you can perform capacity planning, identify and remove performance bottlenecks, and assist with server troubleshooting.</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Why should you use performance alerts?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By using alerts, you can react more quickly to emerging performance-related problems, perhaps before they have a chance to impinge on users’ productivity</a:t>
            </a:r>
            <a:r>
              <a:rPr lang="en-US" sz="1000" dirty="0" smtClean="0">
                <a:effectLst/>
                <a:latin typeface="Arial" panose="020B0604020202020204" pitchFamily="34" charset="0"/>
                <a:ea typeface="Calibri" panose="020F0502020204030204" pitchFamily="34" charset="0"/>
                <a:cs typeface="Segoe UI" panose="020B0502040204020203" pitchFamily="34" charset="0"/>
              </a:rPr>
              <a: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93929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p>
          <a:p>
            <a:pPr lvl="0">
              <a:lnSpc>
                <a:spcPct val="107000"/>
              </a:lnSpc>
            </a:pP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pP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pP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pP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Best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Practices: </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Create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an end-to-end monitoring strategy for your Information Technology (IT) infrastructure. Monitoring should focus on proactively detecting potential failures or performance issues.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When monitoring, estimate the baseline of system utilizations for each server. This will help you determine whether the system is performing well or is overused. </a:t>
            </a:r>
            <a:endParaRPr lang="en-US" dirty="0"/>
          </a:p>
        </p:txBody>
      </p:sp>
      <p:sp>
        <p:nvSpPr>
          <p:cNvPr id="4" name="Slide Number Placeholder 3"/>
          <p:cNvSpPr>
            <a:spLocks noGrp="1"/>
          </p:cNvSpPr>
          <p:nvPr>
            <p:ph type="sldNum" sz="quarter" idx="10"/>
          </p:nvPr>
        </p:nvSpPr>
        <p:spPr/>
        <p:txBody>
          <a:bodyPr/>
          <a:lstStyle/>
          <a:p>
            <a:fld id="{68B554F4-CAF1-419B-A28B-733301D939E6}" type="slidenum">
              <a:rPr lang="en-US" smtClean="0"/>
              <a:t>37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3284929"/>
              </p:ext>
            </p:extLst>
          </p:nvPr>
        </p:nvGraphicFramePr>
        <p:xfrm>
          <a:off x="407988" y="2389083"/>
          <a:ext cx="5934075" cy="1899285"/>
        </p:xfrm>
        <a:graphic>
          <a:graphicData uri="http://schemas.openxmlformats.org/drawingml/2006/table">
            <a:tbl>
              <a:tblPr firstRow="1" firstCol="1" bandRow="1"/>
              <a:tblGrid>
                <a:gridCol w="1978025"/>
                <a:gridCol w="1978025"/>
                <a:gridCol w="1978025"/>
              </a:tblGrid>
              <a:tr h="0">
                <a:tc>
                  <a:txBody>
                    <a:bodyPr/>
                    <a:lstStyle/>
                    <a:p>
                      <a:pPr marL="0" marR="0">
                        <a:lnSpc>
                          <a:spcPct val="115000"/>
                        </a:lnSpc>
                        <a:spcBef>
                          <a:spcPts val="0"/>
                        </a:spcBef>
                        <a:spcAft>
                          <a:spcPts val="0"/>
                        </a:spcAft>
                      </a:pPr>
                      <a:r>
                        <a:rPr lang="en-US" sz="950" b="1">
                          <a:effectLst/>
                          <a:latin typeface="Arial" panose="020B0604020202020204" pitchFamily="34" charset="0"/>
                          <a:ea typeface="SimSun" panose="02010600030101010101" pitchFamily="2" charset="-122"/>
                          <a:cs typeface="Arial" panose="020B0604020202020204" pitchFamily="34" charset="0"/>
                        </a:rPr>
                        <a:t>Tool</a:t>
                      </a:r>
                      <a:endParaRPr lang="en-US" sz="95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effectLst/>
                          <a:latin typeface="Arial" panose="020B0604020202020204" pitchFamily="34" charset="0"/>
                          <a:ea typeface="SimSun" panose="02010600030101010101" pitchFamily="2" charset="-122"/>
                          <a:cs typeface="Arial" panose="020B0604020202020204" pitchFamily="34" charset="0"/>
                        </a:rPr>
                        <a:t>Use for</a:t>
                      </a:r>
                      <a:endParaRPr lang="en-US" sz="95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effectLst/>
                          <a:latin typeface="Arial" panose="020B0604020202020204" pitchFamily="34" charset="0"/>
                          <a:ea typeface="SimSun" panose="02010600030101010101" pitchFamily="2" charset="-122"/>
                          <a:cs typeface="Arial" panose="020B0604020202020204" pitchFamily="34" charset="0"/>
                        </a:rPr>
                        <a:t>Where to find it</a:t>
                      </a:r>
                      <a:endParaRPr lang="en-US" sz="95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Server Manager Dashboard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Monitoring multiple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Server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Performance Monitor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Monitoring and analyzing real-time and logged performance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Server Manager/Tools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Reliability Monitor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Monitoring hardware and software issues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Control Panel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Resource Monitor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Monitoring the use and performance of CPUs, disks, networks, and memory in real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Server Manager/Tools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Event Viewer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Viewing and managing event logs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Server Manager/Tools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Task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SimSun" panose="02010600030101010101" pitchFamily="2" charset="-122"/>
                          <a:cs typeface="Arial" panose="020B0604020202020204" pitchFamily="34" charset="0"/>
                        </a:rPr>
                        <a:t>Identifying and resolving performance-related problems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effectLst/>
                          <a:latin typeface="Arial" panose="020B0604020202020204" pitchFamily="34" charset="0"/>
                          <a:ea typeface="SimSun" panose="02010600030101010101" pitchFamily="2" charset="-122"/>
                          <a:cs typeface="Arial" panose="020B0604020202020204" pitchFamily="34" charset="0"/>
                        </a:rPr>
                        <a:t>Server Manager/Tools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1426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smtClean="0">
                <a:solidFill>
                  <a:srgbClr val="336699"/>
                </a:solidFill>
                <a:latin typeface="Arial" panose="020B0604020202020204" pitchFamily="34" charset="0"/>
              </a:rPr>
              <a:t>13: Monitoring Windows Server 2012</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panose="020B0604020202020204" pitchFamily="34" charset="0"/>
              </a:rPr>
              <a:t>20411D</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38</a:t>
            </a:fld>
            <a:endParaRPr lang="en-US" smtClean="0"/>
          </a:p>
        </p:txBody>
      </p:sp>
      <p:sp>
        <p:nvSpPr>
          <p:cNvPr id="33797" name="Rectangle 2"/>
          <p:cNvSpPr>
            <a:spLocks noGrp="1" noRot="1" noChangeAspect="1" noChangeArrowheads="1" noTextEdit="1"/>
          </p:cNvSpPr>
          <p:nvPr>
            <p:ph type="sldImg"/>
          </p:nvPr>
        </p:nvSpPr>
        <p:spPr>
          <a:xfrm>
            <a:off x="4438298" y="93610"/>
            <a:ext cx="2447149" cy="1825387"/>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smtClean="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196496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Consider demonstrating Task Manager as you discuss the contents of each tab.</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0710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can use Performance Monitor to examine how the programs you run affect your server’s performance, both in real time and by collecting log data for later analysis.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access Performance Monitor, in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Performance Information and Tools</a:t>
            </a:r>
            <a:r>
              <a:rPr lang="en-US" sz="1000" smtClean="0">
                <a:effectLst/>
                <a:latin typeface="Arial" panose="020B0604020202020204" pitchFamily="34" charset="0"/>
                <a:ea typeface="Calibri" panose="020F0502020204030204" pitchFamily="34" charset="0"/>
                <a:cs typeface="Segoe UI" panose="020B0502040204020203" pitchFamily="34" charset="0"/>
              </a:rPr>
              <a:t> page, select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Advanced Tools</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can view data through Performance Monitor by using: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Monitoring tools.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Data collector sets.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Reports.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mention that you can access Resource Monitor from Performance Monitor.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Inform students that during the process of installing other applications, such as Microsoft Exchange Server or Microsoft SQL Server</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data-management software, Windows Server adds application-specific Exchange Server and SQL Server performance counters to Performance Monitor.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389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0584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how the Resource Monitor interface in Windows Server 2012 provides an in-depth look at a server’s real-time performance. Explain how students can use Resource Monitor to monitor the use and performance of CPU, disk, network, and memory resources in real time. This enables you to identify and resolve resource conflicts and bottlenecks.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41291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how Reliability Monitor works, and demonstrate the Reliability Monitor console in order to explain information that it makes available.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9271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Most students should be familiar with the basics of Event Viewer. Consider demonstrating the Applications and Services Logs node.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B554F4-CAF1-419B-A28B-733301D939E6}"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13: Monitoring Windows Server 2012</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359823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169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863472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35719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84260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920730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09899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95616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30690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7734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42022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54093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6856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204735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8818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812487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38510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771051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4222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1628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22082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9350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602560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06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17904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728033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413169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626569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772021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34031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532592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00737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947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770899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987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749898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7640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4290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390912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3430983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44608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379801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30274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58477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59659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240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56357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39333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258470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73649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842323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614923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6235460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15351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443363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689078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771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410163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844202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24649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966954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523301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19532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0475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299396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767778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90109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7538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09032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5969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43943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50616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72163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907314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43117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37711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378056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47163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48327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28959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24049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682793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8955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162747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636882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70177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66545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071026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335912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2324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55397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995844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7276047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702950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413528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17242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30697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535362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8295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454004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5989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29944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1366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926533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162852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276303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08960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50324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05427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551474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16451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22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6959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767464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819132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436803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78427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117543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348962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8740367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765084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62907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66404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3585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160628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5455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97845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244699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8198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167667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09685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31721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89119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54418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0538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344320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724628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490250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32090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68460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500333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994145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111913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555663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207725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9366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163507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066925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8578583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43539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2156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928469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86670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315669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89290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55101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61000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515693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148915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276722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71430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173902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580805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229728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77685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61720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619670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8039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6668849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231991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839584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532929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7791428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62425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751471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92361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739883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912836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085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620548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072333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333718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89504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378251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799114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758714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734642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877930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215601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9012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185451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336873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90452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919608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179058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79052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271533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040347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896714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124868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9556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99787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11337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4942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092584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52243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406928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918020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202347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41890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084757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587054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99245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87499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0305303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808713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38087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867923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38795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845615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880009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9510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81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1235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70240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150373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935048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56161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151669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91451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744846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290023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45397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379684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5836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531687"/>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122891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596057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03026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6817108"/>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1033845"/>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094341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65301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741079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199137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29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401351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047954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73615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585189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6792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81596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7201049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900573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440854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120212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56578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790879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957441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96034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357607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5780622"/>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432268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89165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892816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5112709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320196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83775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611573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360748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96384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346895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8011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990299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1746907"/>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984328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665764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225097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24399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754871"/>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1085295"/>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51042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864479"/>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221475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31483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748849"/>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243062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051834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190211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4196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530139"/>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983221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145444"/>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7118389"/>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84358839"/>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2690602"/>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754747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302932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328872"/>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719542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44964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3046711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4215054"/>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6775619"/>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242849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96667226"/>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663257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883438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915911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6349111"/>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277239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485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747024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3081865"/>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971337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358624"/>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719600"/>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417967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3406577"/>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7880371"/>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0287678"/>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683743"/>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605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5535797"/>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003818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76263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727020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3902301"/>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558955"/>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283407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3912331"/>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0264760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3403399"/>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2545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25132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32480"/>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32465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06897"/>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5737375"/>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32591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354881"/>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304600"/>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6490906"/>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3865580"/>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3610367"/>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1101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7538886"/>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226194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59748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479710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1593002"/>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43482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6878344"/>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850904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1322830"/>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53305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2181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129525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776898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976349"/>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313380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69275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2747507"/>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302308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50069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4898691"/>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8023374"/>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7373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648568"/>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5970179"/>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044003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6014686"/>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6765337"/>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1414866"/>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0255038"/>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231943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9787409"/>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46466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16549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234740"/>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8739181"/>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214766"/>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5560586"/>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482282"/>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4458093"/>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8497473"/>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8388986"/>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159939"/>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901139"/>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02290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793793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024863"/>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3848164"/>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2913558"/>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1563805"/>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6148005"/>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0132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06357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11141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90587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0165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9288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30788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66223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84109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225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3527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1950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1898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4256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95587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422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14242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50401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672650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42562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42414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892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54307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5549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01888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87136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391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3115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9441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6038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166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15486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66307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31155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2265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88049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6107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9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83341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75595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12715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99855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2050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21693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14121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3617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90516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2904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37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502247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69935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466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53766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84886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9874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754810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222736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723073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62876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1427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4.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theme" Target="../theme/theme35.xml"/><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slideLayout" Target="../slideLayouts/slideLayout419.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7.xml"/><Relationship Id="rId13" Type="http://schemas.openxmlformats.org/officeDocument/2006/relationships/theme" Target="../theme/theme36.xml"/><Relationship Id="rId3" Type="http://schemas.openxmlformats.org/officeDocument/2006/relationships/slideLayout" Target="../slideLayouts/slideLayout422.xml"/><Relationship Id="rId7" Type="http://schemas.openxmlformats.org/officeDocument/2006/relationships/slideLayout" Target="../slideLayouts/slideLayout426.xml"/><Relationship Id="rId12" Type="http://schemas.openxmlformats.org/officeDocument/2006/relationships/slideLayout" Target="../slideLayouts/slideLayout431.xml"/><Relationship Id="rId2" Type="http://schemas.openxmlformats.org/officeDocument/2006/relationships/slideLayout" Target="../slideLayouts/slideLayout421.xml"/><Relationship Id="rId1" Type="http://schemas.openxmlformats.org/officeDocument/2006/relationships/slideLayout" Target="../slideLayouts/slideLayout420.xml"/><Relationship Id="rId6" Type="http://schemas.openxmlformats.org/officeDocument/2006/relationships/slideLayout" Target="../slideLayouts/slideLayout425.xml"/><Relationship Id="rId11" Type="http://schemas.openxmlformats.org/officeDocument/2006/relationships/slideLayout" Target="../slideLayouts/slideLayout430.xml"/><Relationship Id="rId5" Type="http://schemas.openxmlformats.org/officeDocument/2006/relationships/slideLayout" Target="../slideLayouts/slideLayout424.xml"/><Relationship Id="rId10" Type="http://schemas.openxmlformats.org/officeDocument/2006/relationships/slideLayout" Target="../slideLayouts/slideLayout429.xml"/><Relationship Id="rId4" Type="http://schemas.openxmlformats.org/officeDocument/2006/relationships/slideLayout" Target="../slideLayouts/slideLayout423.xml"/><Relationship Id="rId9" Type="http://schemas.openxmlformats.org/officeDocument/2006/relationships/slideLayout" Target="../slideLayouts/slideLayout428.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9.xml"/><Relationship Id="rId13" Type="http://schemas.openxmlformats.org/officeDocument/2006/relationships/theme" Target="../theme/theme37.xml"/><Relationship Id="rId3" Type="http://schemas.openxmlformats.org/officeDocument/2006/relationships/slideLayout" Target="../slideLayouts/slideLayout434.xml"/><Relationship Id="rId7" Type="http://schemas.openxmlformats.org/officeDocument/2006/relationships/slideLayout" Target="../slideLayouts/slideLayout438.xml"/><Relationship Id="rId12" Type="http://schemas.openxmlformats.org/officeDocument/2006/relationships/slideLayout" Target="../slideLayouts/slideLayout443.xml"/><Relationship Id="rId2" Type="http://schemas.openxmlformats.org/officeDocument/2006/relationships/slideLayout" Target="../slideLayouts/slideLayout433.xml"/><Relationship Id="rId1" Type="http://schemas.openxmlformats.org/officeDocument/2006/relationships/slideLayout" Target="../slideLayouts/slideLayout432.xml"/><Relationship Id="rId6" Type="http://schemas.openxmlformats.org/officeDocument/2006/relationships/slideLayout" Target="../slideLayouts/slideLayout437.xml"/><Relationship Id="rId11" Type="http://schemas.openxmlformats.org/officeDocument/2006/relationships/slideLayout" Target="../slideLayouts/slideLayout442.xml"/><Relationship Id="rId5" Type="http://schemas.openxmlformats.org/officeDocument/2006/relationships/slideLayout" Target="../slideLayouts/slideLayout436.xml"/><Relationship Id="rId10" Type="http://schemas.openxmlformats.org/officeDocument/2006/relationships/slideLayout" Target="../slideLayouts/slideLayout441.xml"/><Relationship Id="rId4" Type="http://schemas.openxmlformats.org/officeDocument/2006/relationships/slideLayout" Target="../slideLayouts/slideLayout435.xml"/><Relationship Id="rId9" Type="http://schemas.openxmlformats.org/officeDocument/2006/relationships/slideLayout" Target="../slideLayouts/slideLayout440.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1.xml"/><Relationship Id="rId13" Type="http://schemas.openxmlformats.org/officeDocument/2006/relationships/theme" Target="../theme/theme38.xml"/><Relationship Id="rId3" Type="http://schemas.openxmlformats.org/officeDocument/2006/relationships/slideLayout" Target="../slideLayouts/slideLayout446.xml"/><Relationship Id="rId7" Type="http://schemas.openxmlformats.org/officeDocument/2006/relationships/slideLayout" Target="../slideLayouts/slideLayout450.xml"/><Relationship Id="rId12" Type="http://schemas.openxmlformats.org/officeDocument/2006/relationships/slideLayout" Target="../slideLayouts/slideLayout455.xml"/><Relationship Id="rId2" Type="http://schemas.openxmlformats.org/officeDocument/2006/relationships/slideLayout" Target="../slideLayouts/slideLayout445.xml"/><Relationship Id="rId1" Type="http://schemas.openxmlformats.org/officeDocument/2006/relationships/slideLayout" Target="../slideLayouts/slideLayout444.xml"/><Relationship Id="rId6" Type="http://schemas.openxmlformats.org/officeDocument/2006/relationships/slideLayout" Target="../slideLayouts/slideLayout449.xml"/><Relationship Id="rId11" Type="http://schemas.openxmlformats.org/officeDocument/2006/relationships/slideLayout" Target="../slideLayouts/slideLayout454.xml"/><Relationship Id="rId5" Type="http://schemas.openxmlformats.org/officeDocument/2006/relationships/slideLayout" Target="../slideLayouts/slideLayout448.xml"/><Relationship Id="rId10" Type="http://schemas.openxmlformats.org/officeDocument/2006/relationships/slideLayout" Target="../slideLayouts/slideLayout453.xml"/><Relationship Id="rId4" Type="http://schemas.openxmlformats.org/officeDocument/2006/relationships/slideLayout" Target="../slideLayouts/slideLayout447.xml"/><Relationship Id="rId9" Type="http://schemas.openxmlformats.org/officeDocument/2006/relationships/slideLayout" Target="../slideLayouts/slideLayout4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87026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6827494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94806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9582184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6615660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217366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1397858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5257735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167312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8195146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479401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08927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7397380"/>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324503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1955496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1675527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198267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245014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464514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881160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324312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291253"/>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394987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5038855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9291254"/>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28761677"/>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438821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618527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409660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599513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981256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041801"/>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0948716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300471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8729779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1007675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931894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367280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0.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94.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5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6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13</a:t>
            </a:r>
            <a:endParaRPr lang="en-US" sz="2600"/>
          </a:p>
        </p:txBody>
      </p:sp>
      <p:sp>
        <p:nvSpPr>
          <p:cNvPr id="3" name="Subtitle 2"/>
          <p:cNvSpPr>
            <a:spLocks noGrp="1"/>
          </p:cNvSpPr>
          <p:nvPr>
            <p:ph type="subTitle" sz="quarter" idx="1"/>
          </p:nvPr>
        </p:nvSpPr>
        <p:spPr/>
        <p:txBody>
          <a:bodyPr/>
          <a:lstStyle/>
          <a:p>
            <a:r>
              <a:rPr lang="en-US" smtClean="0"/>
              <a:t>Monitoring Windows Server 2012
</a:t>
            </a:r>
            <a:endParaRPr lang="en-US"/>
          </a:p>
        </p:txBody>
      </p:sp>
    </p:spTree>
    <p:extLst>
      <p:ext uri="{BB962C8B-B14F-4D97-AF65-F5344CB8AC3E}">
        <p14:creationId xmlns:p14="http://schemas.microsoft.com/office/powerpoint/2010/main" val="48702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fa28397-d65a-4600-9475-00886a6523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Event Viewer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Event Viewer provides the ability to</a:t>
            </a:r>
          </a:p>
          <a:p>
            <a:pPr lvl="1"/>
            <a:r>
              <a:rPr lang="en-US" kern="0">
                <a:solidFill>
                  <a:srgbClr val="000000"/>
                </a:solidFill>
              </a:rPr>
              <a:t>View multiple logs</a:t>
            </a:r>
          </a:p>
          <a:p>
            <a:pPr lvl="1"/>
            <a:r>
              <a:rPr lang="en-US" kern="0">
                <a:solidFill>
                  <a:srgbClr val="000000"/>
                </a:solidFill>
              </a:rPr>
              <a:t>Create customized views</a:t>
            </a:r>
          </a:p>
          <a:p>
            <a:pPr lvl="1"/>
            <a:r>
              <a:rPr lang="en-US" kern="0">
                <a:solidFill>
                  <a:srgbClr val="000000"/>
                </a:solidFill>
              </a:rPr>
              <a:t>Configure tasks scheduled to run in response to events</a:t>
            </a:r>
          </a:p>
          <a:p>
            <a:pPr lvl="1"/>
            <a:r>
              <a:rPr lang="en-US" kern="0">
                <a:solidFill>
                  <a:srgbClr val="000000"/>
                </a:solidFill>
              </a:rPr>
              <a:t>Create and manage event subscriptions</a:t>
            </a:r>
          </a:p>
          <a:p>
            <a:pPr lvl="0"/>
            <a:r>
              <a:rPr lang="en-US" kern="0">
                <a:solidFill>
                  <a:srgbClr val="000000"/>
                </a:solidFill>
              </a:rPr>
              <a:t>Event Viewer has many built-in logs such as</a:t>
            </a:r>
          </a:p>
          <a:p>
            <a:pPr lvl="1"/>
            <a:r>
              <a:rPr lang="en-US" kern="0">
                <a:solidFill>
                  <a:srgbClr val="000000"/>
                </a:solidFill>
              </a:rPr>
              <a:t>Application log</a:t>
            </a:r>
          </a:p>
          <a:p>
            <a:pPr lvl="1"/>
            <a:r>
              <a:rPr lang="en-US" kern="0">
                <a:solidFill>
                  <a:srgbClr val="000000"/>
                </a:solidFill>
              </a:rPr>
              <a:t>Security log</a:t>
            </a:r>
          </a:p>
          <a:p>
            <a:pPr lvl="1"/>
            <a:r>
              <a:rPr lang="en-US" kern="0">
                <a:solidFill>
                  <a:srgbClr val="000000"/>
                </a:solidFill>
              </a:rPr>
              <a:t>Setup log</a:t>
            </a:r>
          </a:p>
          <a:p>
            <a:pPr lvl="1"/>
            <a:r>
              <a:rPr lang="en-US" kern="0">
                <a:solidFill>
                  <a:srgbClr val="000000"/>
                </a:solidFill>
              </a:rPr>
              <a:t>System log</a:t>
            </a:r>
          </a:p>
          <a:p>
            <a:pPr lvl="1"/>
            <a:r>
              <a:rPr lang="en-US" kern="0">
                <a:solidFill>
                  <a:srgbClr val="000000"/>
                </a:solidFill>
              </a:rPr>
              <a:t>Forwarded events</a:t>
            </a:r>
          </a:p>
          <a:p>
            <a:pPr lvl="0"/>
            <a:endParaRPr lang="en-US" kern="0" dirty="0">
              <a:solidFill>
                <a:srgbClr val="000000"/>
              </a:solidFill>
            </a:endParaRPr>
          </a:p>
        </p:txBody>
      </p:sp>
    </p:spTree>
    <p:extLst>
      <p:ext uri="{BB962C8B-B14F-4D97-AF65-F5344CB8AC3E}">
        <p14:creationId xmlns:p14="http://schemas.microsoft.com/office/powerpoint/2010/main" val="141324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1e798c1-246b-4ce2-beb9-66202187c9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a Server With Server Manager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Server Manager console:</a:t>
            </a:r>
          </a:p>
          <a:p>
            <a:pPr lvl="0"/>
            <a:r>
              <a:rPr lang="en-US" kern="0">
                <a:solidFill>
                  <a:srgbClr val="000000"/>
                </a:solidFill>
              </a:rPr>
              <a:t>Installed by default on Windows Server 2012, can be installed on Windows 8</a:t>
            </a:r>
          </a:p>
          <a:p>
            <a:pPr lvl="0"/>
            <a:r>
              <a:rPr lang="en-US" kern="0">
                <a:solidFill>
                  <a:srgbClr val="000000"/>
                </a:solidFill>
              </a:rPr>
              <a:t>Supports monitoring of Windows Server operating systems</a:t>
            </a:r>
          </a:p>
          <a:p>
            <a:pPr lvl="0"/>
            <a:r>
              <a:rPr lang="en-US" kern="0">
                <a:solidFill>
                  <a:srgbClr val="000000"/>
                </a:solidFill>
              </a:rPr>
              <a:t>Provides a centralized monitoring dashboard</a:t>
            </a:r>
          </a:p>
          <a:p>
            <a:pPr lvl="0"/>
            <a:r>
              <a:rPr lang="en-US" kern="0">
                <a:solidFill>
                  <a:srgbClr val="000000"/>
                </a:solidFill>
              </a:rPr>
              <a:t>Analyzes or troubleshoots different types of issues</a:t>
            </a:r>
          </a:p>
          <a:p>
            <a:pPr lvl="0"/>
            <a:r>
              <a:rPr lang="en-US" kern="0">
                <a:solidFill>
                  <a:srgbClr val="000000"/>
                </a:solidFill>
              </a:rPr>
              <a:t>Identifies critical events</a:t>
            </a:r>
          </a:p>
          <a:p>
            <a:pPr lvl="0"/>
            <a:r>
              <a:rPr lang="en-US" kern="0">
                <a:solidFill>
                  <a:srgbClr val="000000"/>
                </a:solidFill>
              </a:rPr>
              <a:t>Monitors the status of Best Practices Analyzer tool</a:t>
            </a:r>
          </a:p>
          <a:p>
            <a:pPr lvl="0"/>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96761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Performance Monitor</a:t>
            </a:r>
            <a:endParaRPr lang="en-US"/>
          </a:p>
        </p:txBody>
      </p:sp>
      <p:sp>
        <p:nvSpPr>
          <p:cNvPr id="3" name="Text Placeholder 2"/>
          <p:cNvSpPr>
            <a:spLocks noGrp="1"/>
          </p:cNvSpPr>
          <p:nvPr>
            <p:ph type="body" idx="1"/>
          </p:nvPr>
        </p:nvSpPr>
        <p:spPr/>
        <p:txBody>
          <a:bodyPr/>
          <a:lstStyle/>
          <a:p>
            <a:r>
              <a:rPr lang="en-US" smtClean="0"/>
              <a:t>Performance Baselines, Trends, and Capacity Planning
What Are Data Collector Sets?
Demonstration: Capturing Counter Data with a Data Collector Set
What Are Alerts?
Demonstration: Configuring an Alert
Demonstration: Viewing Reports in Performance Monitor
Monitoring Network Infrastructure Services
Considerations for Monitoring Virtual Machines</a:t>
            </a:r>
            <a:endParaRPr lang="en-US"/>
          </a:p>
        </p:txBody>
      </p:sp>
    </p:spTree>
    <p:extLst>
      <p:ext uri="{BB962C8B-B14F-4D97-AF65-F5344CB8AC3E}">
        <p14:creationId xmlns:p14="http://schemas.microsoft.com/office/powerpoint/2010/main" val="417672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 Baselines, Trends, and Capacity Planning</a:t>
            </a:r>
            <a:endParaRPr lang="en-US"/>
          </a:p>
        </p:txBody>
      </p:sp>
      <p:sp>
        <p:nvSpPr>
          <p:cNvPr id="4" name="Content Placeholder 2"/>
          <p:cNvSpPr txBox="1">
            <a:spLocks/>
          </p:cNvSpPr>
          <p:nvPr/>
        </p:nvSpPr>
        <p:spPr>
          <a:xfrm>
            <a:off x="457200" y="11430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a:solidFill>
                  <a:srgbClr val="000000"/>
                </a:solidFill>
              </a:rPr>
              <a:t>By calculating performance baselines for your server environment, you can more accurately interpret real-time monitoring information</a:t>
            </a:r>
          </a:p>
          <a:p>
            <a:pPr lvl="0"/>
            <a:r>
              <a:rPr lang="en-GB" sz="2400" kern="0">
                <a:solidFill>
                  <a:srgbClr val="000000"/>
                </a:solidFill>
              </a:rPr>
              <a:t>By establishing a baseline, you can:</a:t>
            </a:r>
          </a:p>
          <a:p>
            <a:pPr lvl="1"/>
            <a:r>
              <a:rPr lang="en-GB" kern="0">
                <a:solidFill>
                  <a:srgbClr val="000000"/>
                </a:solidFill>
              </a:rPr>
              <a:t>Interpret performance trends</a:t>
            </a:r>
          </a:p>
          <a:p>
            <a:pPr lvl="1"/>
            <a:r>
              <a:rPr lang="en-GB" kern="0">
                <a:solidFill>
                  <a:srgbClr val="000000"/>
                </a:solidFill>
              </a:rPr>
              <a:t>Perform capacity planning</a:t>
            </a:r>
          </a:p>
          <a:p>
            <a:pPr lvl="1"/>
            <a:r>
              <a:rPr lang="en-GB" kern="0">
                <a:solidFill>
                  <a:srgbClr val="000000"/>
                </a:solidFill>
              </a:rPr>
              <a:t>Identify bottlenecks</a:t>
            </a:r>
          </a:p>
          <a:p>
            <a:pPr lvl="0"/>
            <a:r>
              <a:rPr lang="en-US" sz="2400" kern="0">
                <a:solidFill>
                  <a:srgbClr val="000000"/>
                </a:solidFill>
              </a:rPr>
              <a:t>Analyze performance trends to predict when existing capacity is likely to be exhausted</a:t>
            </a:r>
          </a:p>
          <a:p>
            <a:pPr lvl="0"/>
            <a:r>
              <a:rPr lang="en-US" sz="2400" kern="0">
                <a:solidFill>
                  <a:srgbClr val="000000"/>
                </a:solidFill>
              </a:rPr>
              <a:t>Plan the capacity for the key hardware components:  processor, disk, memory and network</a:t>
            </a:r>
            <a:endParaRPr lang="en-GB" sz="2400" kern="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255256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Data Collector Sets?</a:t>
            </a:r>
            <a:endParaRPr lang="en-US"/>
          </a:p>
        </p:txBody>
      </p:sp>
      <p:sp>
        <p:nvSpPr>
          <p:cNvPr id="4" name="Content Placeholder 2"/>
          <p:cNvSpPr txBox="1">
            <a:spLocks/>
          </p:cNvSpPr>
          <p:nvPr/>
        </p:nvSpPr>
        <p:spPr>
          <a:xfrm>
            <a:off x="381000" y="12192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a:solidFill>
                  <a:srgbClr val="000000"/>
                </a:solidFill>
              </a:rPr>
              <a:t>Data collector sets enable you to gather performance-related and other system statistics for analysis </a:t>
            </a:r>
          </a:p>
          <a:p>
            <a:pPr lvl="0"/>
            <a:r>
              <a:rPr lang="en-GB" sz="2400" kern="0">
                <a:solidFill>
                  <a:srgbClr val="000000"/>
                </a:solidFill>
              </a:rPr>
              <a:t>Data collector sets can contain the following types of data collectors:</a:t>
            </a:r>
          </a:p>
          <a:p>
            <a:pPr lvl="1"/>
            <a:r>
              <a:rPr lang="en-US" kern="0">
                <a:solidFill>
                  <a:srgbClr val="000000"/>
                </a:solidFill>
              </a:rPr>
              <a:t>Performance counters</a:t>
            </a:r>
          </a:p>
          <a:p>
            <a:pPr lvl="1"/>
            <a:r>
              <a:rPr lang="en-US" kern="0">
                <a:solidFill>
                  <a:srgbClr val="000000"/>
                </a:solidFill>
              </a:rPr>
              <a:t>Event trace data</a:t>
            </a:r>
          </a:p>
          <a:p>
            <a:pPr lvl="1"/>
            <a:r>
              <a:rPr lang="en-US" kern="0">
                <a:solidFill>
                  <a:srgbClr val="000000"/>
                </a:solidFill>
              </a:rPr>
              <a:t>System configuration information</a:t>
            </a:r>
            <a:endParaRPr lang="en-US" kern="0" dirty="0">
              <a:solidFill>
                <a:srgbClr val="000000"/>
              </a:solidFill>
            </a:endParaRPr>
          </a:p>
        </p:txBody>
      </p:sp>
    </p:spTree>
    <p:extLst>
      <p:ext uri="{BB962C8B-B14F-4D97-AF65-F5344CB8AC3E}">
        <p14:creationId xmlns:p14="http://schemas.microsoft.com/office/powerpoint/2010/main" val="77608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9b2fd80-7ebd-4a62-a0a6-6970e510e3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Capturing Counter Data with a Data Collector Set</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400" kern="0">
                <a:solidFill>
                  <a:srgbClr val="000000"/>
                </a:solidFill>
              </a:rPr>
              <a:t>In this demonstration, you will see how to:</a:t>
            </a:r>
          </a:p>
          <a:p>
            <a:pPr lvl="0"/>
            <a:r>
              <a:rPr lang="en-GB" sz="2400" kern="0">
                <a:solidFill>
                  <a:srgbClr val="000000"/>
                </a:solidFill>
              </a:rPr>
              <a:t>Create a data collector set</a:t>
            </a:r>
          </a:p>
          <a:p>
            <a:pPr lvl="0"/>
            <a:r>
              <a:rPr lang="en-GB" sz="2400" kern="0">
                <a:solidFill>
                  <a:srgbClr val="000000"/>
                </a:solidFill>
              </a:rPr>
              <a:t>Create a disk load on the server</a:t>
            </a:r>
          </a:p>
          <a:p>
            <a:pPr lvl="0"/>
            <a:r>
              <a:rPr lang="en-GB" sz="2400" kern="0">
                <a:solidFill>
                  <a:srgbClr val="000000"/>
                </a:solidFill>
              </a:rPr>
              <a:t>Analyze the resulting data in a report </a:t>
            </a:r>
          </a:p>
          <a:p>
            <a:pPr lvl="0"/>
            <a:endParaRPr lang="en-US" kern="0" dirty="0">
              <a:solidFill>
                <a:srgbClr val="000000"/>
              </a:solidFill>
            </a:endParaRPr>
          </a:p>
        </p:txBody>
      </p:sp>
    </p:spTree>
    <p:extLst>
      <p:ext uri="{BB962C8B-B14F-4D97-AF65-F5344CB8AC3E}">
        <p14:creationId xmlns:p14="http://schemas.microsoft.com/office/powerpoint/2010/main" val="271055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02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2709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3ccff6a4-0f02-492c-9da8-426902f55f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Alerts?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An alert notifies the administrator of events that have occurred or performance thresholds that have been reached</a:t>
            </a:r>
          </a:p>
          <a:p>
            <a:pPr lvl="0"/>
            <a:r>
              <a:rPr lang="en-US" kern="0">
                <a:solidFill>
                  <a:srgbClr val="000000"/>
                </a:solidFill>
              </a:rPr>
              <a:t>When creating an alert, configure the following settings:</a:t>
            </a:r>
          </a:p>
          <a:p>
            <a:pPr lvl="1"/>
            <a:r>
              <a:rPr lang="en-US" kern="0">
                <a:solidFill>
                  <a:srgbClr val="000000"/>
                </a:solidFill>
              </a:rPr>
              <a:t>Alert when</a:t>
            </a:r>
          </a:p>
          <a:p>
            <a:pPr lvl="1"/>
            <a:r>
              <a:rPr lang="en-US" kern="0">
                <a:solidFill>
                  <a:srgbClr val="000000"/>
                </a:solidFill>
              </a:rPr>
              <a:t>Alert Action</a:t>
            </a:r>
          </a:p>
          <a:p>
            <a:pPr lvl="1"/>
            <a:r>
              <a:rPr lang="en-US" kern="0">
                <a:solidFill>
                  <a:srgbClr val="000000"/>
                </a:solidFill>
              </a:rPr>
              <a:t>Alert Task</a:t>
            </a:r>
          </a:p>
          <a:p>
            <a:pPr lvl="0"/>
            <a:endParaRPr lang="en-US" kern="0" dirty="0">
              <a:solidFill>
                <a:srgbClr val="000000"/>
              </a:solidFill>
            </a:endParaRPr>
          </a:p>
        </p:txBody>
      </p:sp>
      <p:grpSp>
        <p:nvGrpSpPr>
          <p:cNvPr id="5" name="Group 4" descr="Diagram showing an alert reported from a server to an administrator's computer. On the left side, there is an illustration of a server with a symbol that represents an alert, and on the right side, there is an illustration of a user and a computer. There is an arrow from the server to the user, which represents an alert reported to an administrator."/>
          <p:cNvGrpSpPr/>
          <p:nvPr/>
        </p:nvGrpSpPr>
        <p:grpSpPr>
          <a:xfrm>
            <a:off x="1346003" y="4989136"/>
            <a:ext cx="6712413" cy="1520538"/>
            <a:chOff x="2512194" y="3584406"/>
            <a:chExt cx="6712413" cy="1520538"/>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2194" y="3654044"/>
              <a:ext cx="818147" cy="1450900"/>
            </a:xfrm>
            <a:prstGeom prst="rect">
              <a:avLst/>
            </a:prstGeom>
          </p:spPr>
        </p:pic>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194" y="3584406"/>
              <a:ext cx="1376413" cy="14696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254" y="4107483"/>
              <a:ext cx="484164" cy="764980"/>
            </a:xfrm>
            <a:prstGeom prst="rect">
              <a:avLst/>
            </a:prstGeom>
          </p:spPr>
        </p:pic>
        <p:sp>
          <p:nvSpPr>
            <p:cNvPr id="9" name="Line 8"/>
            <p:cNvSpPr>
              <a:spLocks noChangeShapeType="1"/>
            </p:cNvSpPr>
            <p:nvPr/>
          </p:nvSpPr>
          <p:spPr bwMode="auto">
            <a:xfrm flipV="1">
              <a:off x="3330341" y="4379494"/>
              <a:ext cx="4387913" cy="16370"/>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0281" y="3677535"/>
              <a:ext cx="731892" cy="648824"/>
            </a:xfrm>
            <a:prstGeom prst="rect">
              <a:avLst/>
            </a:prstGeom>
          </p:spPr>
        </p:pic>
      </p:grpSp>
    </p:spTree>
    <p:extLst>
      <p:ext uri="{BB962C8B-B14F-4D97-AF65-F5344CB8AC3E}">
        <p14:creationId xmlns:p14="http://schemas.microsoft.com/office/powerpoint/2010/main" val="86340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c96e0ae-e26c-412a-84fc-83476836ad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an Alert</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400" kern="0">
                <a:solidFill>
                  <a:srgbClr val="000000"/>
                </a:solidFill>
              </a:rPr>
              <a:t>In this demonstration, you will see how to:</a:t>
            </a:r>
          </a:p>
          <a:p>
            <a:pPr lvl="0"/>
            <a:r>
              <a:rPr lang="en-GB" sz="2400" kern="0">
                <a:solidFill>
                  <a:srgbClr val="000000"/>
                </a:solidFill>
              </a:rPr>
              <a:t>Create a data collector set with an alert counter</a:t>
            </a:r>
          </a:p>
          <a:p>
            <a:pPr lvl="0"/>
            <a:r>
              <a:rPr lang="en-GB" sz="2400" kern="0">
                <a:solidFill>
                  <a:srgbClr val="000000"/>
                </a:solidFill>
              </a:rPr>
              <a:t>Generate a server load that exceeds the configured threshold</a:t>
            </a:r>
          </a:p>
          <a:p>
            <a:pPr lvl="0"/>
            <a:r>
              <a:rPr lang="en-GB" sz="2400" kern="0">
                <a:solidFill>
                  <a:srgbClr val="000000"/>
                </a:solidFill>
              </a:rPr>
              <a:t>Examine the event log for the resulting event</a:t>
            </a:r>
          </a:p>
          <a:p>
            <a:pPr lvl="0"/>
            <a:endParaRPr lang="en-US" kern="0" dirty="0">
              <a:solidFill>
                <a:srgbClr val="000000"/>
              </a:solidFill>
            </a:endParaRPr>
          </a:p>
        </p:txBody>
      </p:sp>
    </p:spTree>
    <p:extLst>
      <p:ext uri="{BB962C8B-B14F-4D97-AF65-F5344CB8AC3E}">
        <p14:creationId xmlns:p14="http://schemas.microsoft.com/office/powerpoint/2010/main" val="427120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Monitoring Tools
Using Performance Monitor
Monitoring Event Logs</a:t>
            </a:r>
            <a:endParaRPr lang="en-US"/>
          </a:p>
        </p:txBody>
      </p:sp>
    </p:spTree>
    <p:extLst>
      <p:ext uri="{BB962C8B-B14F-4D97-AF65-F5344CB8AC3E}">
        <p14:creationId xmlns:p14="http://schemas.microsoft.com/office/powerpoint/2010/main" val="4246872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8081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ec0a3d08-b3cf-4a37-afb7-f5e28ccb28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Viewing Reports in Performance Monitor</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a:solidFill>
                  <a:srgbClr val="000000"/>
                </a:solidFill>
              </a:rPr>
              <a:t>In this demonstration, you will see how to view a performance report</a:t>
            </a:r>
          </a:p>
          <a:p>
            <a:pPr lvl="0"/>
            <a:endParaRPr lang="en-US" kern="0" dirty="0">
              <a:solidFill>
                <a:srgbClr val="000000"/>
              </a:solidFill>
            </a:endParaRPr>
          </a:p>
        </p:txBody>
      </p:sp>
    </p:spTree>
    <p:extLst>
      <p:ext uri="{BB962C8B-B14F-4D97-AF65-F5344CB8AC3E}">
        <p14:creationId xmlns:p14="http://schemas.microsoft.com/office/powerpoint/2010/main" val="71291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4a1dc95-b0a7-4c05-a072-88e89f61c4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Network Infrastructure Services</a:t>
            </a:r>
            <a:endParaRPr lang="en-US"/>
          </a:p>
        </p:txBody>
      </p:sp>
      <p:grpSp>
        <p:nvGrpSpPr>
          <p:cNvPr id="4" name="Group 3" descr="A process diagram that illustrates the monitoring of a computer network connected to the Internet. The diagram contains the following: there is a globe symbol on the left which represents the Internet; on the right side is a LAN with three servers, a router, a switch, and a symbol of Active Directory which represents the intranet;  and the intranet is connected to the Internet through a perimeter network with one server inside it. Overlaid on the diagram is a symbol of a magnifying glass that represents the monitoring process."/>
          <p:cNvGrpSpPr/>
          <p:nvPr/>
        </p:nvGrpSpPr>
        <p:grpSpPr>
          <a:xfrm>
            <a:off x="706409" y="3491146"/>
            <a:ext cx="8045356" cy="2471912"/>
            <a:chOff x="862731" y="3449170"/>
            <a:chExt cx="9793830" cy="3009124"/>
          </a:xfrm>
        </p:grpSpPr>
        <p:sp>
          <p:nvSpPr>
            <p:cNvPr id="5" name="Line 71"/>
            <p:cNvSpPr>
              <a:spLocks noChangeShapeType="1"/>
            </p:cNvSpPr>
            <p:nvPr/>
          </p:nvSpPr>
          <p:spPr bwMode="auto">
            <a:xfrm flipH="1">
              <a:off x="4053233" y="3914733"/>
              <a:ext cx="234797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sp>
          <p:nvSpPr>
            <p:cNvPr id="6" name="Line 95"/>
            <p:cNvSpPr>
              <a:spLocks noChangeShapeType="1"/>
            </p:cNvSpPr>
            <p:nvPr/>
          </p:nvSpPr>
          <p:spPr bwMode="auto">
            <a:xfrm rot="5400000" flipH="1">
              <a:off x="3464271" y="4489408"/>
              <a:ext cx="1196975" cy="1111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sp>
          <p:nvSpPr>
            <p:cNvPr id="7" name="Oval 6"/>
            <p:cNvSpPr>
              <a:spLocks noChangeArrowheads="1"/>
            </p:cNvSpPr>
            <p:nvPr/>
          </p:nvSpPr>
          <p:spPr bwMode="auto">
            <a:xfrm>
              <a:off x="5536873" y="3497524"/>
              <a:ext cx="5119688" cy="2786063"/>
            </a:xfrm>
            <a:prstGeom prst="ellipse">
              <a:avLst/>
            </a:prstGeom>
            <a:solidFill>
              <a:schemeClr val="bg1">
                <a:lumMod val="85000"/>
              </a:schemeClr>
            </a:solidFill>
            <a:ln>
              <a:noFill/>
            </a:ln>
            <a:effectLst/>
            <a:extLst/>
          </p:spPr>
          <p:style>
            <a:lnRef idx="1">
              <a:schemeClr val="accent3"/>
            </a:lnRef>
            <a:fillRef idx="2">
              <a:schemeClr val="accent3"/>
            </a:fillRef>
            <a:effectRef idx="1">
              <a:schemeClr val="accent3"/>
            </a:effectRef>
            <a:fontRef idx="minor">
              <a:schemeClr val="dk1"/>
            </a:fontRef>
          </p:style>
          <p:txBody>
            <a:bodyPr lIns="182880" rIns="182880" anchor="ctr"/>
            <a:lstStyle/>
            <a:p>
              <a:pPr lvl="0" fontAlgn="base">
                <a:spcBef>
                  <a:spcPct val="0"/>
                </a:spcBef>
                <a:spcAft>
                  <a:spcPct val="0"/>
                </a:spcAft>
              </a:pPr>
              <a:endParaRPr lang="en-US" dirty="0">
                <a:solidFill>
                  <a:srgbClr val="000000"/>
                </a:solidFill>
                <a:latin typeface="Segoe UI Light" pitchFamily="34" charset="0"/>
              </a:endParaRPr>
            </a:p>
          </p:txBody>
        </p:sp>
        <p:sp>
          <p:nvSpPr>
            <p:cNvPr id="8" name="Line 80"/>
            <p:cNvSpPr>
              <a:spLocks noChangeShapeType="1"/>
            </p:cNvSpPr>
            <p:nvPr/>
          </p:nvSpPr>
          <p:spPr bwMode="auto">
            <a:xfrm flipH="1">
              <a:off x="4767060" y="5076197"/>
              <a:ext cx="101441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3962" y="4555719"/>
              <a:ext cx="1100252" cy="1103546"/>
            </a:xfrm>
            <a:prstGeom prst="rect">
              <a:avLst/>
            </a:prstGeom>
          </p:spPr>
        </p:pic>
        <p:sp>
          <p:nvSpPr>
            <p:cNvPr id="10" name="Line 82"/>
            <p:cNvSpPr>
              <a:spLocks noChangeShapeType="1"/>
            </p:cNvSpPr>
            <p:nvPr/>
          </p:nvSpPr>
          <p:spPr bwMode="auto">
            <a:xfrm flipH="1">
              <a:off x="2982826" y="5076197"/>
              <a:ext cx="1716766" cy="347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79" y="4524424"/>
              <a:ext cx="1100252" cy="110354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731" y="4555719"/>
              <a:ext cx="1040957" cy="104095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3604" y="3541352"/>
              <a:ext cx="1011411" cy="87818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79110" y="3610110"/>
              <a:ext cx="888952" cy="515010"/>
            </a:xfrm>
            <a:prstGeom prst="rect">
              <a:avLst/>
            </a:prstGeom>
          </p:spPr>
        </p:pic>
        <p:sp>
          <p:nvSpPr>
            <p:cNvPr id="15" name="Line 84"/>
            <p:cNvSpPr>
              <a:spLocks noChangeShapeType="1"/>
            </p:cNvSpPr>
            <p:nvPr/>
          </p:nvSpPr>
          <p:spPr bwMode="auto">
            <a:xfrm flipH="1">
              <a:off x="1880306" y="5076197"/>
              <a:ext cx="1125783"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37713" y="4800434"/>
              <a:ext cx="509124" cy="90288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5973" y="3449170"/>
              <a:ext cx="509124" cy="90288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4986" y="4871705"/>
              <a:ext cx="509124" cy="90288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7226" y="4354583"/>
              <a:ext cx="509124" cy="902880"/>
            </a:xfrm>
            <a:prstGeom prst="rect">
              <a:avLst/>
            </a:prstGeom>
          </p:spPr>
        </p:pic>
        <p:sp>
          <p:nvSpPr>
            <p:cNvPr id="20" name="AutoShape 87"/>
            <p:cNvSpPr>
              <a:spLocks noChangeArrowheads="1"/>
            </p:cNvSpPr>
            <p:nvPr/>
          </p:nvSpPr>
          <p:spPr bwMode="auto">
            <a:xfrm>
              <a:off x="5908809" y="5791146"/>
              <a:ext cx="1340026" cy="439338"/>
            </a:xfrm>
            <a:prstGeom prst="roundRect">
              <a:avLst>
                <a:gd name="adj" fmla="val 0"/>
              </a:avLst>
            </a:prstGeom>
            <a:solidFill>
              <a:schemeClr val="bg1">
                <a:lumMod val="95000"/>
              </a:schemeClr>
            </a:solidFill>
            <a:ln w="9525" algn="ctr">
              <a:noFill/>
              <a:round/>
              <a:headEnd/>
              <a:tailEnd/>
            </a:ln>
            <a:effectLst/>
            <a:extLst/>
          </p:spPr>
          <p:txBody>
            <a:bodyPr anchor="ct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DHCP server </a:t>
              </a:r>
              <a:endParaRPr lang="en-US" sz="1200" b="1" dirty="0">
                <a:solidFill>
                  <a:srgbClr val="000000"/>
                </a:solidFill>
                <a:latin typeface="Segoe UI" panose="020B0502040204020203" pitchFamily="34" charset="0"/>
                <a:cs typeface="Segoe UI" panose="020B0502040204020203" pitchFamily="34" charset="0"/>
              </a:endParaRPr>
            </a:p>
          </p:txBody>
        </p:sp>
        <p:sp>
          <p:nvSpPr>
            <p:cNvPr id="21" name="AutoShape 88"/>
            <p:cNvSpPr>
              <a:spLocks noChangeArrowheads="1"/>
            </p:cNvSpPr>
            <p:nvPr/>
          </p:nvSpPr>
          <p:spPr bwMode="auto">
            <a:xfrm>
              <a:off x="9168061" y="5756683"/>
              <a:ext cx="1302984" cy="401824"/>
            </a:xfrm>
            <a:prstGeom prst="roundRect">
              <a:avLst>
                <a:gd name="adj" fmla="val 0"/>
              </a:avLst>
            </a:prstGeom>
            <a:solidFill>
              <a:schemeClr val="bg1">
                <a:lumMod val="95000"/>
              </a:schemeClr>
            </a:solidFill>
            <a:ln w="9525" algn="ctr">
              <a:noFill/>
              <a:round/>
              <a:headEnd/>
              <a:tailEnd/>
            </a:ln>
            <a:effectLst/>
            <a:extLst/>
          </p:spPr>
          <p:txBody>
            <a:bodyPr anchor="ct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DNS server</a:t>
              </a:r>
              <a:endParaRPr lang="en-US" sz="1200" b="1" dirty="0">
                <a:solidFill>
                  <a:srgbClr val="000000"/>
                </a:solidFill>
                <a:latin typeface="Segoe UI" panose="020B0502040204020203" pitchFamily="34" charset="0"/>
                <a:cs typeface="Segoe UI" panose="020B0502040204020203" pitchFamily="34" charset="0"/>
              </a:endParaRPr>
            </a:p>
          </p:txBody>
        </p:sp>
        <p:grpSp>
          <p:nvGrpSpPr>
            <p:cNvPr id="22" name="Group 104"/>
            <p:cNvGrpSpPr>
              <a:grpSpLocks/>
            </p:cNvGrpSpPr>
            <p:nvPr/>
          </p:nvGrpSpPr>
          <p:grpSpPr bwMode="auto">
            <a:xfrm>
              <a:off x="3289601" y="5596676"/>
              <a:ext cx="1298575" cy="404813"/>
              <a:chOff x="1313" y="2170"/>
              <a:chExt cx="818" cy="255"/>
            </a:xfrm>
          </p:grpSpPr>
          <p:sp>
            <p:nvSpPr>
              <p:cNvPr id="36" name="Line 105"/>
              <p:cNvSpPr>
                <a:spLocks noChangeShapeType="1"/>
              </p:cNvSpPr>
              <p:nvPr/>
            </p:nvSpPr>
            <p:spPr bwMode="auto">
              <a:xfrm rot="5400000">
                <a:off x="1720" y="1887"/>
                <a:ext cx="1" cy="81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sp>
            <p:nvSpPr>
              <p:cNvPr id="37" name="Line 106"/>
              <p:cNvSpPr>
                <a:spLocks noChangeShapeType="1"/>
              </p:cNvSpPr>
              <p:nvPr/>
            </p:nvSpPr>
            <p:spPr bwMode="auto">
              <a:xfrm rot="10800000">
                <a:off x="1313" y="2172"/>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sp>
            <p:nvSpPr>
              <p:cNvPr id="38" name="Line 107"/>
              <p:cNvSpPr>
                <a:spLocks noChangeShapeType="1"/>
              </p:cNvSpPr>
              <p:nvPr/>
            </p:nvSpPr>
            <p:spPr bwMode="auto">
              <a:xfrm rot="10800000">
                <a:off x="2130" y="2170"/>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sp>
            <p:nvSpPr>
              <p:cNvPr id="39" name="Line 108"/>
              <p:cNvSpPr>
                <a:spLocks noChangeShapeType="1"/>
              </p:cNvSpPr>
              <p:nvPr/>
            </p:nvSpPr>
            <p:spPr bwMode="auto">
              <a:xfrm rot="10800000">
                <a:off x="1729" y="2294"/>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Light" pitchFamily="34" charset="0"/>
                  <a:cs typeface="Arial" charset="0"/>
                </a:endParaRPr>
              </a:p>
            </p:txBody>
          </p:sp>
        </p:grpSp>
        <p:sp>
          <p:nvSpPr>
            <p:cNvPr id="23" name="AutoShape 109"/>
            <p:cNvSpPr>
              <a:spLocks noChangeArrowheads="1"/>
            </p:cNvSpPr>
            <p:nvPr/>
          </p:nvSpPr>
          <p:spPr bwMode="auto">
            <a:xfrm>
              <a:off x="3026971" y="5982044"/>
              <a:ext cx="1869261" cy="47625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lvl="0" algn="ctr" fontAlgn="base">
                <a:lnSpc>
                  <a:spcPct val="90000"/>
                </a:lnSpc>
                <a:spcBef>
                  <a:spcPct val="0"/>
                </a:spcBef>
                <a:spcAft>
                  <a:spcPct val="0"/>
                </a:spcAft>
              </a:pPr>
              <a:r>
                <a:rPr lang="en-US" sz="1600" b="1">
                  <a:solidFill>
                    <a:srgbClr val="000000"/>
                  </a:solidFill>
                  <a:latin typeface="Segoe UI" panose="020B0502040204020203" pitchFamily="34" charset="0"/>
                  <a:cs typeface="Segoe UI" panose="020B0502040204020203" pitchFamily="34" charset="0"/>
                </a:rPr>
                <a:t>Perimeter network</a:t>
              </a:r>
              <a:endParaRPr lang="en-US" sz="1600" b="1" dirty="0">
                <a:solidFill>
                  <a:srgbClr val="000000"/>
                </a:solidFill>
                <a:latin typeface="Segoe UI" panose="020B0502040204020203" pitchFamily="34" charset="0"/>
                <a:cs typeface="Segoe UI" panose="020B0502040204020203" pitchFamily="34" charset="0"/>
              </a:endParaRPr>
            </a:p>
          </p:txBody>
        </p:sp>
        <p:sp>
          <p:nvSpPr>
            <p:cNvPr id="24" name="AutoShape 78"/>
            <p:cNvSpPr>
              <a:spLocks noChangeArrowheads="1"/>
            </p:cNvSpPr>
            <p:nvPr/>
          </p:nvSpPr>
          <p:spPr bwMode="auto">
            <a:xfrm>
              <a:off x="921152" y="5689999"/>
              <a:ext cx="1192213" cy="365125"/>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lvl="0" fontAlgn="base">
                <a:lnSpc>
                  <a:spcPct val="90000"/>
                </a:lnSpc>
                <a:spcBef>
                  <a:spcPct val="0"/>
                </a:spcBef>
                <a:spcAft>
                  <a:spcPct val="0"/>
                </a:spcAft>
              </a:pPr>
              <a:r>
                <a:rPr lang="en-US" sz="1600" b="1">
                  <a:solidFill>
                    <a:srgbClr val="000000"/>
                  </a:solidFill>
                  <a:latin typeface="Segoe UI" panose="020B0502040204020203" pitchFamily="34" charset="0"/>
                  <a:cs typeface="Segoe UI" panose="020B0502040204020203" pitchFamily="34" charset="0"/>
                </a:rPr>
                <a:t>Internet</a:t>
              </a:r>
              <a:endParaRPr lang="en-US" sz="1600" b="1" dirty="0">
                <a:solidFill>
                  <a:srgbClr val="000000"/>
                </a:solidFill>
                <a:latin typeface="Segoe UI" panose="020B0502040204020203" pitchFamily="34" charset="0"/>
                <a:cs typeface="Segoe UI" panose="020B0502040204020203" pitchFamily="34" charset="0"/>
              </a:endParaRPr>
            </a:p>
          </p:txBody>
        </p:sp>
        <p:sp>
          <p:nvSpPr>
            <p:cNvPr id="25" name="AutoShape 73"/>
            <p:cNvSpPr>
              <a:spLocks noChangeArrowheads="1"/>
            </p:cNvSpPr>
            <p:nvPr/>
          </p:nvSpPr>
          <p:spPr bwMode="auto">
            <a:xfrm>
              <a:off x="7522781" y="5918460"/>
              <a:ext cx="1549401" cy="365125"/>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lvl="0" fontAlgn="base">
                <a:lnSpc>
                  <a:spcPct val="90000"/>
                </a:lnSpc>
                <a:spcBef>
                  <a:spcPct val="0"/>
                </a:spcBef>
                <a:spcAft>
                  <a:spcPct val="0"/>
                </a:spcAft>
              </a:pPr>
              <a:r>
                <a:rPr lang="en-US" sz="1600" b="1">
                  <a:solidFill>
                    <a:srgbClr val="000000"/>
                  </a:solidFill>
                  <a:latin typeface="Segoe UI" panose="020B0502040204020203" pitchFamily="34" charset="0"/>
                  <a:cs typeface="Segoe UI" panose="020B0502040204020203" pitchFamily="34" charset="0"/>
                </a:rPr>
                <a:t>Intranet</a:t>
              </a:r>
              <a:endParaRPr lang="en-US" sz="1600" b="1" dirty="0">
                <a:solidFill>
                  <a:srgbClr val="000000"/>
                </a:solidFill>
                <a:latin typeface="Segoe UI" panose="020B0502040204020203" pitchFamily="34" charset="0"/>
                <a:cs typeface="Segoe UI" panose="020B0502040204020203" pitchFamily="34" charset="0"/>
              </a:endParaRPr>
            </a:p>
          </p:txBody>
        </p:sp>
        <p:grpSp>
          <p:nvGrpSpPr>
            <p:cNvPr id="26" name="Group 25"/>
            <p:cNvGrpSpPr/>
            <p:nvPr/>
          </p:nvGrpSpPr>
          <p:grpSpPr>
            <a:xfrm>
              <a:off x="6624942" y="3762420"/>
              <a:ext cx="1069384" cy="921883"/>
              <a:chOff x="10089295" y="1991976"/>
              <a:chExt cx="1382938" cy="1192188"/>
            </a:xfrm>
          </p:grpSpPr>
          <p:sp>
            <p:nvSpPr>
              <p:cNvPr id="29" name="Isosceles Triangle 28"/>
              <p:cNvSpPr/>
              <p:nvPr/>
            </p:nvSpPr>
            <p:spPr>
              <a:xfrm>
                <a:off x="10089295" y="1991976"/>
                <a:ext cx="1382938" cy="119218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nvGrpSpPr>
              <p:cNvPr id="30" name="Group 29"/>
              <p:cNvGrpSpPr/>
              <p:nvPr/>
            </p:nvGrpSpPr>
            <p:grpSpPr>
              <a:xfrm>
                <a:off x="10386701" y="2360592"/>
                <a:ext cx="792048" cy="674277"/>
                <a:chOff x="10412895" y="2360592"/>
                <a:chExt cx="792048" cy="674277"/>
              </a:xfrm>
            </p:grpSpPr>
            <p:sp>
              <p:nvSpPr>
                <p:cNvPr id="31" name="Oval 30"/>
                <p:cNvSpPr/>
                <p:nvPr/>
              </p:nvSpPr>
              <p:spPr>
                <a:xfrm rot="20700000">
                  <a:off x="10659944" y="2360592"/>
                  <a:ext cx="238906" cy="238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2" name="Oval 31"/>
                <p:cNvSpPr/>
                <p:nvPr/>
              </p:nvSpPr>
              <p:spPr>
                <a:xfrm rot="1800000">
                  <a:off x="10412895" y="2795963"/>
                  <a:ext cx="238906" cy="238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3" name="Oval 32"/>
                <p:cNvSpPr/>
                <p:nvPr/>
              </p:nvSpPr>
              <p:spPr>
                <a:xfrm rot="1800000">
                  <a:off x="10966037" y="2795963"/>
                  <a:ext cx="238906" cy="238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cxnSp>
              <p:nvCxnSpPr>
                <p:cNvPr id="34" name="Straight Connector 33"/>
                <p:cNvCxnSpPr/>
                <p:nvPr/>
              </p:nvCxnSpPr>
              <p:spPr>
                <a:xfrm flipH="1">
                  <a:off x="10532348" y="2550525"/>
                  <a:ext cx="194983" cy="3947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853738" y="2550783"/>
                  <a:ext cx="209305" cy="399220"/>
                </a:xfrm>
                <a:prstGeom prst="line">
                  <a:avLst/>
                </a:prstGeom>
                <a:ln w="28575"/>
              </p:spPr>
              <p:style>
                <a:lnRef idx="1">
                  <a:schemeClr val="accent1"/>
                </a:lnRef>
                <a:fillRef idx="0">
                  <a:schemeClr val="accent1"/>
                </a:fillRef>
                <a:effectRef idx="0">
                  <a:schemeClr val="accent1"/>
                </a:effectRef>
                <a:fontRef idx="minor">
                  <a:schemeClr val="tx1"/>
                </a:fontRef>
              </p:style>
            </p:cxnSp>
          </p:grpSp>
        </p:gr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0115" y="4415807"/>
              <a:ext cx="1450728" cy="1804267"/>
            </a:xfrm>
            <a:prstGeom prst="rect">
              <a:avLst/>
            </a:prstGeom>
          </p:spPr>
        </p:pic>
        <p:sp>
          <p:nvSpPr>
            <p:cNvPr id="28" name="AutoShape 94"/>
            <p:cNvSpPr>
              <a:spLocks noChangeArrowheads="1"/>
            </p:cNvSpPr>
            <p:nvPr/>
          </p:nvSpPr>
          <p:spPr bwMode="auto">
            <a:xfrm>
              <a:off x="7347963" y="5396541"/>
              <a:ext cx="1724218" cy="413034"/>
            </a:xfrm>
            <a:prstGeom prst="roundRect">
              <a:avLst>
                <a:gd name="adj" fmla="val 0"/>
              </a:avLst>
            </a:prstGeom>
            <a:solidFill>
              <a:schemeClr val="bg1">
                <a:lumMod val="95000"/>
              </a:schemeClr>
            </a:solidFill>
            <a:ln w="9525" algn="ctr">
              <a:noFill/>
              <a:round/>
              <a:headEnd/>
              <a:tailEnd/>
            </a:ln>
            <a:effectLst/>
            <a:extLst/>
          </p:spPr>
          <p:txBody>
            <a:bodyPr anchor="ct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Active Directory</a:t>
              </a:r>
              <a:endParaRPr lang="en-US" sz="1200" b="1" dirty="0">
                <a:solidFill>
                  <a:srgbClr val="000000"/>
                </a:solidFill>
                <a:latin typeface="Segoe UI" panose="020B0502040204020203" pitchFamily="34" charset="0"/>
                <a:cs typeface="Segoe UI" panose="020B0502040204020203" pitchFamily="34" charset="0"/>
              </a:endParaRPr>
            </a:p>
          </p:txBody>
        </p:sp>
      </p:grpSp>
      <p:sp>
        <p:nvSpPr>
          <p:cNvPr id="40" name="Content Placeholder 2"/>
          <p:cNvSpPr txBox="1">
            <a:spLocks/>
          </p:cNvSpPr>
          <p:nvPr/>
        </p:nvSpPr>
        <p:spPr>
          <a:xfrm>
            <a:off x="458788" y="1021215"/>
            <a:ext cx="84947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Monitoring is essential for:</a:t>
            </a:r>
          </a:p>
          <a:p>
            <a:pPr lvl="0"/>
            <a:r>
              <a:rPr lang="en-US" kern="0">
                <a:solidFill>
                  <a:srgbClr val="000000"/>
                </a:solidFill>
              </a:rPr>
              <a:t>Optimizing network infrastructure server performance</a:t>
            </a:r>
          </a:p>
          <a:p>
            <a:pPr lvl="0"/>
            <a:r>
              <a:rPr lang="en-US" kern="0">
                <a:solidFill>
                  <a:srgbClr val="000000"/>
                </a:solidFill>
              </a:rPr>
              <a:t>Troubleshooting servers</a:t>
            </a:r>
            <a:endParaRPr lang="en-GB" kern="0" dirty="0">
              <a:solidFill>
                <a:srgbClr val="000000"/>
              </a:solidFill>
            </a:endParaRPr>
          </a:p>
        </p:txBody>
      </p:sp>
    </p:spTree>
    <p:extLst>
      <p:ext uri="{BB962C8B-B14F-4D97-AF65-F5344CB8AC3E}">
        <p14:creationId xmlns:p14="http://schemas.microsoft.com/office/powerpoint/2010/main" val="408629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f2b09a0-c00b-447f-bf21-de9f8937da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Considerations for Monitoring Virtual Machines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a:solidFill>
                  <a:srgbClr val="000000"/>
                </a:solidFill>
              </a:rPr>
              <a:t>Considerations for monitoring virtual machines:</a:t>
            </a:r>
          </a:p>
          <a:p>
            <a:pPr lvl="0"/>
            <a:r>
              <a:rPr lang="en-GB" kern="0">
                <a:solidFill>
                  <a:srgbClr val="000000"/>
                </a:solidFill>
              </a:rPr>
              <a:t>Virtual machines must be assigned sufficient resources for their workload</a:t>
            </a:r>
          </a:p>
          <a:p>
            <a:pPr lvl="0"/>
            <a:r>
              <a:rPr lang="en-GB" kern="0">
                <a:solidFill>
                  <a:srgbClr val="000000"/>
                </a:solidFill>
              </a:rPr>
              <a:t>If multiple virtual machines run on a host, ensure the host has enough resources</a:t>
            </a:r>
          </a:p>
          <a:p>
            <a:pPr lvl="0"/>
            <a:r>
              <a:rPr lang="en-GB" kern="0">
                <a:solidFill>
                  <a:srgbClr val="000000"/>
                </a:solidFill>
              </a:rPr>
              <a:t>Resources are shared, so performance of one virtual machine can affect the performance of others</a:t>
            </a:r>
          </a:p>
          <a:p>
            <a:pPr lvl="0"/>
            <a:r>
              <a:rPr lang="en-GB" kern="0">
                <a:solidFill>
                  <a:srgbClr val="000000"/>
                </a:solidFill>
              </a:rPr>
              <a:t>You must remember to monitor the resource utilization on the host as well as the guests</a:t>
            </a:r>
            <a:endParaRPr lang="en-US" kern="0" dirty="0">
              <a:solidFill>
                <a:srgbClr val="000000"/>
              </a:solidFill>
            </a:endParaRPr>
          </a:p>
        </p:txBody>
      </p:sp>
    </p:spTree>
    <p:extLst>
      <p:ext uri="{BB962C8B-B14F-4D97-AF65-F5344CB8AC3E}">
        <p14:creationId xmlns:p14="http://schemas.microsoft.com/office/powerpoint/2010/main" val="715843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Monitoring Event Logs</a:t>
            </a:r>
            <a:endParaRPr lang="en-US"/>
          </a:p>
        </p:txBody>
      </p:sp>
      <p:sp>
        <p:nvSpPr>
          <p:cNvPr id="3" name="Text Placeholder 2"/>
          <p:cNvSpPr>
            <a:spLocks noGrp="1"/>
          </p:cNvSpPr>
          <p:nvPr>
            <p:ph type="body" idx="1"/>
          </p:nvPr>
        </p:nvSpPr>
        <p:spPr/>
        <p:txBody>
          <a:bodyPr/>
          <a:lstStyle/>
          <a:p>
            <a:r>
              <a:rPr lang="en-US" smtClean="0"/>
              <a:t>Using Server Manager to View Event Logs
What Is a Custom View?
Demonstration: Creating a Custom View
What Are Event Subscriptions?
Demonstration: Configuring an Event Subscription</a:t>
            </a:r>
            <a:endParaRPr lang="en-US"/>
          </a:p>
        </p:txBody>
      </p:sp>
    </p:spTree>
    <p:extLst>
      <p:ext uri="{BB962C8B-B14F-4D97-AF65-F5344CB8AC3E}">
        <p14:creationId xmlns:p14="http://schemas.microsoft.com/office/powerpoint/2010/main" val="3147561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3b74515-9893-4f82-90fc-43d9f2a695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Server Manager to View Event Logs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Server Manager provides a centralized location for event logs from remote servers</a:t>
            </a:r>
          </a:p>
          <a:p>
            <a:pPr lvl="0"/>
            <a:r>
              <a:rPr lang="en-US" kern="0">
                <a:solidFill>
                  <a:srgbClr val="000000"/>
                </a:solidFill>
              </a:rPr>
              <a:t>Event logging </a:t>
            </a:r>
          </a:p>
          <a:p>
            <a:pPr lvl="1"/>
            <a:r>
              <a:rPr lang="en-US" kern="0">
                <a:solidFill>
                  <a:srgbClr val="000000"/>
                </a:solidFill>
              </a:rPr>
              <a:t>Enabled by default</a:t>
            </a:r>
          </a:p>
          <a:p>
            <a:pPr lvl="1"/>
            <a:r>
              <a:rPr lang="en-US" kern="0">
                <a:solidFill>
                  <a:srgbClr val="000000"/>
                </a:solidFill>
              </a:rPr>
              <a:t>Categorized by technology: AD DS, DNS, Remote Access</a:t>
            </a:r>
          </a:p>
          <a:p>
            <a:pPr lvl="0"/>
            <a:r>
              <a:rPr lang="en-US" kern="0">
                <a:solidFill>
                  <a:srgbClr val="000000"/>
                </a:solidFill>
              </a:rPr>
              <a:t>Customized views </a:t>
            </a:r>
          </a:p>
          <a:p>
            <a:pPr lvl="1"/>
            <a:r>
              <a:rPr lang="en-US" kern="0">
                <a:solidFill>
                  <a:srgbClr val="000000"/>
                </a:solidFill>
              </a:rPr>
              <a:t>Create queries for specific types of events that need to be displayed</a:t>
            </a:r>
          </a:p>
          <a:p>
            <a:pPr lvl="1"/>
            <a:r>
              <a:rPr lang="en-US" kern="0">
                <a:solidFill>
                  <a:srgbClr val="000000"/>
                </a:solidFill>
              </a:rPr>
              <a:t>Configure event data that needs to be displayed</a:t>
            </a:r>
          </a:p>
          <a:p>
            <a:pPr lvl="0"/>
            <a:endParaRPr lang="en-US" kern="0" dirty="0">
              <a:solidFill>
                <a:srgbClr val="000000"/>
              </a:solidFill>
            </a:endParaRPr>
          </a:p>
        </p:txBody>
      </p:sp>
    </p:spTree>
    <p:extLst>
      <p:ext uri="{BB962C8B-B14F-4D97-AF65-F5344CB8AC3E}">
        <p14:creationId xmlns:p14="http://schemas.microsoft.com/office/powerpoint/2010/main" val="19054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Custom View?</a:t>
            </a:r>
            <a:endParaRPr lang="en-US"/>
          </a:p>
        </p:txBody>
      </p:sp>
      <p:pic>
        <p:nvPicPr>
          <p:cNvPr id="4" name="Picture 2" descr="Screenshot of the Event Viewer Create Custom View dialog box displaying the following - The time that the event was logged (Logged - Any time); Event level (Critical, Warning, verbose, Error, and information); Logs from which to include events (By log, By source); Specific Event IDs to include or exclude (Event ID, Task Category, keywords); User context of the event; Computer on which the event occur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1295400"/>
            <a:ext cx="54292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7891" y="914400"/>
            <a:ext cx="7496604" cy="646331"/>
          </a:xfrm>
          <a:prstGeom prst="rect">
            <a:avLst/>
          </a:prstGeom>
          <a:noFill/>
        </p:spPr>
        <p:txBody>
          <a:bodyPr wrap="none" rtlCol="0">
            <a:spAutoFit/>
          </a:bodyPr>
          <a:lstStyle/>
          <a:p>
            <a:pPr lvl="0" fontAlgn="base">
              <a:spcBef>
                <a:spcPct val="0"/>
              </a:spcBef>
              <a:spcAft>
                <a:spcPct val="0"/>
              </a:spcAft>
            </a:pPr>
            <a:r>
              <a:rPr lang="en-US">
                <a:solidFill>
                  <a:srgbClr val="000000"/>
                </a:solidFill>
                <a:latin typeface="Segoe UI" pitchFamily="34" charset="0"/>
                <a:ea typeface="Segoe UI" pitchFamily="34" charset="0"/>
                <a:cs typeface="Segoe UI" pitchFamily="34" charset="0"/>
              </a:rPr>
              <a:t>Custom views allow you to query and sort just the events that you want </a:t>
            </a:r>
          </a:p>
          <a:p>
            <a:pPr lvl="0" fontAlgn="base">
              <a:spcBef>
                <a:spcPct val="0"/>
              </a:spcBef>
              <a:spcAft>
                <a:spcPct val="0"/>
              </a:spcAft>
            </a:pPr>
            <a:r>
              <a:rPr lang="en-US">
                <a:solidFill>
                  <a:srgbClr val="000000"/>
                </a:solidFill>
                <a:latin typeface="Segoe UI" pitchFamily="34" charset="0"/>
                <a:ea typeface="Segoe UI" pitchFamily="34" charset="0"/>
                <a:cs typeface="Segoe UI" pitchFamily="34" charset="0"/>
              </a:rPr>
              <a:t>to analyze</a:t>
            </a:r>
            <a:endParaRPr lang="en-IN"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7309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965ea45-7e60-4a89-8e12-9d73339fdb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 Custom View</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400" kern="0">
                <a:solidFill>
                  <a:srgbClr val="000000"/>
                </a:solidFill>
              </a:rPr>
              <a:t>In this demonstration, you will see how to:</a:t>
            </a:r>
          </a:p>
          <a:p>
            <a:pPr lvl="0"/>
            <a:r>
              <a:rPr lang="en-GB" sz="2400" kern="0">
                <a:solidFill>
                  <a:srgbClr val="000000"/>
                </a:solidFill>
              </a:rPr>
              <a:t>View Server Roles custom views</a:t>
            </a:r>
          </a:p>
          <a:p>
            <a:pPr lvl="0"/>
            <a:r>
              <a:rPr lang="en-GB" sz="2400" kern="0">
                <a:solidFill>
                  <a:srgbClr val="000000"/>
                </a:solidFill>
              </a:rPr>
              <a:t>Create a custom view</a:t>
            </a:r>
          </a:p>
          <a:p>
            <a:pPr lvl="0"/>
            <a:endParaRPr lang="en-US" kern="0" dirty="0">
              <a:solidFill>
                <a:srgbClr val="000000"/>
              </a:solidFill>
            </a:endParaRPr>
          </a:p>
        </p:txBody>
      </p:sp>
    </p:spTree>
    <p:extLst>
      <p:ext uri="{BB962C8B-B14F-4D97-AF65-F5344CB8AC3E}">
        <p14:creationId xmlns:p14="http://schemas.microsoft.com/office/powerpoint/2010/main" val="222705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Event Subscriptions?</a:t>
            </a:r>
            <a:endParaRPr lang="en-US"/>
          </a:p>
        </p:txBody>
      </p:sp>
      <p:sp>
        <p:nvSpPr>
          <p:cNvPr id="4" name="Content Placeholder 2"/>
          <p:cNvSpPr txBox="1">
            <a:spLocks/>
          </p:cNvSpPr>
          <p:nvPr/>
        </p:nvSpPr>
        <p:spPr>
          <a:xfrm>
            <a:off x="458788" y="1021215"/>
            <a:ext cx="8119156" cy="1188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a:solidFill>
                  <a:srgbClr val="000000"/>
                </a:solidFill>
              </a:rPr>
              <a:t>Event subscriptions allow you to collect event logs from multiple servers, and then store them locally</a:t>
            </a:r>
            <a:endParaRPr lang="en-US" sz="2400" kern="0" dirty="0">
              <a:solidFill>
                <a:srgbClr val="000000"/>
              </a:solidFill>
            </a:endParaRPr>
          </a:p>
        </p:txBody>
      </p:sp>
      <p:grpSp>
        <p:nvGrpSpPr>
          <p:cNvPr id="5" name="Group 4" descr="Diagram showing the process of event logs collection. On the left side, there is an illustration of three computers arranged vertically. Each computer is reporting an event to the server represented on the right side. The reporting process is marked with arrows from each of the three computers pointing to the server."/>
          <p:cNvGrpSpPr/>
          <p:nvPr/>
        </p:nvGrpSpPr>
        <p:grpSpPr>
          <a:xfrm>
            <a:off x="3200400" y="2209800"/>
            <a:ext cx="3361243" cy="4037755"/>
            <a:chOff x="6280720" y="1188614"/>
            <a:chExt cx="3361243" cy="4037755"/>
          </a:xfrm>
        </p:grpSpPr>
        <p:sp>
          <p:nvSpPr>
            <p:cNvPr id="6" name="Line 8"/>
            <p:cNvSpPr>
              <a:spLocks noChangeShapeType="1"/>
            </p:cNvSpPr>
            <p:nvPr/>
          </p:nvSpPr>
          <p:spPr bwMode="auto">
            <a:xfrm flipV="1">
              <a:off x="7791618" y="3177813"/>
              <a:ext cx="1117269" cy="1843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sp>
          <p:nvSpPr>
            <p:cNvPr id="7" name="Line 8"/>
            <p:cNvSpPr>
              <a:spLocks noChangeShapeType="1"/>
            </p:cNvSpPr>
            <p:nvPr/>
          </p:nvSpPr>
          <p:spPr bwMode="auto">
            <a:xfrm>
              <a:off x="7611883" y="1850881"/>
              <a:ext cx="1297006" cy="85017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grpSp>
          <p:nvGrpSpPr>
            <p:cNvPr id="8" name="Group 7"/>
            <p:cNvGrpSpPr/>
            <p:nvPr/>
          </p:nvGrpSpPr>
          <p:grpSpPr>
            <a:xfrm>
              <a:off x="6280720" y="1188614"/>
              <a:ext cx="1642572" cy="1140159"/>
              <a:chOff x="6280720" y="1188614"/>
              <a:chExt cx="1843002" cy="1279283"/>
            </a:xfrm>
          </p:grpSpPr>
          <p:pic>
            <p:nvPicPr>
              <p:cNvPr id="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0720" y="1188614"/>
                <a:ext cx="1198111" cy="12792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1882" y="1392918"/>
                <a:ext cx="511840" cy="855503"/>
              </a:xfrm>
              <a:prstGeom prst="rect">
                <a:avLst/>
              </a:prstGeom>
            </p:spPr>
          </p:pic>
        </p:grpSp>
        <p:grpSp>
          <p:nvGrpSpPr>
            <p:cNvPr id="9" name="Group 8"/>
            <p:cNvGrpSpPr/>
            <p:nvPr/>
          </p:nvGrpSpPr>
          <p:grpSpPr>
            <a:xfrm>
              <a:off x="6307895" y="2546369"/>
              <a:ext cx="1642572" cy="1140159"/>
              <a:chOff x="6280720" y="1188614"/>
              <a:chExt cx="1843002" cy="1279283"/>
            </a:xfrm>
          </p:grpSpPr>
          <p:pic>
            <p:nvPicPr>
              <p:cNvPr id="1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0720" y="1188614"/>
                <a:ext cx="1198111" cy="127928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1882" y="1392918"/>
                <a:ext cx="511840" cy="855503"/>
              </a:xfrm>
              <a:prstGeom prst="rect">
                <a:avLst/>
              </a:prstGeom>
            </p:spPr>
          </p:pic>
        </p:grpSp>
        <p:grpSp>
          <p:nvGrpSpPr>
            <p:cNvPr id="10" name="Group 9"/>
            <p:cNvGrpSpPr/>
            <p:nvPr/>
          </p:nvGrpSpPr>
          <p:grpSpPr>
            <a:xfrm>
              <a:off x="6307895" y="4086210"/>
              <a:ext cx="1642572" cy="1140159"/>
              <a:chOff x="6280720" y="1188614"/>
              <a:chExt cx="1843002" cy="1279283"/>
            </a:xfrm>
          </p:grpSpPr>
          <p:pic>
            <p:nvPicPr>
              <p:cNvPr id="1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0720" y="1188614"/>
                <a:ext cx="1198111" cy="127928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1882" y="1392918"/>
                <a:ext cx="511840" cy="855503"/>
              </a:xfrm>
              <a:prstGeom prst="rect">
                <a:avLst/>
              </a:prstGeom>
            </p:spPr>
          </p:pic>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8888" y="2623183"/>
              <a:ext cx="733075" cy="1300034"/>
            </a:xfrm>
            <a:prstGeom prst="rect">
              <a:avLst/>
            </a:prstGeom>
          </p:spPr>
        </p:pic>
        <p:sp>
          <p:nvSpPr>
            <p:cNvPr id="12" name="Line 8"/>
            <p:cNvSpPr>
              <a:spLocks noChangeShapeType="1"/>
            </p:cNvSpPr>
            <p:nvPr/>
          </p:nvSpPr>
          <p:spPr bwMode="auto">
            <a:xfrm flipV="1">
              <a:off x="7923292" y="3773103"/>
              <a:ext cx="985595" cy="74540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grpSp>
    </p:spTree>
    <p:extLst>
      <p:ext uri="{BB962C8B-B14F-4D97-AF65-F5344CB8AC3E}">
        <p14:creationId xmlns:p14="http://schemas.microsoft.com/office/powerpoint/2010/main" val="170006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2e6f3e35-659a-4567-9a24-7da83d4c63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an Event Subscription</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400" kern="0">
                <a:solidFill>
                  <a:srgbClr val="000000"/>
                </a:solidFill>
              </a:rPr>
              <a:t>In this demonstration, you will see how to:</a:t>
            </a:r>
          </a:p>
          <a:p>
            <a:pPr lvl="0"/>
            <a:r>
              <a:rPr lang="en-GB" sz="2400" kern="0">
                <a:solidFill>
                  <a:srgbClr val="000000"/>
                </a:solidFill>
              </a:rPr>
              <a:t>Configure the source computer</a:t>
            </a:r>
          </a:p>
          <a:p>
            <a:pPr lvl="0"/>
            <a:r>
              <a:rPr lang="en-GB" sz="2400" kern="0">
                <a:solidFill>
                  <a:srgbClr val="000000"/>
                </a:solidFill>
              </a:rPr>
              <a:t>Configure the collector computer</a:t>
            </a:r>
          </a:p>
          <a:p>
            <a:pPr lvl="0"/>
            <a:r>
              <a:rPr lang="en-GB" sz="2400" kern="0">
                <a:solidFill>
                  <a:srgbClr val="000000"/>
                </a:solidFill>
              </a:rPr>
              <a:t>Create and view the subscribed log</a:t>
            </a:r>
          </a:p>
          <a:p>
            <a:pPr lvl="0"/>
            <a:endParaRPr lang="en-US" kern="0" dirty="0">
              <a:solidFill>
                <a:srgbClr val="000000"/>
              </a:solidFill>
            </a:endParaRPr>
          </a:p>
        </p:txBody>
      </p:sp>
    </p:spTree>
    <p:extLst>
      <p:ext uri="{BB962C8B-B14F-4D97-AF65-F5344CB8AC3E}">
        <p14:creationId xmlns:p14="http://schemas.microsoft.com/office/powerpoint/2010/main" val="281949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Monitoring Tools</a:t>
            </a:r>
            <a:endParaRPr lang="en-US"/>
          </a:p>
        </p:txBody>
      </p:sp>
      <p:sp>
        <p:nvSpPr>
          <p:cNvPr id="3" name="Text Placeholder 2"/>
          <p:cNvSpPr>
            <a:spLocks noGrp="1"/>
          </p:cNvSpPr>
          <p:nvPr>
            <p:ph type="body" idx="1"/>
          </p:nvPr>
        </p:nvSpPr>
        <p:spPr/>
        <p:txBody>
          <a:bodyPr/>
          <a:lstStyle/>
          <a:p>
            <a:r>
              <a:rPr lang="en-US" smtClean="0"/>
              <a:t>Overview of Task Manager
Overview of Performance Monitor
Overview of Resource Monitor
Overview of Reliability Monitor
Overview of Event Viewer
Monitoring a Server With Server Manager</a:t>
            </a:r>
            <a:endParaRPr lang="en-US"/>
          </a:p>
        </p:txBody>
      </p:sp>
    </p:spTree>
    <p:extLst>
      <p:ext uri="{BB962C8B-B14F-4D97-AF65-F5344CB8AC3E}">
        <p14:creationId xmlns:p14="http://schemas.microsoft.com/office/powerpoint/2010/main" val="86049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4573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342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Monitoring Windows Server 2012</a:t>
            </a:r>
            <a:endParaRPr lang="en-US"/>
          </a:p>
        </p:txBody>
      </p:sp>
      <p:sp>
        <p:nvSpPr>
          <p:cNvPr id="3" name="Text Placeholder 2"/>
          <p:cNvSpPr>
            <a:spLocks noGrp="1"/>
          </p:cNvSpPr>
          <p:nvPr>
            <p:ph type="body" idx="1"/>
          </p:nvPr>
        </p:nvSpPr>
        <p:spPr/>
        <p:txBody>
          <a:bodyPr/>
          <a:lstStyle/>
          <a:p>
            <a:r>
              <a:rPr lang="en-US" smtClean="0"/>
              <a:t>Exercise 1: Establishing a Performance Baseline
Exercise 2: Identifying the Source of a Performance Problem
Exercise 3: Viewing and Configuring Centralized Event Logs</a:t>
            </a:r>
            <a:endParaRPr lang="en-US"/>
          </a:p>
        </p:txBody>
      </p:sp>
      <p:sp>
        <p:nvSpPr>
          <p:cNvPr id="4" name="TextBox 3"/>
          <p:cNvSpPr txBox="1"/>
          <p:nvPr/>
        </p:nvSpPr>
        <p:spPr>
          <a:xfrm>
            <a:off x="458788" y="3833066"/>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266821"/>
            <a:ext cx="7438639" cy="1815882"/>
          </a:xfrm>
          <a:prstGeom prst="rect">
            <a:avLst/>
          </a:prstGeom>
          <a:noFill/>
        </p:spPr>
        <p:txBody>
          <a:bodyPr vert="horz" wrap="none" rtlCol="0">
            <a:spAutoFit/>
          </a:bodyPr>
          <a:lstStyle/>
          <a:p>
            <a:r>
              <a:rPr lang="en-US" sz="2800" b="1" i="0" u="none" strike="noStrike" baseline="0" dirty="0" smtClean="0">
                <a:latin typeface="Segoe UI" panose="020B0502040204020203" pitchFamily="34" charset="0"/>
              </a:rPr>
              <a:t>Virtual Machines</a:t>
            </a:r>
            <a:r>
              <a:rPr lang="en-US" sz="2800" b="0" i="0" u="none" strike="noStrike" baseline="0" dirty="0" smtClean="0">
                <a:latin typeface="Segoe UI" panose="020B0502040204020203" pitchFamily="34" charset="0"/>
              </a:rPr>
              <a:t>: </a:t>
            </a:r>
            <a:r>
              <a:rPr lang="en-US" sz="2800" b="0" i="0" u="none" strike="noStrike" baseline="0" dirty="0" smtClean="0">
                <a:latin typeface="Segoe UI" panose="020B0502040204020203" pitchFamily="34" charset="0"/>
              </a:rPr>
              <a:t>	20411D-LON-DC1</a:t>
            </a:r>
            <a:r>
              <a:rPr lang="en-US" sz="2800" b="0" i="0" u="none" strike="noStrike" baseline="0" dirty="0" smtClean="0">
                <a:latin typeface="Segoe UI" panose="020B0502040204020203" pitchFamily="34" charset="0"/>
              </a:rPr>
              <a:t>, </a:t>
            </a:r>
          </a:p>
          <a:p>
            <a:r>
              <a:rPr lang="en-US" sz="2800" b="0" i="0" u="none" strike="noStrike" baseline="0" dirty="0" smtClean="0">
                <a:latin typeface="Segoe UI" panose="020B0502040204020203" pitchFamily="34" charset="0"/>
              </a:rPr>
              <a:t>				20411D-LON-SVR1</a:t>
            </a:r>
            <a:endParaRPr lang="en-US" sz="2800" b="0" i="0" u="none" strike="noStrike" baseline="0" dirty="0" smtClean="0">
              <a:latin typeface="Segoe UI" panose="020B0502040204020203" pitchFamily="34" charset="0"/>
            </a:endParaRPr>
          </a:p>
          <a:p>
            <a:r>
              <a:rPr lang="en-US" sz="2800" b="1" i="0" u="none" strike="noStrike" baseline="0" dirty="0" smtClean="0">
                <a:latin typeface="Segoe UI" panose="020B0502040204020203" pitchFamily="34" charset="0"/>
              </a:rPr>
              <a:t>User Name</a:t>
            </a:r>
            <a:r>
              <a:rPr lang="en-US" sz="2800" b="0" i="0" u="none" strike="noStrike" baseline="0" dirty="0" smtClean="0">
                <a:latin typeface="Segoe UI" panose="020B0502040204020203" pitchFamily="34" charset="0"/>
              </a:rPr>
              <a:t>: </a:t>
            </a:r>
            <a:r>
              <a:rPr lang="en-US" sz="2800" b="0" i="0" u="none" strike="noStrike" baseline="0" dirty="0" smtClean="0">
                <a:latin typeface="Segoe UI" panose="020B0502040204020203" pitchFamily="34" charset="0"/>
              </a:rPr>
              <a:t>		</a:t>
            </a:r>
            <a:r>
              <a:rPr lang="en-US" sz="2800" b="0" i="0" u="none" strike="noStrike" baseline="0" dirty="0" err="1" smtClean="0">
                <a:latin typeface="Segoe UI" panose="020B0502040204020203" pitchFamily="34" charset="0"/>
              </a:rPr>
              <a:t>Adatum</a:t>
            </a:r>
            <a:r>
              <a:rPr lang="en-US" sz="2800" b="0" i="0" u="none" strike="noStrike" baseline="0" dirty="0" smtClean="0">
                <a:latin typeface="Segoe UI" panose="020B0502040204020203" pitchFamily="34" charset="0"/>
              </a:rPr>
              <a:t>\Administrator</a:t>
            </a:r>
            <a:endParaRPr lang="en-US" sz="2800" b="0" i="0" u="none" strike="noStrike" baseline="0" dirty="0" smtClean="0">
              <a:latin typeface="Segoe UI" panose="020B0502040204020203" pitchFamily="34" charset="0"/>
            </a:endParaRPr>
          </a:p>
          <a:p>
            <a:r>
              <a:rPr lang="en-US" sz="2800" b="1" i="0" u="none" strike="noStrike" baseline="0" dirty="0" smtClean="0">
                <a:latin typeface="Segoe UI" panose="020B0502040204020203" pitchFamily="34" charset="0"/>
              </a:rPr>
              <a:t>Password</a:t>
            </a:r>
            <a:r>
              <a:rPr lang="en-US" sz="2800" b="0" i="0" u="none" strike="noStrike" baseline="0" dirty="0" smtClean="0">
                <a:latin typeface="Segoe UI" panose="020B0502040204020203" pitchFamily="34" charset="0"/>
              </a:rPr>
              <a:t>: </a:t>
            </a:r>
            <a:r>
              <a:rPr lang="en-US" sz="2800" b="0" i="0" u="none" strike="noStrike" baseline="0" dirty="0" smtClean="0">
                <a:latin typeface="Segoe UI" panose="020B0502040204020203" pitchFamily="34" charset="0"/>
              </a:rPr>
              <a:t>			Pa</a:t>
            </a:r>
            <a:r>
              <a:rPr lang="en-US" sz="2800" b="0" i="0" u="none" strike="noStrike" baseline="0" dirty="0" smtClean="0">
                <a:latin typeface="Segoe UI" panose="020B0502040204020203" pitchFamily="34" charset="0"/>
              </a:rPr>
              <a:t>$$w0rd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60 minutes</a:t>
            </a:r>
            <a:endParaRPr lang="en-US" sz="2800">
              <a:latin typeface="Segoe UI" panose="020B0502040204020203" pitchFamily="34" charset="0"/>
            </a:endParaRPr>
          </a:p>
        </p:txBody>
      </p:sp>
    </p:spTree>
    <p:extLst>
      <p:ext uri="{BB962C8B-B14F-4D97-AF65-F5344CB8AC3E}">
        <p14:creationId xmlns:p14="http://schemas.microsoft.com/office/powerpoint/2010/main" val="186604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037276"/>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SimSun" panose="02010600030101010101" pitchFamily="2" charset="-122"/>
                <a:cs typeface="Segoe UI" panose="020B0502040204020203" pitchFamily="34" charset="0"/>
              </a:rPr>
              <a:t>A. Datum Corporation is a global engineering and manufacturing company with its head office in London, England. An IT office and data center are in London to support the London location and other locations. A. Datum recently deployed a Windows Server 2012 server and client infrastructure.</a:t>
            </a:r>
            <a:endParaRPr lang="en-US" sz="2800" dirty="0" smtClean="0">
              <a:effectLst/>
              <a:latin typeface="Segoe UI" panose="020B0502040204020203" pitchFamily="34" charset="0"/>
              <a:ea typeface="SimSun" panose="02010600030101010101" pitchFamily="2" charset="-122"/>
              <a:cs typeface="Times New Roman" panose="02020603050405020304" pitchFamily="18" charset="0"/>
            </a:endParaRPr>
          </a:p>
          <a:p>
            <a:pPr>
              <a:spcBef>
                <a:spcPts val="600"/>
              </a:spcBef>
              <a:spcAft>
                <a:spcPts val="1000"/>
              </a:spcAft>
            </a:pPr>
            <a:r>
              <a:rPr lang="en-US" sz="2800" dirty="0" smtClean="0">
                <a:effectLst/>
                <a:latin typeface="Segoe UI" panose="020B0502040204020203" pitchFamily="34" charset="0"/>
                <a:ea typeface="SimSun" panose="02010600030101010101" pitchFamily="2" charset="-122"/>
                <a:cs typeface="Segoe UI" panose="020B0502040204020203" pitchFamily="34" charset="0"/>
              </a:rPr>
              <a:t>Because the organization has deployed</a:t>
            </a:r>
            <a:r>
              <a:rPr lang="en-US" sz="2800" baseline="30000" dirty="0" smtClean="0">
                <a:effectLst/>
                <a:latin typeface="Segoe UI" panose="020B0502040204020203" pitchFamily="34" charset="0"/>
                <a:ea typeface="SimSun" panose="02010600030101010101" pitchFamily="2" charset="-122"/>
                <a:cs typeface="Segoe UI" panose="020B0502040204020203" pitchFamily="34" charset="0"/>
              </a:rPr>
              <a:t> </a:t>
            </a:r>
            <a:r>
              <a:rPr lang="en-US" sz="2800" dirty="0" smtClean="0">
                <a:effectLst/>
                <a:latin typeface="Segoe UI" panose="020B0502040204020203" pitchFamily="34" charset="0"/>
                <a:ea typeface="SimSun" panose="02010600030101010101" pitchFamily="2" charset="-122"/>
                <a:cs typeface="Segoe UI" panose="020B0502040204020203" pitchFamily="34" charset="0"/>
              </a:rPr>
              <a:t>new servers, it is important to establish a performance baseline with a typical load for these new servers. You have been asked to work on this project. </a:t>
            </a:r>
            <a:endParaRPr lang="en-US" sz="2800" dirty="0">
              <a:effectLst/>
              <a:latin typeface="Segoe UI" panose="020B0502040204020203"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3834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a:buNone/>
            </a:pPr>
            <a:r>
              <a:rPr lang="en-US" kern="1200" dirty="0">
                <a:solidFill>
                  <a:srgbClr val="000000"/>
                </a:solidFill>
                <a:ea typeface="SimSun" panose="02010600030101010101" pitchFamily="2" charset="-122"/>
              </a:rPr>
              <a:t>Additionally, to make the process of monitoring and troubleshooting easier, you decide to perform centralized monitoring of event logs.</a:t>
            </a:r>
            <a:endParaRPr lang="en-US" dirty="0"/>
          </a:p>
        </p:txBody>
      </p:sp>
    </p:spTree>
    <p:extLst>
      <p:ext uri="{BB962C8B-B14F-4D97-AF65-F5344CB8AC3E}">
        <p14:creationId xmlns:p14="http://schemas.microsoft.com/office/powerpoint/2010/main" val="2614553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f0b99a5d-de8a-4c17-b096-26f98a6478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pPr marL="0" indent="0">
              <a:buNone/>
            </a:pPr>
            <a:r>
              <a:rPr lang="en-US" dirty="0" smtClean="0"/>
              <a:t>During the lab, you collected data in a data collector set. What is the advantage of collecting data in this way?</a:t>
            </a:r>
            <a:endParaRPr lang="en-US" dirty="0"/>
          </a:p>
        </p:txBody>
      </p:sp>
    </p:spTree>
    <p:extLst>
      <p:ext uri="{BB962C8B-B14F-4D97-AF65-F5344CB8AC3E}">
        <p14:creationId xmlns:p14="http://schemas.microsoft.com/office/powerpoint/2010/main" val="880376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Tools
Best </a:t>
            </a:r>
            <a:r>
              <a:rPr lang="en-US" dirty="0" smtClean="0"/>
              <a:t>Practice</a:t>
            </a:r>
            <a:r>
              <a:rPr lang="en-US" dirty="0"/>
              <a:t>s</a:t>
            </a:r>
            <a:endParaRPr lang="en-US" dirty="0"/>
          </a:p>
        </p:txBody>
      </p:sp>
    </p:spTree>
    <p:extLst>
      <p:ext uri="{BB962C8B-B14F-4D97-AF65-F5344CB8AC3E}">
        <p14:creationId xmlns:p14="http://schemas.microsoft.com/office/powerpoint/2010/main" val="2873686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4990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pic>
        <p:nvPicPr>
          <p:cNvPr id="1029" name="Picture 5" descr="C:\Users\jo\Desktop\work\MSL Graphics Library\Document_list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228842"/>
            <a:ext cx="1553729" cy="25985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o\Desktop\work\MSL Graphics Library\valida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3426" y="4067483"/>
            <a:ext cx="762000" cy="75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9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Task Manager</a:t>
            </a:r>
            <a:endParaRPr lang="en-US"/>
          </a:p>
        </p:txBody>
      </p:sp>
      <p:pic>
        <p:nvPicPr>
          <p:cNvPr id="4" name="Picture 2" descr="Screenshot of Task Manager showing the Processes, Performance, Users, Details, and Services ta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54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914400"/>
            <a:ext cx="7768473" cy="369332"/>
          </a:xfrm>
          <a:prstGeom prst="rect">
            <a:avLst/>
          </a:prstGeom>
          <a:noFill/>
        </p:spPr>
        <p:txBody>
          <a:bodyPr wrap="none" rtlCol="0">
            <a:spAutoFit/>
          </a:bodyPr>
          <a:lstStyle/>
          <a:p>
            <a:pPr lvl="0" fontAlgn="base">
              <a:spcBef>
                <a:spcPct val="0"/>
              </a:spcBef>
              <a:spcAft>
                <a:spcPct val="0"/>
              </a:spcAft>
            </a:pPr>
            <a:r>
              <a:rPr lang="en-US">
                <a:solidFill>
                  <a:srgbClr val="000000"/>
                </a:solidFill>
                <a:latin typeface="Segoe UI" pitchFamily="34" charset="0"/>
                <a:ea typeface="Segoe UI" pitchFamily="34" charset="0"/>
                <a:cs typeface="Segoe UI" pitchFamily="34" charset="0"/>
              </a:rPr>
              <a:t>Task Manager helps you to identify and resolve performance-related issues</a:t>
            </a:r>
            <a:endParaRPr lang="en-IN"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544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Performance Monitor</a:t>
            </a:r>
            <a:endParaRPr lang="en-US"/>
          </a:p>
        </p:txBody>
      </p:sp>
      <p:pic>
        <p:nvPicPr>
          <p:cNvPr id="4" name="Picture 2" descr="Screenshot of Performance Monitor showing the Data Collector Sets and the Reports nodes in the left pane. The main window shows a graph depicting the performance tr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7772400" cy="5297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914400"/>
            <a:ext cx="8603445" cy="584775"/>
          </a:xfrm>
          <a:prstGeom prst="rect">
            <a:avLst/>
          </a:prstGeom>
          <a:noFill/>
        </p:spPr>
        <p:txBody>
          <a:bodyPr wrap="none" rtlCol="0">
            <a:spAutoFit/>
          </a:bodyPr>
          <a:lstStyle/>
          <a:p>
            <a:pPr lvl="0" fontAlgn="base">
              <a:spcBef>
                <a:spcPct val="0"/>
              </a:spcBef>
              <a:spcAft>
                <a:spcPct val="0"/>
              </a:spcAft>
            </a:pPr>
            <a:r>
              <a:rPr lang="en-US" sz="1600" b="1">
                <a:solidFill>
                  <a:srgbClr val="000000"/>
                </a:solidFill>
                <a:latin typeface="Segoe UI Light" pitchFamily="34" charset="0"/>
                <a:cs typeface="Arial" charset="0"/>
              </a:rPr>
              <a:t>Performance Monitor enables you to view current performance statistics or to view historical data </a:t>
            </a:r>
          </a:p>
          <a:p>
            <a:pPr lvl="0" fontAlgn="base">
              <a:spcBef>
                <a:spcPct val="0"/>
              </a:spcBef>
              <a:spcAft>
                <a:spcPct val="0"/>
              </a:spcAft>
            </a:pPr>
            <a:r>
              <a:rPr lang="en-US" sz="1600" b="1">
                <a:solidFill>
                  <a:srgbClr val="000000"/>
                </a:solidFill>
                <a:latin typeface="Segoe UI Light" pitchFamily="34" charset="0"/>
                <a:cs typeface="Arial" charset="0"/>
              </a:rPr>
              <a:t>Data Collector Sets have gathered</a:t>
            </a:r>
            <a:endParaRPr lang="en-IN" sz="1600" b="1" dirty="0">
              <a:solidFill>
                <a:srgbClr val="000000"/>
              </a:solidFill>
              <a:latin typeface="Segoe UI Light" pitchFamily="34" charset="0"/>
              <a:cs typeface="Arial" charset="0"/>
            </a:endParaRPr>
          </a:p>
        </p:txBody>
      </p:sp>
    </p:spTree>
    <p:extLst>
      <p:ext uri="{BB962C8B-B14F-4D97-AF65-F5344CB8AC3E}">
        <p14:creationId xmlns:p14="http://schemas.microsoft.com/office/powerpoint/2010/main" val="3422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3078376-4c69-42ab-b0e1-084376463c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Performance Monitor</a:t>
            </a:r>
            <a:endParaRPr lang="en-US"/>
          </a:p>
        </p:txBody>
      </p:sp>
      <p:sp>
        <p:nvSpPr>
          <p:cNvPr id="4" name="TextBox 3"/>
          <p:cNvSpPr txBox="1"/>
          <p:nvPr/>
        </p:nvSpPr>
        <p:spPr>
          <a:xfrm>
            <a:off x="310552" y="1500997"/>
            <a:ext cx="4364966" cy="1600438"/>
          </a:xfrm>
          <a:prstGeom prst="rect">
            <a:avLst/>
          </a:prstGeom>
          <a:noFill/>
        </p:spPr>
        <p:txBody>
          <a:bodyPr wrap="square" rtlCol="0">
            <a:spAutoFit/>
          </a:bodyPr>
          <a:lstStyle/>
          <a:p>
            <a:pPr lvl="0"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Primary Processor Counters:</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Processor &gt; % Processor Time</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Processor &gt; Interrupts/sec</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System &gt; Processor Queue Length</a:t>
            </a:r>
            <a:endParaRPr lang="en-IN" sz="2000"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a:off x="4779033" y="3933640"/>
            <a:ext cx="3588588" cy="1077218"/>
          </a:xfrm>
          <a:prstGeom prst="rect">
            <a:avLst/>
          </a:prstGeom>
          <a:noFill/>
        </p:spPr>
        <p:txBody>
          <a:bodyPr wrap="square" rtlCol="0">
            <a:spAutoFit/>
          </a:bodyPr>
          <a:lstStyle/>
          <a:p>
            <a:pPr lvl="0"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Primary Memory Counter:</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The Memory &gt; Pages/sec counter</a:t>
            </a:r>
            <a:endParaRPr lang="en-IN" sz="2000" dirty="0">
              <a:solidFill>
                <a:srgbClr val="000000"/>
              </a:solidFill>
              <a:latin typeface="Segoe UI" pitchFamily="34" charset="0"/>
              <a:ea typeface="Segoe UI" pitchFamily="34" charset="0"/>
              <a:cs typeface="Segoe UI" pitchFamily="34" charset="0"/>
            </a:endParaRPr>
          </a:p>
        </p:txBody>
      </p:sp>
      <p:sp>
        <p:nvSpPr>
          <p:cNvPr id="6" name="TextBox 5"/>
          <p:cNvSpPr txBox="1"/>
          <p:nvPr/>
        </p:nvSpPr>
        <p:spPr>
          <a:xfrm>
            <a:off x="4813539" y="1466489"/>
            <a:ext cx="4830794" cy="1477328"/>
          </a:xfrm>
          <a:prstGeom prst="rect">
            <a:avLst/>
          </a:prstGeom>
          <a:noFill/>
        </p:spPr>
        <p:txBody>
          <a:bodyPr wrap="square" rtlCol="0">
            <a:spAutoFit/>
          </a:bodyPr>
          <a:lstStyle/>
          <a:p>
            <a:pPr lvl="0"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Primary Disk Counters:</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Physical Disk &gt; % Disk Time</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Physical Disk &gt; Avg. Disk Queue Length</a:t>
            </a:r>
            <a:endParaRPr lang="en-IN" sz="2000" dirty="0">
              <a:solidFill>
                <a:srgbClr val="000000"/>
              </a:solidFill>
              <a:latin typeface="Verdana" pitchFamily="34" charset="0"/>
              <a:cs typeface="Arial" charset="0"/>
            </a:endParaRPr>
          </a:p>
        </p:txBody>
      </p:sp>
      <p:sp>
        <p:nvSpPr>
          <p:cNvPr id="7" name="TextBox 6"/>
          <p:cNvSpPr txBox="1"/>
          <p:nvPr/>
        </p:nvSpPr>
        <p:spPr>
          <a:xfrm>
            <a:off x="345057" y="3881884"/>
            <a:ext cx="4278702" cy="2431435"/>
          </a:xfrm>
          <a:prstGeom prst="rect">
            <a:avLst/>
          </a:prstGeom>
          <a:noFill/>
        </p:spPr>
        <p:txBody>
          <a:bodyPr wrap="square" rtlCol="0">
            <a:spAutoFit/>
          </a:bodyPr>
          <a:lstStyle/>
          <a:p>
            <a:pPr lvl="0"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Primary Network Counters:</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Network Interface &gt; Current Bandwidth</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Network Interface &gt; Output Queue Length</a:t>
            </a:r>
          </a:p>
          <a:p>
            <a:pPr marL="228600" lvl="0" indent="-228600" fontAlgn="base">
              <a:lnSpc>
                <a:spcPct val="90000"/>
              </a:lnSpc>
              <a:spcBef>
                <a:spcPct val="40000"/>
              </a:spcBef>
              <a:spcAft>
                <a:spcPct val="0"/>
              </a:spcAft>
              <a:buClr>
                <a:srgbClr val="006699"/>
              </a:buClr>
              <a:buFontTx/>
              <a:buChar char="•"/>
            </a:pPr>
            <a:r>
              <a:rPr lang="en-US" sz="2000">
                <a:solidFill>
                  <a:srgbClr val="000000"/>
                </a:solidFill>
                <a:latin typeface="Segoe UI" pitchFamily="34" charset="0"/>
                <a:ea typeface="Segoe UI" pitchFamily="34" charset="0"/>
                <a:cs typeface="Segoe UI" pitchFamily="34" charset="0"/>
              </a:rPr>
              <a:t>Network Interface &gt; Bytes Total/sec</a:t>
            </a:r>
            <a:endParaRPr lang="en-IN" sz="2000" dirty="0">
              <a:solidFill>
                <a:srgbClr val="000000"/>
              </a:solidFill>
              <a:latin typeface="Segoe UI" pitchFamily="34" charset="0"/>
              <a:ea typeface="Segoe UI" pitchFamily="34" charset="0"/>
              <a:cs typeface="Segoe UI" pitchFamily="34" charset="0"/>
            </a:endParaRPr>
          </a:p>
        </p:txBody>
      </p:sp>
      <p:sp>
        <p:nvSpPr>
          <p:cNvPr id="8" name="Rectangle 7"/>
          <p:cNvSpPr/>
          <p:nvPr/>
        </p:nvSpPr>
        <p:spPr bwMode="auto">
          <a:xfrm>
            <a:off x="345056" y="1190445"/>
            <a:ext cx="4209691" cy="2329134"/>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9" name="Rectangle 8"/>
          <p:cNvSpPr/>
          <p:nvPr/>
        </p:nvSpPr>
        <p:spPr bwMode="auto">
          <a:xfrm>
            <a:off x="4707146" y="1190445"/>
            <a:ext cx="4209691" cy="2304000"/>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10" name="Rectangle 9"/>
          <p:cNvSpPr/>
          <p:nvPr/>
        </p:nvSpPr>
        <p:spPr bwMode="auto">
          <a:xfrm>
            <a:off x="342181" y="3827252"/>
            <a:ext cx="4209691" cy="2487283"/>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11" name="Rectangle 10"/>
          <p:cNvSpPr/>
          <p:nvPr/>
        </p:nvSpPr>
        <p:spPr bwMode="auto">
          <a:xfrm>
            <a:off x="4689893" y="3827253"/>
            <a:ext cx="4209691" cy="2470030"/>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Tree>
    <p:extLst>
      <p:ext uri="{BB962C8B-B14F-4D97-AF65-F5344CB8AC3E}">
        <p14:creationId xmlns:p14="http://schemas.microsoft.com/office/powerpoint/2010/main" val="322134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Resource Monitor</a:t>
            </a:r>
            <a:endParaRPr lang="en-US"/>
          </a:p>
        </p:txBody>
      </p:sp>
      <p:pic>
        <p:nvPicPr>
          <p:cNvPr id="4" name="Picture 2" descr="Screenshot of Resource Monitor showing the Overview tab where you can monitor various resources such as CPU, Disk, Network, and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05647"/>
            <a:ext cx="7183963" cy="545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5404" y="801469"/>
            <a:ext cx="7991483" cy="646331"/>
          </a:xfrm>
          <a:prstGeom prst="rect">
            <a:avLst/>
          </a:prstGeom>
          <a:noFill/>
        </p:spPr>
        <p:txBody>
          <a:bodyPr wrap="none" rtlCol="0">
            <a:spAutoFit/>
          </a:bodyPr>
          <a:lstStyle/>
          <a:p>
            <a:pPr lvl="0" fontAlgn="base">
              <a:spcBef>
                <a:spcPct val="0"/>
              </a:spcBef>
              <a:spcAft>
                <a:spcPct val="0"/>
              </a:spcAft>
            </a:pPr>
            <a:r>
              <a:rPr lang="en-US">
                <a:solidFill>
                  <a:srgbClr val="000000"/>
                </a:solidFill>
                <a:latin typeface="Segoe UI" pitchFamily="34" charset="0"/>
                <a:ea typeface="Segoe UI" pitchFamily="34" charset="0"/>
                <a:cs typeface="Segoe UI" pitchFamily="34" charset="0"/>
              </a:rPr>
              <a:t>Resource Monitor provides an in-depth look at the real-time performance of </a:t>
            </a:r>
          </a:p>
          <a:p>
            <a:pPr lvl="0" fontAlgn="base">
              <a:spcBef>
                <a:spcPct val="0"/>
              </a:spcBef>
              <a:spcAft>
                <a:spcPct val="0"/>
              </a:spcAft>
            </a:pPr>
            <a:r>
              <a:rPr lang="en-US">
                <a:solidFill>
                  <a:srgbClr val="000000"/>
                </a:solidFill>
                <a:latin typeface="Segoe UI" pitchFamily="34" charset="0"/>
                <a:ea typeface="Segoe UI" pitchFamily="34" charset="0"/>
                <a:cs typeface="Segoe UI" pitchFamily="34" charset="0"/>
              </a:rPr>
              <a:t>your server</a:t>
            </a:r>
            <a:endParaRPr lang="en-IN"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343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c8aa900-00fd-4c5b-b778-fe9003baca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Reliability Monitor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Monitors hardware and software issues</a:t>
            </a:r>
          </a:p>
          <a:p>
            <a:pPr lvl="0"/>
            <a:r>
              <a:rPr lang="en-US" kern="0">
                <a:solidFill>
                  <a:srgbClr val="000000"/>
                </a:solidFill>
              </a:rPr>
              <a:t>Provides Stability Index number (from 1 to 10)</a:t>
            </a:r>
          </a:p>
          <a:p>
            <a:pPr lvl="1"/>
            <a:r>
              <a:rPr lang="en-US" kern="0">
                <a:solidFill>
                  <a:srgbClr val="000000"/>
                </a:solidFill>
              </a:rPr>
              <a:t>1 represents lowest stability</a:t>
            </a:r>
          </a:p>
          <a:p>
            <a:pPr lvl="1"/>
            <a:r>
              <a:rPr lang="en-US" kern="0">
                <a:solidFill>
                  <a:srgbClr val="000000"/>
                </a:solidFill>
              </a:rPr>
              <a:t>10 represents highest stability</a:t>
            </a:r>
          </a:p>
          <a:p>
            <a:pPr lvl="0"/>
            <a:r>
              <a:rPr lang="en-US" kern="0">
                <a:solidFill>
                  <a:srgbClr val="000000"/>
                </a:solidFill>
              </a:rPr>
              <a:t>Reliability monitor window components include:</a:t>
            </a:r>
          </a:p>
          <a:p>
            <a:pPr lvl="1"/>
            <a:r>
              <a:rPr lang="en-US" kern="0">
                <a:solidFill>
                  <a:srgbClr val="000000"/>
                </a:solidFill>
              </a:rPr>
              <a:t>Historical reports on stability index</a:t>
            </a:r>
          </a:p>
          <a:p>
            <a:pPr lvl="1"/>
            <a:r>
              <a:rPr lang="en-US" kern="0">
                <a:solidFill>
                  <a:srgbClr val="000000"/>
                </a:solidFill>
              </a:rPr>
              <a:t>Reliability details</a:t>
            </a:r>
          </a:p>
          <a:p>
            <a:pPr lvl="1"/>
            <a:r>
              <a:rPr lang="en-US" kern="0">
                <a:solidFill>
                  <a:srgbClr val="000000"/>
                </a:solidFill>
              </a:rPr>
              <a:t>Action to be performed: saving historical data, starting Problem Reports console, checking online for a solution to specific problem</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73125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ce96921-6c82-48b2-99ad-4210ee7d4b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Event Viewer</a:t>
            </a:r>
            <a:endParaRPr lang="en-US"/>
          </a:p>
        </p:txBody>
      </p:sp>
      <p:pic>
        <p:nvPicPr>
          <p:cNvPr id="4" name="Picture 2" descr="Screenshot of the Event Viewer’s system 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80" y="1701688"/>
            <a:ext cx="7200490"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6730" y="856036"/>
            <a:ext cx="8968905" cy="923330"/>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itchFamily="34" charset="0"/>
                <a:ea typeface="Segoe UI" pitchFamily="34" charset="0"/>
                <a:cs typeface="Segoe UI" pitchFamily="34" charset="0"/>
              </a:rPr>
              <a:t>Event Viewer provides categorized lists of essential Windows log events, and log groupings for individual installed applications and specific Windows component categories</a:t>
            </a:r>
            <a:endParaRPr lang="en-IN"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728603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14</TotalTime>
  <Words>4424</Words>
  <Application>Microsoft Office PowerPoint</Application>
  <PresentationFormat>On-screen Show (4:3)</PresentationFormat>
  <Paragraphs>547</Paragraphs>
  <Slides>38</Slides>
  <Notes>38</Notes>
  <HiddenSlides>6</HiddenSlides>
  <MMClips>0</MMClips>
  <ScaleCrop>false</ScaleCrop>
  <HeadingPairs>
    <vt:vector size="6" baseType="variant">
      <vt:variant>
        <vt:lpstr>Fonts Used</vt:lpstr>
      </vt:variant>
      <vt:variant>
        <vt:i4>11</vt:i4>
      </vt:variant>
      <vt:variant>
        <vt:lpstr>Theme</vt:lpstr>
      </vt:variant>
      <vt:variant>
        <vt:i4>38</vt:i4>
      </vt:variant>
      <vt:variant>
        <vt:lpstr>Slide Titles</vt:lpstr>
      </vt:variant>
      <vt:variant>
        <vt:i4>38</vt:i4>
      </vt:variant>
    </vt:vector>
  </HeadingPairs>
  <TitlesOfParts>
    <vt:vector size="87" baseType="lpstr">
      <vt:lpstr>Segoe UI</vt:lpstr>
      <vt:lpstr>굴림</vt:lpstr>
      <vt:lpstr>Segoe Light</vt:lpstr>
      <vt:lpstr>Times New Roman</vt:lpstr>
      <vt:lpstr>Verdana</vt:lpstr>
      <vt:lpstr>SimSun</vt:lpstr>
      <vt:lpstr>Wingdings</vt:lpstr>
      <vt:lpstr>Calibri</vt:lpstr>
      <vt:lpstr>Symbol</vt:lpstr>
      <vt:lpstr>Arial</vt:lpstr>
      <vt:lpstr>Segoe UI Light</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Module 13</vt:lpstr>
      <vt:lpstr>Module Overview</vt:lpstr>
      <vt:lpstr>Lesson 1: Monitoring Tools</vt:lpstr>
      <vt:lpstr>Overview of Task Manager</vt:lpstr>
      <vt:lpstr>Overview of Performance Monitor</vt:lpstr>
      <vt:lpstr>Overview of Performance Monitor</vt:lpstr>
      <vt:lpstr>Overview of Resource Monitor</vt:lpstr>
      <vt:lpstr>Overview of Reliability Monitor</vt:lpstr>
      <vt:lpstr>Overview of Event Viewer</vt:lpstr>
      <vt:lpstr>Overview of Event Viewer</vt:lpstr>
      <vt:lpstr>Monitoring a Server With Server Manager</vt:lpstr>
      <vt:lpstr>Lesson 2: Using Performance Monitor</vt:lpstr>
      <vt:lpstr>Performance Baselines, Trends, and Capacity Planning</vt:lpstr>
      <vt:lpstr>What Are Data Collector Sets?</vt:lpstr>
      <vt:lpstr>Demonstration: Capturing Counter Data with a Data Collector Set</vt:lpstr>
      <vt:lpstr>PowerPoint Presentation</vt:lpstr>
      <vt:lpstr>PowerPoint Presentation</vt:lpstr>
      <vt:lpstr>What Are Alerts?</vt:lpstr>
      <vt:lpstr>Demonstration: Configuring an Alert</vt:lpstr>
      <vt:lpstr>PowerPoint Presentation</vt:lpstr>
      <vt:lpstr>Demonstration: Viewing Reports in Performance Monitor</vt:lpstr>
      <vt:lpstr>Monitoring Network Infrastructure Services</vt:lpstr>
      <vt:lpstr>Considerations for Monitoring Virtual Machines</vt:lpstr>
      <vt:lpstr>Lesson 3: Monitoring Event Logs</vt:lpstr>
      <vt:lpstr>Using Server Manager to View Event Logs</vt:lpstr>
      <vt:lpstr>What Is a Custom View?</vt:lpstr>
      <vt:lpstr>Demonstration: Creating a Custom View</vt:lpstr>
      <vt:lpstr>What Are Event Subscriptions?</vt:lpstr>
      <vt:lpstr>Demonstration: Configuring an Event Subscription</vt:lpstr>
      <vt:lpstr>PowerPoint Presentation</vt:lpstr>
      <vt:lpstr>PowerPoint Presentation</vt:lpstr>
      <vt:lpstr>Lab: Monitoring Windows Server 2012</vt:lpstr>
      <vt:lpstr>Lab Scenario</vt:lpstr>
      <vt:lpstr>Lab Scenario</vt:lpstr>
      <vt:lpstr>Lab Review</vt:lpstr>
      <vt:lpstr>Module Review and Takeaways</vt:lpstr>
      <vt:lpstr>PowerPoint Presentation</vt:lpstr>
      <vt:lpstr>Course 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Anindya Pattanayak</dc:creator>
  <cp:lastModifiedBy>Anindya Pattanayak</cp:lastModifiedBy>
  <cp:revision>5</cp:revision>
  <dcterms:created xsi:type="dcterms:W3CDTF">2014-04-01T07:45:49Z</dcterms:created>
  <dcterms:modified xsi:type="dcterms:W3CDTF">2014-04-02T09:48:49Z</dcterms:modified>
</cp:coreProperties>
</file>