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Lst>
  <p:notesMasterIdLst>
    <p:notesMasterId r:id="rId16"/>
  </p:notesMasterIdLst>
  <p:sldIdLst>
    <p:sldId id="256" r:id="rId2"/>
    <p:sldId id="257" r:id="rId3"/>
    <p:sldId id="262" r:id="rId4"/>
    <p:sldId id="264" r:id="rId5"/>
    <p:sldId id="267" r:id="rId6"/>
    <p:sldId id="265" r:id="rId7"/>
    <p:sldId id="266" r:id="rId8"/>
    <p:sldId id="268" r:id="rId9"/>
    <p:sldId id="269" r:id="rId10"/>
    <p:sldId id="270" r:id="rId11"/>
    <p:sldId id="271" r:id="rId12"/>
    <p:sldId id="272"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53" autoAdjust="0"/>
  </p:normalViewPr>
  <p:slideViewPr>
    <p:cSldViewPr>
      <p:cViewPr varScale="1">
        <p:scale>
          <a:sx n="97" d="100"/>
          <a:sy n="97" d="100"/>
        </p:scale>
        <p:origin x="-203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D9C15-084D-447E-8C30-E5AAD94ADB44}" type="datetimeFigureOut">
              <a:rPr lang="en-CA" smtClean="0"/>
              <a:t>2023-10-01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35B687-1785-4E13-BD1C-CDF45698FE1F}" type="slidenum">
              <a:rPr lang="en-CA" smtClean="0"/>
              <a:t>‹#›</a:t>
            </a:fld>
            <a:endParaRPr lang="en-CA"/>
          </a:p>
        </p:txBody>
      </p:sp>
    </p:spTree>
    <p:extLst>
      <p:ext uri="{BB962C8B-B14F-4D97-AF65-F5344CB8AC3E}">
        <p14:creationId xmlns:p14="http://schemas.microsoft.com/office/powerpoint/2010/main" val="88050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Image1: https://theherbexchange.com/that-damn-bird/</a:t>
            </a:r>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a:t>
            </a:fld>
            <a:endParaRPr lang="en-CA"/>
          </a:p>
        </p:txBody>
      </p:sp>
    </p:spTree>
    <p:extLst>
      <p:ext uri="{BB962C8B-B14F-4D97-AF65-F5344CB8AC3E}">
        <p14:creationId xmlns:p14="http://schemas.microsoft.com/office/powerpoint/2010/main" val="3329340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11</a:t>
            </a:fld>
            <a:endParaRPr lang="en-CA"/>
          </a:p>
        </p:txBody>
      </p:sp>
    </p:spTree>
    <p:extLst>
      <p:ext uri="{BB962C8B-B14F-4D97-AF65-F5344CB8AC3E}">
        <p14:creationId xmlns:p14="http://schemas.microsoft.com/office/powerpoint/2010/main" val="379707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Less kinetic energy</a:t>
            </a:r>
          </a:p>
          <a:p>
            <a:pPr marL="171450" indent="-171450">
              <a:buFontTx/>
              <a:buChar char="-"/>
            </a:pPr>
            <a:r>
              <a:rPr lang="en-CA" dirty="0" smtClean="0"/>
              <a:t>Lower</a:t>
            </a:r>
            <a:r>
              <a:rPr lang="en-CA" baseline="0" dirty="0" smtClean="0"/>
              <a:t> impact force </a:t>
            </a:r>
          </a:p>
          <a:p>
            <a:pPr marL="171450" indent="-171450">
              <a:buFontTx/>
              <a:buChar char="-"/>
            </a:pPr>
            <a:r>
              <a:rPr lang="en-CA" baseline="0" dirty="0" smtClean="0"/>
              <a:t>Less momentum</a:t>
            </a:r>
          </a:p>
          <a:p>
            <a:pPr marL="171450" indent="-171450">
              <a:buFontTx/>
              <a:buChar char="-"/>
            </a:pPr>
            <a:r>
              <a:rPr lang="en-CA" baseline="0" dirty="0" smtClean="0"/>
              <a:t>Bird size and mass; smaller birds more common at lower altitudes</a:t>
            </a:r>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12</a:t>
            </a:fld>
            <a:endParaRPr lang="en-CA"/>
          </a:p>
        </p:txBody>
      </p:sp>
    </p:spTree>
    <p:extLst>
      <p:ext uri="{BB962C8B-B14F-4D97-AF65-F5344CB8AC3E}">
        <p14:creationId xmlns:p14="http://schemas.microsoft.com/office/powerpoint/2010/main" val="379707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Less kinetic energy</a:t>
            </a:r>
          </a:p>
          <a:p>
            <a:pPr marL="171450" indent="-171450">
              <a:buFontTx/>
              <a:buChar char="-"/>
            </a:pPr>
            <a:r>
              <a:rPr lang="en-CA" dirty="0" smtClean="0"/>
              <a:t>Lower</a:t>
            </a:r>
            <a:r>
              <a:rPr lang="en-CA" baseline="0" dirty="0" smtClean="0"/>
              <a:t> impact force </a:t>
            </a:r>
          </a:p>
          <a:p>
            <a:pPr marL="171450" indent="-171450">
              <a:buFontTx/>
              <a:buChar char="-"/>
            </a:pPr>
            <a:r>
              <a:rPr lang="en-CA" baseline="0" dirty="0" smtClean="0"/>
              <a:t>Less momentum</a:t>
            </a:r>
          </a:p>
          <a:p>
            <a:pPr marL="171450" indent="-171450">
              <a:buFontTx/>
              <a:buChar char="-"/>
            </a:pPr>
            <a:r>
              <a:rPr lang="en-CA" baseline="0" dirty="0" smtClean="0"/>
              <a:t>Bird size and mass; smaller birds more common at lower altitudes</a:t>
            </a:r>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13</a:t>
            </a:fld>
            <a:endParaRPr lang="en-CA"/>
          </a:p>
        </p:txBody>
      </p:sp>
    </p:spTree>
    <p:extLst>
      <p:ext uri="{BB962C8B-B14F-4D97-AF65-F5344CB8AC3E}">
        <p14:creationId xmlns:p14="http://schemas.microsoft.com/office/powerpoint/2010/main" val="379707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For</a:t>
            </a:r>
            <a:r>
              <a:rPr lang="en-CA" baseline="0" dirty="0" smtClean="0"/>
              <a:t> example, the dataset did not include the number of flights to check any correlations with the number of strikes and the number of flights or the types of aircraft</a:t>
            </a:r>
          </a:p>
          <a:p>
            <a:pPr marL="171450" indent="-171450">
              <a:buFontTx/>
              <a:buChar char="-"/>
            </a:pPr>
            <a:r>
              <a:rPr lang="en-CA" baseline="0" dirty="0" smtClean="0"/>
              <a:t>In the dashboard considerations needed to be made for varying desktop sizes, whether or not the user is </a:t>
            </a:r>
            <a:r>
              <a:rPr lang="en-CA" baseline="0" dirty="0" err="1" smtClean="0"/>
              <a:t>colourblind</a:t>
            </a:r>
            <a:r>
              <a:rPr lang="en-CA" baseline="0" dirty="0" smtClean="0"/>
              <a:t>, </a:t>
            </a:r>
            <a:r>
              <a:rPr lang="en-CA" baseline="0" smtClean="0"/>
              <a:t>etc.</a:t>
            </a:r>
            <a:endParaRPr lang="en-CA" baseline="0" dirty="0" smtClean="0"/>
          </a:p>
          <a:p>
            <a:pPr marL="171450" indent="-171450">
              <a:buFontTx/>
              <a:buChar char="-"/>
            </a:pPr>
            <a:endParaRPr lang="en-CA" baseline="0" dirty="0" smtClean="0"/>
          </a:p>
          <a:p>
            <a:pPr marL="171450" indent="-171450">
              <a:buFontTx/>
              <a:buChar char="-"/>
            </a:pPr>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14</a:t>
            </a:fld>
            <a:endParaRPr lang="en-CA"/>
          </a:p>
        </p:txBody>
      </p:sp>
    </p:spTree>
    <p:extLst>
      <p:ext uri="{BB962C8B-B14F-4D97-AF65-F5344CB8AC3E}">
        <p14:creationId xmlns:p14="http://schemas.microsoft.com/office/powerpoint/2010/main" val="150820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sz="1700" dirty="0" smtClean="0"/>
              <a:t>- main categorical features: </a:t>
            </a:r>
            <a:r>
              <a:rPr lang="en-CA" sz="1700" dirty="0" err="1" smtClean="0"/>
              <a:t>i</a:t>
            </a:r>
            <a:r>
              <a:rPr lang="en-CA" sz="1700" dirty="0" smtClean="0"/>
              <a:t>) effect, ii) when, iii) wildlife</a:t>
            </a:r>
          </a:p>
          <a:p>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2</a:t>
            </a:fld>
            <a:endParaRPr lang="en-CA"/>
          </a:p>
        </p:txBody>
      </p:sp>
    </p:spTree>
    <p:extLst>
      <p:ext uri="{BB962C8B-B14F-4D97-AF65-F5344CB8AC3E}">
        <p14:creationId xmlns:p14="http://schemas.microsoft.com/office/powerpoint/2010/main" val="334336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Map:</a:t>
            </a:r>
            <a:r>
              <a:rPr lang="en-CA" baseline="0" dirty="0" smtClean="0"/>
              <a:t> to see how the number of strikes vary based on the state</a:t>
            </a:r>
          </a:p>
          <a:p>
            <a:pPr marL="171450" indent="-171450">
              <a:buFontTx/>
              <a:buChar char="-"/>
            </a:pPr>
            <a:r>
              <a:rPr lang="en-CA" baseline="0" dirty="0" smtClean="0"/>
              <a:t>Forecast line: to observe the number of strikes over the years and predict current data to determine how accurate the model is</a:t>
            </a:r>
          </a:p>
          <a:p>
            <a:pPr marL="171450" indent="-171450">
              <a:buFontTx/>
              <a:buChar char="-"/>
            </a:pPr>
            <a:r>
              <a:rPr lang="en-CA" baseline="0" dirty="0" smtClean="0"/>
              <a:t>Treemap: to determine the relative sizes by number of strikes of each species within each category</a:t>
            </a:r>
          </a:p>
          <a:p>
            <a:pPr marL="171450" indent="-171450">
              <a:buFontTx/>
              <a:buChar char="-"/>
            </a:pPr>
            <a:r>
              <a:rPr lang="en-CA" baseline="0" dirty="0" smtClean="0"/>
              <a:t>Stacked bar: to show a how the number of strikes over the years changes depending on the time of day and unlike a scatterplot variation of this visualization we can see a cumulative sum depending on the selection of time of day (a scatterplot would only show individual times)</a:t>
            </a:r>
          </a:p>
          <a:p>
            <a:pPr marL="171450" indent="-171450">
              <a:buFontTx/>
              <a:buChar char="-"/>
            </a:pPr>
            <a:r>
              <a:rPr lang="en-CA" baseline="0" dirty="0" smtClean="0"/>
              <a:t>Highlight table: to depict the effect the damage has on the impact of the flight based on the number of strikes, as text and enhancing important numbers</a:t>
            </a:r>
          </a:p>
          <a:p>
            <a:pPr marL="171450" indent="-171450">
              <a:buFontTx/>
              <a:buChar char="-"/>
            </a:pPr>
            <a:r>
              <a:rPr lang="en-CA" baseline="0" dirty="0" smtClean="0"/>
              <a:t>Horizontal bar: to provide information on the number of strikes at each phase of flight with corresponding costs associated with each phase</a:t>
            </a:r>
          </a:p>
          <a:p>
            <a:pPr marL="0" indent="0">
              <a:buFontTx/>
              <a:buNone/>
            </a:pPr>
            <a:endParaRPr lang="en-CA" baseline="0" dirty="0" smtClean="0"/>
          </a:p>
          <a:p>
            <a:pPr marL="0" indent="0">
              <a:buFontTx/>
              <a:buNone/>
            </a:pPr>
            <a:r>
              <a:rPr lang="en-CA" baseline="0" dirty="0" smtClean="0"/>
              <a:t>Image2: https://boostlabs.com/10-types-of-data-visualization-tools/</a:t>
            </a:r>
          </a:p>
          <a:p>
            <a:pPr marL="171450" indent="-171450">
              <a:buFontTx/>
              <a:buChar char="-"/>
            </a:pPr>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3</a:t>
            </a:fld>
            <a:endParaRPr lang="en-CA"/>
          </a:p>
        </p:txBody>
      </p:sp>
    </p:spTree>
    <p:extLst>
      <p:ext uri="{BB962C8B-B14F-4D97-AF65-F5344CB8AC3E}">
        <p14:creationId xmlns:p14="http://schemas.microsoft.com/office/powerpoint/2010/main" val="291653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 From the previous slide, we can say (for the most part) the number of strikes increases with each passing year, but for specific times of the day like “dusk” or “dawn” their could be considered outliers present for years 2008 and 2009 or year 2011, respectively</a:t>
            </a:r>
          </a:p>
        </p:txBody>
      </p:sp>
      <p:sp>
        <p:nvSpPr>
          <p:cNvPr id="4" name="Slide Number Placeholder 3"/>
          <p:cNvSpPr>
            <a:spLocks noGrp="1"/>
          </p:cNvSpPr>
          <p:nvPr>
            <p:ph type="sldNum" sz="quarter" idx="10"/>
          </p:nvPr>
        </p:nvSpPr>
        <p:spPr/>
        <p:txBody>
          <a:bodyPr/>
          <a:lstStyle/>
          <a:p>
            <a:fld id="{7435B687-1785-4E13-BD1C-CDF45698FE1F}" type="slidenum">
              <a:rPr lang="en-CA" smtClean="0"/>
              <a:t>5</a:t>
            </a:fld>
            <a:endParaRPr lang="en-CA"/>
          </a:p>
        </p:txBody>
      </p:sp>
    </p:spTree>
    <p:extLst>
      <p:ext uri="{BB962C8B-B14F-4D97-AF65-F5344CB8AC3E}">
        <p14:creationId xmlns:p14="http://schemas.microsoft.com/office/powerpoint/2010/main" val="387270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6</a:t>
            </a:fld>
            <a:endParaRPr lang="en-CA"/>
          </a:p>
        </p:txBody>
      </p:sp>
    </p:spTree>
    <p:extLst>
      <p:ext uri="{BB962C8B-B14F-4D97-AF65-F5344CB8AC3E}">
        <p14:creationId xmlns:p14="http://schemas.microsoft.com/office/powerpoint/2010/main" val="2817803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t>
            </a:r>
            <a:r>
              <a:rPr lang="en-US" baseline="0" dirty="0" err="1" smtClean="0"/>
              <a:t>int</a:t>
            </a:r>
            <a:r>
              <a:rPr lang="en-US" baseline="0" dirty="0" smtClean="0"/>
              <a:t>’ is used as a conversion and ‘sum’ is used to perform aggregation to apply ‘lookup’</a:t>
            </a:r>
          </a:p>
          <a:p>
            <a:pPr marL="171450" indent="-171450">
              <a:buFontTx/>
              <a:buChar char="-"/>
            </a:pPr>
            <a:r>
              <a:rPr lang="en-US" baseline="0" dirty="0" smtClean="0"/>
              <a:t>The equation lookup(sum(</a:t>
            </a:r>
            <a:r>
              <a:rPr lang="en-US" baseline="0" dirty="0" err="1" smtClean="0"/>
              <a:t>int</a:t>
            </a:r>
            <a:r>
              <a:rPr lang="en-US" baseline="0" dirty="0" smtClean="0"/>
              <a:t>([Number of Strikes])), 0) looks at the current row and column combination it is at (based on 0 offset) and returns the (same) result, otherwise (if a result does not exist) it will return NULL (to the blank or empty field) and in doing so a </a:t>
            </a:r>
            <a:r>
              <a:rPr lang="en-US" baseline="0" dirty="0" err="1" smtClean="0"/>
              <a:t>colour</a:t>
            </a:r>
            <a:r>
              <a:rPr lang="en-US" baseline="0" dirty="0" smtClean="0"/>
              <a:t> is assigned</a:t>
            </a:r>
          </a:p>
          <a:p>
            <a:pPr marL="171450" indent="-171450">
              <a:buFontTx/>
              <a:buChar char="-"/>
            </a:pPr>
            <a:r>
              <a:rPr lang="en-US" dirty="0" smtClean="0"/>
              <a:t>‘</a:t>
            </a:r>
            <a:r>
              <a:rPr lang="en-US" dirty="0" err="1" smtClean="0"/>
              <a:t>zn</a:t>
            </a:r>
            <a:r>
              <a:rPr lang="en-US" dirty="0" smtClean="0"/>
              <a:t>’ returns an expression if</a:t>
            </a:r>
            <a:r>
              <a:rPr lang="en-US" baseline="0" dirty="0" smtClean="0"/>
              <a:t> it is not null, otherwise it returns 0</a:t>
            </a:r>
          </a:p>
        </p:txBody>
      </p:sp>
      <p:sp>
        <p:nvSpPr>
          <p:cNvPr id="4" name="Slide Number Placeholder 3"/>
          <p:cNvSpPr>
            <a:spLocks noGrp="1"/>
          </p:cNvSpPr>
          <p:nvPr>
            <p:ph type="sldNum" sz="quarter" idx="10"/>
          </p:nvPr>
        </p:nvSpPr>
        <p:spPr/>
        <p:txBody>
          <a:bodyPr/>
          <a:lstStyle/>
          <a:p>
            <a:fld id="{7435B687-1785-4E13-BD1C-CDF45698FE1F}" type="slidenum">
              <a:rPr lang="en-CA" smtClean="0"/>
              <a:t>7</a:t>
            </a:fld>
            <a:endParaRPr lang="en-CA"/>
          </a:p>
        </p:txBody>
      </p:sp>
    </p:spTree>
    <p:extLst>
      <p:ext uri="{BB962C8B-B14F-4D97-AF65-F5344CB8AC3E}">
        <p14:creationId xmlns:p14="http://schemas.microsoft.com/office/powerpoint/2010/main" val="387270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7435B687-1785-4E13-BD1C-CDF45698FE1F}" type="slidenum">
              <a:rPr lang="en-CA" smtClean="0"/>
              <a:t>8</a:t>
            </a:fld>
            <a:endParaRPr lang="en-CA"/>
          </a:p>
        </p:txBody>
      </p:sp>
    </p:spTree>
    <p:extLst>
      <p:ext uri="{BB962C8B-B14F-4D97-AF65-F5344CB8AC3E}">
        <p14:creationId xmlns:p14="http://schemas.microsoft.com/office/powerpoint/2010/main" val="265058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9</a:t>
            </a:fld>
            <a:endParaRPr lang="en-CA"/>
          </a:p>
        </p:txBody>
      </p:sp>
    </p:spTree>
    <p:extLst>
      <p:ext uri="{BB962C8B-B14F-4D97-AF65-F5344CB8AC3E}">
        <p14:creationId xmlns:p14="http://schemas.microsoft.com/office/powerpoint/2010/main" val="379707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35B687-1785-4E13-BD1C-CDF45698FE1F}" type="slidenum">
              <a:rPr lang="en-CA" smtClean="0"/>
              <a:t>10</a:t>
            </a:fld>
            <a:endParaRPr lang="en-CA"/>
          </a:p>
        </p:txBody>
      </p:sp>
    </p:spTree>
    <p:extLst>
      <p:ext uri="{BB962C8B-B14F-4D97-AF65-F5344CB8AC3E}">
        <p14:creationId xmlns:p14="http://schemas.microsoft.com/office/powerpoint/2010/main" val="379707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14C0EAE-B44D-48A4-A3BB-A0F6C54A4C57}" type="datetimeFigureOut">
              <a:rPr lang="en-CA" smtClean="0"/>
              <a:t>2023-10-01</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E59AAD2-CA8D-4CA7-AEC6-FBA1902AF226}"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4C0EAE-B44D-48A4-A3BB-A0F6C54A4C57}" type="datetimeFigureOut">
              <a:rPr lang="en-CA" smtClean="0"/>
              <a:t>2023-10-01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9AAD2-CA8D-4CA7-AEC6-FBA1902AF226}"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4C0EAE-B44D-48A4-A3BB-A0F6C54A4C57}" type="datetimeFigureOut">
              <a:rPr lang="en-CA" smtClean="0"/>
              <a:t>2023-10-01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E59AAD2-CA8D-4CA7-AEC6-FBA1902AF226}"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14C0EAE-B44D-48A4-A3BB-A0F6C54A4C57}" type="datetimeFigureOut">
              <a:rPr lang="en-CA" smtClean="0"/>
              <a:t>2023-10-01</a:t>
            </a:fld>
            <a:endParaRPr lang="en-CA"/>
          </a:p>
        </p:txBody>
      </p:sp>
      <p:sp>
        <p:nvSpPr>
          <p:cNvPr id="9" name="Slide Number Placeholder 8"/>
          <p:cNvSpPr>
            <a:spLocks noGrp="1"/>
          </p:cNvSpPr>
          <p:nvPr>
            <p:ph type="sldNum" sz="quarter" idx="15"/>
          </p:nvPr>
        </p:nvSpPr>
        <p:spPr/>
        <p:txBody>
          <a:bodyPr rtlCol="0"/>
          <a:lstStyle/>
          <a:p>
            <a:fld id="{CE59AAD2-CA8D-4CA7-AEC6-FBA1902AF226}" type="slidenum">
              <a:rPr lang="en-CA" smtClean="0"/>
              <a:t>‹#›</a:t>
            </a:fld>
            <a:endParaRPr lang="en-CA"/>
          </a:p>
        </p:txBody>
      </p:sp>
      <p:sp>
        <p:nvSpPr>
          <p:cNvPr id="10" name="Footer Placeholder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14C0EAE-B44D-48A4-A3BB-A0F6C54A4C57}" type="datetimeFigureOut">
              <a:rPr lang="en-CA" smtClean="0"/>
              <a:t>2023-10-01</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E59AAD2-CA8D-4CA7-AEC6-FBA1902AF226}"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4C0EAE-B44D-48A4-A3BB-A0F6C54A4C57}" type="datetimeFigureOut">
              <a:rPr lang="en-CA" smtClean="0"/>
              <a:t>2023-10-01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E59AAD2-CA8D-4CA7-AEC6-FBA1902AF226}" type="slidenum">
              <a:rPr lang="en-CA" smtClean="0"/>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14C0EAE-B44D-48A4-A3BB-A0F6C54A4C57}" type="datetimeFigureOut">
              <a:rPr lang="en-CA" smtClean="0"/>
              <a:t>2023-10-01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E59AAD2-CA8D-4CA7-AEC6-FBA1902AF226}" type="slidenum">
              <a:rPr lang="en-CA" smtClean="0"/>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14C0EAE-B44D-48A4-A3BB-A0F6C54A4C57}" type="datetimeFigureOut">
              <a:rPr lang="en-CA" smtClean="0"/>
              <a:t>2023-10-01</a:t>
            </a:fld>
            <a:endParaRPr lang="en-CA"/>
          </a:p>
        </p:txBody>
      </p:sp>
      <p:sp>
        <p:nvSpPr>
          <p:cNvPr id="7" name="Slide Number Placeholder 6"/>
          <p:cNvSpPr>
            <a:spLocks noGrp="1"/>
          </p:cNvSpPr>
          <p:nvPr>
            <p:ph type="sldNum" sz="quarter" idx="11"/>
          </p:nvPr>
        </p:nvSpPr>
        <p:spPr/>
        <p:txBody>
          <a:bodyPr rtlCol="0"/>
          <a:lstStyle/>
          <a:p>
            <a:fld id="{CE59AAD2-CA8D-4CA7-AEC6-FBA1902AF226}" type="slidenum">
              <a:rPr lang="en-CA" smtClean="0"/>
              <a:t>‹#›</a:t>
            </a:fld>
            <a:endParaRPr lang="en-CA"/>
          </a:p>
        </p:txBody>
      </p:sp>
      <p:sp>
        <p:nvSpPr>
          <p:cNvPr id="8" name="Footer Placeholder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C0EAE-B44D-48A4-A3BB-A0F6C54A4C57}" type="datetimeFigureOut">
              <a:rPr lang="en-CA" smtClean="0"/>
              <a:t>2023-10-01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E59AAD2-CA8D-4CA7-AEC6-FBA1902AF226}"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14C0EAE-B44D-48A4-A3BB-A0F6C54A4C57}" type="datetimeFigureOut">
              <a:rPr lang="en-CA" smtClean="0"/>
              <a:t>2023-10-01</a:t>
            </a:fld>
            <a:endParaRPr lang="en-CA"/>
          </a:p>
        </p:txBody>
      </p:sp>
      <p:sp>
        <p:nvSpPr>
          <p:cNvPr id="22" name="Slide Number Placeholder 21"/>
          <p:cNvSpPr>
            <a:spLocks noGrp="1"/>
          </p:cNvSpPr>
          <p:nvPr>
            <p:ph type="sldNum" sz="quarter" idx="15"/>
          </p:nvPr>
        </p:nvSpPr>
        <p:spPr/>
        <p:txBody>
          <a:bodyPr rtlCol="0"/>
          <a:lstStyle/>
          <a:p>
            <a:fld id="{CE59AAD2-CA8D-4CA7-AEC6-FBA1902AF226}" type="slidenum">
              <a:rPr lang="en-CA" smtClean="0"/>
              <a:t>‹#›</a:t>
            </a:fld>
            <a:endParaRPr lang="en-CA"/>
          </a:p>
        </p:txBody>
      </p:sp>
      <p:sp>
        <p:nvSpPr>
          <p:cNvPr id="23" name="Footer Placeholder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14C0EAE-B44D-48A4-A3BB-A0F6C54A4C57}" type="datetimeFigureOut">
              <a:rPr lang="en-CA" smtClean="0"/>
              <a:t>2023-10-01</a:t>
            </a:fld>
            <a:endParaRPr lang="en-CA"/>
          </a:p>
        </p:txBody>
      </p:sp>
      <p:sp>
        <p:nvSpPr>
          <p:cNvPr id="18" name="Slide Number Placeholder 17"/>
          <p:cNvSpPr>
            <a:spLocks noGrp="1"/>
          </p:cNvSpPr>
          <p:nvPr>
            <p:ph type="sldNum" sz="quarter" idx="11"/>
          </p:nvPr>
        </p:nvSpPr>
        <p:spPr/>
        <p:txBody>
          <a:bodyPr rtlCol="0"/>
          <a:lstStyle/>
          <a:p>
            <a:fld id="{CE59AAD2-CA8D-4CA7-AEC6-FBA1902AF226}" type="slidenum">
              <a:rPr lang="en-CA" smtClean="0"/>
              <a:t>‹#›</a:t>
            </a:fld>
            <a:endParaRPr lang="en-CA"/>
          </a:p>
        </p:txBody>
      </p:sp>
      <p:sp>
        <p:nvSpPr>
          <p:cNvPr id="21" name="Footer Placeholder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4C0EAE-B44D-48A4-A3BB-A0F6C54A4C57}" type="datetimeFigureOut">
              <a:rPr lang="en-CA" smtClean="0"/>
              <a:t>2023-10-01</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E59AAD2-CA8D-4CA7-AEC6-FBA1902AF226}"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faa.gov/airports/airport_safety/wildlife/wildlife_strikes_civil_aircraft_united_states_1990_2022"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8.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1000" y1="64456" x2="43600" y2="69496"/>
                        <a14:backgroundMark x1="11200" y1="80637" x2="38000" y2="70822"/>
                        <a14:backgroundMark x1="47200" y1="66844" x2="85000" y2="48011"/>
                        <a14:backgroundMark x1="44800" y1="64721" x2="50000" y2="61538"/>
                      </a14:backgroundRemoval>
                    </a14:imgEffect>
                  </a14:imgLayer>
                </a14:imgProps>
              </a:ext>
              <a:ext uri="{28A0092B-C50C-407E-A947-70E740481C1C}">
                <a14:useLocalDpi xmlns:a14="http://schemas.microsoft.com/office/drawing/2010/main" val="0"/>
              </a:ext>
            </a:extLst>
          </a:blip>
          <a:srcRect/>
          <a:stretch>
            <a:fillRect/>
          </a:stretch>
        </p:blipFill>
        <p:spPr bwMode="auto">
          <a:xfrm>
            <a:off x="251520" y="1196752"/>
            <a:ext cx="47625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2339752" y="2492896"/>
            <a:ext cx="6172200" cy="1894362"/>
          </a:xfrm>
        </p:spPr>
        <p:txBody>
          <a:bodyPr>
            <a:normAutofit/>
          </a:bodyPr>
          <a:lstStyle/>
          <a:p>
            <a:r>
              <a:rPr lang="en-US" dirty="0">
                <a:solidFill>
                  <a:schemeClr val="tx1"/>
                </a:solidFill>
              </a:rPr>
              <a:t>Data Visualization and Dashboards with Tableau</a:t>
            </a:r>
            <a:endParaRPr lang="en-CA" dirty="0">
              <a:solidFill>
                <a:schemeClr val="tx1"/>
              </a:solidFill>
            </a:endParaRPr>
          </a:p>
        </p:txBody>
      </p:sp>
      <p:sp>
        <p:nvSpPr>
          <p:cNvPr id="3" name="Subtitle 2"/>
          <p:cNvSpPr>
            <a:spLocks noGrp="1"/>
          </p:cNvSpPr>
          <p:nvPr>
            <p:ph type="subTitle" idx="1"/>
          </p:nvPr>
        </p:nvSpPr>
        <p:spPr/>
        <p:txBody>
          <a:bodyPr>
            <a:normAutofit/>
          </a:bodyPr>
          <a:lstStyle/>
          <a:p>
            <a:endParaRPr lang="en-CA" dirty="0" smtClean="0">
              <a:solidFill>
                <a:schemeClr val="tx1"/>
              </a:solidFill>
            </a:endParaRPr>
          </a:p>
          <a:p>
            <a:r>
              <a:rPr lang="en-CA" dirty="0" smtClean="0">
                <a:solidFill>
                  <a:schemeClr val="tx1"/>
                </a:solidFill>
              </a:rPr>
              <a:t>Dylan </a:t>
            </a:r>
            <a:r>
              <a:rPr lang="en-CA" dirty="0" err="1" smtClean="0">
                <a:solidFill>
                  <a:schemeClr val="tx1"/>
                </a:solidFill>
              </a:rPr>
              <a:t>Fernandes</a:t>
            </a:r>
            <a:endParaRPr lang="en-CA" dirty="0">
              <a:solidFill>
                <a:schemeClr val="tx1"/>
              </a:solidFill>
            </a:endParaRPr>
          </a:p>
        </p:txBody>
      </p:sp>
    </p:spTree>
    <p:extLst>
      <p:ext uri="{BB962C8B-B14F-4D97-AF65-F5344CB8AC3E}">
        <p14:creationId xmlns:p14="http://schemas.microsoft.com/office/powerpoint/2010/main" val="518045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
          </p:nvPr>
        </p:nvSpPr>
        <p:spPr>
          <a:xfrm>
            <a:off x="6372200" y="274320"/>
            <a:ext cx="2304256" cy="4983480"/>
          </a:xfrm>
        </p:spPr>
        <p:txBody>
          <a:bodyPr>
            <a:normAutofit fontScale="92500"/>
          </a:bodyPr>
          <a:lstStyle/>
          <a:p>
            <a:r>
              <a:rPr lang="en-CA" sz="2800" dirty="0"/>
              <a:t>What is the trend of wildlife strikes over the </a:t>
            </a:r>
            <a:r>
              <a:rPr lang="en-CA" sz="2800" dirty="0" smtClean="0"/>
              <a:t>years?</a:t>
            </a:r>
          </a:p>
          <a:p>
            <a:endParaRPr lang="en-CA" sz="2800" dirty="0"/>
          </a:p>
          <a:p>
            <a:r>
              <a:rPr lang="en-CA" sz="2800" dirty="0" smtClean="0"/>
              <a:t>How </a:t>
            </a:r>
            <a:r>
              <a:rPr lang="en-CA" sz="2800" dirty="0"/>
              <a:t>accurate is the model at predicting future results?</a:t>
            </a:r>
          </a:p>
        </p:txBody>
      </p:sp>
      <p:sp>
        <p:nvSpPr>
          <p:cNvPr id="8" name="Text Placeholder 4"/>
          <p:cNvSpPr txBox="1">
            <a:spLocks/>
          </p:cNvSpPr>
          <p:nvPr/>
        </p:nvSpPr>
        <p:spPr>
          <a:xfrm>
            <a:off x="381286" y="3933378"/>
            <a:ext cx="5472608" cy="2663974"/>
          </a:xfrm>
          <a:prstGeom prst="rect">
            <a:avLst/>
          </a:prstGeom>
        </p:spPr>
        <p:txBody>
          <a:bodyPr vert="horz">
            <a:normAutofit/>
          </a:bodyPr>
          <a:lstStyle>
            <a:lvl1pPr marL="0" indent="0" algn="l" rtl="0" eaLnBrk="1" latinLnBrk="0" hangingPunct="1">
              <a:spcBef>
                <a:spcPts val="400"/>
              </a:spcBef>
              <a:spcAft>
                <a:spcPts val="1000"/>
              </a:spcAft>
              <a:buClr>
                <a:schemeClr val="accent1"/>
              </a:buClr>
              <a:buSzPct val="70000"/>
              <a:buFont typeface="Wingdings"/>
              <a:buNone/>
              <a:defRPr kumimoji="0" sz="12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2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0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9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9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CA" dirty="0" smtClean="0"/>
          </a:p>
          <a:p>
            <a:r>
              <a:rPr lang="en-CA" sz="2000" dirty="0" smtClean="0"/>
              <a:t>There appears to be exponential growth in the number of strikes with each year. The model predicts approximately 12,000 wildlife strikes in the year 2022, but according to a </a:t>
            </a:r>
            <a:r>
              <a:rPr lang="en-US" sz="2000" dirty="0" smtClean="0">
                <a:hlinkClick r:id="rId3"/>
              </a:rPr>
              <a:t>1990-2022 FAA Wildlife Strike Report</a:t>
            </a:r>
            <a:r>
              <a:rPr lang="en-US" sz="2000" dirty="0" smtClean="0"/>
              <a:t> 17,190 strikes were reported.</a:t>
            </a:r>
          </a:p>
        </p:txBody>
      </p:sp>
      <p:pic>
        <p:nvPicPr>
          <p:cNvPr id="10242" name="Picture 2" descr="C:\Users\Dylan\Downloads\PPT-ImgForecast(1).PNG"/>
          <p:cNvPicPr>
            <a:picLocks noChangeAspect="1" noChangeArrowheads="1"/>
          </p:cNvPicPr>
          <p:nvPr/>
        </p:nvPicPr>
        <p:blipFill rotWithShape="1">
          <a:blip r:embed="rId4">
            <a:extLst>
              <a:ext uri="{28A0092B-C50C-407E-A947-70E740481C1C}">
                <a14:useLocalDpi xmlns:a14="http://schemas.microsoft.com/office/drawing/2010/main" val="0"/>
              </a:ext>
            </a:extLst>
          </a:blip>
          <a:srcRect r="10431"/>
          <a:stretch/>
        </p:blipFill>
        <p:spPr bwMode="auto">
          <a:xfrm>
            <a:off x="35496" y="44624"/>
            <a:ext cx="6156176" cy="37432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Dylan\Downloads\PPT-ImgForecast(1).PNG"/>
          <p:cNvPicPr>
            <a:picLocks noChangeAspect="1" noChangeArrowheads="1"/>
          </p:cNvPicPr>
          <p:nvPr/>
        </p:nvPicPr>
        <p:blipFill rotWithShape="1">
          <a:blip r:embed="rId4">
            <a:extLst>
              <a:ext uri="{28A0092B-C50C-407E-A947-70E740481C1C}">
                <a14:useLocalDpi xmlns:a14="http://schemas.microsoft.com/office/drawing/2010/main" val="0"/>
              </a:ext>
            </a:extLst>
          </a:blip>
          <a:srcRect l="89630" t="7370" b="82659"/>
          <a:stretch/>
        </p:blipFill>
        <p:spPr bwMode="auto">
          <a:xfrm>
            <a:off x="827584" y="479442"/>
            <a:ext cx="957250" cy="50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91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Dylan\Downloads\PPT-ImgTreemap.PN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2692" b="96731" l="12500" r="97292">
                        <a14:foregroundMark x1="88698" y1="26154" x2="89063" y2="90096"/>
                        <a14:foregroundMark x1="89063" y1="90096" x2="89063" y2="90096"/>
                        <a14:foregroundMark x1="86563" y1="92115" x2="90000" y2="92115"/>
                        <a14:foregroundMark x1="90104" y1="92692" x2="87708" y2="78558"/>
                        <a14:foregroundMark x1="90208" y1="91250" x2="90052" y2="62885"/>
                        <a14:foregroundMark x1="87917" y1="80192" x2="87865" y2="58269"/>
                        <a14:foregroundMark x1="87813" y1="60288" x2="87813" y2="35000"/>
                        <a14:foregroundMark x1="88698" y1="19423" x2="83802" y2="19615"/>
                        <a14:foregroundMark x1="89948" y1="19135" x2="86146" y2="19135"/>
                        <a14:foregroundMark x1="90313" y1="67885" x2="90313" y2="74038"/>
                        <a14:foregroundMark x1="90208" y1="74327" x2="90313" y2="90288"/>
                        <a14:foregroundMark x1="90469" y1="73942" x2="90521" y2="82019"/>
                        <a14:foregroundMark x1="90208" y1="93173" x2="85990" y2="92885"/>
                      </a14:backgroundRemoval>
                    </a14:imgEffect>
                  </a14:imgLayer>
                </a14:imgProps>
              </a:ext>
              <a:ext uri="{28A0092B-C50C-407E-A947-70E740481C1C}">
                <a14:useLocalDpi xmlns:a14="http://schemas.microsoft.com/office/drawing/2010/main" val="0"/>
              </a:ext>
            </a:extLst>
          </a:blip>
          <a:srcRect l="19463" t="17274" r="8762" b="5277"/>
          <a:stretch/>
        </p:blipFill>
        <p:spPr bwMode="auto">
          <a:xfrm>
            <a:off x="-36512" y="620688"/>
            <a:ext cx="6264696" cy="366168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idx="2"/>
          </p:nvPr>
        </p:nvSpPr>
        <p:spPr>
          <a:xfrm>
            <a:off x="6372200" y="274320"/>
            <a:ext cx="2304256" cy="4983480"/>
          </a:xfrm>
        </p:spPr>
        <p:txBody>
          <a:bodyPr>
            <a:normAutofit fontScale="92500"/>
          </a:bodyPr>
          <a:lstStyle/>
          <a:p>
            <a:r>
              <a:rPr lang="en-CA" sz="2400" dirty="0"/>
              <a:t>Are there particular wildlife categories more commonly involved? </a:t>
            </a:r>
            <a:endParaRPr lang="en-CA" sz="2400" dirty="0" smtClean="0"/>
          </a:p>
          <a:p>
            <a:endParaRPr lang="en-CA" sz="2400" dirty="0"/>
          </a:p>
          <a:p>
            <a:r>
              <a:rPr lang="en-CA" sz="2400" dirty="0" smtClean="0"/>
              <a:t>Of </a:t>
            </a:r>
            <a:r>
              <a:rPr lang="en-CA" sz="2400" dirty="0"/>
              <a:t>the categories, which wildlife species are most frequently involved?</a:t>
            </a:r>
          </a:p>
        </p:txBody>
      </p:sp>
      <p:sp>
        <p:nvSpPr>
          <p:cNvPr id="8" name="Text Placeholder 4"/>
          <p:cNvSpPr txBox="1">
            <a:spLocks/>
          </p:cNvSpPr>
          <p:nvPr/>
        </p:nvSpPr>
        <p:spPr>
          <a:xfrm>
            <a:off x="381286" y="4869482"/>
            <a:ext cx="5472608" cy="2663974"/>
          </a:xfrm>
          <a:prstGeom prst="rect">
            <a:avLst/>
          </a:prstGeom>
        </p:spPr>
        <p:txBody>
          <a:bodyPr vert="horz">
            <a:normAutofit/>
          </a:bodyPr>
          <a:lstStyle>
            <a:lvl1pPr marL="0" indent="0" algn="l" rtl="0" eaLnBrk="1" latinLnBrk="0" hangingPunct="1">
              <a:spcBef>
                <a:spcPts val="400"/>
              </a:spcBef>
              <a:spcAft>
                <a:spcPts val="1000"/>
              </a:spcAft>
              <a:buClr>
                <a:schemeClr val="accent1"/>
              </a:buClr>
              <a:buSzPct val="70000"/>
              <a:buFont typeface="Wingdings"/>
              <a:buNone/>
              <a:defRPr kumimoji="0" sz="12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2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0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9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9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CA" sz="2000" dirty="0" smtClean="0"/>
              <a:t>Birds account for majority of the wildlife strikes. More specifically, perching birds</a:t>
            </a:r>
            <a:r>
              <a:rPr lang="en-CA" sz="2000" dirty="0"/>
              <a:t> (e.g. crows, mockingbirds and sparrows)</a:t>
            </a:r>
            <a:r>
              <a:rPr lang="en-CA" sz="2000" dirty="0" smtClean="0"/>
              <a:t> are the most prone to incidents. </a:t>
            </a:r>
            <a:endParaRPr lang="en-CA" sz="2000" dirty="0"/>
          </a:p>
        </p:txBody>
      </p:sp>
      <p:pic>
        <p:nvPicPr>
          <p:cNvPr id="7" name="Picture 2" descr="C:\Users\Dylan\Downloads\PPT-ImgTreemap.PNG"/>
          <p:cNvPicPr>
            <a:picLocks noChangeAspect="1" noChangeArrowheads="1"/>
          </p:cNvPicPr>
          <p:nvPr/>
        </p:nvPicPr>
        <p:blipFill rotWithShape="1">
          <a:blip r:embed="rId5">
            <a:extLst>
              <a:ext uri="{28A0092B-C50C-407E-A947-70E740481C1C}">
                <a14:useLocalDpi xmlns:a14="http://schemas.microsoft.com/office/drawing/2010/main" val="0"/>
              </a:ext>
            </a:extLst>
          </a:blip>
          <a:srcRect l="91356" t="20229" b="67988"/>
          <a:stretch/>
        </p:blipFill>
        <p:spPr bwMode="auto">
          <a:xfrm>
            <a:off x="2483768" y="980728"/>
            <a:ext cx="780156"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04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
          </p:nvPr>
        </p:nvSpPr>
        <p:spPr>
          <a:xfrm>
            <a:off x="6372200" y="274320"/>
            <a:ext cx="2304256" cy="4983480"/>
          </a:xfrm>
        </p:spPr>
        <p:txBody>
          <a:bodyPr>
            <a:normAutofit/>
          </a:bodyPr>
          <a:lstStyle/>
          <a:p>
            <a:r>
              <a:rPr lang="en-CA" sz="2400" dirty="0" smtClean="0"/>
              <a:t>What is the impact of strikes on flight operations?</a:t>
            </a:r>
          </a:p>
          <a:p>
            <a:endParaRPr lang="en-CA" sz="2400" dirty="0"/>
          </a:p>
          <a:p>
            <a:r>
              <a:rPr lang="en-CA" sz="2400" dirty="0" smtClean="0"/>
              <a:t>How does the effect of strikes vary with the phase of flight?</a:t>
            </a:r>
            <a:endParaRPr lang="en-CA" sz="2400" dirty="0"/>
          </a:p>
        </p:txBody>
      </p:sp>
      <p:sp>
        <p:nvSpPr>
          <p:cNvPr id="8" name="Text Placeholder 4"/>
          <p:cNvSpPr txBox="1">
            <a:spLocks/>
          </p:cNvSpPr>
          <p:nvPr/>
        </p:nvSpPr>
        <p:spPr>
          <a:xfrm>
            <a:off x="381286" y="4581128"/>
            <a:ext cx="5472608" cy="2663974"/>
          </a:xfrm>
          <a:prstGeom prst="rect">
            <a:avLst/>
          </a:prstGeom>
        </p:spPr>
        <p:txBody>
          <a:bodyPr vert="horz">
            <a:normAutofit/>
          </a:bodyPr>
          <a:lstStyle>
            <a:lvl1pPr marL="0" indent="0" algn="l" rtl="0" eaLnBrk="1" latinLnBrk="0" hangingPunct="1">
              <a:spcBef>
                <a:spcPts val="400"/>
              </a:spcBef>
              <a:spcAft>
                <a:spcPts val="1000"/>
              </a:spcAft>
              <a:buClr>
                <a:schemeClr val="accent1"/>
              </a:buClr>
              <a:buSzPct val="70000"/>
              <a:buFont typeface="Wingdings"/>
              <a:buNone/>
              <a:defRPr kumimoji="0" sz="12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2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0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9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9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CA" sz="2000" dirty="0" smtClean="0"/>
              <a:t>Overall, there is little to no impact of strikes on flight operations. Most of the strikes occur at low altitude and speed where the severity of damage is low.</a:t>
            </a:r>
            <a:endParaRPr lang="en-CA" sz="2000" dirty="0"/>
          </a:p>
        </p:txBody>
      </p:sp>
      <p:pic>
        <p:nvPicPr>
          <p:cNvPr id="12292" name="Picture 4" descr="C:\Users\Dylan\Downloads\PPT-ImgHorizontalBar(1).PNG"/>
          <p:cNvPicPr>
            <a:picLocks noChangeAspect="1" noChangeArrowheads="1"/>
          </p:cNvPicPr>
          <p:nvPr/>
        </p:nvPicPr>
        <p:blipFill rotWithShape="1">
          <a:blip r:embed="rId3">
            <a:extLst>
              <a:ext uri="{28A0092B-C50C-407E-A947-70E740481C1C}">
                <a14:useLocalDpi xmlns:a14="http://schemas.microsoft.com/office/drawing/2010/main" val="0"/>
              </a:ext>
            </a:extLst>
          </a:blip>
          <a:srcRect r="778"/>
          <a:stretch/>
        </p:blipFill>
        <p:spPr bwMode="auto">
          <a:xfrm>
            <a:off x="27583" y="2276872"/>
            <a:ext cx="6131918" cy="1527091"/>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Users\Dylan\Downloads\PPT-ImgHighlightedTable(1).PNG"/>
          <p:cNvPicPr>
            <a:picLocks noChangeAspect="1" noChangeArrowheads="1"/>
          </p:cNvPicPr>
          <p:nvPr/>
        </p:nvPicPr>
        <p:blipFill rotWithShape="1">
          <a:blip r:embed="rId4">
            <a:extLst>
              <a:ext uri="{28A0092B-C50C-407E-A947-70E740481C1C}">
                <a14:useLocalDpi xmlns:a14="http://schemas.microsoft.com/office/drawing/2010/main" val="0"/>
              </a:ext>
            </a:extLst>
          </a:blip>
          <a:srcRect l="1577"/>
          <a:stretch/>
        </p:blipFill>
        <p:spPr bwMode="auto">
          <a:xfrm>
            <a:off x="782647" y="908720"/>
            <a:ext cx="462179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545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
          </p:nvPr>
        </p:nvSpPr>
        <p:spPr>
          <a:xfrm>
            <a:off x="6372200" y="274320"/>
            <a:ext cx="2304256" cy="4983480"/>
          </a:xfrm>
        </p:spPr>
        <p:txBody>
          <a:bodyPr>
            <a:normAutofit/>
          </a:bodyPr>
          <a:lstStyle/>
          <a:p>
            <a:r>
              <a:rPr lang="en-CA" sz="2400" dirty="0"/>
              <a:t>How does the cost associated with the different phases of flight vary? </a:t>
            </a:r>
          </a:p>
          <a:p>
            <a:endParaRPr lang="en-CA" sz="2400" dirty="0"/>
          </a:p>
          <a:p>
            <a:r>
              <a:rPr lang="en-CA" sz="2400" dirty="0"/>
              <a:t>What are possible causes?</a:t>
            </a:r>
          </a:p>
        </p:txBody>
      </p:sp>
      <p:sp>
        <p:nvSpPr>
          <p:cNvPr id="8" name="Text Placeholder 4"/>
          <p:cNvSpPr txBox="1">
            <a:spLocks/>
          </p:cNvSpPr>
          <p:nvPr/>
        </p:nvSpPr>
        <p:spPr>
          <a:xfrm>
            <a:off x="381286" y="4077072"/>
            <a:ext cx="5472608" cy="2663974"/>
          </a:xfrm>
          <a:prstGeom prst="rect">
            <a:avLst/>
          </a:prstGeom>
        </p:spPr>
        <p:txBody>
          <a:bodyPr vert="horz">
            <a:normAutofit/>
          </a:bodyPr>
          <a:lstStyle>
            <a:lvl1pPr marL="0" indent="0" algn="l" rtl="0" eaLnBrk="1" latinLnBrk="0" hangingPunct="1">
              <a:spcBef>
                <a:spcPts val="400"/>
              </a:spcBef>
              <a:spcAft>
                <a:spcPts val="1000"/>
              </a:spcAft>
              <a:buClr>
                <a:schemeClr val="accent1"/>
              </a:buClr>
              <a:buSzPct val="70000"/>
              <a:buFont typeface="Wingdings"/>
              <a:buNone/>
              <a:defRPr kumimoji="0" sz="12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2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0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9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9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CA" sz="2000" dirty="0"/>
              <a:t>The total cost is higher for the climbing phase than it is for approach, landing roll and take-off run. The latter three phases involve lower altitude and speed where the force of impact would be lesser and smaller birds (and other categories of animals) </a:t>
            </a:r>
            <a:r>
              <a:rPr lang="en-CA" sz="2000" dirty="0" smtClean="0"/>
              <a:t>more </a:t>
            </a:r>
            <a:r>
              <a:rPr lang="en-CA" sz="2000" dirty="0"/>
              <a:t>common.</a:t>
            </a:r>
            <a:endParaRPr lang="en-CA" sz="2000" dirty="0"/>
          </a:p>
        </p:txBody>
      </p:sp>
      <p:pic>
        <p:nvPicPr>
          <p:cNvPr id="12292" name="Picture 4" descr="C:\Users\Dylan\Downloads\PPT-ImgHorizontalBar(1).PNG"/>
          <p:cNvPicPr>
            <a:picLocks noChangeAspect="1" noChangeArrowheads="1"/>
          </p:cNvPicPr>
          <p:nvPr/>
        </p:nvPicPr>
        <p:blipFill rotWithShape="1">
          <a:blip r:embed="rId3">
            <a:extLst>
              <a:ext uri="{28A0092B-C50C-407E-A947-70E740481C1C}">
                <a14:useLocalDpi xmlns:a14="http://schemas.microsoft.com/office/drawing/2010/main" val="0"/>
              </a:ext>
            </a:extLst>
          </a:blip>
          <a:srcRect r="778"/>
          <a:stretch/>
        </p:blipFill>
        <p:spPr bwMode="auto">
          <a:xfrm>
            <a:off x="27583" y="2060848"/>
            <a:ext cx="6131918" cy="1527091"/>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Users\Dylan\Downloads\PPT-ImgHighlightedTable(1).PNG"/>
          <p:cNvPicPr>
            <a:picLocks noChangeAspect="1" noChangeArrowheads="1"/>
          </p:cNvPicPr>
          <p:nvPr/>
        </p:nvPicPr>
        <p:blipFill rotWithShape="1">
          <a:blip r:embed="rId4">
            <a:extLst>
              <a:ext uri="{28A0092B-C50C-407E-A947-70E740481C1C}">
                <a14:useLocalDpi xmlns:a14="http://schemas.microsoft.com/office/drawing/2010/main" val="0"/>
              </a:ext>
            </a:extLst>
          </a:blip>
          <a:srcRect l="1577"/>
          <a:stretch/>
        </p:blipFill>
        <p:spPr bwMode="auto">
          <a:xfrm>
            <a:off x="782647" y="692696"/>
            <a:ext cx="462179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1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Challenges</a:t>
            </a:r>
            <a:endParaRPr lang="en-CA" dirty="0"/>
          </a:p>
        </p:txBody>
      </p:sp>
      <p:sp>
        <p:nvSpPr>
          <p:cNvPr id="6" name="Content Placeholder 5"/>
          <p:cNvSpPr>
            <a:spLocks noGrp="1"/>
          </p:cNvSpPr>
          <p:nvPr>
            <p:ph sz="quarter" idx="1"/>
          </p:nvPr>
        </p:nvSpPr>
        <p:spPr/>
        <p:txBody>
          <a:bodyPr/>
          <a:lstStyle/>
          <a:p>
            <a:r>
              <a:rPr lang="en-CA" dirty="0" smtClean="0"/>
              <a:t>The dataset did not include other useful data</a:t>
            </a:r>
          </a:p>
          <a:p>
            <a:endParaRPr lang="en-CA" dirty="0" smtClean="0"/>
          </a:p>
          <a:p>
            <a:r>
              <a:rPr lang="en-CA" dirty="0" smtClean="0"/>
              <a:t>Developing a user-friendly dashboard (balance analysis with clear flow of information) </a:t>
            </a:r>
          </a:p>
          <a:p>
            <a:endParaRPr lang="en-CA" dirty="0" smtClean="0"/>
          </a:p>
          <a:p>
            <a:r>
              <a:rPr lang="en-CA" dirty="0" smtClean="0"/>
              <a:t> Ensuring data quality (deal with null, outliers and inconsistencies)</a:t>
            </a:r>
            <a:endParaRPr lang="en-CA" dirty="0"/>
          </a:p>
        </p:txBody>
      </p:sp>
    </p:spTree>
    <p:extLst>
      <p:ext uri="{BB962C8B-B14F-4D97-AF65-F5344CB8AC3E}">
        <p14:creationId xmlns:p14="http://schemas.microsoft.com/office/powerpoint/2010/main" val="3171060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a:t>
            </a:r>
            <a:endParaRPr lang="en-CA" dirty="0"/>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CA" sz="2000" dirty="0" smtClean="0">
                <a:solidFill>
                  <a:schemeClr val="tx1"/>
                </a:solidFill>
              </a:rPr>
              <a:t>Connect to 2015 FAA Wildlife Strikes “cleaned” dataset</a:t>
            </a:r>
          </a:p>
          <a:p>
            <a:pPr marL="457200" indent="-457200">
              <a:buFont typeface="+mj-lt"/>
              <a:buAutoNum type="arabicPeriod"/>
            </a:pPr>
            <a:endParaRPr lang="en-CA" sz="2000" dirty="0" smtClean="0">
              <a:solidFill>
                <a:schemeClr val="tx1"/>
              </a:solidFill>
            </a:endParaRPr>
          </a:p>
          <a:p>
            <a:pPr marL="457200" indent="-457200">
              <a:buFont typeface="+mj-lt"/>
              <a:buAutoNum type="arabicPeriod"/>
            </a:pPr>
            <a:r>
              <a:rPr lang="en-CA" sz="2000" dirty="0" smtClean="0">
                <a:solidFill>
                  <a:schemeClr val="tx1"/>
                </a:solidFill>
              </a:rPr>
              <a:t>Examine different datatypes and available fields</a:t>
            </a:r>
          </a:p>
          <a:p>
            <a:pPr marL="457200" indent="-457200">
              <a:buFont typeface="+mj-lt"/>
              <a:buAutoNum type="arabicPeriod"/>
            </a:pPr>
            <a:endParaRPr lang="en-CA" sz="2000" dirty="0" smtClean="0">
              <a:solidFill>
                <a:schemeClr val="tx1"/>
              </a:solidFill>
            </a:endParaRPr>
          </a:p>
          <a:p>
            <a:pPr marL="457200" indent="-457200">
              <a:buFont typeface="+mj-lt"/>
              <a:buAutoNum type="arabicPeriod"/>
            </a:pPr>
            <a:r>
              <a:rPr lang="en-CA" sz="2000" dirty="0" smtClean="0">
                <a:solidFill>
                  <a:schemeClr val="tx1"/>
                </a:solidFill>
              </a:rPr>
              <a:t>Build visualizations to learn more about the dataset</a:t>
            </a:r>
          </a:p>
          <a:p>
            <a:pPr marL="822960" lvl="1" indent="-457200">
              <a:buFont typeface="+mj-lt"/>
              <a:buAutoNum type="alphaLcParenR"/>
            </a:pPr>
            <a:r>
              <a:rPr lang="en-CA" sz="1700" dirty="0"/>
              <a:t>Incorporate </a:t>
            </a:r>
            <a:r>
              <a:rPr lang="en-CA" sz="1700" dirty="0"/>
              <a:t>main categorical </a:t>
            </a:r>
            <a:r>
              <a:rPr lang="en-CA" sz="1700" dirty="0"/>
              <a:t>features</a:t>
            </a:r>
          </a:p>
          <a:p>
            <a:pPr marL="457200" indent="-457200">
              <a:buFont typeface="+mj-lt"/>
              <a:buAutoNum type="arabicPeriod"/>
            </a:pPr>
            <a:endParaRPr lang="en-CA" sz="2000" dirty="0" smtClean="0">
              <a:solidFill>
                <a:schemeClr val="tx1"/>
              </a:solidFill>
            </a:endParaRPr>
          </a:p>
          <a:p>
            <a:pPr marL="457200" indent="-457200">
              <a:buFont typeface="+mj-lt"/>
              <a:buAutoNum type="arabicPeriod"/>
            </a:pPr>
            <a:r>
              <a:rPr lang="en-CA" sz="2000" dirty="0">
                <a:solidFill>
                  <a:schemeClr val="tx1"/>
                </a:solidFill>
              </a:rPr>
              <a:t>Find any patterns, trends and outliers within the </a:t>
            </a:r>
            <a:r>
              <a:rPr lang="en-CA" sz="2000" dirty="0" smtClean="0">
                <a:solidFill>
                  <a:schemeClr val="tx1"/>
                </a:solidFill>
              </a:rPr>
              <a:t>data</a:t>
            </a:r>
          </a:p>
          <a:p>
            <a:pPr marL="457200" indent="-457200">
              <a:buFont typeface="+mj-lt"/>
              <a:buAutoNum type="arabicPeriod"/>
            </a:pPr>
            <a:endParaRPr lang="en-CA" sz="2000" dirty="0" smtClean="0">
              <a:solidFill>
                <a:schemeClr val="tx1"/>
              </a:solidFill>
            </a:endParaRPr>
          </a:p>
          <a:p>
            <a:pPr marL="457200" indent="-457200">
              <a:buFont typeface="+mj-lt"/>
              <a:buAutoNum type="arabicPeriod"/>
            </a:pPr>
            <a:r>
              <a:rPr lang="en-CA" sz="2000" dirty="0" smtClean="0">
                <a:solidFill>
                  <a:schemeClr val="tx1"/>
                </a:solidFill>
              </a:rPr>
              <a:t>Create a ‘story’ to annotate any findings or assumptions</a:t>
            </a:r>
          </a:p>
          <a:p>
            <a:pPr marL="457200" indent="-457200">
              <a:buFont typeface="+mj-lt"/>
              <a:buAutoNum type="arabicPeriod"/>
            </a:pPr>
            <a:endParaRPr lang="en-CA" sz="2000" dirty="0" smtClean="0">
              <a:solidFill>
                <a:schemeClr val="tx1"/>
              </a:solidFill>
            </a:endParaRPr>
          </a:p>
          <a:p>
            <a:pPr marL="457200" indent="-457200">
              <a:buFont typeface="+mj-lt"/>
              <a:buAutoNum type="arabicPeriod"/>
            </a:pPr>
            <a:r>
              <a:rPr lang="en-CA" sz="2000" dirty="0" smtClean="0">
                <a:solidFill>
                  <a:schemeClr val="tx1"/>
                </a:solidFill>
              </a:rPr>
              <a:t>Create a ‘dashboard’ to </a:t>
            </a:r>
            <a:r>
              <a:rPr lang="en-CA" sz="2000" dirty="0">
                <a:solidFill>
                  <a:schemeClr val="tx1"/>
                </a:solidFill>
              </a:rPr>
              <a:t>answer questions about the </a:t>
            </a:r>
            <a:r>
              <a:rPr lang="en-CA" sz="2000" dirty="0" smtClean="0">
                <a:solidFill>
                  <a:schemeClr val="tx1"/>
                </a:solidFill>
              </a:rPr>
              <a:t>data</a:t>
            </a:r>
          </a:p>
          <a:p>
            <a:pPr marL="457200" indent="-457200">
              <a:buFont typeface="+mj-lt"/>
              <a:buAutoNum type="arabicPeriod"/>
            </a:pPr>
            <a:endParaRPr lang="en-CA" sz="2000" dirty="0">
              <a:solidFill>
                <a:schemeClr val="tx1"/>
              </a:solidFill>
            </a:endParaRPr>
          </a:p>
          <a:p>
            <a:pPr marL="457200" indent="-457200">
              <a:buFont typeface="+mj-lt"/>
              <a:buAutoNum type="arabicPeriod"/>
            </a:pPr>
            <a:endParaRPr lang="en-CA" sz="2000" dirty="0" smtClean="0">
              <a:solidFill>
                <a:schemeClr val="tx1"/>
              </a:solidFill>
            </a:endParaRPr>
          </a:p>
          <a:p>
            <a:pPr marL="457200" indent="-457200">
              <a:buFont typeface="+mj-lt"/>
              <a:buAutoNum type="arabicPeriod"/>
            </a:pPr>
            <a:endParaRPr lang="en-CA" sz="2000" dirty="0" smtClean="0">
              <a:solidFill>
                <a:schemeClr val="tx1"/>
              </a:solidFill>
            </a:endParaRPr>
          </a:p>
          <a:p>
            <a:pPr marL="342900" indent="-342900">
              <a:buFont typeface="+mj-lt"/>
              <a:buAutoNum type="arabicPeriod"/>
            </a:pPr>
            <a:endParaRPr lang="en-CA" sz="1500" dirty="0" smtClean="0">
              <a:solidFill>
                <a:schemeClr val="tx1"/>
              </a:solidFill>
            </a:endParaRPr>
          </a:p>
          <a:p>
            <a:pPr marL="457200" indent="-457200">
              <a:buFont typeface="+mj-lt"/>
              <a:buAutoNum type="arabicPeriod"/>
            </a:pPr>
            <a:endParaRPr lang="en-CA" sz="2000" dirty="0" smtClean="0">
              <a:solidFill>
                <a:schemeClr val="tx1"/>
              </a:solidFill>
            </a:endParaRPr>
          </a:p>
          <a:p>
            <a:pPr marL="457200" indent="-457200">
              <a:buFont typeface="+mj-lt"/>
              <a:buAutoNum type="arabicPeriod"/>
            </a:pPr>
            <a:endParaRPr lang="en-CA" dirty="0" smtClean="0">
              <a:solidFill>
                <a:schemeClr val="tx1"/>
              </a:solidFill>
            </a:endParaRPr>
          </a:p>
        </p:txBody>
      </p:sp>
    </p:spTree>
    <p:extLst>
      <p:ext uri="{BB962C8B-B14F-4D97-AF65-F5344CB8AC3E}">
        <p14:creationId xmlns:p14="http://schemas.microsoft.com/office/powerpoint/2010/main" val="1416769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Visualizations Used</a:t>
            </a:r>
            <a:endParaRPr lang="en-CA" dirty="0"/>
          </a:p>
        </p:txBody>
      </p:sp>
      <p:sp>
        <p:nvSpPr>
          <p:cNvPr id="3" name="Content Placeholder 2"/>
          <p:cNvSpPr>
            <a:spLocks noGrp="1"/>
          </p:cNvSpPr>
          <p:nvPr>
            <p:ph sz="quarter" idx="1"/>
          </p:nvPr>
        </p:nvSpPr>
        <p:spPr/>
        <p:txBody>
          <a:bodyPr>
            <a:normAutofit lnSpcReduction="10000"/>
          </a:bodyPr>
          <a:lstStyle/>
          <a:p>
            <a:r>
              <a:rPr lang="en-CA" dirty="0" smtClean="0"/>
              <a:t>Map Chart</a:t>
            </a:r>
          </a:p>
          <a:p>
            <a:endParaRPr lang="en-CA" dirty="0" smtClean="0"/>
          </a:p>
          <a:p>
            <a:r>
              <a:rPr lang="en-CA" dirty="0" smtClean="0"/>
              <a:t> Forecast Line Chart</a:t>
            </a:r>
          </a:p>
          <a:p>
            <a:endParaRPr lang="en-CA" dirty="0" smtClean="0"/>
          </a:p>
          <a:p>
            <a:r>
              <a:rPr lang="en-CA" dirty="0" smtClean="0"/>
              <a:t>Treemap Chart</a:t>
            </a:r>
          </a:p>
          <a:p>
            <a:pPr marL="0" indent="0">
              <a:buNone/>
            </a:pPr>
            <a:endParaRPr lang="en-CA" dirty="0" smtClean="0"/>
          </a:p>
          <a:p>
            <a:r>
              <a:rPr lang="en-CA" dirty="0" smtClean="0"/>
              <a:t>Stacked Bar Chart</a:t>
            </a:r>
          </a:p>
          <a:p>
            <a:endParaRPr lang="en-CA" dirty="0"/>
          </a:p>
          <a:p>
            <a:r>
              <a:rPr lang="en-CA" dirty="0" smtClean="0"/>
              <a:t>Highlight Table</a:t>
            </a:r>
          </a:p>
          <a:p>
            <a:endParaRPr lang="en-CA" dirty="0"/>
          </a:p>
          <a:p>
            <a:r>
              <a:rPr lang="en-CA" dirty="0" smtClean="0"/>
              <a:t>Horizontal Bar Chart</a:t>
            </a:r>
          </a:p>
          <a:p>
            <a:endParaRPr lang="en-CA" dirty="0" smtClean="0"/>
          </a:p>
          <a:p>
            <a:endParaRPr lang="en-CA" dirty="0" smtClean="0"/>
          </a:p>
          <a:p>
            <a:endParaRPr lang="en-CA" dirty="0" smtClean="0"/>
          </a:p>
        </p:txBody>
      </p:sp>
      <p:sp>
        <p:nvSpPr>
          <p:cNvPr id="4" name="AutoShape 4" descr="10 Types of Data Visualization Made Simple (Graphs &amp; Char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916832"/>
            <a:ext cx="396044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739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Features of the Dataset</a:t>
            </a:r>
            <a:endParaRPr lang="en-CA" dirty="0"/>
          </a:p>
        </p:txBody>
      </p:sp>
      <p:sp>
        <p:nvSpPr>
          <p:cNvPr id="3" name="Content Placeholder 2"/>
          <p:cNvSpPr>
            <a:spLocks noGrp="1"/>
          </p:cNvSpPr>
          <p:nvPr>
            <p:ph sz="quarter" idx="1"/>
          </p:nvPr>
        </p:nvSpPr>
        <p:spPr/>
        <p:txBody>
          <a:bodyPr/>
          <a:lstStyle/>
          <a:p>
            <a:r>
              <a:rPr lang="en-CA" dirty="0" smtClean="0"/>
              <a:t>Dataset contained incomplete data for year 2015</a:t>
            </a:r>
          </a:p>
          <a:p>
            <a:pPr lvl="1"/>
            <a:r>
              <a:rPr lang="en-CA" dirty="0" smtClean="0"/>
              <a:t>Dropped</a:t>
            </a:r>
          </a:p>
          <a:p>
            <a:pPr lvl="1"/>
            <a:endParaRPr lang="en-CA" dirty="0"/>
          </a:p>
          <a:p>
            <a:endParaRPr lang="en-CA" dirty="0" smtClean="0"/>
          </a:p>
        </p:txBody>
      </p:sp>
      <p:pic>
        <p:nvPicPr>
          <p:cNvPr id="5123" name="Picture 3" descr="C:\Users\Dylan\Downloads\PPT-NullVie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36912"/>
            <a:ext cx="8640960" cy="414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585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CA" dirty="0" smtClean="0"/>
              <a:t>The visualizations and dataset depict outliers</a:t>
            </a:r>
          </a:p>
          <a:p>
            <a:pPr lvl="1"/>
            <a:r>
              <a:rPr lang="en-CA" dirty="0" smtClean="0"/>
              <a:t>Unmodified</a:t>
            </a:r>
          </a:p>
          <a:p>
            <a:pPr marL="0" indent="0">
              <a:buNone/>
            </a:pPr>
            <a:endParaRPr lang="en-CA" dirty="0" smtClean="0"/>
          </a:p>
          <a:p>
            <a:pPr marL="0" indent="0">
              <a:buNone/>
            </a:pPr>
            <a:endParaRPr lang="en-CA" dirty="0" smtClean="0"/>
          </a:p>
          <a:p>
            <a:pPr marL="0" indent="0">
              <a:buNone/>
            </a:pPr>
            <a:endParaRPr lang="en-CA" dirty="0" smtClean="0"/>
          </a:p>
        </p:txBody>
      </p:sp>
      <p:sp>
        <p:nvSpPr>
          <p:cNvPr id="2" name="Title 1"/>
          <p:cNvSpPr>
            <a:spLocks noGrp="1"/>
          </p:cNvSpPr>
          <p:nvPr>
            <p:ph type="title"/>
          </p:nvPr>
        </p:nvSpPr>
        <p:spPr/>
        <p:txBody>
          <a:bodyPr/>
          <a:lstStyle/>
          <a:p>
            <a:r>
              <a:rPr lang="en-CA" dirty="0" smtClean="0"/>
              <a:t>Features of the Dataset</a:t>
            </a:r>
            <a:endParaRPr lang="en-CA" dirty="0"/>
          </a:p>
        </p:txBody>
      </p:sp>
      <p:pic>
        <p:nvPicPr>
          <p:cNvPr id="8195" name="Picture 3" descr="C:\Users\Dylan\Downloads\PPT-OutlierView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3861048"/>
            <a:ext cx="5472608" cy="296639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Dylan\Downloads\PPT-OutlierView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813" y="2636912"/>
            <a:ext cx="45192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918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CA" dirty="0" smtClean="0"/>
              <a:t>The visualizations would contain null data</a:t>
            </a:r>
          </a:p>
          <a:p>
            <a:pPr lvl="1"/>
            <a:r>
              <a:rPr lang="en-CA" dirty="0" smtClean="0"/>
              <a:t>Excluded from view</a:t>
            </a:r>
          </a:p>
          <a:p>
            <a:pPr lvl="1"/>
            <a:r>
              <a:rPr lang="en-CA" dirty="0" smtClean="0"/>
              <a:t>Filtered by other sheets</a:t>
            </a:r>
          </a:p>
          <a:p>
            <a:pPr lvl="1"/>
            <a:endParaRPr lang="en-CA" dirty="0"/>
          </a:p>
          <a:p>
            <a:endParaRPr lang="en-CA" dirty="0" smtClean="0"/>
          </a:p>
        </p:txBody>
      </p:sp>
      <p:pic>
        <p:nvPicPr>
          <p:cNvPr id="9" name="Picture 2" descr="C:\Users\Dylan\Downloads\PPT-ImgForecast(2).PN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7290" b="83094" l="48583" r="91677">
                        <a14:foregroundMark x1="86305" y1="44964" x2="88371" y2="41607"/>
                        <a14:foregroundMark x1="84061" y1="42686" x2="89138" y2="41367"/>
                        <a14:foregroundMark x1="86246" y1="51439" x2="89197" y2="39329"/>
                        <a14:foregroundMark x1="61452" y1="72302" x2="51535" y2="78058"/>
                        <a14:foregroundMark x1="55726" y1="70384" x2="51122" y2="74460"/>
                        <a14:foregroundMark x1="51771" y1="71823" x2="51358" y2="78897"/>
                        <a14:foregroundMark x1="56907" y1="67506" x2="60213" y2="76379"/>
                        <a14:foregroundMark x1="61511" y1="65588" x2="56080" y2="79137"/>
                        <a14:foregroundMark x1="58323" y1="64029" x2="58973" y2="77338"/>
                        <a14:foregroundMark x1="51181" y1="70504" x2="51240" y2="79976"/>
                        <a14:foregroundMark x1="51594" y1="79257" x2="61334" y2="73981"/>
                        <a14:foregroundMark x1="58028" y1="77218" x2="64050" y2="75060"/>
                        <a14:foregroundMark x1="51004" y1="71583" x2="59032" y2="68225"/>
                        <a14:backgroundMark x1="80165" y1="75899" x2="87013" y2="67266"/>
                        <a14:backgroundMark x1="79870" y1="75659" x2="81936" y2="73621"/>
                        <a14:backgroundMark x1="86954" y1="65228" x2="86009" y2="68825"/>
                      </a14:backgroundRemoval>
                    </a14:imgEffect>
                  </a14:imgLayer>
                </a14:imgProps>
              </a:ext>
              <a:ext uri="{28A0092B-C50C-407E-A947-70E740481C1C}">
                <a14:useLocalDpi xmlns:a14="http://schemas.microsoft.com/office/drawing/2010/main" val="0"/>
              </a:ext>
            </a:extLst>
          </a:blip>
          <a:srcRect l="50699" t="39960" r="10575" b="18819"/>
          <a:stretch/>
        </p:blipFill>
        <p:spPr bwMode="auto">
          <a:xfrm>
            <a:off x="2503636" y="4087098"/>
            <a:ext cx="5092700" cy="26687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Dylan\Downloads\PPT-NullView2.PNG"/>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40696" b="79952" l="52092" r="88214">
                        <a14:foregroundMark x1="52976" y1="73830" x2="54272" y2="73349"/>
                        <a14:foregroundMark x1="54744" y1="76591" x2="57926" y2="76471"/>
                        <a14:foregroundMark x1="59340" y1="75150" x2="62110" y2="74310"/>
                        <a14:foregroundMark x1="62935" y1="68067" x2="52740" y2="74070"/>
                        <a14:foregroundMark x1="62994" y1="74190" x2="53565" y2="77071"/>
                        <a14:foregroundMark x1="64349" y1="74790" x2="54154" y2="78872"/>
                        <a14:foregroundMark x1="63229" y1="66387" x2="53388" y2="71909"/>
                        <a14:foregroundMark x1="52976" y1="72029" x2="52740" y2="78031"/>
                        <a14:foregroundMark x1="85916" y1="43818" x2="88214" y2="43457"/>
                        <a14:foregroundMark x1="85622" y1="42977" x2="87979" y2="41777"/>
                        <a14:foregroundMark x1="86152" y1="46218" x2="88214" y2="42257"/>
                        <a14:foregroundMark x1="85740" y1="46218" x2="87979" y2="44058"/>
                        <a14:backgroundMark x1="51444" y1="73229" x2="51149" y2="81993"/>
                        <a14:backgroundMark x1="82557" y1="76110" x2="87036" y2="71429"/>
                        <a14:backgroundMark x1="77077" y1="76951" x2="87154" y2="64706"/>
                        <a14:backgroundMark x1="86682" y1="63625" x2="85504" y2="66987"/>
                        <a14:backgroundMark x1="76606" y1="75870" x2="79199" y2="75030"/>
                        <a14:backgroundMark x1="52740" y1="78391" x2="52504" y2="79472"/>
                        <a14:backgroundMark x1="52799" y1="78391" x2="52622" y2="80312"/>
                        <a14:backgroundMark x1="54037" y1="78391" x2="52092" y2="80072"/>
                        <a14:backgroundMark x1="53447" y1="78631" x2="51621" y2="77911"/>
                      </a14:backgroundRemoval>
                    </a14:imgEffect>
                  </a14:imgLayer>
                </a14:imgProps>
              </a:ext>
              <a:ext uri="{28A0092B-C50C-407E-A947-70E740481C1C}">
                <a14:useLocalDpi xmlns:a14="http://schemas.microsoft.com/office/drawing/2010/main" val="0"/>
              </a:ext>
            </a:extLst>
          </a:blip>
          <a:srcRect l="52287" t="41224" r="11555" b="19604"/>
          <a:stretch/>
        </p:blipFill>
        <p:spPr bwMode="auto">
          <a:xfrm>
            <a:off x="389087" y="3068960"/>
            <a:ext cx="4891186" cy="26011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Dylan\Downloads\PPT-NullView2.PNG"/>
          <p:cNvPicPr>
            <a:picLocks noChangeAspect="1" noChangeArrowheads="1"/>
          </p:cNvPicPr>
          <p:nvPr/>
        </p:nvPicPr>
        <p:blipFill rotWithShape="1">
          <a:blip r:embed="rId7">
            <a:extLst>
              <a:ext uri="{28A0092B-C50C-407E-A947-70E740481C1C}">
                <a14:useLocalDpi xmlns:a14="http://schemas.microsoft.com/office/drawing/2010/main" val="0"/>
              </a:ext>
            </a:extLst>
          </a:blip>
          <a:srcRect r="90663" b="60565"/>
          <a:stretch/>
        </p:blipFill>
        <p:spPr bwMode="auto">
          <a:xfrm>
            <a:off x="323528" y="2924944"/>
            <a:ext cx="1008112" cy="20900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Features of the Dataset</a:t>
            </a:r>
            <a:endParaRPr lang="en-CA" dirty="0"/>
          </a:p>
        </p:txBody>
      </p:sp>
      <p:pic>
        <p:nvPicPr>
          <p:cNvPr id="6146" name="Picture 2" descr="C:\Users\Dylan\Downloads\PPT-ImgForecast(2).PNG"/>
          <p:cNvPicPr>
            <a:picLocks noChangeAspect="1" noChangeArrowheads="1"/>
          </p:cNvPicPr>
          <p:nvPr/>
        </p:nvPicPr>
        <p:blipFill rotWithShape="1">
          <a:blip r:embed="rId8">
            <a:extLst>
              <a:ext uri="{28A0092B-C50C-407E-A947-70E740481C1C}">
                <a14:useLocalDpi xmlns:a14="http://schemas.microsoft.com/office/drawing/2010/main" val="0"/>
              </a:ext>
            </a:extLst>
          </a:blip>
          <a:srcRect r="90728" b="27675"/>
          <a:stretch/>
        </p:blipFill>
        <p:spPr bwMode="auto">
          <a:xfrm>
            <a:off x="7547632" y="1867679"/>
            <a:ext cx="1272840" cy="488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89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CA" dirty="0" smtClean="0"/>
              <a:t>The visualizations would contain blank field(s)</a:t>
            </a:r>
          </a:p>
          <a:p>
            <a:pPr lvl="1"/>
            <a:r>
              <a:rPr lang="en-CA" dirty="0" smtClean="0"/>
              <a:t>Adjusted using calculated field</a:t>
            </a:r>
            <a:endParaRPr lang="en-CA" dirty="0"/>
          </a:p>
          <a:p>
            <a:endParaRPr lang="en-CA" dirty="0" smtClean="0"/>
          </a:p>
        </p:txBody>
      </p:sp>
      <p:sp>
        <p:nvSpPr>
          <p:cNvPr id="2" name="Title 1"/>
          <p:cNvSpPr>
            <a:spLocks noGrp="1"/>
          </p:cNvSpPr>
          <p:nvPr>
            <p:ph type="title"/>
          </p:nvPr>
        </p:nvSpPr>
        <p:spPr/>
        <p:txBody>
          <a:bodyPr/>
          <a:lstStyle/>
          <a:p>
            <a:r>
              <a:rPr lang="en-CA" dirty="0" smtClean="0"/>
              <a:t>Features of the Dataset</a:t>
            </a:r>
            <a:endParaRPr lang="en-CA" dirty="0"/>
          </a:p>
        </p:txBody>
      </p:sp>
      <p:pic>
        <p:nvPicPr>
          <p:cNvPr id="14" name="Picture 3" descr="C:\Users\Dylan\Downloads\PPT-NullView3(2).PNG"/>
          <p:cNvPicPr>
            <a:picLocks noChangeAspect="1" noChangeArrowheads="1"/>
          </p:cNvPicPr>
          <p:nvPr/>
        </p:nvPicPr>
        <p:blipFill rotWithShape="1">
          <a:blip r:embed="rId3">
            <a:extLst>
              <a:ext uri="{28A0092B-C50C-407E-A947-70E740481C1C}">
                <a14:useLocalDpi xmlns:a14="http://schemas.microsoft.com/office/drawing/2010/main" val="0"/>
              </a:ext>
            </a:extLst>
          </a:blip>
          <a:srcRect l="27276" t="5931" b="69738"/>
          <a:stretch/>
        </p:blipFill>
        <p:spPr bwMode="auto">
          <a:xfrm>
            <a:off x="1692770" y="2636912"/>
            <a:ext cx="4247382" cy="1400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1" name="Picture 3" descr="C:\Users\Dylan\Downloads\PPT-NullView3(2).PNG"/>
          <p:cNvPicPr>
            <a:picLocks noChangeAspect="1" noChangeArrowheads="1"/>
          </p:cNvPicPr>
          <p:nvPr/>
        </p:nvPicPr>
        <p:blipFill rotWithShape="1">
          <a:blip r:embed="rId4">
            <a:extLst>
              <a:ext uri="{28A0092B-C50C-407E-A947-70E740481C1C}">
                <a14:useLocalDpi xmlns:a14="http://schemas.microsoft.com/office/drawing/2010/main" val="0"/>
              </a:ext>
            </a:extLst>
          </a:blip>
          <a:srcRect t="59268" r="74495"/>
          <a:stretch/>
        </p:blipFill>
        <p:spPr bwMode="auto">
          <a:xfrm>
            <a:off x="202060" y="2636912"/>
            <a:ext cx="1489620" cy="23440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5" name="Picture 7" descr="C:\Users\Dylan\Downloads\PPT-ImgHighlightedTable(2).PNG"/>
          <p:cNvPicPr>
            <a:picLocks noChangeAspect="1" noChangeArrowheads="1"/>
          </p:cNvPicPr>
          <p:nvPr/>
        </p:nvPicPr>
        <p:blipFill rotWithShape="1">
          <a:blip r:embed="rId5">
            <a:extLst>
              <a:ext uri="{28A0092B-C50C-407E-A947-70E740481C1C}">
                <a14:useLocalDpi xmlns:a14="http://schemas.microsoft.com/office/drawing/2010/main" val="0"/>
              </a:ext>
            </a:extLst>
          </a:blip>
          <a:srcRect l="27621" t="5991" b="69513"/>
          <a:stretch/>
        </p:blipFill>
        <p:spPr bwMode="auto">
          <a:xfrm>
            <a:off x="3146201" y="5403676"/>
            <a:ext cx="4234111" cy="1409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0" name="Picture 2" descr="C:\Users\Dylan\Downloads\PPT-NullView3(1).PNG"/>
          <p:cNvPicPr>
            <a:picLocks noChangeAspect="1" noChangeArrowheads="1"/>
          </p:cNvPicPr>
          <p:nvPr/>
        </p:nvPicPr>
        <p:blipFill rotWithShape="1">
          <a:blip r:embed="rId6">
            <a:extLst>
              <a:ext uri="{28A0092B-C50C-407E-A947-70E740481C1C}">
                <a14:useLocalDpi xmlns:a14="http://schemas.microsoft.com/office/drawing/2010/main" val="0"/>
              </a:ext>
            </a:extLst>
          </a:blip>
          <a:srcRect b="58406"/>
          <a:stretch/>
        </p:blipFill>
        <p:spPr bwMode="auto">
          <a:xfrm>
            <a:off x="2771800" y="4221088"/>
            <a:ext cx="3600400" cy="98940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5" name="Picture 7" descr="C:\Users\Dylan\Downloads\PPT-ImgHighlightedTable(2).PNG"/>
          <p:cNvPicPr>
            <a:picLocks noChangeAspect="1" noChangeArrowheads="1"/>
          </p:cNvPicPr>
          <p:nvPr/>
        </p:nvPicPr>
        <p:blipFill rotWithShape="1">
          <a:blip r:embed="rId5">
            <a:extLst>
              <a:ext uri="{28A0092B-C50C-407E-A947-70E740481C1C}">
                <a14:useLocalDpi xmlns:a14="http://schemas.microsoft.com/office/drawing/2010/main" val="0"/>
              </a:ext>
            </a:extLst>
          </a:blip>
          <a:srcRect t="59502" r="74294"/>
          <a:stretch/>
        </p:blipFill>
        <p:spPr bwMode="auto">
          <a:xfrm>
            <a:off x="7388696" y="4482826"/>
            <a:ext cx="1503784" cy="23305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5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Questions can </a:t>
            </a:r>
            <a:r>
              <a:rPr lang="en-CA" dirty="0"/>
              <a:t>b</a:t>
            </a:r>
            <a:r>
              <a:rPr lang="en-CA" dirty="0" smtClean="0"/>
              <a:t>e Answered?</a:t>
            </a:r>
            <a:endParaRPr lang="en-CA" dirty="0"/>
          </a:p>
        </p:txBody>
      </p:sp>
      <p:sp>
        <p:nvSpPr>
          <p:cNvPr id="3" name="Content Placeholder 2"/>
          <p:cNvSpPr>
            <a:spLocks noGrp="1"/>
          </p:cNvSpPr>
          <p:nvPr>
            <p:ph sz="quarter" idx="1"/>
          </p:nvPr>
        </p:nvSpPr>
        <p:spPr/>
        <p:txBody>
          <a:bodyPr>
            <a:normAutofit lnSpcReduction="10000"/>
          </a:bodyPr>
          <a:lstStyle/>
          <a:p>
            <a:pPr marL="0" indent="0">
              <a:buNone/>
            </a:pPr>
            <a:r>
              <a:rPr lang="en-CA" dirty="0" smtClean="0"/>
              <a:t>To name a few, we can answer questions related to</a:t>
            </a:r>
          </a:p>
          <a:p>
            <a:pPr marL="0" indent="0">
              <a:buNone/>
            </a:pPr>
            <a:endParaRPr lang="en-CA" dirty="0" smtClean="0"/>
          </a:p>
          <a:p>
            <a:r>
              <a:rPr lang="en-CA" dirty="0" smtClean="0"/>
              <a:t>Spatial analysis</a:t>
            </a:r>
          </a:p>
          <a:p>
            <a:endParaRPr lang="en-CA" dirty="0" smtClean="0"/>
          </a:p>
          <a:p>
            <a:r>
              <a:rPr lang="en-CA" dirty="0" smtClean="0"/>
              <a:t>Temporal analysis</a:t>
            </a:r>
          </a:p>
          <a:p>
            <a:endParaRPr lang="en-CA" dirty="0" smtClean="0"/>
          </a:p>
          <a:p>
            <a:r>
              <a:rPr lang="en-CA" dirty="0" smtClean="0"/>
              <a:t>Wildlife species</a:t>
            </a:r>
          </a:p>
          <a:p>
            <a:endParaRPr lang="en-CA" dirty="0" smtClean="0"/>
          </a:p>
          <a:p>
            <a:r>
              <a:rPr lang="en-CA" dirty="0" smtClean="0"/>
              <a:t>Effect of strikes</a:t>
            </a:r>
          </a:p>
          <a:p>
            <a:endParaRPr lang="en-CA" dirty="0" smtClean="0"/>
          </a:p>
          <a:p>
            <a:r>
              <a:rPr lang="en-CA" dirty="0" smtClean="0"/>
              <a:t>Aircraft and flight phase analysis</a:t>
            </a:r>
            <a:endParaRPr lang="en-CA" dirty="0"/>
          </a:p>
          <a:p>
            <a:endParaRPr lang="en-CA" dirty="0" smtClean="0"/>
          </a:p>
          <a:p>
            <a:endParaRPr lang="en-CA" dirty="0"/>
          </a:p>
        </p:txBody>
      </p:sp>
    </p:spTree>
    <p:extLst>
      <p:ext uri="{BB962C8B-B14F-4D97-AF65-F5344CB8AC3E}">
        <p14:creationId xmlns:p14="http://schemas.microsoft.com/office/powerpoint/2010/main" val="1803436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
          </p:nvPr>
        </p:nvSpPr>
        <p:spPr>
          <a:xfrm>
            <a:off x="6372200" y="274320"/>
            <a:ext cx="2304256" cy="4983480"/>
          </a:xfrm>
        </p:spPr>
        <p:txBody>
          <a:bodyPr>
            <a:normAutofit/>
          </a:bodyPr>
          <a:lstStyle/>
          <a:p>
            <a:r>
              <a:rPr lang="en-CA" sz="2800" dirty="0" smtClean="0"/>
              <a:t>Where do wildlife strikes most frequently occur?</a:t>
            </a:r>
            <a:endParaRPr lang="en-CA" sz="2800" dirty="0"/>
          </a:p>
        </p:txBody>
      </p:sp>
      <p:pic>
        <p:nvPicPr>
          <p:cNvPr id="9218" name="Picture 2" descr="C:\Users\Dylan\Downloads\PPT-Img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870316"/>
            <a:ext cx="6120680" cy="335077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txBox="1">
            <a:spLocks/>
          </p:cNvSpPr>
          <p:nvPr/>
        </p:nvSpPr>
        <p:spPr>
          <a:xfrm>
            <a:off x="381286" y="4941490"/>
            <a:ext cx="5472608" cy="2663974"/>
          </a:xfrm>
          <a:prstGeom prst="rect">
            <a:avLst/>
          </a:prstGeom>
        </p:spPr>
        <p:txBody>
          <a:bodyPr vert="horz">
            <a:normAutofit/>
          </a:bodyPr>
          <a:lstStyle>
            <a:lvl1pPr marL="0" indent="0" algn="l" rtl="0" eaLnBrk="1" latinLnBrk="0" hangingPunct="1">
              <a:spcBef>
                <a:spcPts val="400"/>
              </a:spcBef>
              <a:spcAft>
                <a:spcPts val="1000"/>
              </a:spcAft>
              <a:buClr>
                <a:schemeClr val="accent1"/>
              </a:buClr>
              <a:buSzPct val="70000"/>
              <a:buFont typeface="Wingdings"/>
              <a:buNone/>
              <a:defRPr kumimoji="0" sz="12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2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0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9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9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CA" sz="2000" dirty="0" smtClean="0"/>
              <a:t>The highest number strikes are 2,827, 2,126 and 2,116 which occur in California, Texas and Florida, respectively.</a:t>
            </a:r>
            <a:endParaRPr lang="en-CA" sz="2000" dirty="0"/>
          </a:p>
        </p:txBody>
      </p:sp>
    </p:spTree>
    <p:extLst>
      <p:ext uri="{BB962C8B-B14F-4D97-AF65-F5344CB8AC3E}">
        <p14:creationId xmlns:p14="http://schemas.microsoft.com/office/powerpoint/2010/main" val="386719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933</TotalTime>
  <Words>925</Words>
  <Application>Microsoft Office PowerPoint</Application>
  <PresentationFormat>On-screen Show (4:3)</PresentationFormat>
  <Paragraphs>121</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Data Visualization and Dashboards with Tableau</vt:lpstr>
      <vt:lpstr>Process</vt:lpstr>
      <vt:lpstr>Visualizations Used</vt:lpstr>
      <vt:lpstr>Features of the Dataset</vt:lpstr>
      <vt:lpstr>Features of the Dataset</vt:lpstr>
      <vt:lpstr>Features of the Dataset</vt:lpstr>
      <vt:lpstr>Features of the Dataset</vt:lpstr>
      <vt:lpstr>What Questions can be Answered?</vt:lpstr>
      <vt:lpstr>PowerPoint Presentation</vt:lpstr>
      <vt:lpstr>PowerPoint Presentation</vt:lpstr>
      <vt:lpstr>PowerPoint Presentation</vt:lpstr>
      <vt:lpstr>PowerPoint Presentation</vt:lpstr>
      <vt:lpstr>PowerPoint Presentation</vt:lpstr>
      <vt:lpstr>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and Analyzing Data with SQL</dc:title>
  <dc:creator>Dylan Fernandes</dc:creator>
  <cp:lastModifiedBy>Dylan Fernandes</cp:lastModifiedBy>
  <cp:revision>75</cp:revision>
  <dcterms:created xsi:type="dcterms:W3CDTF">2023-09-06T18:37:49Z</dcterms:created>
  <dcterms:modified xsi:type="dcterms:W3CDTF">2023-10-02T08:47:57Z</dcterms:modified>
</cp:coreProperties>
</file>