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64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/>
    <p:restoredTop sz="94687"/>
  </p:normalViewPr>
  <p:slideViewPr>
    <p:cSldViewPr snapToGrid="0">
      <p:cViewPr varScale="1">
        <p:scale>
          <a:sx n="104" d="100"/>
          <a:sy n="104" d="100"/>
        </p:scale>
        <p:origin x="8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7923-685C-4C81-6FA6-4886D4C14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A3D1C-B42C-1AC9-11BE-89B8C8D13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76EB-6FD5-A047-5C05-B4F38D5C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7232-939B-4C44-B3A4-A4E084C79A53}" type="datetimeFigureOut">
              <a:rPr lang="en-NL" smtClean="0"/>
              <a:t>04/03/2025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30ACA-EE72-F404-969E-5CDA4BDC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46A14-C56D-83E2-5485-3E727A9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5996-4932-3741-A3C5-3761F2EB4D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666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EBA5-C53C-A2B3-965C-AFE0AB93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DB9E4-D499-3252-95E9-0F7F07074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82930-F6B7-CB19-8A36-FF0C4C92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7232-939B-4C44-B3A4-A4E084C79A53}" type="datetimeFigureOut">
              <a:rPr lang="en-NL" smtClean="0"/>
              <a:t>04/03/2025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2C433-5B98-7BFB-8F1E-4FFE232A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3727E-B65F-0E29-7D50-88C9CAC0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5996-4932-3741-A3C5-3761F2EB4D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411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8D614-6524-5541-5716-9115DFD27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368FA-C3CB-2A47-A055-B8CF61C8D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B36E4-41AF-EE7D-DA3B-5004C361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7232-939B-4C44-B3A4-A4E084C79A53}" type="datetimeFigureOut">
              <a:rPr lang="en-NL" smtClean="0"/>
              <a:t>04/03/2025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91CA5-7874-326A-AF8A-A33F3D5B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D79E-C530-BA1D-6F44-F4F4782F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5996-4932-3741-A3C5-3761F2EB4D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161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EE8B-B17C-22ED-BF86-3FF675D4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A0AE8-720E-0D04-6A38-43989950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78CFE-7966-E430-CBE0-7E9929D5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7232-939B-4C44-B3A4-A4E084C79A53}" type="datetimeFigureOut">
              <a:rPr lang="en-NL" smtClean="0"/>
              <a:t>04/03/2025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0A3A-FB41-6D3A-03BC-2173A04D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7F131-43D8-8C55-0C59-82B2EE54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5996-4932-3741-A3C5-3761F2EB4D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138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5F72-DD96-66C4-98A7-5F0036FB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5BE80-8C55-01EA-4C30-D6EBC1CC5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9AE5-3C88-2F10-E48F-1D34A895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7232-939B-4C44-B3A4-A4E084C79A53}" type="datetimeFigureOut">
              <a:rPr lang="en-NL" smtClean="0"/>
              <a:t>04/03/2025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3F4E2-3A6E-DAAE-7FEC-60882D5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0BD35-39D3-E158-B85B-0365A2B9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5996-4932-3741-A3C5-3761F2EB4D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742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2A08-1C1B-71D9-C29B-B62DFEB1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45A8D-CF8B-4A0C-C3AF-441B57034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352DC-7E0F-B8CA-E7F4-972AE8142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28802-DE23-A975-D384-91DA81E0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7232-939B-4C44-B3A4-A4E084C79A53}" type="datetimeFigureOut">
              <a:rPr lang="en-NL" smtClean="0"/>
              <a:t>04/03/2025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E8FF5-CF99-E6F1-8ACB-B0ABDFCD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0F92B-8EF5-159B-7405-1374F5EB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5996-4932-3741-A3C5-3761F2EB4D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979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99A8-B14B-A457-A5C6-22619DE1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034CA-C2DC-542A-528B-317DAC132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B65-064D-7F67-5D10-EF7921DF1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06D80-6CAE-8F44-070A-761C7400C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C5170-E07C-639F-55D2-C0DBCDFEC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35EF-0B28-8412-67CA-52C0AB84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7232-939B-4C44-B3A4-A4E084C79A53}" type="datetimeFigureOut">
              <a:rPr lang="en-NL" smtClean="0"/>
              <a:t>04/03/2025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340DA-43E3-5164-A68F-D5030DFE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12883-7947-5A30-350E-02208933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5996-4932-3741-A3C5-3761F2EB4D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414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CB0-A579-151D-9D5E-DB801402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F794E-55CB-6A86-BD2E-CE7AE58F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7232-939B-4C44-B3A4-A4E084C79A53}" type="datetimeFigureOut">
              <a:rPr lang="en-NL" smtClean="0"/>
              <a:t>04/03/2025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DDF91-0A7A-FC74-E14D-11E28476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69BEB-77F6-85F7-2D68-30CCAC85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5996-4932-3741-A3C5-3761F2EB4D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058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8B1AC-2D3D-1FB0-3679-AD5DE1DF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7232-939B-4C44-B3A4-A4E084C79A53}" type="datetimeFigureOut">
              <a:rPr lang="en-NL" smtClean="0"/>
              <a:t>04/03/2025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5205D-A88F-9D45-09A3-7655CB3A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090E1-1ED7-C018-4CE8-19B4AE1E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5996-4932-3741-A3C5-3761F2EB4D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298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1F5A-01E2-4438-CEF1-AEAC0C38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159B6-7E34-1D15-0F10-44515FE39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AC4FF-8792-5E75-65DB-A3B434CB5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81A45-E266-21BA-422C-6234A34A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7232-939B-4C44-B3A4-A4E084C79A53}" type="datetimeFigureOut">
              <a:rPr lang="en-NL" smtClean="0"/>
              <a:t>04/03/2025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FC926-57F6-05D7-10C7-2F6DB1F6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06BF8-B4B2-1516-7DCC-AFB21D70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5996-4932-3741-A3C5-3761F2EB4D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196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79F2-A47C-15D2-E2EE-1AB52263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12AAB-B368-6502-1692-471F9F4D8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AC397-A4EC-A41E-441C-779EB6EC4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8509D-456B-DDD6-BB2D-CC9A7B7D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7232-939B-4C44-B3A4-A4E084C79A53}" type="datetimeFigureOut">
              <a:rPr lang="en-NL" smtClean="0"/>
              <a:t>04/03/2025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03B0E-2B70-79CE-9D49-4DE621B3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9199F-7EF6-6EF2-6829-B0B28F80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5996-4932-3741-A3C5-3761F2EB4D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003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C2D22-E4AE-8330-4798-CD5A86B9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3EEED-5B79-9DEA-46F4-F7AE9E53F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CED84-CCA5-2EC8-3E42-6F41EF7FA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F7232-939B-4C44-B3A4-A4E084C79A53}" type="datetimeFigureOut">
              <a:rPr lang="en-NL" smtClean="0"/>
              <a:t>04/03/2025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A288C-B296-B986-0E0F-3C82DFC1B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BAAE5-BEB9-6C5A-53A0-CC8FE4451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C45996-4932-3741-A3C5-3761F2EB4D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166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ongjielilab.shinyapps.io/AFC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6972FE-6164-3266-D629-01EA84BC7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88" y="227647"/>
            <a:ext cx="6241020" cy="262857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EC32255-0C77-F035-F5E4-732B4FBF7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729" y="2402095"/>
            <a:ext cx="7348151" cy="412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93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9E554-13E5-164C-6532-4FD95F4D9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B2523C-6D8D-83C1-80A1-00FE12E59AF4}"/>
              </a:ext>
            </a:extLst>
          </p:cNvPr>
          <p:cNvSpPr txBox="1"/>
          <p:nvPr/>
        </p:nvSpPr>
        <p:spPr>
          <a:xfrm>
            <a:off x="4179330" y="5880640"/>
            <a:ext cx="414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https://hongjielilab.shinyapps.io/AFCA/</a:t>
            </a:r>
            <a:r>
              <a:rPr lang="en-US" dirty="0"/>
              <a:t> 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0E33F-61E7-8E3F-0AE1-F2FB764A8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237" y="608028"/>
            <a:ext cx="6901420" cy="492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3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A185F-1558-BFC6-3F16-1C175E16F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6DE75924-D489-4458-9290-A74A67A4B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808" y="1188607"/>
            <a:ext cx="4323600" cy="4323600"/>
          </a:xfrm>
          <a:prstGeom prst="rect">
            <a:avLst/>
          </a:prstGeom>
        </p:spPr>
      </p:pic>
      <p:pic>
        <p:nvPicPr>
          <p:cNvPr id="20" name="Picture 19" descr="A chart of different colored squares&#10;&#10;AI-generated content may be incorrect.">
            <a:extLst>
              <a:ext uri="{FF2B5EF4-FFF2-40B4-BE49-F238E27FC236}">
                <a16:creationId xmlns:a16="http://schemas.microsoft.com/office/drawing/2014/main" id="{BB35DA88-4815-C36F-E0C6-F228EF8E4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01" y="1188607"/>
            <a:ext cx="4323600" cy="432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32EF00-CDA3-2337-669A-7BE24683E0DD}"/>
              </a:ext>
            </a:extLst>
          </p:cNvPr>
          <p:cNvSpPr txBox="1"/>
          <p:nvPr/>
        </p:nvSpPr>
        <p:spPr>
          <a:xfrm>
            <a:off x="2191656" y="819275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”Scale gene expression”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77F9B-E3A6-125C-E795-55D35611B610}"/>
              </a:ext>
            </a:extLst>
          </p:cNvPr>
          <p:cNvSpPr txBox="1"/>
          <p:nvPr/>
        </p:nvSpPr>
        <p:spPr>
          <a:xfrm>
            <a:off x="7873999" y="833886"/>
            <a:ext cx="2970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not ”Scale gene expression”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9E6361-94A2-59FF-EDCA-C7AFC97045A6}"/>
              </a:ext>
            </a:extLst>
          </p:cNvPr>
          <p:cNvSpPr txBox="1"/>
          <p:nvPr/>
        </p:nvSpPr>
        <p:spPr>
          <a:xfrm>
            <a:off x="337959" y="5512207"/>
            <a:ext cx="11516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"​Next, we performed sex-related analysis. We first observed that female marker yolk protein genes (</a:t>
            </a:r>
            <a:r>
              <a:rPr lang="en-US" sz="1600" b="1" i="1" dirty="0"/>
              <a:t>Yp1, Yp2, and Yp3</a:t>
            </a:r>
            <a:r>
              <a:rPr lang="en-US" sz="1600" i="1" dirty="0"/>
              <a:t>) showed a significant decrease during aging in most female cell types, while the male markers (</a:t>
            </a:r>
            <a:r>
              <a:rPr lang="en-US" sz="1600" b="1" i="1" dirty="0"/>
              <a:t>roX1 and roX2</a:t>
            </a:r>
            <a:r>
              <a:rPr lang="en-US" sz="1600" i="1" dirty="0"/>
              <a:t>) maintained high expression levels in most male cells (fig. S18, A and B). In addition, some genes, such as </a:t>
            </a:r>
            <a:r>
              <a:rPr lang="en-US" sz="1600" b="1" i="1" dirty="0"/>
              <a:t>Lsd-2 and CG45050</a:t>
            </a:r>
            <a:r>
              <a:rPr lang="en-US" sz="1600" i="1" dirty="0"/>
              <a:t>, showed different trends between males and females with age (fig. S18C), suggesting that aging affects male and female cells differently. "</a:t>
            </a:r>
            <a:br>
              <a:rPr lang="en-US" sz="1600" dirty="0"/>
            </a:br>
            <a:endParaRPr lang="en-NL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329C4-CC58-D809-7264-AB9B15EDB936}"/>
              </a:ext>
            </a:extLst>
          </p:cNvPr>
          <p:cNvSpPr txBox="1"/>
          <p:nvPr/>
        </p:nvSpPr>
        <p:spPr>
          <a:xfrm>
            <a:off x="4284933" y="226417"/>
            <a:ext cx="3998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b="1" dirty="0"/>
              <a:t>All cell types combined</a:t>
            </a:r>
          </a:p>
        </p:txBody>
      </p:sp>
    </p:spTree>
    <p:extLst>
      <p:ext uri="{BB962C8B-B14F-4D97-AF65-F5344CB8AC3E}">
        <p14:creationId xmlns:p14="http://schemas.microsoft.com/office/powerpoint/2010/main" val="409087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CAAD-9341-5082-CCD8-A35CB164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sz="4000" dirty="0"/>
              <a:t>Interesting candidates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3D1D-7F95-CE4F-6853-C4593E29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Cell types (</a:t>
            </a:r>
            <a:r>
              <a:rPr lang="en-US" sz="1800" b="1" dirty="0" err="1"/>
              <a:t>afca_annotation</a:t>
            </a:r>
            <a:r>
              <a:rPr lang="en-US" sz="18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Enterocytes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adult differentiating enterocyte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adult midgut enterocyte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enterocyte of anterior adult midgut epithelium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enterocyte of posterior adult midgut epithelium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enterocyte-like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Fatbody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adult fat </a:t>
            </a:r>
            <a:r>
              <a:rPr lang="en-US" sz="1600" dirty="0" err="1"/>
              <a:t>body_body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 ISCs: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intestinal stem cell</a:t>
            </a:r>
          </a:p>
          <a:p>
            <a:endParaRPr lang="en-N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5F2FFC-ADA5-563C-1EAD-5DF4F89FBF34}"/>
              </a:ext>
            </a:extLst>
          </p:cNvPr>
          <p:cNvSpPr txBox="1">
            <a:spLocks/>
          </p:cNvSpPr>
          <p:nvPr/>
        </p:nvSpPr>
        <p:spPr>
          <a:xfrm>
            <a:off x="6640285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Genes</a:t>
            </a:r>
          </a:p>
          <a:p>
            <a:r>
              <a:rPr lang="en-US" sz="1600" dirty="0"/>
              <a:t>Su(var)205, Su(var)3-9, G9a, ​HP1b, HP1c, HP4, HP5, HP6, ADD1, Su(var)2-HP2, Su(var)3-7, Lam, </a:t>
            </a:r>
            <a:r>
              <a:rPr lang="en-US" sz="1600" dirty="0" err="1"/>
              <a:t>LamC</a:t>
            </a:r>
            <a:r>
              <a:rPr lang="en-US" sz="1600" dirty="0"/>
              <a:t>, LBR,</a:t>
            </a:r>
          </a:p>
          <a:p>
            <a:r>
              <a:rPr lang="en-US" sz="1600" dirty="0"/>
              <a:t>Kdm4A, Kdm4B,</a:t>
            </a:r>
          </a:p>
          <a:p>
            <a:r>
              <a:rPr lang="en-US" sz="1600" dirty="0"/>
              <a:t>Histone variants (?) : His2Av, His3.3A, His3.3B,</a:t>
            </a:r>
          </a:p>
        </p:txBody>
      </p:sp>
    </p:spTree>
    <p:extLst>
      <p:ext uri="{BB962C8B-B14F-4D97-AF65-F5344CB8AC3E}">
        <p14:creationId xmlns:p14="http://schemas.microsoft.com/office/powerpoint/2010/main" val="2568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227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Interesting candidates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Wensveen, M.R. (Marieke)</dc:creator>
  <cp:lastModifiedBy>Wensveen, M.R. (Marieke)</cp:lastModifiedBy>
  <cp:revision>4</cp:revision>
  <dcterms:created xsi:type="dcterms:W3CDTF">2025-02-27T07:54:14Z</dcterms:created>
  <dcterms:modified xsi:type="dcterms:W3CDTF">2025-03-04T11:15:17Z</dcterms:modified>
</cp:coreProperties>
</file>