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58" r:id="rId5"/>
    <p:sldId id="279" r:id="rId6"/>
    <p:sldId id="277" r:id="rId7"/>
    <p:sldId id="280" r:id="rId8"/>
    <p:sldId id="278" r:id="rId9"/>
    <p:sldId id="264" r:id="rId10"/>
    <p:sldId id="259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/>
    <p:restoredTop sz="94658"/>
  </p:normalViewPr>
  <p:slideViewPr>
    <p:cSldViewPr snapToGrid="0">
      <p:cViewPr varScale="1">
        <p:scale>
          <a:sx n="72" d="100"/>
          <a:sy n="72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nes-Simmons, D.J. (Dylan)" userId="dbbc11c8-63ff-4ade-836a-bc8fbff4a615" providerId="ADAL" clId="{532C2375-FB73-4EEC-8088-F693E3B21FC9}"/>
    <pc:docChg chg="modSld">
      <pc:chgData name="Haynes-Simmons, D.J. (Dylan)" userId="dbbc11c8-63ff-4ade-836a-bc8fbff4a615" providerId="ADAL" clId="{532C2375-FB73-4EEC-8088-F693E3B21FC9}" dt="2025-02-26T14:08:13.810" v="1" actId="14100"/>
      <pc:docMkLst>
        <pc:docMk/>
      </pc:docMkLst>
      <pc:sldChg chg="modSp mod">
        <pc:chgData name="Haynes-Simmons, D.J. (Dylan)" userId="dbbc11c8-63ff-4ade-836a-bc8fbff4a615" providerId="ADAL" clId="{532C2375-FB73-4EEC-8088-F693E3B21FC9}" dt="2025-02-26T14:08:13.810" v="1" actId="14100"/>
        <pc:sldMkLst>
          <pc:docMk/>
          <pc:sldMk cId="891321439" sldId="277"/>
        </pc:sldMkLst>
        <pc:grpChg chg="mod">
          <ac:chgData name="Haynes-Simmons, D.J. (Dylan)" userId="dbbc11c8-63ff-4ade-836a-bc8fbff4a615" providerId="ADAL" clId="{532C2375-FB73-4EEC-8088-F693E3B21FC9}" dt="2025-02-26T14:08:13.810" v="1" actId="14100"/>
          <ac:grpSpMkLst>
            <pc:docMk/>
            <pc:sldMk cId="891321439" sldId="277"/>
            <ac:grpSpMk id="16" creationId="{D0D7F46A-A054-D1D0-F844-B920A8EDB0C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40BC6-261C-2F48-BA61-71778A846396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548E8-0168-0F4F-8317-D91800DB06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53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548E8-0168-0F4F-8317-D91800DB0648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049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05D-BFA8-ECF3-786C-6510F5A1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36AC9-724F-542E-625F-97F98136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1720-81B0-08E4-5A44-47257997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43EA-57A0-C48D-3138-9FD8612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0E3D-FDCC-F7A6-ACAA-1F2D4567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091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4B81-E1FD-FC17-F7ED-0BDBA35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F8E90-7E11-59DC-BE70-1BB966A1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9939-8C4C-74F2-6C3D-EBF1CF1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7E81E-B4A8-D74F-FA5E-E0D917F0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BF593-4DCD-ABD0-E1A7-4AF7EA99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12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0A4A4-77B8-A609-8354-D8D085532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27849-59BD-7A35-37E2-0A91B637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EA2A-3641-4ACE-395F-178CE907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1F19-DC92-B75B-D3D6-FC4CE5DF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7884-677E-3A2C-ED07-0CC59214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87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5AB1-0956-D380-F007-F8E75792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F064-310A-D811-C5B9-BAB0DA9E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E345-AB70-3CE1-FE68-6A0EBEE9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396C3-C732-2F0C-C64D-8833A773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A1DF-E2A6-95F3-4819-067C0A6C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980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1033-B5A8-33B4-AE9B-4F0AB839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9EA28-B43B-D27E-0160-4B7F1FA0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4364-BD72-C80F-638E-9CCE149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CFDF-7A49-CCCC-C9FD-D45E5EE3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00C1-EBBD-68D0-E6D9-F8CA9A09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362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6C5-E7DB-D92C-2C7F-DE0FD51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10B3-3708-DA23-C1A3-38CDDB608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299AE-A485-9F50-D392-AC656803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9358A-941D-C8D3-10AD-5DB509EE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80147-C332-FF28-FFDF-71050C74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FB23-46FE-B640-70F5-9BE94D1A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256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6C87-9B19-79B7-4C74-C8C0BBB3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CAA2-38A7-6D5A-887E-D6E7D48E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7F54E-BAEA-C9E6-3474-E1A7090E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50005-F824-353C-C60F-474D1DFB4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C7525-1D08-F5F1-03B1-3B93B703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B15CC-4877-FA81-7581-8DA9C2D0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BED1C-F8F9-F6DB-30E1-A3E2EA50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04CA7-F19D-F97C-6F4F-547DA05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791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3FFF-DE16-DAA3-A2D9-413D14E2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7933C-27BF-F82D-8D69-C0A28ED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4DE1E-201F-8E4B-1722-803A9BAB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047-531A-DBFB-612A-257B1C38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6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859E1-51E2-A206-400A-385162F0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6FE09-11EE-E426-6EAF-FB6FCA77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7391-617B-7811-B0E3-021239E2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57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F9D4-F4D0-9A72-05F6-739120AE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B14-5709-7622-45EF-A24853EF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6B52-CD05-91C4-13B0-3D776507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8A9DE-B72F-FB88-6517-527A4261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383BD-63D7-8017-B25A-67B25ABD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B71EE-F434-0D49-3E4A-3AFFC984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87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29B3-46BB-25B8-E307-9C290752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C99A4-78DA-EF74-CCC8-AEF882CB1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CF148-B9B9-5CF9-8AE6-6F52EC609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CAB4-CC1B-DE08-C4EC-AB2B9025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7D396-D8BA-75DE-FA5A-AF258CE3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D44D-E1D7-3D28-0DE3-DA9CC4EA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49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54F82-19C3-D2E2-29BB-E3FD0443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8C56D-9CED-6377-9B1D-FBB97DCD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2270"/>
            <a:ext cx="10515600" cy="491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2FDE-8EB0-E25F-DC03-B0A0E6597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D9999-A012-0940-83E8-FB1E0402DF4D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27FE-BF33-5C9F-4734-C06CDE60A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67AC-2DA4-ECD3-FB81-390F147C2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5B749-B091-E14A-BF70-78C60BA0907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36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xyz/Traces/study/" TargetMode="External"/><Relationship Id="rId2" Type="http://schemas.openxmlformats.org/officeDocument/2006/relationships/hyperlink" Target="https://www.ncbi.nlm.nih.gov/geo/query/acc.cgi?acc=GSE1643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ervlouis/Josserand_et_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16431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hyperlink" Target="https://www.ncbi.nlm.nih.gov/geo/query/acc.cgi?acc=GSE15779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query/acc.cgi?acc=GSE164317" TargetMode="External"/><Relationship Id="rId2" Type="http://schemas.openxmlformats.org/officeDocument/2006/relationships/hyperlink" Target="https://github.com/gervlouis/Josserand_et_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geo/query/acc.cgi?acc=GSE1577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F4D1-AFF1-F71A-A32D-C01374D9B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Assess HP1 bound chromatin during 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A520-8F1E-4F00-C3E5-0827BC418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980" y="4036740"/>
            <a:ext cx="10727474" cy="1221059"/>
          </a:xfrm>
        </p:spPr>
        <p:txBody>
          <a:bodyPr/>
          <a:lstStyle/>
          <a:p>
            <a:r>
              <a:rPr lang="en-NL" dirty="0"/>
              <a:t>How many / which RNA seq genes and ATAC peaks are up and down regulated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050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C67E-FAAA-D5C0-CB74-42FD6A4F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Get FASTA or FASTQ files from ATAC seq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5604-CADE-5B71-E861-C4CF0832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5684795"/>
          </a:xfrm>
        </p:spPr>
        <p:txBody>
          <a:bodyPr>
            <a:normAutofit/>
          </a:bodyPr>
          <a:lstStyle/>
          <a:p>
            <a:r>
              <a:rPr lang="en-NL" sz="2000" dirty="0"/>
              <a:t>Go to website: </a:t>
            </a:r>
            <a:r>
              <a:rPr lang="en-US" sz="2000" dirty="0">
                <a:hlinkClick r:id="rId2"/>
              </a:rPr>
              <a:t>https://www.ncbi.nlm.nih.gov/geo/query/acc.cgi?acc=GSE164317</a:t>
            </a:r>
            <a:endParaRPr lang="en-US" sz="2000" dirty="0"/>
          </a:p>
          <a:p>
            <a:r>
              <a:rPr lang="en-US" sz="2000" dirty="0"/>
              <a:t>Copy SRA number (SRP300536)</a:t>
            </a:r>
          </a:p>
          <a:p>
            <a:r>
              <a:rPr lang="en-US" sz="2000" dirty="0"/>
              <a:t>Paste number in SRA Run selector : </a:t>
            </a:r>
            <a:r>
              <a:rPr lang="en-US" sz="2000" dirty="0">
                <a:hlinkClick r:id="rId3"/>
              </a:rPr>
              <a:t>https://www.ncbi.xyz/Traces/study/</a:t>
            </a:r>
            <a:r>
              <a:rPr lang="en-US" sz="2000" dirty="0"/>
              <a:t> </a:t>
            </a:r>
          </a:p>
          <a:p>
            <a:r>
              <a:rPr lang="en-US" sz="2000" dirty="0"/>
              <a:t>Bottom: click at specific run number (starting with SRR)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Top new page: click at FASTA/FASTQ download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Download FASTQ files because this is after quality control </a:t>
            </a:r>
          </a:p>
          <a:p>
            <a:r>
              <a:rPr lang="en-US" sz="2000" dirty="0"/>
              <a:t>Compare to newest drosophila genome (release 6 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4D150-4578-9BB6-2566-2F39BF2FD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154" y="2756326"/>
            <a:ext cx="7772400" cy="1926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68BE40-14E4-5323-53A2-69EE5535F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154" y="5220714"/>
            <a:ext cx="5166360" cy="4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7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48E0CA-8E12-73EA-9EC7-9B3FE568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15" y="3644771"/>
            <a:ext cx="7772400" cy="2265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5F13E-1241-9337-A90C-19BB19CD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45"/>
          <a:stretch/>
        </p:blipFill>
        <p:spPr>
          <a:xfrm>
            <a:off x="317205" y="365126"/>
            <a:ext cx="7772400" cy="1345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0E9530-FD41-949D-57BC-2BB60AC7B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050" y="6213475"/>
            <a:ext cx="5803900" cy="279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B61239-306C-DC0B-B3FE-93FCA76C9C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1929"/>
          <a:stretch/>
        </p:blipFill>
        <p:spPr>
          <a:xfrm>
            <a:off x="1037357" y="2012262"/>
            <a:ext cx="3483310" cy="12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DFAA-8AC2-CF38-9BD7-A13017A8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09" y="1188305"/>
            <a:ext cx="10515600" cy="1158396"/>
          </a:xfrm>
        </p:spPr>
        <p:txBody>
          <a:bodyPr>
            <a:normAutofit/>
          </a:bodyPr>
          <a:lstStyle/>
          <a:p>
            <a:r>
              <a:rPr lang="en-NL" sz="2000" dirty="0"/>
              <a:t>Chromatin state tracks in ISC : </a:t>
            </a:r>
            <a:r>
              <a:rPr lang="en-US" sz="2000" dirty="0">
                <a:hlinkClick r:id="rId2"/>
              </a:rPr>
              <a:t>https://github.com/gervlouis/Josserand_et_al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Will be a .bed file and can be opened in IGV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3EE4E-DD16-AAF8-E161-8F82BF32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23" y="2281469"/>
            <a:ext cx="7772400" cy="114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47457-A7B5-B761-0FD7-B677299091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9298"/>
          <a:stretch/>
        </p:blipFill>
        <p:spPr>
          <a:xfrm>
            <a:off x="976423" y="3708665"/>
            <a:ext cx="7772400" cy="16269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46A4A54-A6D4-F639-D1C3-E296180C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NL" dirty="0"/>
              <a:t>Get chromatin state tracks</a:t>
            </a:r>
          </a:p>
        </p:txBody>
      </p:sp>
    </p:spTree>
    <p:extLst>
      <p:ext uri="{BB962C8B-B14F-4D97-AF65-F5344CB8AC3E}">
        <p14:creationId xmlns:p14="http://schemas.microsoft.com/office/powerpoint/2010/main" val="111352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F183-C3AF-4B6D-59CE-73460931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20" y="3122966"/>
            <a:ext cx="3457353" cy="3299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A705A-1B95-12B9-AAF6-98A8D701828E}"/>
              </a:ext>
            </a:extLst>
          </p:cNvPr>
          <p:cNvSpPr txBox="1"/>
          <p:nvPr/>
        </p:nvSpPr>
        <p:spPr>
          <a:xfrm>
            <a:off x="6545750" y="3141652"/>
            <a:ext cx="49971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ATAC seq samples: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3x young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2x mid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3x old</a:t>
            </a:r>
          </a:p>
          <a:p>
            <a:r>
              <a:rPr lang="en-US" sz="1400" dirty="0">
                <a:hlinkClick r:id="rId3"/>
              </a:rPr>
              <a:t>https://www.ncbi.nlm.nih.gov/geo/query/acc.cgi?acc=GSE164317</a:t>
            </a:r>
            <a:endParaRPr lang="en-US" sz="1400" dirty="0"/>
          </a:p>
          <a:p>
            <a:endParaRPr lang="en-NL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74F52-522B-86C2-37B2-205ECF79241A}"/>
              </a:ext>
            </a:extLst>
          </p:cNvPr>
          <p:cNvSpPr txBox="1"/>
          <p:nvPr/>
        </p:nvSpPr>
        <p:spPr>
          <a:xfrm>
            <a:off x="6683973" y="4900229"/>
            <a:ext cx="503721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RNA seq samples: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7x young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3x mid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3x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3x very old</a:t>
            </a:r>
          </a:p>
          <a:p>
            <a:r>
              <a:rPr lang="en-US" sz="1400" dirty="0">
                <a:hlinkClick r:id="rId4"/>
              </a:rPr>
              <a:t>https://www.ncbi.nlm.nih.gov/geo/query/acc.cgi?acc=GSE157796</a:t>
            </a:r>
            <a:r>
              <a:rPr lang="en-NL" sz="1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A65822-483F-C378-02DA-AA0D408D0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3" y="307407"/>
            <a:ext cx="7772400" cy="2688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DC5391-E969-F974-A5AD-8CD8391035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1929"/>
          <a:stretch/>
        </p:blipFill>
        <p:spPr>
          <a:xfrm>
            <a:off x="7964313" y="721844"/>
            <a:ext cx="3483310" cy="12188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80DD5A3-3ED1-AE93-13F0-5A495309EAC4}"/>
              </a:ext>
            </a:extLst>
          </p:cNvPr>
          <p:cNvSpPr/>
          <p:nvPr/>
        </p:nvSpPr>
        <p:spPr>
          <a:xfrm>
            <a:off x="9694605" y="721844"/>
            <a:ext cx="521111" cy="12188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59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51C92D-98DD-576D-B102-010A99C05FDF}"/>
              </a:ext>
            </a:extLst>
          </p:cNvPr>
          <p:cNvSpPr txBox="1"/>
          <p:nvPr/>
        </p:nvSpPr>
        <p:spPr>
          <a:xfrm>
            <a:off x="753139" y="405165"/>
            <a:ext cx="106024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3200" dirty="0"/>
              <a:t>Are genes / ATAC peaks in heterochromatin differently affected by aging compared to the rest of the genome?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B191E-0689-EAB5-AC5A-C7912208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868"/>
          <a:stretch/>
        </p:blipFill>
        <p:spPr>
          <a:xfrm>
            <a:off x="642162" y="4145581"/>
            <a:ext cx="6630434" cy="44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8B10B5-9264-C6A4-3F8B-D9B09730ED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132" r="16417"/>
          <a:stretch/>
        </p:blipFill>
        <p:spPr>
          <a:xfrm>
            <a:off x="1047307" y="2864363"/>
            <a:ext cx="1052623" cy="4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B21EA-4EFB-62EB-5501-D2C2009A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046"/>
          <a:stretch/>
        </p:blipFill>
        <p:spPr>
          <a:xfrm>
            <a:off x="7467022" y="4145581"/>
            <a:ext cx="1466468" cy="442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8ABB47-A649-96B3-9820-57C47879F11A}"/>
              </a:ext>
            </a:extLst>
          </p:cNvPr>
          <p:cNvSpPr txBox="1"/>
          <p:nvPr/>
        </p:nvSpPr>
        <p:spPr>
          <a:xfrm>
            <a:off x="1573619" y="1915890"/>
            <a:ext cx="359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NL" dirty="0"/>
              <a:t>eterochromatin is lost during aging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1AADD-4851-CFD7-5AEE-EF8BCD5D9C61}"/>
              </a:ext>
            </a:extLst>
          </p:cNvPr>
          <p:cNvSpPr txBox="1"/>
          <p:nvPr/>
        </p:nvSpPr>
        <p:spPr>
          <a:xfrm>
            <a:off x="2413591" y="2864363"/>
            <a:ext cx="3087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with increased 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NL" dirty="0"/>
              <a:t>ore open chromatin?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more genes transcribed?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C3488F-A667-A59C-0902-067D99E177B8}"/>
              </a:ext>
            </a:extLst>
          </p:cNvPr>
          <p:cNvSpPr txBox="1"/>
          <p:nvPr/>
        </p:nvSpPr>
        <p:spPr>
          <a:xfrm>
            <a:off x="2413591" y="4797964"/>
            <a:ext cx="3087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with increased 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trend</a:t>
            </a:r>
            <a:r>
              <a:rPr lang="en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039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7E02A-7B62-FF16-5ACD-893D04EF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6534-6D18-67D9-F5FC-CA2B2241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216568"/>
            <a:ext cx="10671874" cy="1277695"/>
          </a:xfrm>
        </p:spPr>
        <p:txBody>
          <a:bodyPr>
            <a:normAutofit fontScale="90000"/>
          </a:bodyPr>
          <a:lstStyle/>
          <a:p>
            <a:r>
              <a:rPr lang="en-NL" dirty="0"/>
              <a:t>Use ATAC-seq to assess whether HP1-bound chromatin is more open / closed during 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CF36-7CCF-EC04-28B5-57CFA8A2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50"/>
            <a:ext cx="10515600" cy="5255249"/>
          </a:xfrm>
        </p:spPr>
        <p:txBody>
          <a:bodyPr/>
          <a:lstStyle/>
          <a:p>
            <a:r>
              <a:rPr lang="en-NL" dirty="0"/>
              <a:t>Remap FASTQ files to reference genome</a:t>
            </a:r>
          </a:p>
          <a:p>
            <a:r>
              <a:rPr lang="en-NL" dirty="0"/>
              <a:t>Check per chromatin state how many peaks are gained and lost during ageing (compare young vs middle vs old)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7F46A-A054-D1D0-F844-B920A8EDB0CA}"/>
              </a:ext>
            </a:extLst>
          </p:cNvPr>
          <p:cNvGrpSpPr/>
          <p:nvPr/>
        </p:nvGrpSpPr>
        <p:grpSpPr>
          <a:xfrm>
            <a:off x="2676378" y="3429000"/>
            <a:ext cx="4241258" cy="2401156"/>
            <a:chOff x="2688254" y="3619452"/>
            <a:chExt cx="3978112" cy="24011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10E80B-EDBC-0007-FA7A-CEEE26FA4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913" t="-142" r="14540" b="5841"/>
            <a:stretch/>
          </p:blipFill>
          <p:spPr>
            <a:xfrm>
              <a:off x="2781726" y="3675988"/>
              <a:ext cx="1169581" cy="182228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13F622-2E8F-E9AD-4200-1685E45F6DC6}"/>
                </a:ext>
              </a:extLst>
            </p:cNvPr>
            <p:cNvSpPr txBox="1"/>
            <p:nvPr/>
          </p:nvSpPr>
          <p:spPr>
            <a:xfrm>
              <a:off x="4256319" y="4503612"/>
              <a:ext cx="2410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NL" dirty="0"/>
                <a:t>tc 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44CD5-3CE8-EA2D-D213-37418026FC77}"/>
                </a:ext>
              </a:extLst>
            </p:cNvPr>
            <p:cNvSpPr txBox="1"/>
            <p:nvPr/>
          </p:nvSpPr>
          <p:spPr>
            <a:xfrm rot="2674406">
              <a:off x="2957499" y="5743609"/>
              <a:ext cx="1169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200" dirty="0">
                  <a:solidFill>
                    <a:srgbClr val="00B050"/>
                  </a:solidFill>
                </a:rPr>
                <a:t>HP1-chromatin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941D92-9C5D-DFA4-FB88-402515F3E287}"/>
                </a:ext>
              </a:extLst>
            </p:cNvPr>
            <p:cNvSpPr/>
            <p:nvPr/>
          </p:nvSpPr>
          <p:spPr>
            <a:xfrm>
              <a:off x="2688254" y="3619452"/>
              <a:ext cx="272956" cy="195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4F368F-F29D-D23E-85BC-8BC5A54ADC1D}"/>
                </a:ext>
              </a:extLst>
            </p:cNvPr>
            <p:cNvSpPr/>
            <p:nvPr/>
          </p:nvSpPr>
          <p:spPr>
            <a:xfrm>
              <a:off x="3983364" y="3619452"/>
              <a:ext cx="272956" cy="195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849168-269D-A14A-4A54-6FE0A52F5B6D}"/>
                </a:ext>
              </a:extLst>
            </p:cNvPr>
            <p:cNvSpPr txBox="1"/>
            <p:nvPr/>
          </p:nvSpPr>
          <p:spPr>
            <a:xfrm rot="2624880">
              <a:off x="3299942" y="5726971"/>
              <a:ext cx="1169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200" dirty="0">
                  <a:solidFill>
                    <a:srgbClr val="FFC000"/>
                  </a:solidFill>
                </a:rPr>
                <a:t>PolII chromatin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7B3535-71EE-FD87-279C-D2C0B0225093}"/>
                </a:ext>
              </a:extLst>
            </p:cNvPr>
            <p:cNvSpPr/>
            <p:nvPr/>
          </p:nvSpPr>
          <p:spPr>
            <a:xfrm>
              <a:off x="5188387" y="3649027"/>
              <a:ext cx="272956" cy="195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9CC067-1AD2-8C4B-D415-F819A1DAC7F4}"/>
              </a:ext>
            </a:extLst>
          </p:cNvPr>
          <p:cNvSpPr txBox="1"/>
          <p:nvPr/>
        </p:nvSpPr>
        <p:spPr>
          <a:xfrm>
            <a:off x="11198943" y="6434331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Gavin </a:t>
            </a:r>
          </a:p>
        </p:txBody>
      </p:sp>
    </p:spTree>
    <p:extLst>
      <p:ext uri="{BB962C8B-B14F-4D97-AF65-F5344CB8AC3E}">
        <p14:creationId xmlns:p14="http://schemas.microsoft.com/office/powerpoint/2010/main" val="89132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E70336-CFFC-3699-CAE9-644EC9463E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296" t="47572" b="3485"/>
          <a:stretch/>
        </p:blipFill>
        <p:spPr>
          <a:xfrm>
            <a:off x="372535" y="1016971"/>
            <a:ext cx="4924414" cy="335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1D0985-DF0F-ECFB-31D6-E6627EC9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056" t="4444" r="34231" b="92057"/>
          <a:stretch/>
        </p:blipFill>
        <p:spPr>
          <a:xfrm>
            <a:off x="1157111" y="777009"/>
            <a:ext cx="2985911" cy="239962"/>
          </a:xfrm>
          <a:prstGeom prst="rect">
            <a:avLst/>
          </a:prstGeom>
        </p:spPr>
      </p:pic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D8C005BD-B3CF-BDFE-7C3C-95178E1D3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95" y="2695223"/>
            <a:ext cx="6814605" cy="3634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CBFA1-B357-1B9E-95E3-6EFBEFAD5C45}"/>
              </a:ext>
            </a:extLst>
          </p:cNvPr>
          <p:cNvSpPr txBox="1"/>
          <p:nvPr/>
        </p:nvSpPr>
        <p:spPr>
          <a:xfrm>
            <a:off x="11198943" y="6434331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Gavin </a:t>
            </a:r>
          </a:p>
        </p:txBody>
      </p:sp>
    </p:spTree>
    <p:extLst>
      <p:ext uri="{BB962C8B-B14F-4D97-AF65-F5344CB8AC3E}">
        <p14:creationId xmlns:p14="http://schemas.microsoft.com/office/powerpoint/2010/main" val="10580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5026-07E7-68A5-548E-C3FE5725B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AAD5-756F-20EB-2AC8-1F08562A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51"/>
            <a:ext cx="11070266" cy="4682700"/>
          </a:xfrm>
        </p:spPr>
        <p:txBody>
          <a:bodyPr/>
          <a:lstStyle/>
          <a:p>
            <a:r>
              <a:rPr lang="en-NL" dirty="0"/>
              <a:t>Remap FASTQ files to reference genome</a:t>
            </a:r>
          </a:p>
          <a:p>
            <a:r>
              <a:rPr lang="en-NL" dirty="0"/>
              <a:t>Assign the chromatin state for every gene (based on predominant state covering the entire gene in young ISCs)</a:t>
            </a:r>
          </a:p>
          <a:p>
            <a:r>
              <a:rPr lang="en-NL" dirty="0"/>
              <a:t>Check per chromatin state how many genes are up- and downregulated during ageing (compare young vs middle vs old vs very old)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89B9B-831B-BDD1-3745-A2EF4D8C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216568"/>
            <a:ext cx="10671874" cy="1277695"/>
          </a:xfrm>
        </p:spPr>
        <p:txBody>
          <a:bodyPr>
            <a:normAutofit fontScale="90000"/>
          </a:bodyPr>
          <a:lstStyle/>
          <a:p>
            <a:r>
              <a:rPr lang="en-NL" dirty="0"/>
              <a:t>Use RNA-seq to assess whether HP1-bound chromatin is more active / silenced during aging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9D94F1-4672-32D4-3557-9ACE70B0481B}"/>
              </a:ext>
            </a:extLst>
          </p:cNvPr>
          <p:cNvGrpSpPr/>
          <p:nvPr/>
        </p:nvGrpSpPr>
        <p:grpSpPr>
          <a:xfrm>
            <a:off x="2640752" y="4331524"/>
            <a:ext cx="3978112" cy="2401156"/>
            <a:chOff x="2688254" y="3619452"/>
            <a:chExt cx="3978112" cy="24011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92EE55C-2A03-CC94-D018-45B87FF4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5009" t="-1043" r="453" b="7331"/>
            <a:stretch/>
          </p:blipFill>
          <p:spPr>
            <a:xfrm>
              <a:off x="2785436" y="3682336"/>
              <a:ext cx="1027559" cy="181085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E4155-31EF-D8BD-CF24-3F5871249E17}"/>
                </a:ext>
              </a:extLst>
            </p:cNvPr>
            <p:cNvSpPr txBox="1"/>
            <p:nvPr/>
          </p:nvSpPr>
          <p:spPr>
            <a:xfrm>
              <a:off x="4256319" y="4503612"/>
              <a:ext cx="2410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NL" dirty="0"/>
                <a:t>tc 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1E350C-10AC-D573-343D-610A38BABEC2}"/>
                </a:ext>
              </a:extLst>
            </p:cNvPr>
            <p:cNvSpPr txBox="1"/>
            <p:nvPr/>
          </p:nvSpPr>
          <p:spPr>
            <a:xfrm rot="2674406">
              <a:off x="2957499" y="5743609"/>
              <a:ext cx="1169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200" dirty="0">
                  <a:solidFill>
                    <a:srgbClr val="00B050"/>
                  </a:solidFill>
                </a:rPr>
                <a:t>HP1-chromatin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F8634B-D899-B466-4478-E355F393517A}"/>
                </a:ext>
              </a:extLst>
            </p:cNvPr>
            <p:cNvSpPr/>
            <p:nvPr/>
          </p:nvSpPr>
          <p:spPr>
            <a:xfrm>
              <a:off x="2688254" y="3619452"/>
              <a:ext cx="272956" cy="195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50697D-7CF3-69A0-F461-5071BD455425}"/>
                </a:ext>
              </a:extLst>
            </p:cNvPr>
            <p:cNvSpPr/>
            <p:nvPr/>
          </p:nvSpPr>
          <p:spPr>
            <a:xfrm>
              <a:off x="3983364" y="3619452"/>
              <a:ext cx="272956" cy="195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6C8B8F-D897-9585-7EB7-70F4F8081C5E}"/>
                </a:ext>
              </a:extLst>
            </p:cNvPr>
            <p:cNvSpPr txBox="1"/>
            <p:nvPr/>
          </p:nvSpPr>
          <p:spPr>
            <a:xfrm rot="2624880">
              <a:off x="3299942" y="5726971"/>
              <a:ext cx="1169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200" dirty="0">
                  <a:solidFill>
                    <a:srgbClr val="FFC000"/>
                  </a:solidFill>
                </a:rPr>
                <a:t>PolII chromatin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D092FE-4386-7298-8481-D75234AE350B}"/>
                </a:ext>
              </a:extLst>
            </p:cNvPr>
            <p:cNvSpPr/>
            <p:nvPr/>
          </p:nvSpPr>
          <p:spPr>
            <a:xfrm>
              <a:off x="5188387" y="3649027"/>
              <a:ext cx="272956" cy="195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80854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CAFA-DA6B-7502-0D9C-C9A1E208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sets to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7918-99EB-CC47-A483-C54ACEE7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766390"/>
          </a:xfrm>
        </p:spPr>
        <p:txBody>
          <a:bodyPr>
            <a:normAutofit/>
          </a:bodyPr>
          <a:lstStyle/>
          <a:p>
            <a:r>
              <a:rPr lang="en-NL" sz="2000" dirty="0"/>
              <a:t>Chromatin state tracks in </a:t>
            </a:r>
            <a:r>
              <a:rPr lang="en-NL" sz="2000" b="1" dirty="0"/>
              <a:t>ISC</a:t>
            </a:r>
            <a:r>
              <a:rPr lang="en-NL" sz="2000" dirty="0"/>
              <a:t> from Allison Bardin (young)</a:t>
            </a:r>
          </a:p>
          <a:p>
            <a:pPr lvl="1"/>
            <a:r>
              <a:rPr lang="en-NL" sz="1600" dirty="0"/>
              <a:t> </a:t>
            </a:r>
            <a:r>
              <a:rPr lang="en-US" sz="1600" dirty="0">
                <a:hlinkClick r:id="rId2"/>
              </a:rPr>
              <a:t>https://github.com/gervlouis/Josserand_et_al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NL" sz="2000" dirty="0"/>
          </a:p>
          <a:p>
            <a:r>
              <a:rPr lang="en-NL" sz="2000" dirty="0"/>
              <a:t>ATAC seq </a:t>
            </a:r>
            <a:r>
              <a:rPr lang="en-NL" sz="2000" b="1" dirty="0"/>
              <a:t>ISCs</a:t>
            </a:r>
            <a:r>
              <a:rPr lang="en-NL" sz="2000" dirty="0"/>
              <a:t> wDah from Heinrich Jaspers (young vs old)</a:t>
            </a:r>
            <a:endParaRPr lang="en-US" sz="2000" dirty="0"/>
          </a:p>
          <a:p>
            <a:pPr lvl="1"/>
            <a:r>
              <a:rPr lang="en-US" sz="1600" dirty="0">
                <a:hlinkClick r:id="rId3"/>
              </a:rPr>
              <a:t>https://www.ncbi.nlm.nih.gov/geo/query/acc.cgi?acc=GSE164317</a:t>
            </a:r>
            <a:endParaRPr lang="en-US" sz="1800" dirty="0"/>
          </a:p>
          <a:p>
            <a:endParaRPr lang="en-NL" sz="2000" dirty="0"/>
          </a:p>
          <a:p>
            <a:r>
              <a:rPr lang="en-NL" sz="2000" dirty="0"/>
              <a:t>RNA seq </a:t>
            </a:r>
            <a:r>
              <a:rPr lang="en-NL" sz="2000" b="1" dirty="0"/>
              <a:t>ISCs</a:t>
            </a:r>
            <a:r>
              <a:rPr lang="en-NL" sz="2000" dirty="0"/>
              <a:t> wDah from Heinrich Jaspers (young vs old)</a:t>
            </a:r>
          </a:p>
          <a:p>
            <a:pPr lvl="1"/>
            <a:r>
              <a:rPr lang="en-US" sz="1600" dirty="0">
                <a:hlinkClick r:id="rId4"/>
              </a:rPr>
              <a:t>https://www.ncbi.nlm.nih.gov/geo/query/acc.cgi?acc=GSE157796</a:t>
            </a:r>
            <a:r>
              <a:rPr lang="en-US" sz="1600" dirty="0"/>
              <a:t> </a:t>
            </a:r>
            <a:endParaRPr lang="en-NL" sz="1600" dirty="0"/>
          </a:p>
          <a:p>
            <a:pPr marL="457200" lvl="1" indent="0">
              <a:buNone/>
            </a:pPr>
            <a:endParaRPr lang="en-NL" sz="1600" dirty="0"/>
          </a:p>
          <a:p>
            <a:pPr lvl="1"/>
            <a:endParaRPr lang="en-NL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791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491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Assess HP1 bound chromatin during aging</vt:lpstr>
      <vt:lpstr>PowerPoint Presentation</vt:lpstr>
      <vt:lpstr>Get chromatin state tracks</vt:lpstr>
      <vt:lpstr>PowerPoint Presentation</vt:lpstr>
      <vt:lpstr>PowerPoint Presentation</vt:lpstr>
      <vt:lpstr>Use ATAC-seq to assess whether HP1-bound chromatin is more open / closed during aging</vt:lpstr>
      <vt:lpstr>PowerPoint Presentation</vt:lpstr>
      <vt:lpstr>Use RNA-seq to assess whether HP1-bound chromatin is more active / silenced during aging</vt:lpstr>
      <vt:lpstr>Data sets to use:</vt:lpstr>
      <vt:lpstr>Get FASTA or FASTQ files from ATAC seq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Wensveen, M.R. (Marieke)</dc:creator>
  <cp:lastModifiedBy>Haynes-Simmons, D.J. (Dylan)</cp:lastModifiedBy>
  <cp:revision>11</cp:revision>
  <dcterms:created xsi:type="dcterms:W3CDTF">2024-09-20T11:01:37Z</dcterms:created>
  <dcterms:modified xsi:type="dcterms:W3CDTF">2025-02-26T14:08:15Z</dcterms:modified>
</cp:coreProperties>
</file>