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4" r:id="rId2"/>
    <p:sldId id="276" r:id="rId3"/>
    <p:sldId id="279" r:id="rId4"/>
    <p:sldId id="275" r:id="rId5"/>
    <p:sldId id="277" r:id="rId6"/>
    <p:sldId id="283" r:id="rId7"/>
    <p:sldId id="280" r:id="rId8"/>
    <p:sldId id="291" r:id="rId9"/>
    <p:sldId id="281" r:id="rId10"/>
    <p:sldId id="282" r:id="rId11"/>
    <p:sldId id="284" r:id="rId12"/>
    <p:sldId id="285" r:id="rId13"/>
    <p:sldId id="286" r:id="rId14"/>
    <p:sldId id="290" r:id="rId15"/>
    <p:sldId id="288" r:id="rId16"/>
    <p:sldId id="292" r:id="rId17"/>
    <p:sldId id="287" r:id="rId18"/>
    <p:sldId id="289" r:id="rId19"/>
    <p:sldId id="293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6A0A7-E4DC-7F46-BAA7-7374DBA59ED3}">
          <p14:sldIdLst>
            <p14:sldId id="274"/>
          </p14:sldIdLst>
        </p14:section>
        <p14:section name="Data prep" id="{18CD6F2A-75CD-0C44-A716-DCF3EC60AC9B}">
          <p14:sldIdLst>
            <p14:sldId id="276"/>
            <p14:sldId id="279"/>
            <p14:sldId id="275"/>
            <p14:sldId id="277"/>
            <p14:sldId id="283"/>
          </p14:sldIdLst>
        </p14:section>
        <p14:section name="Gene defs" id="{416B5BC9-9CF6-B242-9037-D330859AD084}">
          <p14:sldIdLst>
            <p14:sldId id="280"/>
            <p14:sldId id="291"/>
            <p14:sldId id="281"/>
            <p14:sldId id="282"/>
            <p14:sldId id="284"/>
          </p14:sldIdLst>
        </p14:section>
        <p14:section name="Gene amps" id="{2A74C18D-431D-4A43-90CA-049E837D610E}">
          <p14:sldIdLst>
            <p14:sldId id="285"/>
            <p14:sldId id="286"/>
            <p14:sldId id="290"/>
            <p14:sldId id="288"/>
            <p14:sldId id="292"/>
            <p14:sldId id="287"/>
            <p14:sldId id="289"/>
          </p14:sldIdLst>
        </p14:section>
        <p14:section name="Summary" id="{E105290B-8F45-CF4B-8C91-E14CEE7F6C7B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50"/>
    <a:srgbClr val="C00000"/>
    <a:srgbClr val="BEBADA"/>
    <a:srgbClr val="FFE6E1"/>
    <a:srgbClr val="FFD7D6"/>
    <a:srgbClr val="FFB3BF"/>
    <a:srgbClr val="FF80A9"/>
    <a:srgbClr val="CCC8ED"/>
    <a:srgbClr val="9EEDDF"/>
    <a:srgbClr val="8C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/>
    <p:restoredTop sz="94401"/>
  </p:normalViewPr>
  <p:slideViewPr>
    <p:cSldViewPr snapToGrid="0" snapToObjects="1">
      <p:cViewPr varScale="1">
        <p:scale>
          <a:sx n="105" d="100"/>
          <a:sy n="105" d="100"/>
        </p:scale>
        <p:origin x="1088" y="200"/>
      </p:cViewPr>
      <p:guideLst>
        <p:guide orient="horz" pos="2228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B604-4103-3946-BFB6-0867C37A1C61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F2FA-397B-2946-B1C3-E1EBDD61D6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05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AF2FA-397B-2946-B1C3-E1EBDD61D64C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424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F1E1-444A-E54F-A3D2-995EF9EA6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719-A15B-F647-8C14-6C2240D5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B569-E738-B948-87D8-DE8240DB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4527-819E-E84F-A57E-9255EEE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7E2D-7013-EC4F-9290-2E011616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2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4CC0-ACB6-AA4C-AD06-2B3B854C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6336-E05C-454F-BE84-6536B75E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EFF9-4CBF-8449-8706-ECC2FD81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01EB-CB45-424B-AAB1-24607F4C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7B80-D4F5-2F47-B676-A55940E2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93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8F820-2442-D546-BEC8-B896CEEAE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AFF1-8DD5-104F-A56B-7334F61E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D541-C88C-4642-B491-7BC19479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58B5-E89D-9D48-B682-A834C12F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A054-8875-9341-95A5-2420CC66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5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1156-B3BD-9840-8941-021D5976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95375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AB8D-B5E9-A143-8CFB-F4DB37F2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03045"/>
            <a:ext cx="10953750" cy="4673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1B6C-E84D-C24C-B1BC-1DEF342B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E6B6-5481-0642-9AC0-8590B95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A758-F63C-C84D-9189-F2A0593E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53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0D99-607C-A947-B43A-9DC0E9ED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3CA1F-D00F-5D46-81C3-A60CD8BD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501D-BF69-714F-B6AB-542046D0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39F1-BBF2-A143-9212-15B49AEF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6F20-1FE4-4D42-BDAA-C04813EA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7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F13A-CE60-0A47-A00B-39E1CD8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93D2-C407-3245-BA38-3F2959A4A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BCEE-F358-3248-A522-880978E8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5B94-5DBE-A94F-819E-783F96BE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3C48-0978-8649-AA93-9B2E8DB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7939-D876-824A-A0B5-CF9843BF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62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AB56-E8CA-2843-863D-7B7143C9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CAB5E-3943-304F-9205-6F4F668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2A72-96ED-F74E-85CA-2D550066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B35B0-BEAA-8F44-A21C-3C3669CE8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E0033-42B2-3840-8032-213949DEB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805EF-CFF0-E947-B5FA-ED713514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4F89-BC1B-1D4F-B251-E897C606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C47DC-396E-874F-8245-759AD830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24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D8A9-6EC7-D946-9B05-E60A4F5F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C0E7-50A8-FB4A-8030-8B817CB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B3CA-8F9C-CC45-BDD1-05002B02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E1B1-70C0-5544-BEF7-4C7AC2C9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6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CEC40-E14E-3043-B596-A84820F1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D378-9DBC-5C41-B73A-3DE73EE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8C56-4798-8349-B8B4-66221A6D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97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C251-E3C5-564C-A472-53811DB3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21DE-949A-2540-A0AD-F1FDBFDC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C487-3251-9040-AC7D-EE3EFE3C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7C5D9-9AE4-7941-9106-16E0087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074E-AE00-3044-B21B-7794B15C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54AB3-FD3E-5144-BBE2-CF2036D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231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A71A-3E5A-CE40-91E1-0F220783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B3A70-A02F-934A-9FC1-C88986CD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AE366-3259-5443-89A8-6277190E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82A6-935D-4946-8C63-BDD6C526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E1B0-8748-664C-A129-325D6B22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52A7-B539-424E-97B3-1A43A35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6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76BC-AC23-FC4E-93DB-BF39FA89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95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D6B8-21B4-E941-9B8D-4551B2F9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1508760"/>
            <a:ext cx="10953750" cy="466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9E80-74A1-234A-A11A-10CB97C3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F214-8D54-6146-B2ED-B9BEBDFFC10D}" type="datetimeFigureOut">
              <a:rPr lang="en-NL" smtClean="0"/>
              <a:t>22/01/2021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8136-A5F8-7444-A98E-D6E2EEB8C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9C9D-26B2-5C49-A05A-707A5BF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59FB-985F-B94D-AA31-346710402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379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976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E495-08CB-0345-9904-FB824905B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256" y="1785555"/>
            <a:ext cx="9144000" cy="2387600"/>
          </a:xfrm>
        </p:spPr>
        <p:txBody>
          <a:bodyPr/>
          <a:lstStyle/>
          <a:p>
            <a:pPr algn="l"/>
            <a:r>
              <a:rPr lang="en-NL" b="1" dirty="0"/>
              <a:t>SVs and mutations in chromatin modifier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31D4-E1BB-9E4D-A878-2230BCD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255" y="4265229"/>
            <a:ext cx="9876019" cy="2090253"/>
          </a:xfrm>
        </p:spPr>
        <p:txBody>
          <a:bodyPr>
            <a:normAutofit/>
          </a:bodyPr>
          <a:lstStyle/>
          <a:p>
            <a:pPr algn="r"/>
            <a:r>
              <a:rPr lang="en-NL" sz="1800" dirty="0"/>
              <a:t>2021-01-22</a:t>
            </a:r>
          </a:p>
          <a:p>
            <a:pPr algn="r"/>
            <a:r>
              <a:rPr lang="en-NL" sz="1800" dirty="0"/>
              <a:t>Luan Nguyen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95ED7F-ECEB-1E43-9E53-52B7EEBBE95E}"/>
              </a:ext>
            </a:extLst>
          </p:cNvPr>
          <p:cNvCxnSpPr>
            <a:cxnSpLocks/>
          </p:cNvCxnSpPr>
          <p:nvPr/>
        </p:nvCxnSpPr>
        <p:spPr>
          <a:xfrm>
            <a:off x="1236688" y="4173155"/>
            <a:ext cx="96911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0551-3580-8840-95C2-D0D15782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KDM6A: </a:t>
            </a:r>
            <a:r>
              <a:rPr lang="en-US" dirty="0"/>
              <a:t>H3K27 demethylase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9D2AA-C401-B74A-90D6-21E78472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886"/>
            <a:ext cx="87630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1DC51-EE58-A445-97A1-44A5E7E8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47"/>
          <a:stretch/>
        </p:blipFill>
        <p:spPr>
          <a:xfrm>
            <a:off x="0" y="1227372"/>
            <a:ext cx="8763000" cy="21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0551-3580-8840-95C2-D0D15782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KDM6A (any cancer type)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D91A6-4B6F-1B4C-B64B-B8AA5CCD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E108-4967-3444-B648-16F15A26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Results: gene amplifications</a:t>
            </a:r>
          </a:p>
        </p:txBody>
      </p:sp>
    </p:spTree>
    <p:extLst>
      <p:ext uri="{BB962C8B-B14F-4D97-AF65-F5344CB8AC3E}">
        <p14:creationId xmlns:p14="http://schemas.microsoft.com/office/powerpoint/2010/main" val="13032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2E687-EFB4-8842-93AF-E0EAEE5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DNMT3B: </a:t>
            </a:r>
            <a:r>
              <a:rPr lang="en-US" dirty="0"/>
              <a:t>genome-wide de novo methylation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23867-1B3A-294E-91E3-435F3939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8763000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4FAF8-608B-AB4C-AE9A-8D57D520C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31"/>
          <a:stretch/>
        </p:blipFill>
        <p:spPr>
          <a:xfrm>
            <a:off x="0" y="1169286"/>
            <a:ext cx="87630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6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48E-9F84-DA4C-858D-E54A7B8D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DNMT3B (breakpoints at histone marks)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FFED8-E2B9-6947-91AD-9BFEC1A3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61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F26B-3BC0-9843-9C70-B411FF6A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SETDB1: </a:t>
            </a:r>
            <a:r>
              <a:rPr lang="en-US" dirty="0"/>
              <a:t>H3K9 </a:t>
            </a:r>
            <a:r>
              <a:rPr lang="en-US" dirty="0" err="1"/>
              <a:t>trimethylator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1827B-D0E8-2F45-9A2C-DE98D1009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07"/>
          <a:stretch/>
        </p:blipFill>
        <p:spPr>
          <a:xfrm>
            <a:off x="0" y="1235915"/>
            <a:ext cx="8763000" cy="2116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DA0E4-BECE-AD4F-90BC-71347531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876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9BE5-0B9F-AC4F-B4EE-DE99EFE6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SETDB1: </a:t>
            </a:r>
            <a:r>
              <a:rPr lang="en-US" dirty="0"/>
              <a:t>H3K9 </a:t>
            </a:r>
            <a:r>
              <a:rPr lang="en-US" dirty="0" err="1"/>
              <a:t>trimethylator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74BF3-2FAC-564F-9E9D-F9C1F39F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905"/>
            <a:ext cx="876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E03B-91C6-924E-AA42-F207BFA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0"/>
            <a:ext cx="11325785" cy="1325563"/>
          </a:xfrm>
        </p:spPr>
        <p:txBody>
          <a:bodyPr/>
          <a:lstStyle/>
          <a:p>
            <a:r>
              <a:rPr lang="en-NL" dirty="0"/>
              <a:t>LMNA: </a:t>
            </a:r>
            <a:r>
              <a:rPr lang="en-NL" spc="-300" dirty="0"/>
              <a:t>part of </a:t>
            </a:r>
            <a:r>
              <a:rPr lang="en-US" spc="-300" dirty="0"/>
              <a:t>nuclear envelope and may interact with chromatin</a:t>
            </a:r>
            <a:endParaRPr lang="en-NL" spc="-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EAF69-E01F-9E43-9E09-70FDA5C4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271"/>
            <a:ext cx="121920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12EE8-CA27-4D4F-8599-C1713C7F8951}"/>
              </a:ext>
            </a:extLst>
          </p:cNvPr>
          <p:cNvSpPr txBox="1"/>
          <p:nvPr/>
        </p:nvSpPr>
        <p:spPr>
          <a:xfrm>
            <a:off x="464074" y="6007893"/>
            <a:ext cx="563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LMNA and SETDB1 both on Chr1q</a:t>
            </a:r>
          </a:p>
          <a:p>
            <a:r>
              <a:rPr lang="en-NL" sz="2000" dirty="0"/>
              <a:t>SETDB1 amp more likely the cause of increased #SVs</a:t>
            </a:r>
          </a:p>
        </p:txBody>
      </p:sp>
    </p:spTree>
    <p:extLst>
      <p:ext uri="{BB962C8B-B14F-4D97-AF65-F5344CB8AC3E}">
        <p14:creationId xmlns:p14="http://schemas.microsoft.com/office/powerpoint/2010/main" val="139513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BA22-507A-D144-94B0-22F913C1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SIRT2: lysine deacetylase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2794-46B0-2148-968D-C9485408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7D9655-EB91-B745-B67A-92F795F7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6776E9-90D3-2745-8D9B-BB2D19EF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25563"/>
            <a:ext cx="10953750" cy="5223156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Increase in no. of SVs is </a:t>
            </a:r>
          </a:p>
          <a:p>
            <a:pPr lvl="1"/>
            <a:r>
              <a:rPr lang="en-NL" dirty="0"/>
              <a:t>cancer type specific</a:t>
            </a:r>
          </a:p>
          <a:p>
            <a:pPr lvl="1"/>
            <a:r>
              <a:rPr lang="en-NL" dirty="0"/>
              <a:t>not specific to certain SV types</a:t>
            </a:r>
          </a:p>
          <a:p>
            <a:pPr lvl="1"/>
            <a:r>
              <a:rPr lang="en-NL" dirty="0"/>
              <a:t>not enriched at certain histone marks</a:t>
            </a:r>
          </a:p>
          <a:p>
            <a:endParaRPr lang="en-NL" dirty="0"/>
          </a:p>
          <a:p>
            <a:r>
              <a:rPr lang="en-NL" dirty="0"/>
              <a:t>Likely real correlations:</a:t>
            </a:r>
          </a:p>
          <a:p>
            <a:pPr lvl="1"/>
            <a:r>
              <a:rPr lang="en-NL" dirty="0"/>
              <a:t>ATRX def in Bone/Soft tissue</a:t>
            </a:r>
          </a:p>
          <a:p>
            <a:pPr lvl="1"/>
            <a:r>
              <a:rPr lang="en-NL" dirty="0"/>
              <a:t>KDM6A def in Lung and Urothelial (in any cancer type?, very low effect size)</a:t>
            </a:r>
          </a:p>
          <a:p>
            <a:pPr lvl="1"/>
            <a:r>
              <a:rPr lang="en-NL" dirty="0"/>
              <a:t>DNMT3B amp in Colorectal</a:t>
            </a:r>
          </a:p>
          <a:p>
            <a:pPr lvl="1"/>
            <a:r>
              <a:rPr lang="en-US" dirty="0"/>
              <a:t>SETDB1 amp in Lung and Urothelial</a:t>
            </a:r>
          </a:p>
          <a:p>
            <a:pPr lvl="1"/>
            <a:r>
              <a:rPr lang="en-NL" dirty="0"/>
              <a:t>SIRT2 in Urothelial</a:t>
            </a:r>
          </a:p>
          <a:p>
            <a:endParaRPr lang="en-NL" dirty="0"/>
          </a:p>
          <a:p>
            <a:r>
              <a:rPr lang="en-NL" dirty="0"/>
              <a:t>Weak correlations:</a:t>
            </a:r>
          </a:p>
          <a:p>
            <a:pPr lvl="1"/>
            <a:r>
              <a:rPr lang="en-NL" dirty="0"/>
              <a:t>LMNA amp in Lung (very low effect size, side-effect of </a:t>
            </a:r>
            <a:r>
              <a:rPr lang="en-US" dirty="0"/>
              <a:t>SETDB1 amp</a:t>
            </a:r>
            <a:r>
              <a:rPr lang="en-NL" dirty="0"/>
              <a:t>)</a:t>
            </a:r>
          </a:p>
          <a:p>
            <a:pPr lvl="1"/>
            <a:r>
              <a:rPr lang="en-US" dirty="0"/>
              <a:t>SETDB1 amp in Breast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677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8168-76E2-A447-AD01-AA2E2CF1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080BC-3F75-C84F-A83D-9F7F393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2" y="2748904"/>
            <a:ext cx="9721948" cy="2797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367C3-2053-3244-A1A8-E5424DCC1F4D}"/>
              </a:ext>
            </a:extLst>
          </p:cNvPr>
          <p:cNvSpPr txBox="1"/>
          <p:nvPr/>
        </p:nvSpPr>
        <p:spPr>
          <a:xfrm>
            <a:off x="1465078" y="1602562"/>
            <a:ext cx="164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4784 HMF tumor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985D-F998-B849-B6CB-7DDBA69ED8AF}"/>
              </a:ext>
            </a:extLst>
          </p:cNvPr>
          <p:cNvSpPr txBox="1"/>
          <p:nvPr/>
        </p:nvSpPr>
        <p:spPr>
          <a:xfrm>
            <a:off x="80420" y="2784703"/>
            <a:ext cx="13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1 row = </a:t>
            </a:r>
          </a:p>
          <a:p>
            <a:r>
              <a:rPr lang="en-NL" dirty="0"/>
              <a:t>1 breakpoint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C595C-9139-9940-89B5-7857302E5902}"/>
              </a:ext>
            </a:extLst>
          </p:cNvPr>
          <p:cNvSpPr txBox="1"/>
          <p:nvPr/>
        </p:nvSpPr>
        <p:spPr>
          <a:xfrm>
            <a:off x="3232492" y="1325563"/>
            <a:ext cx="221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SV type associated with each breakpoint </a:t>
            </a:r>
            <a:r>
              <a:rPr lang="en-NL" i="1" dirty="0"/>
              <a:t>(determined by LINX)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66FCB-08CF-8047-AEC3-F4B0FCF6C3D9}"/>
              </a:ext>
            </a:extLst>
          </p:cNvPr>
          <p:cNvSpPr txBox="1"/>
          <p:nvPr/>
        </p:nvSpPr>
        <p:spPr>
          <a:xfrm>
            <a:off x="6096000" y="1325563"/>
            <a:ext cx="480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Breakpoint located at histone mark?</a:t>
            </a:r>
          </a:p>
          <a:p>
            <a:r>
              <a:rPr lang="en-NL" i="1" dirty="0"/>
              <a:t>(annotation based on processed public ENCODE ChIP-seq tracks used in </a:t>
            </a:r>
            <a:r>
              <a:rPr lang="en-NL" i="1" dirty="0">
                <a:hlinkClick r:id="rId3"/>
              </a:rPr>
              <a:t>Boxtel et al Nature 2016</a:t>
            </a:r>
            <a:r>
              <a:rPr lang="en-NL" i="1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767EBE-2131-794A-BBB3-51986BB23D18}"/>
              </a:ext>
            </a:extLst>
          </p:cNvPr>
          <p:cNvCxnSpPr>
            <a:cxnSpLocks/>
          </p:cNvCxnSpPr>
          <p:nvPr/>
        </p:nvCxnSpPr>
        <p:spPr>
          <a:xfrm flipH="1">
            <a:off x="2297434" y="2248893"/>
            <a:ext cx="3109" cy="383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872473-0B93-CF4A-BE34-2535B9A5BAED}"/>
              </a:ext>
            </a:extLst>
          </p:cNvPr>
          <p:cNvCxnSpPr>
            <a:cxnSpLocks/>
          </p:cNvCxnSpPr>
          <p:nvPr/>
        </p:nvCxnSpPr>
        <p:spPr>
          <a:xfrm flipH="1">
            <a:off x="4212731" y="2248893"/>
            <a:ext cx="3109" cy="383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42169B25-0F50-904A-B51D-E4B01A6EB5F6}"/>
              </a:ext>
            </a:extLst>
          </p:cNvPr>
          <p:cNvSpPr/>
          <p:nvPr/>
        </p:nvSpPr>
        <p:spPr>
          <a:xfrm rot="5400000">
            <a:off x="8300900" y="-296292"/>
            <a:ext cx="266181" cy="5590382"/>
          </a:xfrm>
          <a:prstGeom prst="leftBrace">
            <a:avLst>
              <a:gd name="adj1" fmla="val 8047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34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E108-4967-3444-B648-16F15A26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Selecting samples with mutated and unmutated genes</a:t>
            </a:r>
          </a:p>
        </p:txBody>
      </p:sp>
    </p:spTree>
    <p:extLst>
      <p:ext uri="{BB962C8B-B14F-4D97-AF65-F5344CB8AC3E}">
        <p14:creationId xmlns:p14="http://schemas.microsoft.com/office/powerpoint/2010/main" val="25536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3D3-D76C-E741-91A2-5FBE8BB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Gene deficiencies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EF2C-F5EC-234E-B55E-B7D14059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03045"/>
            <a:ext cx="11339232" cy="4673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2400" dirty="0"/>
              <a:t>Biallelic loss</a:t>
            </a:r>
          </a:p>
          <a:p>
            <a:r>
              <a:rPr lang="en-NL" sz="2400" dirty="0"/>
              <a:t>Deep deletion (full gene copy number loss)</a:t>
            </a:r>
          </a:p>
          <a:p>
            <a:r>
              <a:rPr lang="en-NL" sz="2400" dirty="0"/>
              <a:t>LOH + somatic mutation (known pathogenic, or missense/nonsense/frameshift)</a:t>
            </a:r>
          </a:p>
          <a:p>
            <a:r>
              <a:rPr lang="en-NL" sz="2400" dirty="0"/>
              <a:t>LOH + germline known C</a:t>
            </a:r>
            <a:r>
              <a:rPr lang="en-US" sz="2400" dirty="0"/>
              <a:t>l</a:t>
            </a:r>
            <a:r>
              <a:rPr lang="en-NL" sz="2400" dirty="0"/>
              <a:t>inVar pathogenic mutation</a:t>
            </a:r>
          </a:p>
          <a:p>
            <a:r>
              <a:rPr lang="en-NL" sz="2400" dirty="0"/>
              <a:t>2 pathogenic somatic mutations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NL" sz="2400" dirty="0"/>
              <a:t>Wild type</a:t>
            </a:r>
          </a:p>
          <a:p>
            <a:r>
              <a:rPr lang="en-NL" sz="2400" dirty="0"/>
              <a:t>No LOH</a:t>
            </a:r>
          </a:p>
          <a:p>
            <a:r>
              <a:rPr lang="en-NL" sz="2400" dirty="0"/>
              <a:t>Remaining allele has VUS or lower in impact</a:t>
            </a:r>
          </a:p>
        </p:txBody>
      </p:sp>
    </p:spTree>
    <p:extLst>
      <p:ext uri="{BB962C8B-B14F-4D97-AF65-F5344CB8AC3E}">
        <p14:creationId xmlns:p14="http://schemas.microsoft.com/office/powerpoint/2010/main" val="39743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3D3-D76C-E741-91A2-5FBE8BB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Gene amplifications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EF2C-F5EC-234E-B55E-B7D14059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03045"/>
            <a:ext cx="11339232" cy="4673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2400" dirty="0"/>
              <a:t>Amplification</a:t>
            </a:r>
          </a:p>
          <a:p>
            <a:r>
              <a:rPr lang="en-NL" sz="2400" dirty="0"/>
              <a:t>Focal or arm copy number gain (≥3x genome copy number) at gene region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NL" sz="2400" dirty="0"/>
              <a:t>Wild type</a:t>
            </a:r>
          </a:p>
          <a:p>
            <a:r>
              <a:rPr lang="en-NL" sz="2400" dirty="0"/>
              <a:t>Copy number gain ≤1.2x genome copy number</a:t>
            </a:r>
          </a:p>
        </p:txBody>
      </p:sp>
    </p:spTree>
    <p:extLst>
      <p:ext uri="{BB962C8B-B14F-4D97-AF65-F5344CB8AC3E}">
        <p14:creationId xmlns:p14="http://schemas.microsoft.com/office/powerpoint/2010/main" val="329667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3D45-1D9E-9042-8B52-DFB18223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200" dirty="0"/>
              <a:t>Compare samples with WT vs mutated genes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EEC4D-2BF4-C54A-BFFE-23A112C959EC}"/>
              </a:ext>
            </a:extLst>
          </p:cNvPr>
          <p:cNvSpPr/>
          <p:nvPr/>
        </p:nvSpPr>
        <p:spPr>
          <a:xfrm>
            <a:off x="400050" y="1140897"/>
            <a:ext cx="5512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2000" dirty="0"/>
              <a:t>Require ≥10 mutated samples and ≥10 WT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3E22B-9E98-8346-8F5F-2AEE96BB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50" y="2466460"/>
            <a:ext cx="3492500" cy="349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488EF-F3FF-DE44-8275-D6FF866E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13" y="242047"/>
            <a:ext cx="2474922" cy="6373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958FAD-A1D4-6B4B-8F65-1563C314F4C8}"/>
              </a:ext>
            </a:extLst>
          </p:cNvPr>
          <p:cNvSpPr txBox="1"/>
          <p:nvPr/>
        </p:nvSpPr>
        <p:spPr>
          <a:xfrm>
            <a:off x="524435" y="2595282"/>
            <a:ext cx="12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Deficiences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C4B42-2681-274E-B0A4-DF61926D3E7F}"/>
              </a:ext>
            </a:extLst>
          </p:cNvPr>
          <p:cNvSpPr txBox="1"/>
          <p:nvPr/>
        </p:nvSpPr>
        <p:spPr>
          <a:xfrm>
            <a:off x="6861076" y="259528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Amplifications</a:t>
            </a:r>
          </a:p>
        </p:txBody>
      </p:sp>
    </p:spTree>
    <p:extLst>
      <p:ext uri="{BB962C8B-B14F-4D97-AF65-F5344CB8AC3E}">
        <p14:creationId xmlns:p14="http://schemas.microsoft.com/office/powerpoint/2010/main" val="322530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E108-4967-3444-B648-16F15A26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Results: gene deficiencies</a:t>
            </a:r>
          </a:p>
        </p:txBody>
      </p:sp>
    </p:spTree>
    <p:extLst>
      <p:ext uri="{BB962C8B-B14F-4D97-AF65-F5344CB8AC3E}">
        <p14:creationId xmlns:p14="http://schemas.microsoft.com/office/powerpoint/2010/main" val="270584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FA791-2EE1-2245-B2B2-8AFC52E5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Significance labels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CB61C8-64B4-2541-943C-2846091F7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23547"/>
              </p:ext>
            </p:extLst>
          </p:nvPr>
        </p:nvGraphicFramePr>
        <p:xfrm>
          <a:off x="400050" y="1530258"/>
          <a:ext cx="36609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481">
                  <a:extLst>
                    <a:ext uri="{9D8B030D-6E8A-4147-A177-3AD203B41FA5}">
                      <a16:colId xmlns:a16="http://schemas.microsoft.com/office/drawing/2014/main" val="794234060"/>
                    </a:ext>
                  </a:extLst>
                </a:gridCol>
                <a:gridCol w="1830481">
                  <a:extLst>
                    <a:ext uri="{9D8B030D-6E8A-4147-A177-3AD203B41FA5}">
                      <a16:colId xmlns:a16="http://schemas.microsoft.com/office/drawing/2014/main" val="390439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p-value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5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&lt;0.0001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218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7E9E6C-8324-314E-A40A-692D108BB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473941"/>
              </p:ext>
            </p:extLst>
          </p:nvPr>
        </p:nvGraphicFramePr>
        <p:xfrm>
          <a:off x="400048" y="3349514"/>
          <a:ext cx="54763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439">
                  <a:extLst>
                    <a:ext uri="{9D8B030D-6E8A-4147-A177-3AD203B41FA5}">
                      <a16:colId xmlns:a16="http://schemas.microsoft.com/office/drawing/2014/main" val="794234060"/>
                    </a:ext>
                  </a:extLst>
                </a:gridCol>
                <a:gridCol w="1825439">
                  <a:extLst>
                    <a:ext uri="{9D8B030D-6E8A-4147-A177-3AD203B41FA5}">
                      <a16:colId xmlns:a16="http://schemas.microsoft.com/office/drawing/2014/main" val="3904396570"/>
                    </a:ext>
                  </a:extLst>
                </a:gridCol>
                <a:gridCol w="1825439">
                  <a:extLst>
                    <a:ext uri="{9D8B030D-6E8A-4147-A177-3AD203B41FA5}">
                      <a16:colId xmlns:a16="http://schemas.microsoft.com/office/drawing/2014/main" val="1614228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Cliff’s delta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/>
                        <a:t>Effect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5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800" dirty="0"/>
                        <a:t>≥</a:t>
                      </a:r>
                      <a:r>
                        <a:rPr lang="en-N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800" dirty="0"/>
                        <a:t>≥</a:t>
                      </a:r>
                      <a:r>
                        <a:rPr lang="en-NL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800" dirty="0"/>
                        <a:t>≥</a:t>
                      </a:r>
                      <a:r>
                        <a:rPr lang="en-NL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800" dirty="0"/>
                        <a:t>≥</a:t>
                      </a:r>
                      <a:r>
                        <a:rPr lang="en-NL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++++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8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C19F67-3B44-0D43-A87F-A017344B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ATRX: </a:t>
            </a:r>
            <a:r>
              <a:rPr lang="en-NL" spc="-150" dirty="0"/>
              <a:t>d</a:t>
            </a:r>
            <a:r>
              <a:rPr lang="en-US" spc="-150" dirty="0" err="1"/>
              <a:t>eposits</a:t>
            </a:r>
            <a:r>
              <a:rPr lang="en-US" spc="-150" dirty="0"/>
              <a:t> H3.3 at telomeres and genomic repeats</a:t>
            </a:r>
            <a:endParaRPr lang="en-NL" spc="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EE1B5-33ED-C64A-A1F8-BCDAB8A7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339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14292</TotalTime>
  <Words>365</Words>
  <Application>Microsoft Macintosh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SVs and mutations in chromatin modifier genes</vt:lpstr>
      <vt:lpstr>Input data</vt:lpstr>
      <vt:lpstr>Selecting samples with mutated and unmutated genes</vt:lpstr>
      <vt:lpstr>Gene deficiencies</vt:lpstr>
      <vt:lpstr>Gene amplifications</vt:lpstr>
      <vt:lpstr>Compare samples with WT vs mutated genes</vt:lpstr>
      <vt:lpstr>Results: gene deficiencies</vt:lpstr>
      <vt:lpstr>Significance labels</vt:lpstr>
      <vt:lpstr>ATRX: deposits H3.3 at telomeres and genomic repeats</vt:lpstr>
      <vt:lpstr>KDM6A: H3K27 demethylase</vt:lpstr>
      <vt:lpstr>KDM6A (any cancer type)</vt:lpstr>
      <vt:lpstr>Results: gene amplifications</vt:lpstr>
      <vt:lpstr>DNMT3B: genome-wide de novo methylation</vt:lpstr>
      <vt:lpstr>DNMT3B (breakpoints at histone marks)</vt:lpstr>
      <vt:lpstr>SETDB1: H3K9 trimethylator</vt:lpstr>
      <vt:lpstr>SETDB1: H3K9 trimethylator</vt:lpstr>
      <vt:lpstr>LMNA: part of nuclear envelope and may interact with chromatin</vt:lpstr>
      <vt:lpstr>SIRT2: lysine deacetylase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Nguyen</dc:creator>
  <cp:lastModifiedBy>Luan Nguyen</cp:lastModifiedBy>
  <cp:revision>440</cp:revision>
  <dcterms:created xsi:type="dcterms:W3CDTF">2020-06-15T09:51:03Z</dcterms:created>
  <dcterms:modified xsi:type="dcterms:W3CDTF">2021-01-22T09:43:49Z</dcterms:modified>
</cp:coreProperties>
</file>