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46A0A7-E4DC-7F46-BAA7-7374DBA59ED3}">
          <p14:sldIdLst>
            <p14:sldId id="274"/>
          </p14:sldIdLst>
        </p14:section>
        <p14:section name="Arm aneuploidy enrichment" id="{B259EA52-0889-BF48-BD57-C810537C6A4A}">
          <p14:sldIdLst>
            <p14:sldId id="294"/>
            <p14:sldId id="295"/>
            <p14:sldId id="296"/>
            <p14:sldId id="297"/>
          </p14:sldIdLst>
        </p14:section>
        <p14:section name="LINEs and gene mutations" id="{336EA44B-6FE2-E74A-A640-F557137A055B}">
          <p14:sldIdLst>
            <p14:sldId id="298"/>
            <p14:sldId id="299"/>
          </p14:sldIdLst>
        </p14:section>
        <p14:section name="Untitled Section" id="{484ACAEE-5585-6D42-9AE0-601B14F71907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50"/>
    <a:srgbClr val="C00000"/>
    <a:srgbClr val="BEBADA"/>
    <a:srgbClr val="FFE6E1"/>
    <a:srgbClr val="FFD7D6"/>
    <a:srgbClr val="FFB3BF"/>
    <a:srgbClr val="FF80A9"/>
    <a:srgbClr val="CCC8ED"/>
    <a:srgbClr val="9EEDDF"/>
    <a:srgbClr val="8C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7"/>
    <p:restoredTop sz="94401"/>
  </p:normalViewPr>
  <p:slideViewPr>
    <p:cSldViewPr snapToGrid="0" snapToObjects="1">
      <p:cViewPr varScale="1">
        <p:scale>
          <a:sx n="133" d="100"/>
          <a:sy n="133" d="100"/>
        </p:scale>
        <p:origin x="180" y="114"/>
      </p:cViewPr>
      <p:guideLst>
        <p:guide orient="horz" pos="2228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B604-4103-3946-BFB6-0867C37A1C61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F2FA-397B-2946-B1C3-E1EBDD61D6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05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F1E1-444A-E54F-A3D2-995EF9EA6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719-A15B-F647-8C14-6C2240D5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B569-E738-B948-87D8-DE8240DB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4527-819E-E84F-A57E-9255EEE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7E2D-7013-EC4F-9290-2E011616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325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4CC0-ACB6-AA4C-AD06-2B3B854C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6336-E05C-454F-BE84-6536B75E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EFF9-4CBF-8449-8706-ECC2FD81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01EB-CB45-424B-AAB1-24607F4C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7B80-D4F5-2F47-B676-A55940E2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93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8F820-2442-D546-BEC8-B896CEEAE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AFF1-8DD5-104F-A56B-7334F61E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D541-C88C-4642-B491-7BC19479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58B5-E89D-9D48-B682-A834C12F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A054-8875-9341-95A5-2420CC66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5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1156-B3BD-9840-8941-021D5976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0"/>
            <a:ext cx="1095375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AB8D-B5E9-A143-8CFB-F4DB37F2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03045"/>
            <a:ext cx="10953750" cy="4673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1B6C-E84D-C24C-B1BC-1DEF342B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E6B6-5481-0642-9AC0-8590B95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A758-F63C-C84D-9189-F2A0593E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53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0D99-607C-A947-B43A-9DC0E9ED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3CA1F-D00F-5D46-81C3-A60CD8BD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501D-BF69-714F-B6AB-542046D0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39F1-BBF2-A143-9212-15B49AEF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6F20-1FE4-4D42-BDAA-C04813EA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7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F13A-CE60-0A47-A00B-39E1CD8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93D2-C407-3245-BA38-3F2959A4A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BCEE-F358-3248-A522-880978E8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5B94-5DBE-A94F-819E-783F96BE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3C48-0978-8649-AA93-9B2E8DB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7939-D876-824A-A0B5-CF9843BF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62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AB56-E8CA-2843-863D-7B7143C9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CAB5E-3943-304F-9205-6F4F668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2A72-96ED-F74E-85CA-2D550066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B35B0-BEAA-8F44-A21C-3C3669CE8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E0033-42B2-3840-8032-213949DEB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805EF-CFF0-E947-B5FA-ED713514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4F89-BC1B-1D4F-B251-E897C606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C47DC-396E-874F-8245-759AD830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24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D8A9-6EC7-D946-9B05-E60A4F5F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C0E7-50A8-FB4A-8030-8B817CB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B3CA-8F9C-CC45-BDD1-05002B02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E1B1-70C0-5544-BEF7-4C7AC2C9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6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CEC40-E14E-3043-B596-A84820F1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D378-9DBC-5C41-B73A-3DE73EE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28C56-4798-8349-B8B4-66221A6D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979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C251-E3C5-564C-A472-53811DB3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21DE-949A-2540-A0AD-F1FDBFDC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C487-3251-9040-AC7D-EE3EFE3C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7C5D9-9AE4-7941-9106-16E0087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9074E-AE00-3044-B21B-7794B15C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54AB3-FD3E-5144-BBE2-CF2036D6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231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A71A-3E5A-CE40-91E1-0F220783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B3A70-A02F-934A-9FC1-C88986CD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AE366-3259-5443-89A8-6277190E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82A6-935D-4946-8C63-BDD6C526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E1B0-8748-664C-A129-325D6B22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52A7-B539-424E-97B3-1A43A35D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62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76BC-AC23-FC4E-93DB-BF39FA89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0"/>
            <a:ext cx="10953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D6B8-21B4-E941-9B8D-4551B2F9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1508760"/>
            <a:ext cx="10953750" cy="466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9E80-74A1-234A-A11A-10CB97C3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F214-8D54-6146-B2ED-B9BEBDFFC10D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8136-A5F8-7444-A98E-D6E2EEB8C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9C9D-26B2-5C49-A05A-707A5BF4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379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E495-08CB-0345-9904-FB824905B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256" y="1785555"/>
            <a:ext cx="9144000" cy="2387600"/>
          </a:xfrm>
        </p:spPr>
        <p:txBody>
          <a:bodyPr/>
          <a:lstStyle/>
          <a:p>
            <a:pPr algn="l"/>
            <a:r>
              <a:rPr lang="en-NL" b="1" dirty="0"/>
              <a:t>Aneuploidies and mutations in chromatin modifier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31D4-E1BB-9E4D-A878-2230BCD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255" y="4265229"/>
            <a:ext cx="9876019" cy="2090253"/>
          </a:xfrm>
        </p:spPr>
        <p:txBody>
          <a:bodyPr>
            <a:normAutofit/>
          </a:bodyPr>
          <a:lstStyle/>
          <a:p>
            <a:pPr algn="r"/>
            <a:r>
              <a:rPr lang="en-NL" sz="1800" dirty="0"/>
              <a:t>2021-03-03</a:t>
            </a:r>
          </a:p>
          <a:p>
            <a:pPr algn="r"/>
            <a:r>
              <a:rPr lang="en-NL" sz="1800" dirty="0"/>
              <a:t>Luan Nguyen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95ED7F-ECEB-1E43-9E53-52B7EEBBE95E}"/>
              </a:ext>
            </a:extLst>
          </p:cNvPr>
          <p:cNvCxnSpPr>
            <a:cxnSpLocks/>
          </p:cNvCxnSpPr>
          <p:nvPr/>
        </p:nvCxnSpPr>
        <p:spPr>
          <a:xfrm>
            <a:off x="1236688" y="4173155"/>
            <a:ext cx="969114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4F7D-C4E7-F542-B489-833C68B5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3200" dirty="0"/>
              <a:t>Input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DB058-1BDE-7C43-A6F6-86462F54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67833"/>
            <a:ext cx="8394970" cy="1661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4E319-C3B0-2A4F-98C4-62AA2FE8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4939309"/>
            <a:ext cx="8394970" cy="155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DFEE0D-4768-BF44-8DD6-B3FD0D09E75A}"/>
              </a:ext>
            </a:extLst>
          </p:cNvPr>
          <p:cNvSpPr txBox="1"/>
          <p:nvPr/>
        </p:nvSpPr>
        <p:spPr>
          <a:xfrm>
            <a:off x="400050" y="1235388"/>
            <a:ext cx="37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Chrom arm and genome copy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1ED85-7DB2-A04F-B7F4-D1F06C37D7C1}"/>
              </a:ext>
            </a:extLst>
          </p:cNvPr>
          <p:cNvSpPr txBox="1"/>
          <p:nvPr/>
        </p:nvSpPr>
        <p:spPr>
          <a:xfrm>
            <a:off x="400050" y="4280198"/>
            <a:ext cx="281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Number of arm gains/losses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204273-4791-554C-A6C6-7C4C1EAFA376}"/>
              </a:ext>
            </a:extLst>
          </p:cNvPr>
          <p:cNvSpPr/>
          <p:nvPr/>
        </p:nvSpPr>
        <p:spPr>
          <a:xfrm rot="5400000">
            <a:off x="1635722" y="4236252"/>
            <a:ext cx="266181" cy="1092740"/>
          </a:xfrm>
          <a:prstGeom prst="leftBrace">
            <a:avLst>
              <a:gd name="adj1" fmla="val 3661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6CC33E2-2CB1-4E4D-967B-91BC4DE1B36F}"/>
              </a:ext>
            </a:extLst>
          </p:cNvPr>
          <p:cNvSpPr/>
          <p:nvPr/>
        </p:nvSpPr>
        <p:spPr>
          <a:xfrm rot="5400000">
            <a:off x="5465518" y="1586211"/>
            <a:ext cx="266181" cy="6392826"/>
          </a:xfrm>
          <a:prstGeom prst="leftBrace">
            <a:avLst>
              <a:gd name="adj1" fmla="val 3661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5EC13-CCDF-EB45-BB2A-3A955A5636A3}"/>
              </a:ext>
            </a:extLst>
          </p:cNvPr>
          <p:cNvSpPr txBox="1"/>
          <p:nvPr/>
        </p:nvSpPr>
        <p:spPr>
          <a:xfrm>
            <a:off x="3381346" y="4280198"/>
            <a:ext cx="542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Which arms have CN gain/loss vs. genome copy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4B7072-1B43-5B4A-8042-BAEC5AD905B1}"/>
              </a:ext>
            </a:extLst>
          </p:cNvPr>
          <p:cNvCxnSpPr/>
          <p:nvPr/>
        </p:nvCxnSpPr>
        <p:spPr>
          <a:xfrm>
            <a:off x="4815192" y="3638433"/>
            <a:ext cx="0" cy="47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B3B0A6-A402-BF43-9F92-954C901263B2}"/>
              </a:ext>
            </a:extLst>
          </p:cNvPr>
          <p:cNvSpPr txBox="1"/>
          <p:nvPr/>
        </p:nvSpPr>
        <p:spPr>
          <a:xfrm>
            <a:off x="8985160" y="5531515"/>
            <a:ext cx="32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ym typeface="Wingdings" pitchFamily="2" charset="2"/>
              </a:rPr>
              <a:t> Input for enrichment analysis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565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3D45-1D9E-9042-8B52-DFB18223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3200" dirty="0"/>
              <a:t>Compare samples with WT vs mutated genes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EEC4D-2BF4-C54A-BFFE-23A112C959EC}"/>
              </a:ext>
            </a:extLst>
          </p:cNvPr>
          <p:cNvSpPr/>
          <p:nvPr/>
        </p:nvSpPr>
        <p:spPr>
          <a:xfrm>
            <a:off x="400050" y="1074931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rgbClr val="FF0000"/>
                </a:solidFill>
              </a:rPr>
              <a:t>Require </a:t>
            </a:r>
            <a:r>
              <a:rPr lang="en-NL" dirty="0" smtClean="0">
                <a:solidFill>
                  <a:srgbClr val="FF0000"/>
                </a:solidFill>
              </a:rPr>
              <a:t>≥</a:t>
            </a:r>
            <a:r>
              <a:rPr lang="nl-NL" dirty="0" smtClean="0">
                <a:solidFill>
                  <a:srgbClr val="FF0000"/>
                </a:solidFill>
              </a:rPr>
              <a:t>5</a:t>
            </a:r>
            <a:r>
              <a:rPr lang="en-NL" dirty="0" smtClean="0">
                <a:solidFill>
                  <a:srgbClr val="FF0000"/>
                </a:solidFill>
              </a:rPr>
              <a:t> </a:t>
            </a:r>
            <a:r>
              <a:rPr lang="en-NL" dirty="0">
                <a:solidFill>
                  <a:srgbClr val="FF0000"/>
                </a:solidFill>
              </a:rPr>
              <a:t>mutated samples and </a:t>
            </a:r>
            <a:r>
              <a:rPr lang="en-NL" dirty="0" smtClean="0">
                <a:solidFill>
                  <a:srgbClr val="FF0000"/>
                </a:solidFill>
              </a:rPr>
              <a:t>≥</a:t>
            </a:r>
            <a:r>
              <a:rPr lang="nl-NL" dirty="0" smtClean="0">
                <a:solidFill>
                  <a:srgbClr val="FF0000"/>
                </a:solidFill>
              </a:rPr>
              <a:t>5</a:t>
            </a:r>
            <a:r>
              <a:rPr lang="en-NL" dirty="0" smtClean="0">
                <a:solidFill>
                  <a:srgbClr val="FF0000"/>
                </a:solidFill>
              </a:rPr>
              <a:t> </a:t>
            </a:r>
            <a:r>
              <a:rPr lang="en-NL" dirty="0">
                <a:solidFill>
                  <a:srgbClr val="FF0000"/>
                </a:solidFill>
              </a:rPr>
              <a:t>WT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58FAD-A1D4-6B4B-8F65-1563C314F4C8}"/>
              </a:ext>
            </a:extLst>
          </p:cNvPr>
          <p:cNvSpPr txBox="1"/>
          <p:nvPr/>
        </p:nvSpPr>
        <p:spPr>
          <a:xfrm>
            <a:off x="400050" y="1624518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Deficiences</a:t>
            </a:r>
          </a:p>
          <a:p>
            <a:r>
              <a:rPr lang="en-NL" dirty="0"/>
              <a:t>(biallelic loss)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C4B42-2681-274E-B0A4-DF61926D3E7F}"/>
              </a:ext>
            </a:extLst>
          </p:cNvPr>
          <p:cNvSpPr txBox="1"/>
          <p:nvPr/>
        </p:nvSpPr>
        <p:spPr>
          <a:xfrm>
            <a:off x="6306786" y="1624518"/>
            <a:ext cx="26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Focal amplifications</a:t>
            </a:r>
          </a:p>
          <a:p>
            <a:r>
              <a:rPr lang="en-NL" dirty="0"/>
              <a:t>(gene CN ≥4x genome CN)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8B7C6-5D20-7044-8DC5-3A839EE8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33" y="1624518"/>
            <a:ext cx="2427391" cy="5233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86C67-8AB3-9A43-8830-9CC85AA8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765" y="1624518"/>
            <a:ext cx="2426806" cy="31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BCA-F9D9-C049-9D69-FC64BBDD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Enrichment: number of arm gains/losses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51528-ED2B-894F-8F03-8323EAC6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39694"/>
            <a:ext cx="5256451" cy="541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D46C11-FAED-5849-AC08-4F2288B8C75F}"/>
              </a:ext>
            </a:extLst>
          </p:cNvPr>
          <p:cNvSpPr/>
          <p:nvPr/>
        </p:nvSpPr>
        <p:spPr>
          <a:xfrm>
            <a:off x="400049" y="1721797"/>
            <a:ext cx="5256451" cy="350195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83E5C-B223-4E4E-B653-CB72894440A2}"/>
              </a:ext>
            </a:extLst>
          </p:cNvPr>
          <p:cNvSpPr txBox="1"/>
          <p:nvPr/>
        </p:nvSpPr>
        <p:spPr>
          <a:xfrm>
            <a:off x="5656500" y="1721797"/>
            <a:ext cx="6318249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Focal amplifications of many genes all lead to more arm gains and this is a bit suspicious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I suspect that this is some sort of technical artefact, </a:t>
            </a:r>
            <a:r>
              <a:rPr lang="en-NL" sz="1600"/>
              <a:t>but </a:t>
            </a:r>
            <a:r>
              <a:rPr lang="en-US" sz="1600" dirty="0"/>
              <a:t>I</a:t>
            </a:r>
            <a:r>
              <a:rPr lang="en-NL" sz="1600" dirty="0"/>
              <a:t> can’t really pinpoint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Alternatively, it’d could be that here we are just seeing tumors with a lot of focal amplifications, so amplification of the gene of interest is just a passenger event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AB230-1A00-184C-9142-0DF9BEA972CC}"/>
              </a:ext>
            </a:extLst>
          </p:cNvPr>
          <p:cNvSpPr/>
          <p:nvPr/>
        </p:nvSpPr>
        <p:spPr>
          <a:xfrm>
            <a:off x="400049" y="5223753"/>
            <a:ext cx="5256451" cy="583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ABC6D-2704-ED4B-BCD4-869B54C1E78D}"/>
              </a:ext>
            </a:extLst>
          </p:cNvPr>
          <p:cNvSpPr txBox="1"/>
          <p:nvPr/>
        </p:nvSpPr>
        <p:spPr>
          <a:xfrm>
            <a:off x="5656500" y="5054583"/>
            <a:ext cx="631824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ATRX deficiency leads to arm gains, but also </a:t>
            </a:r>
            <a:r>
              <a:rPr lang="en-US" sz="1600"/>
              <a:t>losses (</a:t>
            </a:r>
            <a:r>
              <a:rPr lang="en-US" sz="1600" dirty="0">
                <a:sym typeface="Wingdings" pitchFamily="2" charset="2"/>
              </a:rPr>
              <a:t> this gives us more confidence that this observation is not due to </a:t>
            </a:r>
            <a:r>
              <a:rPr lang="en-US" sz="1600">
                <a:sym typeface="Wingdings" pitchFamily="2" charset="2"/>
              </a:rPr>
              <a:t>technical artefacting</a:t>
            </a:r>
            <a:r>
              <a:rPr lang="en-US" sz="1600" dirty="0">
                <a:sym typeface="Wingdings" pitchFamily="2" charset="2"/>
              </a:rPr>
              <a:t> as I mentioned </a:t>
            </a:r>
            <a:r>
              <a:rPr lang="en-US" sz="1600">
                <a:sym typeface="Wingdings" pitchFamily="2" charset="2"/>
              </a:rPr>
              <a:t>above)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Also, since we see this in multiple cancer types, this observation is more likely to be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Details on </a:t>
            </a:r>
            <a:r>
              <a:rPr lang="en-US" sz="1600"/>
              <a:t>next slide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7820A-538A-604B-8E6C-453B3FE06174}"/>
              </a:ext>
            </a:extLst>
          </p:cNvPr>
          <p:cNvSpPr txBox="1"/>
          <p:nvPr/>
        </p:nvSpPr>
        <p:spPr>
          <a:xfrm>
            <a:off x="4991725" y="1094482"/>
            <a:ext cx="348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Significant: p&lt;0.01, effect size&gt;=0.3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EFD55-6C9B-F644-9256-E9008E9344F7}"/>
              </a:ext>
            </a:extLst>
          </p:cNvPr>
          <p:cNvSpPr/>
          <p:nvPr/>
        </p:nvSpPr>
        <p:spPr>
          <a:xfrm>
            <a:off x="330449" y="3590365"/>
            <a:ext cx="5411446" cy="114214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A898A-786A-854D-9E37-FA5A0E177168}"/>
              </a:ext>
            </a:extLst>
          </p:cNvPr>
          <p:cNvSpPr txBox="1"/>
          <p:nvPr/>
        </p:nvSpPr>
        <p:spPr>
          <a:xfrm>
            <a:off x="5741895" y="3795662"/>
            <a:ext cx="6232854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However… SIRT2 and SETDB1 amplifications are also associated with high LINE counts (see next section)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With 2 pieces of evidence, this observation may be biologically meaningful</a:t>
            </a:r>
          </a:p>
        </p:txBody>
      </p:sp>
    </p:spTree>
    <p:extLst>
      <p:ext uri="{BB962C8B-B14F-4D97-AF65-F5344CB8AC3E}">
        <p14:creationId xmlns:p14="http://schemas.microsoft.com/office/powerpoint/2010/main" val="27173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361DD-8E8C-E54B-8905-B438F40B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68088"/>
            <a:ext cx="7118856" cy="1306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0021F0-15A3-4B42-A08A-941B39BF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1" y="1474353"/>
            <a:ext cx="7118856" cy="1306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9E7F1-BADD-2840-92FC-412E64B9A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" y="2768357"/>
            <a:ext cx="7118856" cy="1306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FB348-2946-6140-AB32-AFADFCDD2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41" y="4074622"/>
            <a:ext cx="7118856" cy="1306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BFFA4-C3CD-214A-AF86-2BC45C3C9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41" y="5380887"/>
            <a:ext cx="7118856" cy="1306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85E9D-7C66-6E48-B2B4-4EC14E3B2C29}"/>
              </a:ext>
            </a:extLst>
          </p:cNvPr>
          <p:cNvSpPr txBox="1"/>
          <p:nvPr/>
        </p:nvSpPr>
        <p:spPr>
          <a:xfrm>
            <a:off x="7429500" y="571501"/>
            <a:ext cx="218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Both gains and losses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08C43-3144-A64A-B705-716A6C1D5634}"/>
              </a:ext>
            </a:extLst>
          </p:cNvPr>
          <p:cNvSpPr txBox="1"/>
          <p:nvPr/>
        </p:nvSpPr>
        <p:spPr>
          <a:xfrm>
            <a:off x="7429500" y="1942819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Only gains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E6645-9E82-8D44-9D6C-EBD18B43BFB9}"/>
              </a:ext>
            </a:extLst>
          </p:cNvPr>
          <p:cNvSpPr txBox="1"/>
          <p:nvPr/>
        </p:nvSpPr>
        <p:spPr>
          <a:xfrm>
            <a:off x="7429500" y="3129471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Only 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C11FD-7E95-4544-A284-2F992DBA74B8}"/>
              </a:ext>
            </a:extLst>
          </p:cNvPr>
          <p:cNvSpPr txBox="1"/>
          <p:nvPr/>
        </p:nvSpPr>
        <p:spPr>
          <a:xfrm>
            <a:off x="7429499" y="4543088"/>
            <a:ext cx="218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Both gains and losses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C99BB-AC19-9748-BA69-C9B3706D8527}"/>
              </a:ext>
            </a:extLst>
          </p:cNvPr>
          <p:cNvSpPr txBox="1"/>
          <p:nvPr/>
        </p:nvSpPr>
        <p:spPr>
          <a:xfrm>
            <a:off x="7429500" y="5729740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Only gains</a:t>
            </a:r>
          </a:p>
        </p:txBody>
      </p:sp>
    </p:spTree>
    <p:extLst>
      <p:ext uri="{BB962C8B-B14F-4D97-AF65-F5344CB8AC3E}">
        <p14:creationId xmlns:p14="http://schemas.microsoft.com/office/powerpoint/2010/main" val="193516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268F-639B-6549-BB05-331F0C34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Definition of ‘high rate of LINEs’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946D8-71AA-874E-8DB9-58C14D227041}"/>
              </a:ext>
            </a:extLst>
          </p:cNvPr>
          <p:cNvSpPr txBox="1"/>
          <p:nvPr/>
        </p:nvSpPr>
        <p:spPr>
          <a:xfrm>
            <a:off x="7505870" y="1849198"/>
            <a:ext cx="4374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LINEs known to be enriched in gastric and colorectal cancer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1st quartile @ approx. 10 LINE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therefore</a:t>
            </a:r>
            <a:r>
              <a:rPr lang="en-NL" sz="1600" dirty="0"/>
              <a:t> mark samples as having: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600" dirty="0"/>
              <a:t>High LINE events (case): &gt;=10 LINE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600" dirty="0"/>
              <a:t>Low LINE events (ctrl): &lt;10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I then try to find which gene mutations are enriched in the ‘High LINE’ vs. ‘Low LINE’ samples. I also repeat this enrichment analysis by cancer type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3752E-BD42-9B40-85C7-E01F7D3D4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9"/>
          <a:stretch/>
        </p:blipFill>
        <p:spPr>
          <a:xfrm>
            <a:off x="561245" y="1848170"/>
            <a:ext cx="6699665" cy="36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3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12A1-52E5-DF4A-80A9-E72CD7F6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Gene mutation enrichment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EB951-08AA-E04E-B2F9-D90776336601}"/>
              </a:ext>
            </a:extLst>
          </p:cNvPr>
          <p:cNvSpPr txBox="1"/>
          <p:nvPr/>
        </p:nvSpPr>
        <p:spPr>
          <a:xfrm>
            <a:off x="400049" y="1135737"/>
            <a:ext cx="51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/>
              <a:t>case.true = High LINE samples with indicated gene mutation</a:t>
            </a:r>
          </a:p>
          <a:p>
            <a:r>
              <a:rPr lang="en-NL" sz="1600" dirty="0"/>
              <a:t>ctrl.true = Low LINE samples with indicated gene mutation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8AE7F-A1E1-0740-A577-568195059F7C}"/>
              </a:ext>
            </a:extLst>
          </p:cNvPr>
          <p:cNvSpPr txBox="1"/>
          <p:nvPr/>
        </p:nvSpPr>
        <p:spPr>
          <a:xfrm>
            <a:off x="5946526" y="4252001"/>
            <a:ext cx="545048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LINE samples are enriched in KDM6A deficiency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Again, enrichment is likely specific to Lung cancer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B07DE-3198-6C48-A36B-F05F994E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2" y="2159888"/>
            <a:ext cx="5450484" cy="46107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EC045B-BCBE-7E43-9E83-E7806D702493}"/>
              </a:ext>
            </a:extLst>
          </p:cNvPr>
          <p:cNvSpPr/>
          <p:nvPr/>
        </p:nvSpPr>
        <p:spPr>
          <a:xfrm>
            <a:off x="400049" y="4262289"/>
            <a:ext cx="5546477" cy="74001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6ABC4-07FE-0241-9AAB-CDE570C6DBE9}"/>
              </a:ext>
            </a:extLst>
          </p:cNvPr>
          <p:cNvSpPr txBox="1"/>
          <p:nvPr/>
        </p:nvSpPr>
        <p:spPr>
          <a:xfrm>
            <a:off x="4211796" y="1797999"/>
            <a:ext cx="3108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/>
              <a:t>Significant: p&lt;0.05, effect size&gt;=0.1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9FFDF-5288-F245-A829-B5B3A1BE1980}"/>
              </a:ext>
            </a:extLst>
          </p:cNvPr>
          <p:cNvSpPr/>
          <p:nvPr/>
        </p:nvSpPr>
        <p:spPr>
          <a:xfrm>
            <a:off x="400049" y="5600700"/>
            <a:ext cx="5546477" cy="8606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BB327-FE52-C74D-B181-0685C35CC9F7}"/>
              </a:ext>
            </a:extLst>
          </p:cNvPr>
          <p:cNvSpPr txBox="1"/>
          <p:nvPr/>
        </p:nvSpPr>
        <p:spPr>
          <a:xfrm>
            <a:off x="5946526" y="5962880"/>
            <a:ext cx="54504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…similarly for SIRT2 and SETDB1 amplification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157CE-D073-E049-A6C6-965DF0B1C6A0}"/>
              </a:ext>
            </a:extLst>
          </p:cNvPr>
          <p:cNvSpPr/>
          <p:nvPr/>
        </p:nvSpPr>
        <p:spPr>
          <a:xfrm>
            <a:off x="400049" y="2575930"/>
            <a:ext cx="5546477" cy="58477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F390C-7EC1-134F-B3E9-BFB20C408C45}"/>
              </a:ext>
            </a:extLst>
          </p:cNvPr>
          <p:cNvSpPr txBox="1"/>
          <p:nvPr/>
        </p:nvSpPr>
        <p:spPr>
          <a:xfrm>
            <a:off x="5946526" y="2551916"/>
            <a:ext cx="5450483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LINE samples are enriched in ATRX deficiency, but the effect size is very small (0.059)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careful inspection, this enrichment is likely specific to Lung cancer</a:t>
            </a:r>
          </a:p>
        </p:txBody>
      </p:sp>
    </p:spTree>
    <p:extLst>
      <p:ext uri="{BB962C8B-B14F-4D97-AF65-F5344CB8AC3E}">
        <p14:creationId xmlns:p14="http://schemas.microsoft.com/office/powerpoint/2010/main" val="184664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9143CE-155D-2345-B52B-4C5DB7BB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4207-6742-8643-9667-2FD0ECFD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ATRX deficiency</a:t>
            </a:r>
          </a:p>
          <a:p>
            <a:r>
              <a:rPr lang="en-NL" i="1" dirty="0"/>
              <a:t>Weakly</a:t>
            </a:r>
            <a:r>
              <a:rPr lang="en-NL" dirty="0"/>
              <a:t> associated with chrom arm aneuploidy</a:t>
            </a:r>
          </a:p>
          <a:p>
            <a:r>
              <a:rPr lang="en-NL" i="1" dirty="0"/>
              <a:t>Weakly</a:t>
            </a:r>
            <a:r>
              <a:rPr lang="en-NL" dirty="0"/>
              <a:t> enriched in LINE high samples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SIRT2 and SETDB1 amplifications</a:t>
            </a:r>
          </a:p>
          <a:p>
            <a:r>
              <a:rPr lang="en-NL" i="1" dirty="0"/>
              <a:t>Potentially</a:t>
            </a:r>
            <a:r>
              <a:rPr lang="en-NL" dirty="0"/>
              <a:t> associated with chrom arm gains</a:t>
            </a:r>
          </a:p>
          <a:p>
            <a:r>
              <a:rPr lang="en-NL" dirty="0"/>
              <a:t>Enriched in LINE high samples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8012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14502</TotalTime>
  <Words>444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Aneuploidies and mutations in chromatin modifier genes</vt:lpstr>
      <vt:lpstr>Input features</vt:lpstr>
      <vt:lpstr>Compare samples with WT vs mutated genes</vt:lpstr>
      <vt:lpstr>Enrichment: number of arm gains/losses</vt:lpstr>
      <vt:lpstr>PowerPoint Presentation</vt:lpstr>
      <vt:lpstr>Definition of ‘high rate of LINEs’</vt:lpstr>
      <vt:lpstr>Gene mutation enrichment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Nguyen</dc:creator>
  <cp:lastModifiedBy>Marit van Bueren</cp:lastModifiedBy>
  <cp:revision>470</cp:revision>
  <dcterms:created xsi:type="dcterms:W3CDTF">2020-06-15T09:51:03Z</dcterms:created>
  <dcterms:modified xsi:type="dcterms:W3CDTF">2021-03-29T15:53:53Z</dcterms:modified>
</cp:coreProperties>
</file>