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660400" y="4292600"/>
            <a:ext cx="11684000" cy="2222500"/>
          </a:xfrm>
          <a:prstGeom prst="rect">
            <a:avLst/>
          </a:prstGeom>
        </p:spPr>
        <p:txBody>
          <a:bodyPr anchor="t"/>
          <a:lstStyle>
            <a:lvl1pPr algn="l">
              <a:defRPr cap="all" spc="992" sz="6200"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660400" y="3416300"/>
            <a:ext cx="11684000" cy="8890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6311897" y="9258299"/>
            <a:ext cx="352045" cy="41910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rawfilm-ihMzQV3lleo-unsplash.jpg" descr="rawfilm-ihMzQV3lleo-unsplash.jpg">
            <a:hlinkClick r:id="" invalidUrl="" action="ppaction://hlinkshowjump?jump=nextslide" tgtFrame="" tooltip="" history="1" highlightClick="0" endSnd="0"/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82536" y="-14556"/>
            <a:ext cx="17391485" cy="9782712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Wind power"/>
          <p:cNvSpPr txBox="1"/>
          <p:nvPr/>
        </p:nvSpPr>
        <p:spPr>
          <a:xfrm>
            <a:off x="5898276" y="8397102"/>
            <a:ext cx="11684001" cy="222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cap="all" spc="992" sz="6200"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Wind power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- uneven heating of atmosphere by sun…"/>
          <p:cNvSpPr txBox="1"/>
          <p:nvPr>
            <p:ph type="title"/>
          </p:nvPr>
        </p:nvSpPr>
        <p:spPr>
          <a:xfrm>
            <a:off x="660400" y="1606065"/>
            <a:ext cx="11684000" cy="2222501"/>
          </a:xfrm>
          <a:prstGeom prst="rect">
            <a:avLst/>
          </a:prstGeom>
        </p:spPr>
        <p:txBody>
          <a:bodyPr/>
          <a:lstStyle/>
          <a:p>
            <a:pPr defTabSz="403097">
              <a:defRPr spc="386" sz="2415"/>
            </a:pPr>
            <a:r>
              <a:t>- uneven heating of atmosphere by sun</a:t>
            </a:r>
          </a:p>
          <a:p>
            <a:pPr defTabSz="403097">
              <a:defRPr spc="386" sz="2415"/>
            </a:pPr>
            <a:r>
              <a:t>- air is heated up by sun —&gt; rises</a:t>
            </a:r>
          </a:p>
          <a:p>
            <a:pPr defTabSz="403097">
              <a:defRPr spc="386" sz="2415"/>
            </a:pPr>
            <a:r>
              <a:t>- produces area of low pressure</a:t>
            </a:r>
          </a:p>
          <a:p>
            <a:pPr defTabSz="403097">
              <a:defRPr spc="386" sz="2415"/>
            </a:pPr>
            <a:r>
              <a:t>- cooler air moves in under hot air</a:t>
            </a:r>
          </a:p>
          <a:p>
            <a:pPr defTabSz="403097">
              <a:defRPr spc="386" sz="2415"/>
            </a:pPr>
            <a:r>
              <a:t>- this patters on air movement causes wind</a:t>
            </a:r>
          </a:p>
        </p:txBody>
      </p:sp>
      <p:sp>
        <p:nvSpPr>
          <p:cNvPr id="132" name="What causes wind?"/>
          <p:cNvSpPr txBox="1"/>
          <p:nvPr>
            <p:ph type="body" sz="quarter" idx="1"/>
          </p:nvPr>
        </p:nvSpPr>
        <p:spPr>
          <a:xfrm>
            <a:off x="660400" y="319955"/>
            <a:ext cx="11684000" cy="889001"/>
          </a:xfrm>
          <a:prstGeom prst="rect">
            <a:avLst/>
          </a:prstGeom>
        </p:spPr>
        <p:txBody>
          <a:bodyPr/>
          <a:lstStyle/>
          <a:p>
            <a:pPr/>
            <a:r>
              <a:t>What causes wind?</a:t>
            </a:r>
          </a:p>
        </p:txBody>
      </p:sp>
      <p:pic>
        <p:nvPicPr>
          <p:cNvPr id="1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388" y="4225675"/>
            <a:ext cx="12186024" cy="4243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- wind moves blades (kinetic NRG doing work)…"/>
          <p:cNvSpPr txBox="1"/>
          <p:nvPr>
            <p:ph type="title"/>
          </p:nvPr>
        </p:nvSpPr>
        <p:spPr>
          <a:xfrm>
            <a:off x="660400" y="2834257"/>
            <a:ext cx="12169702" cy="5151886"/>
          </a:xfrm>
          <a:prstGeom prst="rect">
            <a:avLst/>
          </a:prstGeom>
        </p:spPr>
        <p:txBody>
          <a:bodyPr/>
          <a:lstStyle/>
          <a:p>
            <a:pPr defTabSz="496570">
              <a:defRPr spc="475" sz="2975"/>
            </a:pPr>
            <a:r>
              <a:t>- wind moves blades (kinetic NRG doing work)</a:t>
            </a:r>
          </a:p>
          <a:p>
            <a:pPr defTabSz="496570">
              <a:defRPr spc="475" sz="2975"/>
            </a:pPr>
            <a:r>
              <a:t>- blades attached to large gear (work is done to move gear)</a:t>
            </a:r>
          </a:p>
          <a:p>
            <a:pPr defTabSz="496570">
              <a:defRPr spc="475" sz="2975"/>
            </a:pPr>
            <a:r>
              <a:t>- Gear spins turbine —&gt; generates electricity (converts kinetic energy into stored energy)</a:t>
            </a:r>
          </a:p>
          <a:p>
            <a:pPr defTabSz="496570">
              <a:defRPr spc="475" sz="2975"/>
            </a:pPr>
            <a:r>
              <a:t>- energy neither created nor destroyed so energy is converted from one form to another</a:t>
            </a:r>
          </a:p>
          <a:p>
            <a:pPr defTabSz="496570">
              <a:defRPr spc="475" sz="2975"/>
            </a:pPr>
            <a:r>
              <a:t>- main idea behind all energy sources</a:t>
            </a:r>
          </a:p>
        </p:txBody>
      </p:sp>
      <p:sp>
        <p:nvSpPr>
          <p:cNvPr id="136" name="Wind generating electricity"/>
          <p:cNvSpPr txBox="1"/>
          <p:nvPr>
            <p:ph type="body" sz="quarter" idx="1"/>
          </p:nvPr>
        </p:nvSpPr>
        <p:spPr>
          <a:xfrm>
            <a:off x="903250" y="1564564"/>
            <a:ext cx="11684001" cy="889001"/>
          </a:xfrm>
          <a:prstGeom prst="rect">
            <a:avLst/>
          </a:prstGeom>
        </p:spPr>
        <p:txBody>
          <a:bodyPr/>
          <a:lstStyle>
            <a:lvl1pPr>
              <a:defRPr spc="512" sz="3200"/>
            </a:lvl1pPr>
          </a:lstStyle>
          <a:p>
            <a:pPr/>
            <a:r>
              <a:t>Wind generating electricity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34342" y="12635"/>
            <a:ext cx="14665823" cy="972833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Wind turbines"/>
          <p:cNvSpPr txBox="1"/>
          <p:nvPr>
            <p:ph type="title"/>
          </p:nvPr>
        </p:nvSpPr>
        <p:spPr>
          <a:xfrm>
            <a:off x="660400" y="998939"/>
            <a:ext cx="11684000" cy="2222501"/>
          </a:xfrm>
          <a:prstGeom prst="rect">
            <a:avLst/>
          </a:prstGeom>
        </p:spPr>
        <p:txBody>
          <a:bodyPr/>
          <a:lstStyle/>
          <a:p>
            <a:pPr/>
            <a:r>
              <a:t>Wind turbines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DVANTAGES"/>
          <p:cNvSpPr txBox="1"/>
          <p:nvPr>
            <p:ph type="subTitle" sz="quarter" idx="1"/>
          </p:nvPr>
        </p:nvSpPr>
        <p:spPr>
          <a:xfrm>
            <a:off x="1157250" y="891464"/>
            <a:ext cx="11684001" cy="889001"/>
          </a:xfrm>
          <a:prstGeom prst="rect">
            <a:avLst/>
          </a:prstGeom>
        </p:spPr>
        <p:txBody>
          <a:bodyPr anchor="b"/>
          <a:lstStyle>
            <a:lvl1pPr algn="l">
              <a:defRPr cap="all" spc="512" sz="32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ADVANTAGES</a:t>
            </a:r>
          </a:p>
        </p:txBody>
      </p:sp>
      <p:sp>
        <p:nvSpPr>
          <p:cNvPr id="142" name="- REDUCES CONSUMPTION OF FOSSIL FUELS FOR ELECTRICITY PRODUCTION…"/>
          <p:cNvSpPr txBox="1"/>
          <p:nvPr>
            <p:ph type="ctrTitle"/>
          </p:nvPr>
        </p:nvSpPr>
        <p:spPr>
          <a:xfrm>
            <a:off x="417549" y="2300857"/>
            <a:ext cx="12169702" cy="5151886"/>
          </a:xfrm>
          <a:prstGeom prst="rect">
            <a:avLst/>
          </a:prstGeom>
        </p:spPr>
        <p:txBody>
          <a:bodyPr anchor="t"/>
          <a:lstStyle/>
          <a:p>
            <a:pPr algn="l">
              <a:defRPr cap="all" spc="560" sz="3500">
                <a:latin typeface="Avenir Light"/>
                <a:ea typeface="Avenir Light"/>
                <a:cs typeface="Avenir Light"/>
                <a:sym typeface="Avenir Light"/>
              </a:defRPr>
            </a:pPr>
            <a:r>
              <a:t>- REDUCES CONSUMPTION OF FOSSIL FUELS FOR ELECTRICITY PRODUCTION </a:t>
            </a:r>
          </a:p>
          <a:p>
            <a:pPr algn="l">
              <a:defRPr cap="all" spc="560" sz="3500">
                <a:latin typeface="Avenir Light"/>
                <a:ea typeface="Avenir Light"/>
                <a:cs typeface="Avenir Light"/>
                <a:sym typeface="Avenir Light"/>
              </a:defRPr>
            </a:pPr>
            <a:r>
              <a:t>- REDUCES PRODUCTION OF GREENHOUSE GASES</a:t>
            </a:r>
          </a:p>
          <a:p>
            <a:pPr algn="l">
              <a:defRPr cap="all" spc="560" sz="3500">
                <a:latin typeface="Avenir Light"/>
                <a:ea typeface="Avenir Light"/>
                <a:cs typeface="Avenir Light"/>
                <a:sym typeface="Avenir Light"/>
              </a:defRPr>
            </a:pPr>
            <a:r>
              <a:t>- REDUCES PRODUCTION OF POLLUTION</a:t>
            </a:r>
          </a:p>
          <a:p>
            <a:pPr algn="l">
              <a:defRPr cap="all" spc="560" sz="3500">
                <a:latin typeface="Avenir Light"/>
                <a:ea typeface="Avenir Light"/>
                <a:cs typeface="Avenir Light"/>
                <a:sym typeface="Avenir Light"/>
              </a:defRPr>
            </a:pPr>
            <a:r>
              <a:t>- WIND IS A 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RENEWABLE </a:t>
            </a:r>
            <a:r>
              <a:t>RESOURCE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ISADVANTAGES"/>
          <p:cNvSpPr txBox="1"/>
          <p:nvPr>
            <p:ph type="subTitle" sz="quarter" idx="1"/>
          </p:nvPr>
        </p:nvSpPr>
        <p:spPr>
          <a:xfrm>
            <a:off x="941350" y="967664"/>
            <a:ext cx="11684001" cy="889001"/>
          </a:xfrm>
          <a:prstGeom prst="rect">
            <a:avLst/>
          </a:prstGeom>
        </p:spPr>
        <p:txBody>
          <a:bodyPr anchor="b"/>
          <a:lstStyle>
            <a:lvl1pPr algn="l">
              <a:defRPr cap="all" spc="512" sz="32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DISADVANTAGES</a:t>
            </a:r>
          </a:p>
        </p:txBody>
      </p:sp>
      <p:sp>
        <p:nvSpPr>
          <p:cNvPr id="145" name="-WIND GENERATORS ONLY WORK IN CERTAIN AREAS (FOCUS OF PROJECT)…"/>
          <p:cNvSpPr txBox="1"/>
          <p:nvPr>
            <p:ph type="ctrTitle"/>
          </p:nvPr>
        </p:nvSpPr>
        <p:spPr>
          <a:xfrm>
            <a:off x="698500" y="3024757"/>
            <a:ext cx="12169702" cy="5151886"/>
          </a:xfrm>
          <a:prstGeom prst="rect">
            <a:avLst/>
          </a:prstGeom>
        </p:spPr>
        <p:txBody>
          <a:bodyPr anchor="t"/>
          <a:lstStyle/>
          <a:p>
            <a:pPr algn="l">
              <a:defRPr cap="all" spc="560" sz="3500">
                <a:latin typeface="Avenir Light"/>
                <a:ea typeface="Avenir Light"/>
                <a:cs typeface="Avenir Light"/>
                <a:sym typeface="Avenir Light"/>
              </a:defRPr>
            </a:pPr>
            <a:r>
              <a:t>-WIND GENERATORS ONLY WORK IN CERTAIN AREAS (FOCUS OF PROJECT)</a:t>
            </a:r>
          </a:p>
          <a:p>
            <a:pPr algn="l">
              <a:defRPr cap="all" spc="560" sz="3500">
                <a:latin typeface="Avenir Light"/>
                <a:ea typeface="Avenir Light"/>
                <a:cs typeface="Avenir Light"/>
                <a:sym typeface="Avenir Light"/>
              </a:defRPr>
            </a:pPr>
            <a:r>
              <a:t>- WIND GENERATORS ARE TALL AND CAN BLOCK VIEWS OF NEARBY SCENERY</a:t>
            </a:r>
          </a:p>
          <a:p>
            <a:pPr algn="l">
              <a:defRPr cap="all" spc="560" sz="3500">
                <a:latin typeface="Avenir Light"/>
                <a:ea typeface="Avenir Light"/>
                <a:cs typeface="Avenir Light"/>
                <a:sym typeface="Avenir Light"/>
              </a:defRPr>
            </a:pPr>
            <a:r>
              <a:t>- CAN BE NOISY (OUTSIDE OF A MILE YOU CAN’T HEAR THEM)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7a8fca6c-cb43-49e1-b77b-d9b62b4d8c2a_1.7533b8bf5eb38c526057143527bca231.jpeg" descr="7a8fca6c-cb43-49e1-b77b-d9b62b4d8c2a_1.7533b8bf5eb38c526057143527bca23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9575" y="2497808"/>
            <a:ext cx="5715001" cy="571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THE ANEMOMETERS THAT ENGINEERS DESIGN ARE CRITICAL INSTRUMENTS FOR WIND-POWER GENERATORS…"/>
          <p:cNvSpPr txBox="1"/>
          <p:nvPr/>
        </p:nvSpPr>
        <p:spPr>
          <a:xfrm>
            <a:off x="277849" y="2779366"/>
            <a:ext cx="6633544" cy="5151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71921" indent="-371921" algn="l" defTabSz="473201">
              <a:buSzPct val="145000"/>
              <a:buChar char="-"/>
              <a:defRPr b="0" cap="all" spc="453" sz="2835">
                <a:latin typeface="Avenir Light"/>
                <a:ea typeface="Avenir Light"/>
                <a:cs typeface="Avenir Light"/>
                <a:sym typeface="Avenir Light"/>
              </a:defRPr>
            </a:pPr>
            <a:r>
              <a:t>THE ANEMOMETERS THAT ENGINEERS DESIGN ARE CRITICAL INSTRUMENTS FOR WIND-POWER GENERATORS</a:t>
            </a:r>
          </a:p>
          <a:p>
            <a:pPr marL="371921" indent="-371921" algn="l" defTabSz="473201">
              <a:buSzPct val="145000"/>
              <a:buChar char="-"/>
              <a:defRPr b="0" cap="all" spc="453" sz="2835">
                <a:latin typeface="Avenir Light"/>
                <a:ea typeface="Avenir Light"/>
                <a:cs typeface="Avenir Light"/>
                <a:sym typeface="Avenir Light"/>
              </a:defRPr>
            </a:pPr>
            <a:r>
              <a:t>POWER GENERATED IS NOT A LINEAR RELATIONSHIP</a:t>
            </a:r>
          </a:p>
          <a:p>
            <a:pPr marL="371921" indent="-371921" algn="l" defTabSz="473201">
              <a:buSzPct val="145000"/>
              <a:buChar char="-"/>
              <a:defRPr b="0" cap="all" spc="453" sz="2835">
                <a:latin typeface="Avenir Light"/>
                <a:ea typeface="Avenir Light"/>
                <a:cs typeface="Avenir Light"/>
                <a:sym typeface="Avenir Light"/>
              </a:defRPr>
            </a:pPr>
            <a:r>
              <a:t>THEREFOR IT’S IMPORTANT TO PUT THEM IN THE RIGHT LOCATIONS</a:t>
            </a:r>
          </a:p>
        </p:txBody>
      </p:sp>
      <p:sp>
        <p:nvSpPr>
          <p:cNvPr id="149" name="ANEMOMETER"/>
          <p:cNvSpPr txBox="1"/>
          <p:nvPr>
            <p:ph type="subTitle" sz="quarter" idx="1"/>
          </p:nvPr>
        </p:nvSpPr>
        <p:spPr>
          <a:xfrm>
            <a:off x="776250" y="1183564"/>
            <a:ext cx="11684001" cy="889001"/>
          </a:xfrm>
          <a:prstGeom prst="rect">
            <a:avLst/>
          </a:prstGeom>
        </p:spPr>
        <p:txBody>
          <a:bodyPr anchor="b"/>
          <a:lstStyle>
            <a:lvl1pPr algn="l">
              <a:defRPr cap="all" spc="512" sz="32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ANEMOMETER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testo-417.jpg" descr="testo-41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8533" y="1122933"/>
            <a:ext cx="7507734" cy="7507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WHAT WE’LL BUILD TODAY"/>
          <p:cNvSpPr txBox="1"/>
          <p:nvPr/>
        </p:nvSpPr>
        <p:spPr>
          <a:xfrm>
            <a:off x="660400" y="383464"/>
            <a:ext cx="1168400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defRPr b="0" cap="all" spc="512" sz="32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WHAT WE’LL BUILD TODAY</a:t>
            </a:r>
          </a:p>
        </p:txBody>
      </p:sp>
      <p:pic>
        <p:nvPicPr>
          <p:cNvPr id="154" name="Anemometer.png" descr="Anemome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8848" y="2102597"/>
            <a:ext cx="7467104" cy="6996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