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Lst>
  <p:sldSz cy="5143500" cx="9144000"/>
  <p:notesSz cx="6858000" cy="9144000"/>
  <p:embeddedFontLst>
    <p:embeddedFont>
      <p:font typeface="Arial Narrow"/>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atja Jacob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709F1E-B111-44C7-A28C-426A229677B2}">
  <a:tblStyle styleId="{02709F1E-B111-44C7-A28C-426A229677B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ArialNarrow-italic.fntdata"/><Relationship Id="rId10" Type="http://schemas.openxmlformats.org/officeDocument/2006/relationships/font" Target="fonts/ArialNarrow-bold.fntdata"/><Relationship Id="rId12" Type="http://schemas.openxmlformats.org/officeDocument/2006/relationships/font" Target="fonts/ArialNarrow-boldItalic.fntdata"/><Relationship Id="rId9" Type="http://schemas.openxmlformats.org/officeDocument/2006/relationships/font" Target="fonts/ArialNarrow-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29T19:05:11.158">
    <p:pos x="3845" y="1343"/>
    <p:text>do you mean positive experience?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60602a1a6_0_0:notes"/>
          <p:cNvSpPr txBox="1"/>
          <p:nvPr>
            <p:ph idx="12" type="sldNum"/>
          </p:nvPr>
        </p:nvSpPr>
        <p:spPr>
          <a:xfrm>
            <a:off x="3880232" y="8646601"/>
            <a:ext cx="2977800" cy="497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aseline="-25000" lang="en" sz="1200">
                <a:solidFill>
                  <a:schemeClr val="dk1"/>
                </a:solidFill>
                <a:latin typeface="Times New Roman"/>
                <a:ea typeface="Times New Roman"/>
                <a:cs typeface="Times New Roman"/>
                <a:sym typeface="Times New Roman"/>
              </a:rPr>
              <a:t>‹#›</a:t>
            </a:fld>
            <a:endParaRPr baseline="-25000" sz="1200">
              <a:solidFill>
                <a:schemeClr val="dk1"/>
              </a:solidFill>
              <a:latin typeface="Times New Roman"/>
              <a:ea typeface="Times New Roman"/>
              <a:cs typeface="Times New Roman"/>
              <a:sym typeface="Times New Roman"/>
            </a:endParaRPr>
          </a:p>
        </p:txBody>
      </p:sp>
      <p:sp>
        <p:nvSpPr>
          <p:cNvPr id="52" name="Google Shape;52;ge60602a1a6_0_0:notes"/>
          <p:cNvSpPr/>
          <p:nvPr>
            <p:ph idx="2" type="sldImg"/>
          </p:nvPr>
        </p:nvSpPr>
        <p:spPr>
          <a:xfrm>
            <a:off x="1762061" y="696084"/>
            <a:ext cx="3333900" cy="3379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ge60602a1a6_0_0:notes"/>
          <p:cNvSpPr txBox="1"/>
          <p:nvPr>
            <p:ph idx="1" type="body"/>
          </p:nvPr>
        </p:nvSpPr>
        <p:spPr>
          <a:xfrm>
            <a:off x="899751" y="4373041"/>
            <a:ext cx="5058600" cy="4074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b="0" i="0" sz="10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34510"/>
          </a:schemeClr>
        </a:solidFill>
      </p:bgPr>
    </p:bg>
    <p:spTree>
      <p:nvGrpSpPr>
        <p:cNvPr id="54" name="Shape 54"/>
        <p:cNvGrpSpPr/>
        <p:nvPr/>
      </p:nvGrpSpPr>
      <p:grpSpPr>
        <a:xfrm>
          <a:off x="0" y="0"/>
          <a:ext cx="0" cy="0"/>
          <a:chOff x="0" y="0"/>
          <a:chExt cx="0" cy="0"/>
        </a:xfrm>
      </p:grpSpPr>
      <p:sp>
        <p:nvSpPr>
          <p:cNvPr id="55" name="Google Shape;55;p13"/>
          <p:cNvSpPr txBox="1"/>
          <p:nvPr/>
        </p:nvSpPr>
        <p:spPr>
          <a:xfrm>
            <a:off x="6111877" y="1998658"/>
            <a:ext cx="825600" cy="133800"/>
          </a:xfrm>
          <a:prstGeom prst="rect">
            <a:avLst/>
          </a:prstGeom>
          <a:noFill/>
          <a:ln>
            <a:noFill/>
          </a:ln>
        </p:spPr>
        <p:txBody>
          <a:bodyPr anchorCtr="0" anchor="t" bIns="5475" lIns="10975" spcFirstLastPara="1" rIns="10975" wrap="square" tIns="54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16165C"/>
                </a:solidFill>
                <a:latin typeface="Arial"/>
                <a:ea typeface="Arial"/>
                <a:cs typeface="Arial"/>
                <a:sym typeface="Arial"/>
              </a:rPr>
              <a:t>Conclusions</a:t>
            </a:r>
            <a:endParaRPr b="0" i="0" sz="300" u="none" cap="none" strike="noStrike">
              <a:solidFill>
                <a:srgbClr val="000000"/>
              </a:solidFill>
              <a:latin typeface="Arial"/>
              <a:ea typeface="Arial"/>
              <a:cs typeface="Arial"/>
              <a:sym typeface="Arial"/>
            </a:endParaRPr>
          </a:p>
        </p:txBody>
      </p:sp>
      <p:sp>
        <p:nvSpPr>
          <p:cNvPr id="56" name="Google Shape;56;p13"/>
          <p:cNvSpPr/>
          <p:nvPr/>
        </p:nvSpPr>
        <p:spPr>
          <a:xfrm>
            <a:off x="3930385" y="2271861"/>
            <a:ext cx="9144000" cy="62400"/>
          </a:xfrm>
          <a:prstGeom prst="rect">
            <a:avLst/>
          </a:prstGeom>
          <a:noFill/>
          <a:ln>
            <a:noFill/>
          </a:ln>
        </p:spPr>
        <p:txBody>
          <a:bodyPr anchorCtr="0" anchor="t" bIns="10500" lIns="21000" spcFirstLastPara="1" rIns="21000" wrap="square" tIns="10500">
            <a:noAutofit/>
          </a:bodyPr>
          <a:lstStyle/>
          <a:p>
            <a:pPr indent="0" lvl="0" marL="0" marR="0" rtl="0" algn="l">
              <a:lnSpc>
                <a:spcPct val="100000"/>
              </a:lnSpc>
              <a:spcBef>
                <a:spcPts val="0"/>
              </a:spcBef>
              <a:spcAft>
                <a:spcPts val="0"/>
              </a:spcAft>
              <a:buClr>
                <a:srgbClr val="000000"/>
              </a:buClr>
              <a:buSzPts val="400"/>
              <a:buFont typeface="Arial"/>
              <a:buNone/>
            </a:pPr>
            <a:r>
              <a:t/>
            </a:r>
            <a:endParaRPr b="0" baseline="-25000" i="0" sz="400" u="none" cap="none" strike="noStrike">
              <a:solidFill>
                <a:schemeClr val="dk1"/>
              </a:solidFill>
              <a:latin typeface="Arial"/>
              <a:ea typeface="Arial"/>
              <a:cs typeface="Arial"/>
              <a:sym typeface="Arial"/>
            </a:endParaRPr>
          </a:p>
        </p:txBody>
      </p:sp>
      <p:sp>
        <p:nvSpPr>
          <p:cNvPr id="57" name="Google Shape;57;p13"/>
          <p:cNvSpPr/>
          <p:nvPr/>
        </p:nvSpPr>
        <p:spPr>
          <a:xfrm>
            <a:off x="148167" y="1571625"/>
            <a:ext cx="2830500" cy="571500"/>
          </a:xfrm>
          <a:prstGeom prst="rect">
            <a:avLst/>
          </a:prstGeom>
          <a:noFill/>
          <a:ln>
            <a:noFill/>
          </a:ln>
        </p:spPr>
        <p:txBody>
          <a:bodyPr anchorCtr="1" anchor="t" bIns="6100" lIns="12200" spcFirstLastPara="1" rIns="12200" wrap="square" tIns="6100">
            <a:noAutofit/>
          </a:bodyPr>
          <a:lstStyle/>
          <a:p>
            <a:pPr indent="0" lvl="1" marL="88900" marR="0" rtl="0" algn="l">
              <a:lnSpc>
                <a:spcPct val="100000"/>
              </a:lnSpc>
              <a:spcBef>
                <a:spcPts val="0"/>
              </a:spcBef>
              <a:spcAft>
                <a:spcPts val="0"/>
              </a:spcAft>
              <a:buClr>
                <a:srgbClr val="000000"/>
              </a:buClr>
              <a:buSzPts val="400"/>
              <a:buFont typeface="Arial"/>
              <a:buNone/>
            </a:pPr>
            <a:r>
              <a:t/>
            </a:r>
            <a:endParaRPr b="1" i="0" sz="400" u="none" cap="none" strike="noStrike">
              <a:solidFill>
                <a:schemeClr val="dk1"/>
              </a:solidFill>
              <a:latin typeface="Arial"/>
              <a:ea typeface="Arial"/>
              <a:cs typeface="Arial"/>
              <a:sym typeface="Arial"/>
            </a:endParaRPr>
          </a:p>
        </p:txBody>
      </p:sp>
      <p:sp>
        <p:nvSpPr>
          <p:cNvPr id="58" name="Google Shape;58;p13"/>
          <p:cNvSpPr txBox="1"/>
          <p:nvPr/>
        </p:nvSpPr>
        <p:spPr>
          <a:xfrm>
            <a:off x="6120579" y="4392064"/>
            <a:ext cx="635100" cy="133800"/>
          </a:xfrm>
          <a:prstGeom prst="rect">
            <a:avLst/>
          </a:prstGeom>
          <a:noFill/>
          <a:ln>
            <a:noFill/>
          </a:ln>
        </p:spPr>
        <p:txBody>
          <a:bodyPr anchorCtr="0" anchor="t" bIns="5475" lIns="10975" spcFirstLastPara="1" rIns="10975" wrap="square" tIns="54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16165C"/>
                </a:solidFill>
                <a:latin typeface="Arial"/>
                <a:ea typeface="Arial"/>
                <a:cs typeface="Arial"/>
                <a:sym typeface="Arial"/>
              </a:rPr>
              <a:t>Funding</a:t>
            </a:r>
            <a:endParaRPr b="0" i="0" sz="300" u="none" cap="none" strike="noStrike">
              <a:solidFill>
                <a:srgbClr val="000000"/>
              </a:solidFill>
              <a:latin typeface="Arial"/>
              <a:ea typeface="Arial"/>
              <a:cs typeface="Arial"/>
              <a:sym typeface="Arial"/>
            </a:endParaRPr>
          </a:p>
        </p:txBody>
      </p:sp>
      <p:sp>
        <p:nvSpPr>
          <p:cNvPr id="59" name="Google Shape;59;p13"/>
          <p:cNvSpPr/>
          <p:nvPr/>
        </p:nvSpPr>
        <p:spPr>
          <a:xfrm>
            <a:off x="6155607" y="4529049"/>
            <a:ext cx="2829900" cy="400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10500" lIns="21000" spcFirstLastPara="1" rIns="21000" wrap="square" tIns="1050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262699"/>
                </a:solidFill>
                <a:latin typeface="Arial"/>
                <a:ea typeface="Arial"/>
                <a:cs typeface="Arial"/>
                <a:sym typeface="Arial"/>
              </a:rPr>
              <a:t>This work has been generously supported by an NSF REU Site Grant (#1757836) awarded to Dr. Raja Kushalnagar, PI and Dr. Christian Vogler, Co-PI.</a:t>
            </a:r>
            <a:endParaRPr b="0" i="0" sz="600" u="none" cap="none" strike="noStrike">
              <a:solidFill>
                <a:srgbClr val="262699"/>
              </a:solidFill>
              <a:latin typeface="Arial"/>
              <a:ea typeface="Arial"/>
              <a:cs typeface="Arial"/>
              <a:sym typeface="Arial"/>
            </a:endParaRPr>
          </a:p>
        </p:txBody>
      </p:sp>
      <p:sp>
        <p:nvSpPr>
          <p:cNvPr id="60" name="Google Shape;60;p13"/>
          <p:cNvSpPr/>
          <p:nvPr/>
        </p:nvSpPr>
        <p:spPr>
          <a:xfrm>
            <a:off x="0" y="56825"/>
            <a:ext cx="9144000" cy="750000"/>
          </a:xfrm>
          <a:prstGeom prst="roundRect">
            <a:avLst>
              <a:gd fmla="val 16667" name="adj"/>
            </a:avLst>
          </a:prstGeom>
          <a:solidFill>
            <a:srgbClr val="FFFFCC"/>
          </a:solidFill>
          <a:ln>
            <a:noFill/>
          </a:ln>
        </p:spPr>
        <p:txBody>
          <a:bodyPr anchorCtr="0" anchor="ctr" bIns="10500" lIns="21000" spcFirstLastPara="1" rIns="21000" wrap="square" tIns="10500">
            <a:noAutofit/>
          </a:bodyPr>
          <a:lstStyle/>
          <a:p>
            <a:pPr indent="0" lvl="2" marL="215900" marR="0" rtl="0" algn="l">
              <a:lnSpc>
                <a:spcPct val="100000"/>
              </a:lnSpc>
              <a:spcBef>
                <a:spcPts val="0"/>
              </a:spcBef>
              <a:spcAft>
                <a:spcPts val="0"/>
              </a:spcAft>
              <a:buClr>
                <a:srgbClr val="000000"/>
              </a:buClr>
              <a:buSzPts val="1500"/>
              <a:buFont typeface="Arial"/>
              <a:buNone/>
            </a:pPr>
            <a:r>
              <a:rPr b="1" lang="en" sz="1500">
                <a:solidFill>
                  <a:srgbClr val="FF0000"/>
                </a:solidFill>
              </a:rPr>
              <a:t>Caption Metrics</a:t>
            </a:r>
            <a:endParaRPr b="0" i="0" sz="300" u="none" cap="none" strike="noStrike">
              <a:solidFill>
                <a:srgbClr val="000000"/>
              </a:solidFill>
              <a:latin typeface="Arial"/>
              <a:ea typeface="Arial"/>
              <a:cs typeface="Arial"/>
              <a:sym typeface="Arial"/>
            </a:endParaRPr>
          </a:p>
          <a:p>
            <a:pPr indent="0" lvl="2" marL="215900" marR="0" rtl="0" algn="l">
              <a:lnSpc>
                <a:spcPct val="100000"/>
              </a:lnSpc>
              <a:spcBef>
                <a:spcPts val="0"/>
              </a:spcBef>
              <a:spcAft>
                <a:spcPts val="0"/>
              </a:spcAft>
              <a:buClr>
                <a:srgbClr val="000000"/>
              </a:buClr>
              <a:buSzPts val="600"/>
              <a:buFont typeface="Arial"/>
              <a:buNone/>
            </a:pPr>
            <a:r>
              <a:rPr b="0" i="0" lang="en" sz="600" u="none" cap="none" strike="noStrike">
                <a:solidFill>
                  <a:srgbClr val="FF0000"/>
                </a:solidFill>
                <a:latin typeface="Arial"/>
                <a:ea typeface="Arial"/>
                <a:cs typeface="Arial"/>
                <a:sym typeface="Arial"/>
              </a:rPr>
              <a:t>REU Accessible Information and Communication Technologies Site, Gallaudet University</a:t>
            </a:r>
            <a:endParaRPr b="0" i="0" sz="300" u="none" cap="none" strike="noStrike">
              <a:solidFill>
                <a:srgbClr val="000000"/>
              </a:solidFill>
              <a:latin typeface="Arial"/>
              <a:ea typeface="Arial"/>
              <a:cs typeface="Arial"/>
              <a:sym typeface="Arial"/>
            </a:endParaRPr>
          </a:p>
        </p:txBody>
      </p:sp>
      <p:sp>
        <p:nvSpPr>
          <p:cNvPr id="61" name="Google Shape;61;p13"/>
          <p:cNvSpPr/>
          <p:nvPr/>
        </p:nvSpPr>
        <p:spPr>
          <a:xfrm>
            <a:off x="6105050" y="2132450"/>
            <a:ext cx="2836200" cy="1296600"/>
          </a:xfrm>
          <a:prstGeom prst="roundRect">
            <a:avLst>
              <a:gd fmla="val 18534" name="adj"/>
            </a:avLst>
          </a:prstGeom>
          <a:solidFill>
            <a:schemeClr val="lt1"/>
          </a:solidFill>
          <a:ln cap="flat" cmpd="sng" w="25400">
            <a:solidFill>
              <a:srgbClr val="0070C0"/>
            </a:solidFill>
            <a:prstDash val="solid"/>
            <a:round/>
            <a:headEnd len="sm" w="sm" type="none"/>
            <a:tailEnd len="sm" w="sm" type="none"/>
          </a:ln>
        </p:spPr>
        <p:txBody>
          <a:bodyPr anchorCtr="0" anchor="ctr" bIns="10500" lIns="21000" spcFirstLastPara="1" rIns="21000" wrap="square" tIns="10500">
            <a:noAutofit/>
          </a:bodyPr>
          <a:lstStyle/>
          <a:p>
            <a:pPr indent="0" lvl="0" marL="0" marR="0" rtl="0" algn="l">
              <a:lnSpc>
                <a:spcPct val="100000"/>
              </a:lnSpc>
              <a:spcBef>
                <a:spcPts val="0"/>
              </a:spcBef>
              <a:spcAft>
                <a:spcPts val="0"/>
              </a:spcAft>
              <a:buClr>
                <a:schemeClr val="dk1"/>
              </a:buClr>
              <a:buSzPts val="700"/>
              <a:buFont typeface="Arial"/>
              <a:buNone/>
            </a:pPr>
            <a:r>
              <a:rPr lang="en" sz="700">
                <a:solidFill>
                  <a:srgbClr val="262699"/>
                </a:solidFill>
              </a:rPr>
              <a:t>We were able to conclude that WER has a marginally higher correlation </a:t>
            </a:r>
            <a:r>
              <a:rPr lang="en" sz="700">
                <a:solidFill>
                  <a:srgbClr val="262699"/>
                </a:solidFill>
              </a:rPr>
              <a:t>with user</a:t>
            </a:r>
            <a:r>
              <a:rPr lang="en" sz="700">
                <a:solidFill>
                  <a:srgbClr val="262699"/>
                </a:solidFill>
              </a:rPr>
              <a:t> experiences than ACE when applied to live TV captioning. However, the means of each correlation analysis are so close that there is little practical difference. We can also conclude that ACE is more sensitive to caption errors than WER, yet our data indicates that error identification does not guarantee an accurate measure of comprehension or quality in live TV captions. Future work should focus on analyzing how the ACE metric weighs errors in captions and how scores can result in overestimation., Future research can expand this work to other metrics such as WWER and NER.</a:t>
            </a:r>
            <a:endParaRPr b="0" i="0" sz="700" u="none" cap="none" strike="noStrike">
              <a:solidFill>
                <a:srgbClr val="262699"/>
              </a:solidFill>
              <a:latin typeface="Arial"/>
              <a:ea typeface="Arial"/>
              <a:cs typeface="Arial"/>
              <a:sym typeface="Arial"/>
            </a:endParaRPr>
          </a:p>
        </p:txBody>
      </p:sp>
      <p:sp>
        <p:nvSpPr>
          <p:cNvPr id="62" name="Google Shape;62;p13"/>
          <p:cNvSpPr/>
          <p:nvPr/>
        </p:nvSpPr>
        <p:spPr>
          <a:xfrm>
            <a:off x="3105802" y="2170163"/>
            <a:ext cx="2878800" cy="2892000"/>
          </a:xfrm>
          <a:prstGeom prst="roundRect">
            <a:avLst>
              <a:gd fmla="val 7538" name="adj"/>
            </a:avLst>
          </a:prstGeom>
          <a:solidFill>
            <a:schemeClr val="lt1"/>
          </a:solidFill>
          <a:ln cap="flat" cmpd="sng" w="2540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300"/>
              </a:spcBef>
              <a:spcAft>
                <a:spcPts val="0"/>
              </a:spcAft>
              <a:buClr>
                <a:srgbClr val="000000"/>
              </a:buClr>
              <a:buSzPts val="700"/>
              <a:buFont typeface="Arial"/>
              <a:buNone/>
            </a:pPr>
            <a:r>
              <a:rPr lang="en" sz="700">
                <a:solidFill>
                  <a:srgbClr val="262699"/>
                </a:solidFill>
              </a:rPr>
              <a:t>Fifteen people were tested in total. Six deaf, six hearing, and three hard-of-hearing people participated in the study.</a:t>
            </a:r>
            <a:endParaRPr sz="700">
              <a:solidFill>
                <a:srgbClr val="262699"/>
              </a:solidFill>
            </a:endParaRPr>
          </a:p>
          <a:p>
            <a:pPr indent="0" lvl="0" marL="0" rtl="0" algn="l">
              <a:spcBef>
                <a:spcPts val="300"/>
              </a:spcBef>
              <a:spcAft>
                <a:spcPts val="0"/>
              </a:spcAft>
              <a:buClr>
                <a:schemeClr val="dk1"/>
              </a:buClr>
              <a:buSzPts val="700"/>
              <a:buFont typeface="Arial"/>
              <a:buNone/>
            </a:pPr>
            <a:r>
              <a:rPr lang="en" sz="700">
                <a:solidFill>
                  <a:srgbClr val="262699"/>
                </a:solidFill>
              </a:rPr>
              <a:t>We analyzed two data points from participants’ responses. The first question (Q1) being: “Do you feel you were able to fully understand the content of the error clip?” The second question (Q2) asked: “Comparing the original captions and the accurate captions, how would you rate the difference between the two?”</a:t>
            </a:r>
            <a:endParaRPr sz="700">
              <a:solidFill>
                <a:srgbClr val="262699"/>
              </a:solidFill>
            </a:endParaRPr>
          </a:p>
          <a:p>
            <a:pPr indent="0" lvl="0" marL="0" marR="0" rtl="0" algn="l">
              <a:lnSpc>
                <a:spcPct val="100000"/>
              </a:lnSpc>
              <a:spcBef>
                <a:spcPts val="300"/>
              </a:spcBef>
              <a:spcAft>
                <a:spcPts val="0"/>
              </a:spcAft>
              <a:buClr>
                <a:srgbClr val="000000"/>
              </a:buClr>
              <a:buSzPts val="700"/>
              <a:buFont typeface="Arial"/>
              <a:buNone/>
            </a:pPr>
            <a:r>
              <a:rPr b="1" lang="en" sz="700">
                <a:solidFill>
                  <a:srgbClr val="262699"/>
                </a:solidFill>
              </a:rPr>
              <a:t>Figure 1 </a:t>
            </a:r>
            <a:r>
              <a:rPr lang="en" sz="700">
                <a:solidFill>
                  <a:srgbClr val="262699"/>
                </a:solidFill>
              </a:rPr>
              <a:t>shows</a:t>
            </a:r>
            <a:r>
              <a:rPr lang="en" sz="700">
                <a:solidFill>
                  <a:schemeClr val="dk1"/>
                </a:solidFill>
              </a:rPr>
              <a:t> </a:t>
            </a:r>
            <a:r>
              <a:rPr lang="en" sz="700">
                <a:solidFill>
                  <a:srgbClr val="21218A"/>
                </a:solidFill>
              </a:rPr>
              <a:t>the WER, ACE, average Q1, and average Q2 scores for each stimuli clip. Scores in all tables and graphs have been converted to a percentage, where a higher percentage indicates a higher level of accuracy, for readability purposes. </a:t>
            </a:r>
            <a:endParaRPr sz="700">
              <a:solidFill>
                <a:srgbClr val="21218A"/>
              </a:solidFill>
            </a:endParaRPr>
          </a:p>
          <a:p>
            <a:pPr indent="0" lvl="0" marL="0" marR="0" rtl="0" algn="l">
              <a:lnSpc>
                <a:spcPct val="100000"/>
              </a:lnSpc>
              <a:spcBef>
                <a:spcPts val="300"/>
              </a:spcBef>
              <a:spcAft>
                <a:spcPts val="0"/>
              </a:spcAft>
              <a:buClr>
                <a:srgbClr val="000000"/>
              </a:buClr>
              <a:buSzPts val="700"/>
              <a:buFont typeface="Arial"/>
              <a:buNone/>
            </a:pPr>
            <a:r>
              <a:rPr b="1" lang="en" sz="700">
                <a:solidFill>
                  <a:srgbClr val="262699"/>
                </a:solidFill>
              </a:rPr>
              <a:t>Figure 2</a:t>
            </a:r>
            <a:r>
              <a:rPr lang="en" sz="700">
                <a:solidFill>
                  <a:srgbClr val="262699"/>
                </a:solidFill>
              </a:rPr>
              <a:t> shows the correlation between metric scores and </a:t>
            </a:r>
            <a:r>
              <a:rPr lang="en" sz="700">
                <a:solidFill>
                  <a:srgbClr val="262699"/>
                </a:solidFill>
              </a:rPr>
              <a:t>participant understanding scores from Q1. Correlation scores generally are higher for WER and the same trend was observed for Q2.</a:t>
            </a:r>
            <a:endParaRPr sz="700">
              <a:solidFill>
                <a:srgbClr val="262699"/>
              </a:solidFill>
            </a:endParaRPr>
          </a:p>
          <a:p>
            <a:pPr indent="0" lvl="0" marL="0" rtl="0" algn="l">
              <a:spcBef>
                <a:spcPts val="300"/>
              </a:spcBef>
              <a:spcAft>
                <a:spcPts val="0"/>
              </a:spcAft>
              <a:buClr>
                <a:schemeClr val="dk1"/>
              </a:buClr>
              <a:buSzPts val="700"/>
              <a:buFont typeface="Arial"/>
              <a:buNone/>
            </a:pPr>
            <a:r>
              <a:rPr lang="en" sz="700">
                <a:solidFill>
                  <a:srgbClr val="262699"/>
                </a:solidFill>
              </a:rPr>
              <a:t>The WER scores are noticeably higher than ACE across all stimuli. Primarily, we suspect that ACE’s includes word weights, while WER does not. ACE more precisely scores caption errors, which also contributes to its lower accuracy scores overall, since errors are more penalized as a result.</a:t>
            </a:r>
            <a:endParaRPr sz="700">
              <a:solidFill>
                <a:srgbClr val="262699"/>
              </a:solidFill>
            </a:endParaRPr>
          </a:p>
          <a:p>
            <a:pPr indent="0" lvl="0" marL="0" marR="0" rtl="0" algn="l">
              <a:lnSpc>
                <a:spcPct val="100000"/>
              </a:lnSpc>
              <a:spcBef>
                <a:spcPts val="300"/>
              </a:spcBef>
              <a:spcAft>
                <a:spcPts val="0"/>
              </a:spcAft>
              <a:buClr>
                <a:srgbClr val="000000"/>
              </a:buClr>
              <a:buSzPts val="700"/>
              <a:buFont typeface="Arial"/>
              <a:buNone/>
            </a:pPr>
            <a:r>
              <a:rPr lang="en" sz="700">
                <a:solidFill>
                  <a:srgbClr val="262699"/>
                </a:solidFill>
              </a:rPr>
              <a:t>T Tests were performed on the correlation statistics, comparing the WER correlation stats with ACE stats. This was done for both Q1 and Q2. The Q1 T value was 0.077, and Q2 was 0.0030. Q1 was found to have a significant difference between ACE and WER statistics, but Q2 did not.</a:t>
            </a:r>
            <a:endParaRPr sz="700">
              <a:solidFill>
                <a:srgbClr val="262699"/>
              </a:solidFill>
            </a:endParaRPr>
          </a:p>
        </p:txBody>
      </p:sp>
      <p:sp>
        <p:nvSpPr>
          <p:cNvPr id="63" name="Google Shape;63;p13"/>
          <p:cNvSpPr/>
          <p:nvPr/>
        </p:nvSpPr>
        <p:spPr>
          <a:xfrm>
            <a:off x="105833" y="1041323"/>
            <a:ext cx="2921100" cy="2209200"/>
          </a:xfrm>
          <a:prstGeom prst="roundRect">
            <a:avLst>
              <a:gd fmla="val 10533" name="adj"/>
            </a:avLst>
          </a:prstGeom>
          <a:solidFill>
            <a:schemeClr val="lt1"/>
          </a:solidFill>
          <a:ln cap="flat" cmpd="sng" w="25400">
            <a:solidFill>
              <a:schemeClr val="accent1"/>
            </a:solidFill>
            <a:prstDash val="solid"/>
            <a:round/>
            <a:headEnd len="sm" w="sm" type="none"/>
            <a:tailEnd len="sm" w="sm" type="none"/>
          </a:ln>
        </p:spPr>
        <p:txBody>
          <a:bodyPr anchorCtr="0" anchor="ctr" bIns="10500" lIns="21000" spcFirstLastPara="1" rIns="21000" wrap="square" tIns="10500">
            <a:noAutofit/>
          </a:bodyPr>
          <a:lstStyle/>
          <a:p>
            <a:pPr indent="0" lvl="0" marL="0" marR="0" rtl="0" algn="l">
              <a:lnSpc>
                <a:spcPct val="100000"/>
              </a:lnSpc>
              <a:spcBef>
                <a:spcPts val="0"/>
              </a:spcBef>
              <a:spcAft>
                <a:spcPts val="0"/>
              </a:spcAft>
              <a:buClr>
                <a:srgbClr val="000000"/>
              </a:buClr>
              <a:buSzPts val="700"/>
              <a:buFont typeface="Arial"/>
              <a:buNone/>
            </a:pPr>
            <a:r>
              <a:t/>
            </a:r>
            <a:endParaRPr b="1" sz="700">
              <a:solidFill>
                <a:srgbClr val="262699"/>
              </a:solidFill>
            </a:endParaRPr>
          </a:p>
          <a:p>
            <a:pPr indent="0" lvl="0" marL="0" marR="0" rtl="0" algn="l">
              <a:lnSpc>
                <a:spcPct val="100000"/>
              </a:lnSpc>
              <a:spcBef>
                <a:spcPts val="0"/>
              </a:spcBef>
              <a:spcAft>
                <a:spcPts val="0"/>
              </a:spcAft>
              <a:buClr>
                <a:srgbClr val="000000"/>
              </a:buClr>
              <a:buSzPts val="700"/>
              <a:buFont typeface="Arial"/>
              <a:buNone/>
            </a:pPr>
            <a:r>
              <a:rPr b="1" lang="en" sz="700">
                <a:solidFill>
                  <a:srgbClr val="262699"/>
                </a:solidFill>
              </a:rPr>
              <a:t>Background: </a:t>
            </a:r>
            <a:r>
              <a:rPr lang="en" sz="700">
                <a:solidFill>
                  <a:srgbClr val="262699"/>
                </a:solidFill>
              </a:rPr>
              <a:t>In order to assess the quality of captions, caption metrics numerically compare what is actually spoken (transcript) with the captions. Common metrics include Word Error Rate (WER), Weighted Word Error Rate (WWER), and Automated-Caption Evaluation (ACE)</a:t>
            </a:r>
            <a:r>
              <a:rPr lang="en" sz="700">
                <a:solidFill>
                  <a:srgbClr val="262699"/>
                </a:solidFill>
              </a:rPr>
              <a:t>, which are helpful for DHH individuals in rating the quality of a captioned video</a:t>
            </a:r>
            <a:r>
              <a:rPr lang="en" sz="700">
                <a:solidFill>
                  <a:srgbClr val="262699"/>
                </a:solidFill>
              </a:rPr>
              <a:t>. Although there are many different caption metrics, there is little to no research exploring how these metrics compare to each other. In a 2017 study, researchers compared the efficacy of WER and ACE metrics but the study design was limited in that it was never tested using real-time captioning. There is little research into this topic beyond this study, and there are many disparities in the state of caption quality assessment today for DHH individuals. </a:t>
            </a:r>
            <a:endParaRPr sz="700">
              <a:solidFill>
                <a:srgbClr val="262699"/>
              </a:solidFill>
            </a:endParaRPr>
          </a:p>
          <a:p>
            <a:pPr indent="0" lvl="0" marL="0" marR="0" rtl="0" algn="l">
              <a:lnSpc>
                <a:spcPct val="100000"/>
              </a:lnSpc>
              <a:spcBef>
                <a:spcPts val="0"/>
              </a:spcBef>
              <a:spcAft>
                <a:spcPts val="0"/>
              </a:spcAft>
              <a:buClr>
                <a:srgbClr val="000000"/>
              </a:buClr>
              <a:buSzPts val="700"/>
              <a:buFont typeface="Arial"/>
              <a:buNone/>
            </a:pPr>
            <a:r>
              <a:t/>
            </a:r>
            <a:endParaRPr b="1" sz="700">
              <a:solidFill>
                <a:srgbClr val="262699"/>
              </a:solidFill>
            </a:endParaRPr>
          </a:p>
          <a:p>
            <a:pPr indent="0" lvl="0" marL="0" marR="0" rtl="0" algn="l">
              <a:lnSpc>
                <a:spcPct val="100000"/>
              </a:lnSpc>
              <a:spcBef>
                <a:spcPts val="0"/>
              </a:spcBef>
              <a:spcAft>
                <a:spcPts val="0"/>
              </a:spcAft>
              <a:buClr>
                <a:srgbClr val="000000"/>
              </a:buClr>
              <a:buSzPts val="700"/>
              <a:buFont typeface="Arial"/>
              <a:buNone/>
            </a:pPr>
            <a:r>
              <a:rPr b="1" lang="en" sz="700">
                <a:solidFill>
                  <a:srgbClr val="262699"/>
                </a:solidFill>
              </a:rPr>
              <a:t>Objectives: </a:t>
            </a:r>
            <a:r>
              <a:rPr lang="en" sz="700">
                <a:solidFill>
                  <a:srgbClr val="262699"/>
                </a:solidFill>
              </a:rPr>
              <a:t>Our aim is to compare the WER and ACE captioning metrics and assess how well they correlate with quality. </a:t>
            </a:r>
            <a:r>
              <a:rPr lang="en" sz="700">
                <a:solidFill>
                  <a:srgbClr val="262699"/>
                </a:solidFill>
              </a:rPr>
              <a:t>We </a:t>
            </a:r>
            <a:r>
              <a:rPr lang="en" sz="700">
                <a:solidFill>
                  <a:srgbClr val="262699"/>
                </a:solidFill>
              </a:rPr>
              <a:t>will do this by </a:t>
            </a:r>
            <a:r>
              <a:rPr lang="en" sz="700">
                <a:solidFill>
                  <a:srgbClr val="262699"/>
                </a:solidFill>
              </a:rPr>
              <a:t>comparing human perception with automatic measures.</a:t>
            </a:r>
            <a:endParaRPr sz="700">
              <a:solidFill>
                <a:srgbClr val="262699"/>
              </a:solidFill>
            </a:endParaRPr>
          </a:p>
          <a:p>
            <a:pPr indent="0" lvl="0" marL="0" marR="0" rtl="0" algn="l">
              <a:lnSpc>
                <a:spcPct val="100000"/>
              </a:lnSpc>
              <a:spcBef>
                <a:spcPts val="0"/>
              </a:spcBef>
              <a:spcAft>
                <a:spcPts val="0"/>
              </a:spcAft>
              <a:buClr>
                <a:schemeClr val="dk1"/>
              </a:buClr>
              <a:buSzPts val="1100"/>
              <a:buFont typeface="Arial"/>
              <a:buNone/>
            </a:pPr>
            <a:r>
              <a:t/>
            </a:r>
            <a:endParaRPr sz="700">
              <a:solidFill>
                <a:srgbClr val="262699"/>
              </a:solidFill>
            </a:endParaRPr>
          </a:p>
          <a:p>
            <a:pPr indent="0" lvl="0" marL="0" marR="0" rtl="0" algn="l">
              <a:lnSpc>
                <a:spcPct val="100000"/>
              </a:lnSpc>
              <a:spcBef>
                <a:spcPts val="0"/>
              </a:spcBef>
              <a:spcAft>
                <a:spcPts val="0"/>
              </a:spcAft>
              <a:buClr>
                <a:srgbClr val="000000"/>
              </a:buClr>
              <a:buSzPts val="700"/>
              <a:buFont typeface="Arial"/>
              <a:buNone/>
            </a:pPr>
            <a:r>
              <a:t/>
            </a:r>
            <a:endParaRPr sz="700">
              <a:solidFill>
                <a:srgbClr val="262699"/>
              </a:solidFill>
            </a:endParaRPr>
          </a:p>
        </p:txBody>
      </p:sp>
      <p:sp>
        <p:nvSpPr>
          <p:cNvPr id="64" name="Google Shape;64;p13"/>
          <p:cNvSpPr/>
          <p:nvPr/>
        </p:nvSpPr>
        <p:spPr>
          <a:xfrm>
            <a:off x="105825" y="3429000"/>
            <a:ext cx="2921100" cy="1633200"/>
          </a:xfrm>
          <a:prstGeom prst="roundRect">
            <a:avLst>
              <a:gd fmla="val 12687" name="adj"/>
            </a:avLst>
          </a:prstGeom>
          <a:solidFill>
            <a:schemeClr val="lt1"/>
          </a:solidFill>
          <a:ln cap="flat" cmpd="sng" w="25400">
            <a:solidFill>
              <a:schemeClr val="accent1"/>
            </a:solidFill>
            <a:prstDash val="solid"/>
            <a:round/>
            <a:headEnd len="sm" w="sm" type="none"/>
            <a:tailEnd len="sm" w="sm" type="none"/>
          </a:ln>
        </p:spPr>
        <p:txBody>
          <a:bodyPr anchorCtr="0" anchor="ctr" bIns="10500" lIns="21000" spcFirstLastPara="1" rIns="21000" wrap="square" tIns="10500">
            <a:noAutofit/>
          </a:bodyPr>
          <a:lstStyle/>
          <a:p>
            <a:pPr indent="0" lvl="0" marL="57150" marR="0" rtl="0" algn="l">
              <a:lnSpc>
                <a:spcPct val="100000"/>
              </a:lnSpc>
              <a:spcBef>
                <a:spcPts val="0"/>
              </a:spcBef>
              <a:spcAft>
                <a:spcPts val="0"/>
              </a:spcAft>
              <a:buNone/>
            </a:pPr>
            <a:r>
              <a:rPr b="1" lang="en" sz="700">
                <a:solidFill>
                  <a:srgbClr val="262699"/>
                </a:solidFill>
              </a:rPr>
              <a:t>Set up: </a:t>
            </a:r>
            <a:r>
              <a:rPr lang="en" sz="700">
                <a:solidFill>
                  <a:srgbClr val="262699"/>
                </a:solidFill>
              </a:rPr>
              <a:t>In order to curate a set of recordings that could be used as stimuli for our study, we selected 10 clips that would represent a variety of caption errors. Stimuli were clips taken from live segments of ABC 7 News, BBC World News, and CNN News. After selecting the stimuli clips, accurate transcripts of the clips were obtained. </a:t>
            </a:r>
            <a:endParaRPr b="0" i="0" sz="700" u="none" cap="none" strike="noStrike">
              <a:solidFill>
                <a:srgbClr val="2626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262699"/>
              </a:solidFill>
              <a:latin typeface="Arial"/>
              <a:ea typeface="Arial"/>
              <a:cs typeface="Arial"/>
              <a:sym typeface="Arial"/>
            </a:endParaRPr>
          </a:p>
          <a:p>
            <a:pPr indent="0" lvl="0" marL="57150" marR="0" rtl="0" algn="l">
              <a:lnSpc>
                <a:spcPct val="100000"/>
              </a:lnSpc>
              <a:spcBef>
                <a:spcPts val="0"/>
              </a:spcBef>
              <a:spcAft>
                <a:spcPts val="0"/>
              </a:spcAft>
              <a:buNone/>
            </a:pPr>
            <a:r>
              <a:rPr b="1" lang="en" sz="700">
                <a:solidFill>
                  <a:srgbClr val="262699"/>
                </a:solidFill>
              </a:rPr>
              <a:t>Study: </a:t>
            </a:r>
            <a:r>
              <a:rPr lang="en" sz="700">
                <a:solidFill>
                  <a:srgbClr val="262699"/>
                </a:solidFill>
              </a:rPr>
              <a:t>The study was conducted through Zoom and Google Forms. The form included the 10 sets of stimuli clips, each set with error and accurate captions stimuli, as well as questions corresponding to each set. After participants watched both error and accurate clips, they were asked if they felt they were able to fully understand the content of the first clip (from 1 to 7) and to compare the qualities of the error and accurate captions on a scale of 1 to 7 (little difference to big difference). Participants independently repeated this process 10 times.</a:t>
            </a:r>
            <a:endParaRPr sz="700">
              <a:solidFill>
                <a:srgbClr val="262699"/>
              </a:solidFill>
            </a:endParaRPr>
          </a:p>
        </p:txBody>
      </p:sp>
      <p:graphicFrame>
        <p:nvGraphicFramePr>
          <p:cNvPr id="65" name="Google Shape;65;p13"/>
          <p:cNvGraphicFramePr/>
          <p:nvPr/>
        </p:nvGraphicFramePr>
        <p:xfrm>
          <a:off x="6477000" y="7822406"/>
          <a:ext cx="3000000" cy="3000000"/>
        </p:xfrm>
        <a:graphic>
          <a:graphicData uri="http://schemas.openxmlformats.org/drawingml/2006/table">
            <a:tbl>
              <a:tblPr>
                <a:noFill/>
                <a:tableStyleId>{02709F1E-B111-44C7-A28C-426A229677B2}</a:tableStyleId>
              </a:tblPr>
              <a:tblGrid>
                <a:gridCol w="119500"/>
                <a:gridCol w="870925"/>
                <a:gridCol w="168900"/>
                <a:gridCol w="168900"/>
                <a:gridCol w="168450"/>
                <a:gridCol w="154350"/>
              </a:tblGrid>
              <a:tr h="229200">
                <a:tc>
                  <a:txBody>
                    <a:bodyPr/>
                    <a:lstStyle/>
                    <a:p>
                      <a:pPr indent="0" lvl="0" marL="0" marR="0" rtl="0" algn="l">
                        <a:lnSpc>
                          <a:spcPct val="100000"/>
                        </a:lnSpc>
                        <a:spcBef>
                          <a:spcPts val="0"/>
                        </a:spcBef>
                        <a:spcAft>
                          <a:spcPts val="0"/>
                        </a:spcAft>
                        <a:buClr>
                          <a:schemeClr val="dk1"/>
                        </a:buClr>
                        <a:buSzPts val="4200"/>
                        <a:buFont typeface="Arial"/>
                        <a:buNone/>
                      </a:pPr>
                      <a:r>
                        <a:t/>
                      </a:r>
                      <a:endParaRPr b="0" i="0" sz="4200" u="none" cap="none" strike="noStrike">
                        <a:solidFill>
                          <a:schemeClr val="dk1"/>
                        </a:solidFill>
                        <a:latin typeface="Calibri"/>
                        <a:ea typeface="Calibri"/>
                        <a:cs typeface="Calibri"/>
                        <a:sym typeface="Calibri"/>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4200"/>
                        <a:buFont typeface="Arial"/>
                        <a:buNone/>
                      </a:pPr>
                      <a:r>
                        <a:t/>
                      </a:r>
                      <a:endParaRPr b="0" i="0" sz="4200" u="none" cap="none" strike="noStrike">
                        <a:solidFill>
                          <a:schemeClr val="dk1"/>
                        </a:solidFill>
                        <a:latin typeface="Calibri"/>
                        <a:ea typeface="Calibri"/>
                        <a:cs typeface="Calibri"/>
                        <a:sym typeface="Calibri"/>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rowSpan="2">
                  <a:txBody>
                    <a:bodyPr/>
                    <a:lstStyle/>
                    <a:p>
                      <a:pPr indent="0" lvl="0" marL="0" marR="0" rtl="0" algn="ctr">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850">
                <a:tc>
                  <a:txBody>
                    <a:bodyPr/>
                    <a:lstStyle/>
                    <a:p>
                      <a:pPr indent="0" lvl="0" marL="0" marR="0" rtl="0" algn="ctr">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2400">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550">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350">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350">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825">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Calibri"/>
                        <a:buNone/>
                      </a:pPr>
                      <a:r>
                        <a:t/>
                      </a:r>
                      <a:endParaRPr b="0" i="0" sz="900" u="none" cap="none" strike="noStrike">
                        <a:solidFill>
                          <a:schemeClr val="dk1"/>
                        </a:solidFill>
                        <a:latin typeface="Arial"/>
                        <a:ea typeface="Arial"/>
                        <a:cs typeface="Arial"/>
                        <a:sym typeface="Arial"/>
                      </a:endParaRPr>
                    </a:p>
                  </a:txBody>
                  <a:tcPr marT="10725" marB="10725" marR="25400" marL="25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6" name="Google Shape;66;p13"/>
          <p:cNvSpPr txBox="1"/>
          <p:nvPr/>
        </p:nvSpPr>
        <p:spPr>
          <a:xfrm>
            <a:off x="0" y="0"/>
            <a:ext cx="9144000" cy="107100"/>
          </a:xfrm>
          <a:prstGeom prst="rect">
            <a:avLst/>
          </a:prstGeom>
          <a:gradFill>
            <a:gsLst>
              <a:gs pos="0">
                <a:srgbClr val="FBEAC7"/>
              </a:gs>
              <a:gs pos="18000">
                <a:srgbClr val="FEE7F2"/>
              </a:gs>
              <a:gs pos="36000">
                <a:srgbClr val="FAC77D"/>
              </a:gs>
              <a:gs pos="61000">
                <a:srgbClr val="FBA97D"/>
              </a:gs>
              <a:gs pos="82000">
                <a:srgbClr val="FBD49C"/>
              </a:gs>
              <a:gs pos="100000">
                <a:srgbClr val="FEE7F2"/>
              </a:gs>
            </a:gsLst>
            <a:lin ang="5400012" scaled="0"/>
          </a:gradFill>
          <a:ln cap="flat" cmpd="sng" w="38100">
            <a:solidFill>
              <a:srgbClr val="0070C0"/>
            </a:solidFill>
            <a:prstDash val="solid"/>
            <a:round/>
            <a:headEnd len="sm" w="sm" type="none"/>
            <a:tailEnd len="sm" w="sm" type="none"/>
          </a:ln>
          <a:effectLst>
            <a:outerShdw blurRad="40000" rotWithShape="0" dir="5400000" dist="20000">
              <a:srgbClr val="000000">
                <a:alpha val="37250"/>
              </a:srgbClr>
            </a:outerShdw>
          </a:effectLst>
        </p:spPr>
        <p:txBody>
          <a:bodyPr anchorCtr="0" anchor="t" bIns="10500" lIns="21000" spcFirstLastPara="1" rIns="21000" wrap="square" tIns="10500">
            <a:noAutofit/>
          </a:bodyPr>
          <a:lstStyle/>
          <a:p>
            <a:pPr indent="0" lvl="0" marL="0" marR="0" rtl="0" algn="l">
              <a:lnSpc>
                <a:spcPct val="100000"/>
              </a:lnSpc>
              <a:spcBef>
                <a:spcPts val="0"/>
              </a:spcBef>
              <a:spcAft>
                <a:spcPts val="0"/>
              </a:spcAft>
              <a:buClr>
                <a:srgbClr val="000000"/>
              </a:buClr>
              <a:buSzPts val="400"/>
              <a:buFont typeface="Arial"/>
              <a:buNone/>
            </a:pPr>
            <a:r>
              <a:t/>
            </a:r>
            <a:endParaRPr b="0" baseline="-25000" i="0" sz="400" u="none" cap="none" strike="noStrike">
              <a:solidFill>
                <a:schemeClr val="lt1"/>
              </a:solidFill>
              <a:latin typeface="Arial"/>
              <a:ea typeface="Arial"/>
              <a:cs typeface="Arial"/>
              <a:sym typeface="Arial"/>
            </a:endParaRPr>
          </a:p>
        </p:txBody>
      </p:sp>
      <p:cxnSp>
        <p:nvCxnSpPr>
          <p:cNvPr id="67" name="Google Shape;67;p13"/>
          <p:cNvCxnSpPr/>
          <p:nvPr/>
        </p:nvCxnSpPr>
        <p:spPr>
          <a:xfrm>
            <a:off x="0" y="803672"/>
            <a:ext cx="9144000" cy="1770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250"/>
              </a:srgbClr>
            </a:outerShdw>
          </a:effectLst>
        </p:spPr>
      </p:cxnSp>
      <p:sp>
        <p:nvSpPr>
          <p:cNvPr id="68" name="Google Shape;68;p13"/>
          <p:cNvSpPr txBox="1"/>
          <p:nvPr/>
        </p:nvSpPr>
        <p:spPr>
          <a:xfrm>
            <a:off x="0" y="5089922"/>
            <a:ext cx="9144000" cy="107100"/>
          </a:xfrm>
          <a:prstGeom prst="rect">
            <a:avLst/>
          </a:prstGeom>
          <a:gradFill>
            <a:gsLst>
              <a:gs pos="0">
                <a:srgbClr val="FBEAC7"/>
              </a:gs>
              <a:gs pos="18000">
                <a:srgbClr val="FEE7F2"/>
              </a:gs>
              <a:gs pos="36000">
                <a:srgbClr val="FAC77D"/>
              </a:gs>
              <a:gs pos="61000">
                <a:srgbClr val="FBA97D"/>
              </a:gs>
              <a:gs pos="82000">
                <a:srgbClr val="FBD49C"/>
              </a:gs>
              <a:gs pos="100000">
                <a:srgbClr val="FEE7F2"/>
              </a:gs>
            </a:gsLst>
            <a:lin ang="5400012" scaled="0"/>
          </a:gradFill>
          <a:ln>
            <a:noFill/>
          </a:ln>
        </p:spPr>
        <p:txBody>
          <a:bodyPr anchorCtr="0" anchor="t" bIns="10500" lIns="21000" spcFirstLastPara="1" rIns="21000" wrap="square" tIns="10500">
            <a:noAutofit/>
          </a:bodyPr>
          <a:lstStyle/>
          <a:p>
            <a:pPr indent="0" lvl="0" marL="0" marR="0" rtl="0" algn="l">
              <a:lnSpc>
                <a:spcPct val="100000"/>
              </a:lnSpc>
              <a:spcBef>
                <a:spcPts val="0"/>
              </a:spcBef>
              <a:spcAft>
                <a:spcPts val="0"/>
              </a:spcAft>
              <a:buClr>
                <a:srgbClr val="000000"/>
              </a:buClr>
              <a:buSzPts val="400"/>
              <a:buFont typeface="Arial"/>
              <a:buNone/>
            </a:pPr>
            <a:r>
              <a:t/>
            </a:r>
            <a:endParaRPr b="0" baseline="-25000" i="0" sz="400" u="none" cap="none" strike="noStrike">
              <a:solidFill>
                <a:schemeClr val="dk1"/>
              </a:solidFill>
              <a:latin typeface="Arial"/>
              <a:ea typeface="Arial"/>
              <a:cs typeface="Arial"/>
              <a:sym typeface="Arial"/>
            </a:endParaRPr>
          </a:p>
        </p:txBody>
      </p:sp>
      <p:sp>
        <p:nvSpPr>
          <p:cNvPr id="69" name="Google Shape;69;p13"/>
          <p:cNvSpPr txBox="1"/>
          <p:nvPr/>
        </p:nvSpPr>
        <p:spPr>
          <a:xfrm>
            <a:off x="6155599" y="4999525"/>
            <a:ext cx="2785500" cy="194700"/>
          </a:xfrm>
          <a:prstGeom prst="rect">
            <a:avLst/>
          </a:prstGeom>
          <a:noFill/>
          <a:ln>
            <a:noFill/>
          </a:ln>
        </p:spPr>
        <p:txBody>
          <a:bodyPr anchorCtr="0" anchor="t" bIns="10500" lIns="21000" spcFirstLastPara="1" rIns="21000" wrap="square" tIns="10500">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262699"/>
                </a:solidFill>
                <a:latin typeface="Arial Narrow"/>
                <a:ea typeface="Arial Narrow"/>
                <a:cs typeface="Arial Narrow"/>
                <a:sym typeface="Arial Narrow"/>
              </a:rPr>
              <a:t>Contact: </a:t>
            </a:r>
            <a:r>
              <a:rPr b="1" lang="en" sz="600">
                <a:solidFill>
                  <a:srgbClr val="262699"/>
                </a:solidFill>
                <a:latin typeface="Arial Narrow"/>
                <a:ea typeface="Arial Narrow"/>
                <a:cs typeface="Arial Narrow"/>
                <a:sym typeface="Arial Narrow"/>
              </a:rPr>
              <a:t>Tian Wells &amp; Dylan Christoffels</a:t>
            </a:r>
            <a:r>
              <a:rPr b="1" i="0" lang="en" sz="600" u="none" cap="none" strike="noStrike">
                <a:solidFill>
                  <a:srgbClr val="262699"/>
                </a:solidFill>
                <a:latin typeface="Arial Narrow"/>
                <a:ea typeface="Arial Narrow"/>
                <a:cs typeface="Arial Narrow"/>
                <a:sym typeface="Arial Narrow"/>
              </a:rPr>
              <a:t>; </a:t>
            </a:r>
            <a:r>
              <a:rPr b="1" lang="en" sz="600">
                <a:solidFill>
                  <a:srgbClr val="262699"/>
                </a:solidFill>
                <a:latin typeface="Arial Narrow"/>
                <a:ea typeface="Arial Narrow"/>
                <a:cs typeface="Arial Narrow"/>
                <a:sym typeface="Arial Narrow"/>
              </a:rPr>
              <a:t>study2021@captions.us</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1" i="0" sz="600" u="none" cap="none" strike="noStrike">
              <a:solidFill>
                <a:schemeClr val="accent6"/>
              </a:solidFill>
              <a:latin typeface="Arial Narrow"/>
              <a:ea typeface="Arial Narrow"/>
              <a:cs typeface="Arial Narrow"/>
              <a:sym typeface="Arial Narrow"/>
            </a:endParaRPr>
          </a:p>
        </p:txBody>
      </p:sp>
      <p:sp>
        <p:nvSpPr>
          <p:cNvPr id="70" name="Google Shape;70;p13"/>
          <p:cNvSpPr txBox="1"/>
          <p:nvPr/>
        </p:nvSpPr>
        <p:spPr>
          <a:xfrm>
            <a:off x="105833" y="879035"/>
            <a:ext cx="1714500" cy="133800"/>
          </a:xfrm>
          <a:prstGeom prst="rect">
            <a:avLst/>
          </a:prstGeom>
          <a:noFill/>
          <a:ln>
            <a:noFill/>
          </a:ln>
        </p:spPr>
        <p:txBody>
          <a:bodyPr anchorCtr="0" anchor="t" bIns="5475" lIns="10975" spcFirstLastPara="1" rIns="10975" wrap="square" tIns="547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21218A"/>
                </a:solidFill>
                <a:latin typeface="Arial"/>
                <a:ea typeface="Arial"/>
                <a:cs typeface="Arial"/>
                <a:sym typeface="Arial"/>
              </a:rPr>
              <a:t>Background and Objectives</a:t>
            </a:r>
            <a:endParaRPr b="0" i="0" sz="300" u="none" cap="none" strike="noStrike">
              <a:solidFill>
                <a:srgbClr val="000000"/>
              </a:solidFill>
              <a:latin typeface="Arial"/>
              <a:ea typeface="Arial"/>
              <a:cs typeface="Arial"/>
              <a:sym typeface="Arial"/>
            </a:endParaRPr>
          </a:p>
        </p:txBody>
      </p:sp>
      <p:sp>
        <p:nvSpPr>
          <p:cNvPr id="71" name="Google Shape;71;p13"/>
          <p:cNvSpPr txBox="1"/>
          <p:nvPr/>
        </p:nvSpPr>
        <p:spPr>
          <a:xfrm>
            <a:off x="101377" y="3295071"/>
            <a:ext cx="592800" cy="133800"/>
          </a:xfrm>
          <a:prstGeom prst="rect">
            <a:avLst/>
          </a:prstGeom>
          <a:noFill/>
          <a:ln>
            <a:noFill/>
          </a:ln>
        </p:spPr>
        <p:txBody>
          <a:bodyPr anchorCtr="0" anchor="t" bIns="5475" lIns="10975" spcFirstLastPara="1" rIns="10975" wrap="square" tIns="547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16165C"/>
                </a:solidFill>
                <a:latin typeface="Arial"/>
                <a:ea typeface="Arial"/>
                <a:cs typeface="Arial"/>
                <a:sym typeface="Arial"/>
              </a:rPr>
              <a:t>Methods</a:t>
            </a:r>
            <a:endParaRPr b="0" i="0" sz="300" u="none" cap="none" strike="noStrike">
              <a:solidFill>
                <a:srgbClr val="000000"/>
              </a:solidFill>
              <a:latin typeface="Arial"/>
              <a:ea typeface="Arial"/>
              <a:cs typeface="Arial"/>
              <a:sym typeface="Arial"/>
            </a:endParaRPr>
          </a:p>
        </p:txBody>
      </p:sp>
      <p:sp>
        <p:nvSpPr>
          <p:cNvPr id="72" name="Google Shape;72;p13"/>
          <p:cNvSpPr txBox="1"/>
          <p:nvPr/>
        </p:nvSpPr>
        <p:spPr>
          <a:xfrm>
            <a:off x="3113600" y="2032786"/>
            <a:ext cx="698400" cy="133800"/>
          </a:xfrm>
          <a:prstGeom prst="rect">
            <a:avLst/>
          </a:prstGeom>
          <a:noFill/>
          <a:ln>
            <a:noFill/>
          </a:ln>
        </p:spPr>
        <p:txBody>
          <a:bodyPr anchorCtr="0" anchor="t" bIns="5475" lIns="10975" spcFirstLastPara="1" rIns="10975" wrap="square" tIns="547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16165C"/>
                </a:solidFill>
                <a:latin typeface="Arial"/>
                <a:ea typeface="Arial"/>
                <a:cs typeface="Arial"/>
                <a:sym typeface="Arial"/>
              </a:rPr>
              <a:t>Results</a:t>
            </a:r>
            <a:endParaRPr b="0" i="0" sz="300" u="none" cap="none" strike="noStrike">
              <a:solidFill>
                <a:srgbClr val="000000"/>
              </a:solidFill>
              <a:latin typeface="Arial"/>
              <a:ea typeface="Arial"/>
              <a:cs typeface="Arial"/>
              <a:sym typeface="Arial"/>
            </a:endParaRPr>
          </a:p>
        </p:txBody>
      </p:sp>
      <p:sp>
        <p:nvSpPr>
          <p:cNvPr id="73" name="Google Shape;73;p13"/>
          <p:cNvSpPr/>
          <p:nvPr/>
        </p:nvSpPr>
        <p:spPr>
          <a:xfrm>
            <a:off x="0" y="0"/>
            <a:ext cx="9144000" cy="108300"/>
          </a:xfrm>
          <a:prstGeom prst="rect">
            <a:avLst/>
          </a:prstGeom>
          <a:noFill/>
          <a:ln>
            <a:noFill/>
          </a:ln>
        </p:spPr>
        <p:txBody>
          <a:bodyPr anchorCtr="0" anchor="ctr" bIns="10500" lIns="21000" spcFirstLastPara="1" rIns="21000" wrap="square" tIns="10500">
            <a:noAutofit/>
          </a:bodyPr>
          <a:lstStyle/>
          <a:p>
            <a:pPr indent="0" lvl="0" marL="0" marR="0" rtl="0" algn="l">
              <a:lnSpc>
                <a:spcPct val="100000"/>
              </a:lnSpc>
              <a:spcBef>
                <a:spcPts val="0"/>
              </a:spcBef>
              <a:spcAft>
                <a:spcPts val="0"/>
              </a:spcAft>
              <a:buClr>
                <a:srgbClr val="000000"/>
              </a:buClr>
              <a:buSzPts val="400"/>
              <a:buFont typeface="Arial"/>
              <a:buNone/>
            </a:pPr>
            <a:r>
              <a:t/>
            </a:r>
            <a:endParaRPr b="0" baseline="-25000" i="0" sz="400" u="none" cap="none" strike="noStrike">
              <a:solidFill>
                <a:schemeClr val="dk1"/>
              </a:solidFill>
              <a:latin typeface="Arial"/>
              <a:ea typeface="Arial"/>
              <a:cs typeface="Arial"/>
              <a:sym typeface="Arial"/>
            </a:endParaRPr>
          </a:p>
        </p:txBody>
      </p:sp>
      <p:sp>
        <p:nvSpPr>
          <p:cNvPr id="74" name="Google Shape;74;p13"/>
          <p:cNvSpPr/>
          <p:nvPr/>
        </p:nvSpPr>
        <p:spPr>
          <a:xfrm>
            <a:off x="7244292" y="856600"/>
            <a:ext cx="2201400" cy="108300"/>
          </a:xfrm>
          <a:prstGeom prst="rect">
            <a:avLst/>
          </a:prstGeom>
          <a:noFill/>
          <a:ln>
            <a:noFill/>
          </a:ln>
        </p:spPr>
        <p:txBody>
          <a:bodyPr anchorCtr="0" anchor="ctr" bIns="10500" lIns="21000" spcFirstLastPara="1" rIns="21000" wrap="square" tIns="10500">
            <a:noAutofit/>
          </a:bodyPr>
          <a:lstStyle/>
          <a:p>
            <a:pPr indent="0" lvl="0" marL="0" marR="0" rtl="0" algn="l">
              <a:lnSpc>
                <a:spcPct val="100000"/>
              </a:lnSpc>
              <a:spcBef>
                <a:spcPts val="0"/>
              </a:spcBef>
              <a:spcAft>
                <a:spcPts val="0"/>
              </a:spcAft>
              <a:buClr>
                <a:srgbClr val="16165C"/>
              </a:buClr>
              <a:buSzPts val="600"/>
              <a:buFont typeface="Arial"/>
              <a:buNone/>
            </a:pPr>
            <a:r>
              <a:rPr b="0" i="0" lang="en" sz="600" u="none" cap="none" strike="noStrike">
                <a:solidFill>
                  <a:srgbClr val="16165C"/>
                </a:solidFill>
                <a:latin typeface="Arial"/>
                <a:ea typeface="Arial"/>
                <a:cs typeface="Arial"/>
                <a:sym typeface="Arial"/>
              </a:rPr>
              <a:t>Figure 2:  </a:t>
            </a:r>
            <a:endParaRPr b="0" i="0" sz="600" u="none" cap="none" strike="noStrike">
              <a:solidFill>
                <a:srgbClr val="16165C"/>
              </a:solidFill>
              <a:latin typeface="Arial"/>
              <a:ea typeface="Arial"/>
              <a:cs typeface="Arial"/>
              <a:sym typeface="Arial"/>
            </a:endParaRPr>
          </a:p>
        </p:txBody>
      </p:sp>
      <p:sp>
        <p:nvSpPr>
          <p:cNvPr id="75" name="Google Shape;75;p13"/>
          <p:cNvSpPr/>
          <p:nvPr/>
        </p:nvSpPr>
        <p:spPr>
          <a:xfrm>
            <a:off x="6110552" y="3589734"/>
            <a:ext cx="2880000" cy="751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10500" lIns="21000" spcFirstLastPara="1" rIns="21000" wrap="square" tIns="10500">
            <a:noAutofit/>
          </a:bodyPr>
          <a:lstStyle/>
          <a:p>
            <a:pPr indent="0" lvl="0" marL="0" marR="0" rtl="0" algn="l">
              <a:lnSpc>
                <a:spcPct val="100000"/>
              </a:lnSpc>
              <a:spcBef>
                <a:spcPts val="0"/>
              </a:spcBef>
              <a:spcAft>
                <a:spcPts val="0"/>
              </a:spcAft>
              <a:buNone/>
            </a:pPr>
            <a:r>
              <a:t/>
            </a:r>
            <a:endParaRPr sz="700">
              <a:solidFill>
                <a:srgbClr val="262699"/>
              </a:solidFill>
            </a:endParaRPr>
          </a:p>
          <a:p>
            <a:pPr indent="0" lvl="0" marL="0" marR="0" rtl="0" algn="l">
              <a:lnSpc>
                <a:spcPct val="100000"/>
              </a:lnSpc>
              <a:spcBef>
                <a:spcPts val="300"/>
              </a:spcBef>
              <a:spcAft>
                <a:spcPts val="0"/>
              </a:spcAft>
              <a:buNone/>
            </a:pPr>
            <a:r>
              <a:rPr lang="en" sz="600">
                <a:solidFill>
                  <a:srgbClr val="262699"/>
                </a:solidFill>
              </a:rPr>
              <a:t>Al Amin, A. (2020). Audio-Visual Caption Evaluation Metric for People who are Deaf and Hard of Hearing.</a:t>
            </a:r>
            <a:endParaRPr sz="600">
              <a:solidFill>
                <a:srgbClr val="262699"/>
              </a:solidFill>
            </a:endParaRPr>
          </a:p>
          <a:p>
            <a:pPr indent="0" lvl="0" marL="0" marR="0" rtl="0" algn="l">
              <a:lnSpc>
                <a:spcPct val="100000"/>
              </a:lnSpc>
              <a:spcBef>
                <a:spcPts val="300"/>
              </a:spcBef>
              <a:spcAft>
                <a:spcPts val="0"/>
              </a:spcAft>
              <a:buNone/>
            </a:pPr>
            <a:r>
              <a:rPr lang="en" sz="600">
                <a:solidFill>
                  <a:srgbClr val="262699"/>
                </a:solidFill>
              </a:rPr>
              <a:t>Kafle, S., &amp; Huenerfauth, M. (2017, October). Evaluating the usability of automatically generated captions for people who are deaf or hard of hearing. In Proceedings of the 19th International ACM SIGACCESS Conference on Computers and Accessibility (pp. 165-174).</a:t>
            </a:r>
            <a:endParaRPr sz="600">
              <a:solidFill>
                <a:srgbClr val="262699"/>
              </a:solidFill>
            </a:endParaRPr>
          </a:p>
          <a:p>
            <a:pPr indent="0" lvl="0" marL="0" marR="0" rtl="0" algn="l">
              <a:lnSpc>
                <a:spcPct val="100000"/>
              </a:lnSpc>
              <a:spcBef>
                <a:spcPts val="0"/>
              </a:spcBef>
              <a:spcAft>
                <a:spcPts val="0"/>
              </a:spcAft>
              <a:buNone/>
            </a:pPr>
            <a:r>
              <a:t/>
            </a:r>
            <a:endParaRPr sz="700">
              <a:solidFill>
                <a:srgbClr val="262699"/>
              </a:solidFill>
            </a:endParaRPr>
          </a:p>
        </p:txBody>
      </p:sp>
      <p:sp>
        <p:nvSpPr>
          <p:cNvPr id="76" name="Google Shape;76;p13"/>
          <p:cNvSpPr/>
          <p:nvPr/>
        </p:nvSpPr>
        <p:spPr>
          <a:xfrm>
            <a:off x="6120579" y="3429000"/>
            <a:ext cx="703800" cy="144300"/>
          </a:xfrm>
          <a:prstGeom prst="rect">
            <a:avLst/>
          </a:prstGeom>
          <a:noFill/>
          <a:ln>
            <a:noFill/>
          </a:ln>
        </p:spPr>
        <p:txBody>
          <a:bodyPr anchorCtr="0" anchor="t" bIns="10500" lIns="21000" spcFirstLastPara="1" rIns="21000" wrap="square" tIns="1050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16165C"/>
                </a:solidFill>
                <a:latin typeface="Arial"/>
                <a:ea typeface="Arial"/>
                <a:cs typeface="Arial"/>
                <a:sym typeface="Arial"/>
              </a:rPr>
              <a:t>References</a:t>
            </a:r>
            <a:endParaRPr b="0" i="0" sz="300" u="none" cap="none" strike="noStrike">
              <a:solidFill>
                <a:srgbClr val="000000"/>
              </a:solidFill>
              <a:latin typeface="Arial"/>
              <a:ea typeface="Arial"/>
              <a:cs typeface="Arial"/>
              <a:sym typeface="Arial"/>
            </a:endParaRPr>
          </a:p>
        </p:txBody>
      </p:sp>
      <p:sp>
        <p:nvSpPr>
          <p:cNvPr id="77" name="Google Shape;77;p13"/>
          <p:cNvSpPr/>
          <p:nvPr/>
        </p:nvSpPr>
        <p:spPr>
          <a:xfrm>
            <a:off x="3190334" y="879035"/>
            <a:ext cx="2709900" cy="108300"/>
          </a:xfrm>
          <a:prstGeom prst="rect">
            <a:avLst/>
          </a:prstGeom>
          <a:noFill/>
          <a:ln>
            <a:noFill/>
          </a:ln>
        </p:spPr>
        <p:txBody>
          <a:bodyPr anchorCtr="0" anchor="t" bIns="10500" lIns="21000" spcFirstLastPara="1" rIns="21000" wrap="square" tIns="1050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21218A"/>
                </a:solidFill>
                <a:latin typeface="Arial"/>
                <a:ea typeface="Arial"/>
                <a:cs typeface="Arial"/>
                <a:sym typeface="Arial"/>
              </a:rPr>
              <a:t> Figure 1:</a:t>
            </a:r>
            <a:endParaRPr b="0" i="0" sz="600" u="none" cap="none" strike="noStrike">
              <a:solidFill>
                <a:srgbClr val="21218A"/>
              </a:solidFill>
              <a:latin typeface="Arial"/>
              <a:ea typeface="Arial"/>
              <a:cs typeface="Arial"/>
              <a:sym typeface="Arial"/>
            </a:endParaRPr>
          </a:p>
        </p:txBody>
      </p:sp>
      <p:pic>
        <p:nvPicPr>
          <p:cNvPr descr="AVD Logo large 1000x666.png" id="78" name="Google Shape;78;p13"/>
          <p:cNvPicPr preferRelativeResize="0"/>
          <p:nvPr/>
        </p:nvPicPr>
        <p:blipFill rotWithShape="1">
          <a:blip r:embed="rId4">
            <a:alphaModFix/>
          </a:blip>
          <a:srcRect b="0" l="0" r="0" t="0"/>
          <a:stretch/>
        </p:blipFill>
        <p:spPr>
          <a:xfrm>
            <a:off x="5651500" y="164842"/>
            <a:ext cx="565413" cy="376565"/>
          </a:xfrm>
          <a:prstGeom prst="rect">
            <a:avLst/>
          </a:prstGeom>
          <a:noFill/>
          <a:ln>
            <a:noFill/>
          </a:ln>
        </p:spPr>
      </p:pic>
      <p:pic>
        <p:nvPicPr>
          <p:cNvPr id="79" name="Google Shape;79;p13"/>
          <p:cNvPicPr preferRelativeResize="0"/>
          <p:nvPr/>
        </p:nvPicPr>
        <p:blipFill rotWithShape="1">
          <a:blip r:embed="rId5">
            <a:alphaModFix/>
          </a:blip>
          <a:srcRect b="0" l="0" r="0" t="0"/>
          <a:stretch/>
        </p:blipFill>
        <p:spPr>
          <a:xfrm>
            <a:off x="6830717" y="175432"/>
            <a:ext cx="720240" cy="384535"/>
          </a:xfrm>
          <a:prstGeom prst="rect">
            <a:avLst/>
          </a:prstGeom>
          <a:noFill/>
          <a:ln>
            <a:noFill/>
          </a:ln>
        </p:spPr>
      </p:pic>
      <p:pic>
        <p:nvPicPr>
          <p:cNvPr id="80" name="Google Shape;80;p13"/>
          <p:cNvPicPr preferRelativeResize="0"/>
          <p:nvPr/>
        </p:nvPicPr>
        <p:blipFill rotWithShape="1">
          <a:blip r:embed="rId6">
            <a:alphaModFix/>
          </a:blip>
          <a:srcRect b="0" l="0" r="0" t="0"/>
          <a:stretch/>
        </p:blipFill>
        <p:spPr>
          <a:xfrm>
            <a:off x="8324548" y="155897"/>
            <a:ext cx="395094" cy="397378"/>
          </a:xfrm>
          <a:prstGeom prst="rect">
            <a:avLst/>
          </a:prstGeom>
          <a:noFill/>
          <a:ln>
            <a:noFill/>
          </a:ln>
        </p:spPr>
      </p:pic>
      <p:pic>
        <p:nvPicPr>
          <p:cNvPr id="81" name="Google Shape;81;p13" title="Chart"/>
          <p:cNvPicPr preferRelativeResize="0"/>
          <p:nvPr/>
        </p:nvPicPr>
        <p:blipFill>
          <a:blip r:embed="rId7">
            <a:alphaModFix/>
          </a:blip>
          <a:stretch>
            <a:fillRect/>
          </a:stretch>
        </p:blipFill>
        <p:spPr>
          <a:xfrm>
            <a:off x="6199444" y="966206"/>
            <a:ext cx="2946031" cy="995162"/>
          </a:xfrm>
          <a:prstGeom prst="rect">
            <a:avLst/>
          </a:prstGeom>
          <a:noFill/>
          <a:ln>
            <a:noFill/>
          </a:ln>
        </p:spPr>
      </p:pic>
      <p:pic>
        <p:nvPicPr>
          <p:cNvPr id="82" name="Google Shape;82;p13"/>
          <p:cNvPicPr preferRelativeResize="0"/>
          <p:nvPr/>
        </p:nvPicPr>
        <p:blipFill>
          <a:blip r:embed="rId8">
            <a:alphaModFix/>
          </a:blip>
          <a:stretch>
            <a:fillRect/>
          </a:stretch>
        </p:blipFill>
        <p:spPr>
          <a:xfrm>
            <a:off x="3190325" y="998175"/>
            <a:ext cx="2709900" cy="995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