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HelveticaNeue-regular.fntdata"/><Relationship Id="rId21" Type="http://schemas.openxmlformats.org/officeDocument/2006/relationships/font" Target="fonts/La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elvetica Neue"/>
                <a:ea typeface="Helvetica Neue"/>
                <a:cs typeface="Helvetica Neue"/>
                <a:sym typeface="Helvetica Neue"/>
              </a:rPr>
              <a:t>For presentations: I would re-introduce your study design in 1 or 2 slides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d9e884a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d9e884a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d970a70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d970a70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B212C"/>
                </a:solidFill>
                <a:latin typeface="Helvetica Neue"/>
                <a:ea typeface="Helvetica Neue"/>
                <a:cs typeface="Helvetica Neue"/>
                <a:sym typeface="Helvetica Neue"/>
              </a:rPr>
              <a:t>For presentations: I would re-introduce your study design in 1 or 2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4d970a70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4d970a70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elvetica Neue"/>
                <a:ea typeface="Helvetica Neue"/>
                <a:cs typeface="Helvetica Neue"/>
                <a:sym typeface="Helvetica Neue"/>
              </a:rPr>
              <a:t>how you recruited your participants, how your study went,</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d970a7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d970a7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elvetica Neue"/>
                <a:ea typeface="Helvetica Neue"/>
                <a:cs typeface="Helvetica Neue"/>
                <a:sym typeface="Helvetica Neue"/>
              </a:rPr>
              <a:t>the results you got from your study/what patterns you noticed, and your analysis plan/what you found in your analysis if you've done any by that point.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5d9e884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5d9e884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4d970a70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4d970a70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B212C"/>
                </a:solidFill>
                <a:latin typeface="Helvetica Neue"/>
                <a:ea typeface="Helvetica Neue"/>
                <a:cs typeface="Helvetica Neue"/>
                <a:sym typeface="Helvetica Neue"/>
              </a:rPr>
              <a:t>the results you got from your study/what patterns you noticed, and your analysis plan/what you found in your analysis if you've done any by that point.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d9e884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5d9e884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Tian Wells &amp; Dylan Christoffels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solidFill>
                  <a:srgbClr val="FFFFFF"/>
                </a:solidFill>
              </a:rPr>
              <a:t>Research Question:</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lnSpc>
                <a:spcPct val="115000"/>
              </a:lnSpc>
              <a:spcBef>
                <a:spcPts val="0"/>
              </a:spcBef>
              <a:spcAft>
                <a:spcPts val="0"/>
              </a:spcAft>
              <a:buNone/>
            </a:pPr>
            <a:r>
              <a:rPr lang="en" sz="1750">
                <a:solidFill>
                  <a:srgbClr val="FFFFFF"/>
                </a:solidFill>
                <a:latin typeface="Lato"/>
                <a:ea typeface="Lato"/>
                <a:cs typeface="Lato"/>
                <a:sym typeface="Lato"/>
              </a:rPr>
              <a:t>How accurately do the WER/ACE2 models assess the quality of live TV captions when compared to each other? </a:t>
            </a:r>
            <a:endParaRPr sz="1750">
              <a:solidFill>
                <a:srgbClr val="FFFFFF"/>
              </a:solidFil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Study Design </a:t>
            </a:r>
            <a:endParaRPr/>
          </a:p>
        </p:txBody>
      </p:sp>
      <p:sp>
        <p:nvSpPr>
          <p:cNvPr id="146" name="Google Shape;146;p15"/>
          <p:cNvSpPr txBox="1"/>
          <p:nvPr>
            <p:ph idx="1" type="body"/>
          </p:nvPr>
        </p:nvSpPr>
        <p:spPr>
          <a:xfrm>
            <a:off x="1297500" y="1307850"/>
            <a:ext cx="7038900" cy="3220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Have o</a:t>
            </a:r>
            <a:r>
              <a:rPr lang="en" sz="1700"/>
              <a:t>ne-on-one meetings with </a:t>
            </a:r>
            <a:r>
              <a:rPr lang="en" sz="1700"/>
              <a:t>participants</a:t>
            </a:r>
            <a:endParaRPr sz="1700"/>
          </a:p>
          <a:p>
            <a:pPr indent="-336550" lvl="0" marL="457200" rtl="0" algn="l">
              <a:spcBef>
                <a:spcPts val="1000"/>
              </a:spcBef>
              <a:spcAft>
                <a:spcPts val="0"/>
              </a:spcAft>
              <a:buSzPts val="1700"/>
              <a:buAutoNum type="arabicPeriod"/>
            </a:pPr>
            <a:r>
              <a:rPr lang="en" sz="1700"/>
              <a:t>Show participants 10 sets of 2 live TV video clips</a:t>
            </a:r>
            <a:endParaRPr sz="1700"/>
          </a:p>
          <a:p>
            <a:pPr indent="-336550" lvl="1" marL="914400" rtl="0" algn="l">
              <a:spcBef>
                <a:spcPts val="1000"/>
              </a:spcBef>
              <a:spcAft>
                <a:spcPts val="0"/>
              </a:spcAft>
              <a:buSzPts val="1700"/>
              <a:buAutoNum type="alphaLcPeriod"/>
            </a:pPr>
            <a:r>
              <a:rPr lang="en" sz="1700"/>
              <a:t>One with original error captions</a:t>
            </a:r>
            <a:endParaRPr sz="1700"/>
          </a:p>
          <a:p>
            <a:pPr indent="-336550" lvl="1" marL="914400" rtl="0" algn="l">
              <a:spcBef>
                <a:spcPts val="1000"/>
              </a:spcBef>
              <a:spcAft>
                <a:spcPts val="0"/>
              </a:spcAft>
              <a:buSzPts val="1700"/>
              <a:buAutoNum type="alphaLcPeriod"/>
            </a:pPr>
            <a:r>
              <a:rPr lang="en" sz="1700"/>
              <a:t>The other with accurate captions</a:t>
            </a:r>
            <a:endParaRPr sz="1700"/>
          </a:p>
          <a:p>
            <a:pPr indent="-336550" lvl="1" marL="914400" rtl="0" algn="l">
              <a:spcBef>
                <a:spcPts val="1000"/>
              </a:spcBef>
              <a:spcAft>
                <a:spcPts val="0"/>
              </a:spcAft>
              <a:buSzPts val="1700"/>
              <a:buAutoNum type="alphaLcPeriod"/>
            </a:pPr>
            <a:r>
              <a:rPr lang="en" sz="1700"/>
              <a:t>Participants were asked about perceived quality of captions </a:t>
            </a:r>
            <a:endParaRPr sz="1700"/>
          </a:p>
          <a:p>
            <a:pPr indent="-336550" lvl="0" marL="457200" rtl="0" algn="l">
              <a:spcBef>
                <a:spcPts val="1000"/>
              </a:spcBef>
              <a:spcAft>
                <a:spcPts val="1000"/>
              </a:spcAft>
              <a:buSzPts val="1700"/>
              <a:buAutoNum type="arabicPeriod"/>
            </a:pPr>
            <a:r>
              <a:rPr lang="en" sz="1700"/>
              <a:t>Compare the perceived quality of captions with the WER and ACE assessments of quality, in order to see which metric is most accurate.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Recruitment</a:t>
            </a:r>
            <a:r>
              <a:rPr lang="en"/>
              <a:t> and Study Itself</a:t>
            </a:r>
            <a:endParaRPr/>
          </a:p>
        </p:txBody>
      </p:sp>
      <p:sp>
        <p:nvSpPr>
          <p:cNvPr id="152" name="Google Shape;152;p16"/>
          <p:cNvSpPr txBox="1"/>
          <p:nvPr>
            <p:ph idx="1" type="body"/>
          </p:nvPr>
        </p:nvSpPr>
        <p:spPr>
          <a:xfrm>
            <a:off x="1297525" y="1567550"/>
            <a:ext cx="7038900" cy="33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Recruitment</a:t>
            </a:r>
            <a:endParaRPr sz="1700"/>
          </a:p>
          <a:p>
            <a:pPr indent="-323850" lvl="1" marL="914400" rtl="0" algn="l">
              <a:spcBef>
                <a:spcPts val="0"/>
              </a:spcBef>
              <a:spcAft>
                <a:spcPts val="0"/>
              </a:spcAft>
              <a:buSzPts val="1500"/>
              <a:buChar char="○"/>
            </a:pPr>
            <a:r>
              <a:rPr lang="en" sz="1500"/>
              <a:t>We gathered a good number of people at first, but....</a:t>
            </a:r>
            <a:endParaRPr sz="1500"/>
          </a:p>
          <a:p>
            <a:pPr indent="-323850" lvl="1" marL="914400" rtl="0" algn="l">
              <a:spcBef>
                <a:spcPts val="0"/>
              </a:spcBef>
              <a:spcAft>
                <a:spcPts val="0"/>
              </a:spcAft>
              <a:buSzPts val="1500"/>
              <a:buChar char="○"/>
            </a:pPr>
            <a:r>
              <a:rPr lang="en" sz="1500"/>
              <a:t>Getting responses and scheduling is difficult given time constraints</a:t>
            </a:r>
            <a:endParaRPr sz="1500"/>
          </a:p>
          <a:p>
            <a:pPr indent="-323850" lvl="1" marL="914400" rtl="0" algn="l">
              <a:spcBef>
                <a:spcPts val="0"/>
              </a:spcBef>
              <a:spcAft>
                <a:spcPts val="0"/>
              </a:spcAft>
              <a:buSzPts val="1500"/>
              <a:buChar char="○"/>
            </a:pPr>
            <a:r>
              <a:rPr lang="en" sz="1500"/>
              <a:t>We currently have ten people that participated in our study.</a:t>
            </a:r>
            <a:endParaRPr sz="1500"/>
          </a:p>
          <a:p>
            <a:pPr indent="0" lvl="0" marL="914400" rtl="0" algn="l">
              <a:spcBef>
                <a:spcPts val="1200"/>
              </a:spcBef>
              <a:spcAft>
                <a:spcPts val="0"/>
              </a:spcAft>
              <a:buNone/>
            </a:pPr>
            <a:r>
              <a:t/>
            </a:r>
            <a:endParaRPr sz="1500"/>
          </a:p>
          <a:p>
            <a:pPr indent="-336550" lvl="0" marL="457200" rtl="0" algn="l">
              <a:spcBef>
                <a:spcPts val="1200"/>
              </a:spcBef>
              <a:spcAft>
                <a:spcPts val="0"/>
              </a:spcAft>
              <a:buSzPts val="1700"/>
              <a:buChar char="●"/>
            </a:pPr>
            <a:r>
              <a:rPr lang="en" sz="1700"/>
              <a:t>Our study went well.</a:t>
            </a:r>
            <a:endParaRPr sz="1700"/>
          </a:p>
          <a:p>
            <a:pPr indent="-323850" lvl="1" marL="914400" rtl="0" algn="l">
              <a:spcBef>
                <a:spcPts val="0"/>
              </a:spcBef>
              <a:spcAft>
                <a:spcPts val="0"/>
              </a:spcAft>
              <a:buSzPts val="1500"/>
              <a:buChar char="○"/>
            </a:pPr>
            <a:r>
              <a:rPr lang="en" sz="1500"/>
              <a:t>We don’t have any issues with the evaluation process.</a:t>
            </a:r>
            <a:endParaRPr sz="1500"/>
          </a:p>
          <a:p>
            <a:pPr indent="-323850" lvl="1" marL="914400" rtl="0" algn="l">
              <a:spcBef>
                <a:spcPts val="0"/>
              </a:spcBef>
              <a:spcAft>
                <a:spcPts val="0"/>
              </a:spcAft>
              <a:buSzPts val="1500"/>
              <a:buChar char="○"/>
            </a:pPr>
            <a:r>
              <a:rPr lang="en" sz="1500"/>
              <a:t>One question seem misunderstood to participate. Will mention that later.</a:t>
            </a:r>
            <a:endParaRPr sz="1500"/>
          </a:p>
          <a:p>
            <a:pPr indent="0" lvl="0" marL="0" rtl="0" algn="l">
              <a:spcBef>
                <a:spcPts val="12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results of our study</a:t>
            </a:r>
            <a:endParaRPr/>
          </a:p>
        </p:txBody>
      </p:sp>
      <p:sp>
        <p:nvSpPr>
          <p:cNvPr id="158" name="Google Shape;158;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a:t>
            </a:r>
            <a:r>
              <a:rPr lang="en" sz="1700"/>
              <a:t>notice</a:t>
            </a:r>
            <a:r>
              <a:rPr lang="en" sz="1700"/>
              <a:t> most of responded are similar with another </a:t>
            </a:r>
            <a:r>
              <a:rPr lang="en" sz="1700"/>
              <a:t>participates. One person has slightly different answers. </a:t>
            </a:r>
            <a:endParaRPr sz="1700"/>
          </a:p>
          <a:p>
            <a:pPr indent="0" lvl="0" marL="0" rtl="0" algn="l">
              <a:spcBef>
                <a:spcPts val="1200"/>
              </a:spcBef>
              <a:spcAft>
                <a:spcPts val="0"/>
              </a:spcAft>
              <a:buNone/>
            </a:pPr>
            <a:r>
              <a:rPr lang="en" sz="1700"/>
              <a:t>Rates of error caption quality averaged 4-7 (out of 7).</a:t>
            </a:r>
            <a:endParaRPr sz="1700"/>
          </a:p>
          <a:p>
            <a:pPr indent="0" lvl="0" marL="0" rtl="0" algn="l">
              <a:spcBef>
                <a:spcPts val="1200"/>
              </a:spcBef>
              <a:spcAft>
                <a:spcPts val="1200"/>
              </a:spcAft>
              <a:buNone/>
            </a:pPr>
            <a:r>
              <a:rPr lang="en" sz="1700"/>
              <a:t>Another question if they notice any error on caption. Mostly percentage responded </a:t>
            </a:r>
            <a:r>
              <a:rPr b="1" lang="en" sz="1700" u="sng"/>
              <a:t>Yes </a:t>
            </a:r>
            <a:r>
              <a:rPr lang="en" sz="1700"/>
              <a:t>but last two clips not really have that much error shown. So those last two slightly more have responded </a:t>
            </a:r>
            <a:r>
              <a:rPr b="1" lang="en" sz="1700" u="sng"/>
              <a:t>No</a:t>
            </a:r>
            <a:r>
              <a:rPr lang="en" sz="1700"/>
              <a:t> so far.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Study Question Clarity Issue</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Question 3: “Accurate clip: After watching the 100% accurate captions, how would you rate the quality of the original captions from 1-7?”</a:t>
            </a:r>
            <a:endParaRPr sz="1700"/>
          </a:p>
          <a:p>
            <a:pPr indent="0" lvl="0" marL="0" rtl="0" algn="l">
              <a:spcBef>
                <a:spcPts val="1200"/>
              </a:spcBef>
              <a:spcAft>
                <a:spcPts val="0"/>
              </a:spcAft>
              <a:buNone/>
            </a:pPr>
            <a:r>
              <a:rPr lang="en" sz="1500"/>
              <a:t>Some people put rate 7 (excellent) after having watched the accurate captions, which is not what we expected. We think many have misunderstood the question. Watching the accurate captions was supposed to help participants identify mistakes in the error captions, but it seems that participants instead rated the quality of the accurate captions.</a:t>
            </a:r>
            <a:endParaRPr sz="15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11"/>
              <a:t>Useful Data</a:t>
            </a:r>
            <a:endParaRPr sz="2511"/>
          </a:p>
          <a:p>
            <a:pPr indent="0" lvl="0" marL="0" rtl="0" algn="l">
              <a:spcBef>
                <a:spcPts val="0"/>
              </a:spcBef>
              <a:spcAft>
                <a:spcPts val="0"/>
              </a:spcAft>
              <a:buNone/>
            </a:pPr>
            <a:r>
              <a:rPr lang="en"/>
              <a:t>	</a:t>
            </a:r>
            <a:r>
              <a:rPr lang="en" sz="1922">
                <a:latin typeface="Lato"/>
                <a:ea typeface="Lato"/>
                <a:cs typeface="Lato"/>
                <a:sym typeface="Lato"/>
              </a:rPr>
              <a:t>What data is accurate, credible, and useful?</a:t>
            </a:r>
            <a:endParaRPr sz="2622"/>
          </a:p>
        </p:txBody>
      </p:sp>
      <p:sp>
        <p:nvSpPr>
          <p:cNvPr id="170" name="Google Shape;170;p19"/>
          <p:cNvSpPr txBox="1"/>
          <p:nvPr>
            <p:ph idx="1" type="body"/>
          </p:nvPr>
        </p:nvSpPr>
        <p:spPr>
          <a:xfrm>
            <a:off x="1297500" y="1567550"/>
            <a:ext cx="7038900" cy="32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data for the following questions are most consistent.</a:t>
            </a:r>
            <a:endParaRPr sz="1700"/>
          </a:p>
          <a:p>
            <a:pPr indent="-336550" lvl="0" marL="457200" rtl="0" algn="l">
              <a:spcBef>
                <a:spcPts val="1000"/>
              </a:spcBef>
              <a:spcAft>
                <a:spcPts val="0"/>
              </a:spcAft>
              <a:buSzPts val="1700"/>
              <a:buChar char="●"/>
            </a:pPr>
            <a:r>
              <a:rPr lang="en" sz="1700"/>
              <a:t>Question 4: “Do you feel you were able to fully understand the content of the error clip?” (1-7)</a:t>
            </a:r>
            <a:endParaRPr sz="1700"/>
          </a:p>
          <a:p>
            <a:pPr indent="-336550" lvl="1" marL="914400" rtl="0" algn="l">
              <a:spcBef>
                <a:spcPts val="1000"/>
              </a:spcBef>
              <a:spcAft>
                <a:spcPts val="0"/>
              </a:spcAft>
              <a:buSzPts val="1700"/>
              <a:buChar char="○"/>
            </a:pPr>
            <a:r>
              <a:rPr lang="en" sz="1700"/>
              <a:t>High numbers correspond to higher caption quality.</a:t>
            </a:r>
            <a:endParaRPr sz="1700"/>
          </a:p>
          <a:p>
            <a:pPr indent="-336550" lvl="0" marL="457200" rtl="0" algn="l">
              <a:spcBef>
                <a:spcPts val="1000"/>
              </a:spcBef>
              <a:spcAft>
                <a:spcPts val="0"/>
              </a:spcAft>
              <a:buSzPts val="1700"/>
              <a:buChar char="●"/>
            </a:pPr>
            <a:r>
              <a:rPr lang="en" sz="1700"/>
              <a:t>Question 5: “Comparing the original captions and accurate captions, how would you rate the differences between the two?” (1-7)</a:t>
            </a:r>
            <a:endParaRPr sz="1700"/>
          </a:p>
          <a:p>
            <a:pPr indent="-336550" lvl="1" marL="914400" rtl="0" algn="l">
              <a:spcBef>
                <a:spcPts val="1000"/>
              </a:spcBef>
              <a:spcAft>
                <a:spcPts val="0"/>
              </a:spcAft>
              <a:buSzPts val="1700"/>
              <a:buChar char="○"/>
            </a:pPr>
            <a:r>
              <a:rPr lang="en" sz="1700"/>
              <a:t>Low numbers </a:t>
            </a:r>
            <a:r>
              <a:rPr lang="en" sz="1700"/>
              <a:t>correspond</a:t>
            </a:r>
            <a:r>
              <a:rPr lang="en" sz="1700"/>
              <a:t> to lower caption quality.</a:t>
            </a:r>
            <a:endParaRPr sz="1700"/>
          </a:p>
          <a:p>
            <a:pPr indent="0" lvl="0" marL="0" rtl="0" algn="l">
              <a:spcBef>
                <a:spcPts val="10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Caption Metrics Stats so far</a:t>
            </a:r>
            <a:endParaRPr/>
          </a:p>
        </p:txBody>
      </p:sp>
      <p:pic>
        <p:nvPicPr>
          <p:cNvPr id="176" name="Google Shape;176;p20"/>
          <p:cNvPicPr preferRelativeResize="0"/>
          <p:nvPr/>
        </p:nvPicPr>
        <p:blipFill>
          <a:blip r:embed="rId3">
            <a:alphaModFix/>
          </a:blip>
          <a:stretch>
            <a:fillRect/>
          </a:stretch>
        </p:blipFill>
        <p:spPr>
          <a:xfrm>
            <a:off x="315950" y="1842600"/>
            <a:ext cx="8512102" cy="231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