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d16234a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d16234a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a:p>
            <a:pPr indent="0" lvl="0" marL="0" rtl="0" algn="l">
              <a:spcBef>
                <a:spcPts val="0"/>
              </a:spcBef>
              <a:spcAft>
                <a:spcPts val="0"/>
              </a:spcAft>
              <a:buNone/>
            </a:pPr>
            <a:r>
              <a:rPr lang="en"/>
              <a:t>Verbatim is regular conversation captioning </a:t>
            </a:r>
            <a:endParaRPr/>
          </a:p>
          <a:p>
            <a:pPr indent="0" lvl="0" marL="0" rtl="0" algn="l">
              <a:spcBef>
                <a:spcPts val="0"/>
              </a:spcBef>
              <a:spcAft>
                <a:spcPts val="0"/>
              </a:spcAft>
              <a:buNone/>
            </a:pPr>
            <a:r>
              <a:rPr lang="en"/>
              <a:t>Edited is shorter </a:t>
            </a:r>
            <a:r>
              <a:rPr lang="en"/>
              <a:t>version</a:t>
            </a:r>
            <a:r>
              <a:rPr lang="en"/>
              <a:t> to speed up. </a:t>
            </a:r>
            <a:endParaRPr/>
          </a:p>
          <a:p>
            <a:pPr indent="0" lvl="0" marL="0" rtl="0" algn="l">
              <a:spcBef>
                <a:spcPts val="0"/>
              </a:spcBef>
              <a:spcAft>
                <a:spcPts val="0"/>
              </a:spcAft>
              <a:buNone/>
            </a:pPr>
            <a:r>
              <a:rPr lang="en"/>
              <a:t>Literacy is able to read and write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d16234a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d16234a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d16234a76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d16234a76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d16234a76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d16234a76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d16234a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d16234a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d16234a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d16234a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d16234a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d16234a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d16234a76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d16234a76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jstor.org/stable/9001467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Caption Metrics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Dylan Christoffels &amp; Tian Wells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Research on Caption Comprehension</a:t>
            </a:r>
            <a:endParaRPr/>
          </a:p>
        </p:txBody>
      </p:sp>
      <p:sp>
        <p:nvSpPr>
          <p:cNvPr id="141" name="Google Shape;141;p14"/>
          <p:cNvSpPr txBox="1"/>
          <p:nvPr>
            <p:ph idx="1" type="body"/>
          </p:nvPr>
        </p:nvSpPr>
        <p:spPr>
          <a:xfrm>
            <a:off x="1297500" y="1307850"/>
            <a:ext cx="7038900" cy="336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At the beginning of our research, we focused on the </a:t>
            </a:r>
            <a:r>
              <a:rPr lang="en" sz="1600"/>
              <a:t>comprehension</a:t>
            </a:r>
            <a:r>
              <a:rPr lang="en" sz="1600"/>
              <a:t> of captions.</a:t>
            </a:r>
            <a:endParaRPr sz="1600"/>
          </a:p>
          <a:p>
            <a:pPr indent="-330200" lvl="0" marL="457200" rtl="0" algn="l">
              <a:spcBef>
                <a:spcPts val="0"/>
              </a:spcBef>
              <a:spcAft>
                <a:spcPts val="0"/>
              </a:spcAft>
              <a:buSzPts val="1600"/>
              <a:buChar char="●"/>
            </a:pPr>
            <a:r>
              <a:rPr lang="en" sz="1600"/>
              <a:t>We found several </a:t>
            </a:r>
            <a:r>
              <a:rPr lang="en" sz="1600"/>
              <a:t>experiments from other countries that</a:t>
            </a:r>
            <a:r>
              <a:rPr lang="en" sz="1600"/>
              <a:t> had participants watch TV shows. There were two groups: one with captions and other without. The results showed us how important captions are.</a:t>
            </a:r>
            <a:endParaRPr sz="1600"/>
          </a:p>
          <a:p>
            <a:pPr indent="-330200" lvl="0" marL="457200" rtl="0" algn="l">
              <a:spcBef>
                <a:spcPts val="0"/>
              </a:spcBef>
              <a:spcAft>
                <a:spcPts val="0"/>
              </a:spcAft>
              <a:buSzPts val="1600"/>
              <a:buChar char="●"/>
            </a:pPr>
            <a:r>
              <a:rPr lang="en" sz="1600"/>
              <a:t>We also found that DHH people often prefer verbatim captions over edited captions, even though they take longer to read. This is because they prefer to have more accurate and comprehensible captions over shorter ones (this  differs with different levels of literacy).</a:t>
            </a:r>
            <a:endParaRPr sz="1600"/>
          </a:p>
        </p:txBody>
      </p:sp>
      <p:sp>
        <p:nvSpPr>
          <p:cNvPr id="142" name="Google Shape;142;p14"/>
          <p:cNvSpPr txBox="1"/>
          <p:nvPr/>
        </p:nvSpPr>
        <p:spPr>
          <a:xfrm>
            <a:off x="2910900" y="4506250"/>
            <a:ext cx="3812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Lato"/>
                <a:ea typeface="Lato"/>
                <a:cs typeface="Lato"/>
                <a:sym typeface="Lato"/>
              </a:rPr>
              <a:t>Rodgers &amp; Webb (2017)</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Szarkowska, Krejtz, Klyszejko, &amp; Wieczorek (2011)</a:t>
            </a:r>
            <a:endParaRPr sz="12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Live Captioning Research</a:t>
            </a:r>
            <a:endParaRPr/>
          </a:p>
        </p:txBody>
      </p:sp>
      <p:sp>
        <p:nvSpPr>
          <p:cNvPr id="148" name="Google Shape;148;p15"/>
          <p:cNvSpPr txBox="1"/>
          <p:nvPr>
            <p:ph idx="1" type="body"/>
          </p:nvPr>
        </p:nvSpPr>
        <p:spPr>
          <a:xfrm>
            <a:off x="1297500" y="1307850"/>
            <a:ext cx="7038900" cy="3723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Then we focused on live captions instead, TV shows or movies, since the data we already have is on live TV.</a:t>
            </a:r>
            <a:endParaRPr sz="1600"/>
          </a:p>
          <a:p>
            <a:pPr indent="-330200" lvl="0" marL="457200" rtl="0" algn="l">
              <a:spcBef>
                <a:spcPts val="0"/>
              </a:spcBef>
              <a:spcAft>
                <a:spcPts val="0"/>
              </a:spcAft>
              <a:buSzPts val="1600"/>
              <a:buChar char="●"/>
            </a:pPr>
            <a:r>
              <a:rPr lang="en" sz="1600"/>
              <a:t>Caption metrics</a:t>
            </a:r>
            <a:r>
              <a:rPr lang="en" sz="1600"/>
              <a:t> more often are used on live captions since they were created by people (using stenography) or translated by speech recognition (using respeaking and/or ASR), making them more prone to errors.</a:t>
            </a:r>
            <a:endParaRPr sz="1600"/>
          </a:p>
          <a:p>
            <a:pPr indent="-330200" lvl="0" marL="457200" rtl="0" algn="l">
              <a:spcBef>
                <a:spcPts val="0"/>
              </a:spcBef>
              <a:spcAft>
                <a:spcPts val="0"/>
              </a:spcAft>
              <a:buSzPts val="1600"/>
              <a:buChar char="●"/>
            </a:pPr>
            <a:r>
              <a:rPr lang="en" sz="1600"/>
              <a:t>Stats show that closed-captions in the broadcast news contain an average of 17% word error rate.</a:t>
            </a:r>
            <a:endParaRPr sz="1600"/>
          </a:p>
          <a:p>
            <a:pPr indent="0" lvl="0" marL="0" rtl="0" algn="l">
              <a:spcBef>
                <a:spcPts val="1200"/>
              </a:spcBef>
              <a:spcAft>
                <a:spcPts val="1200"/>
              </a:spcAft>
              <a:buNone/>
            </a:pPr>
            <a:r>
              <a:t/>
            </a:r>
            <a:endParaRPr sz="1600"/>
          </a:p>
        </p:txBody>
      </p:sp>
      <p:sp>
        <p:nvSpPr>
          <p:cNvPr id="149" name="Google Shape;149;p15"/>
          <p:cNvSpPr txBox="1"/>
          <p:nvPr/>
        </p:nvSpPr>
        <p:spPr>
          <a:xfrm>
            <a:off x="2671500" y="4517025"/>
            <a:ext cx="3801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2000"/>
              </a:spcBef>
              <a:spcAft>
                <a:spcPts val="600"/>
              </a:spcAft>
              <a:buNone/>
            </a:pPr>
            <a:r>
              <a:rPr lang="en" sz="1200">
                <a:solidFill>
                  <a:schemeClr val="lt1"/>
                </a:solidFill>
                <a:latin typeface="Lato"/>
                <a:ea typeface="Lato"/>
                <a:cs typeface="Lato"/>
                <a:sym typeface="Lato"/>
              </a:rPr>
              <a:t>Jang &amp; Hauptmann (1999)</a:t>
            </a:r>
            <a:endParaRPr sz="6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Caption Metrics</a:t>
            </a:r>
            <a:endParaRPr/>
          </a:p>
          <a:p>
            <a:pPr indent="0" lvl="0" marL="0" rtl="0" algn="l">
              <a:lnSpc>
                <a:spcPct val="115000"/>
              </a:lnSpc>
              <a:spcBef>
                <a:spcPts val="0"/>
              </a:spcBef>
              <a:spcAft>
                <a:spcPts val="0"/>
              </a:spcAft>
              <a:buNone/>
            </a:pPr>
            <a:r>
              <a:t/>
            </a:r>
            <a:endParaRPr sz="1600">
              <a:latin typeface="Lato"/>
              <a:ea typeface="Lato"/>
              <a:cs typeface="Lato"/>
              <a:sym typeface="Lato"/>
            </a:endParaRPr>
          </a:p>
          <a:p>
            <a:pPr indent="0" lvl="0" marL="0" rtl="0" algn="l">
              <a:lnSpc>
                <a:spcPct val="115000"/>
              </a:lnSpc>
              <a:spcBef>
                <a:spcPts val="1200"/>
              </a:spcBef>
              <a:spcAft>
                <a:spcPts val="1200"/>
              </a:spcAft>
              <a:buNone/>
            </a:pPr>
            <a:r>
              <a:rPr lang="en" sz="1600">
                <a:latin typeface="Lato"/>
                <a:ea typeface="Lato"/>
                <a:cs typeface="Lato"/>
                <a:sym typeface="Lato"/>
              </a:rPr>
              <a:t>Metrics numerically compare what is actually spoken (transcript) with the captions</a:t>
            </a:r>
            <a:endParaRPr/>
          </a:p>
        </p:txBody>
      </p:sp>
      <p:sp>
        <p:nvSpPr>
          <p:cNvPr id="155" name="Google Shape;155;p1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WER  (Word Error Rate)</a:t>
            </a:r>
            <a:endParaRPr b="1" sz="1600"/>
          </a:p>
          <a:p>
            <a:pPr indent="0" lvl="0" marL="0" rtl="0" algn="l">
              <a:spcBef>
                <a:spcPts val="1200"/>
              </a:spcBef>
              <a:spcAft>
                <a:spcPts val="0"/>
              </a:spcAft>
              <a:buNone/>
            </a:pPr>
            <a:r>
              <a:rPr lang="en" sz="1600"/>
              <a:t>Penalizes words that are incorrect, due to a mistake </a:t>
            </a:r>
            <a:r>
              <a:rPr lang="en" sz="1600"/>
              <a:t>in</a:t>
            </a:r>
            <a:r>
              <a:rPr lang="en" sz="1600"/>
              <a:t> one of the three categories: insertion, deletion, or replacement.</a:t>
            </a:r>
            <a:endParaRPr sz="1600"/>
          </a:p>
          <a:p>
            <a:pPr indent="0" lvl="0" marL="0" rtl="0" algn="l">
              <a:spcBef>
                <a:spcPts val="1200"/>
              </a:spcBef>
              <a:spcAft>
                <a:spcPts val="1200"/>
              </a:spcAft>
              <a:buNone/>
            </a:pPr>
            <a:r>
              <a:rPr lang="en" sz="1600"/>
              <a:t>Errors are not weighted based on severity</a:t>
            </a:r>
            <a:endParaRPr sz="1600"/>
          </a:p>
        </p:txBody>
      </p:sp>
      <p:sp>
        <p:nvSpPr>
          <p:cNvPr id="156" name="Google Shape;156;p16"/>
          <p:cNvSpPr txBox="1"/>
          <p:nvPr>
            <p:ph idx="2" type="body"/>
          </p:nvPr>
        </p:nvSpPr>
        <p:spPr>
          <a:xfrm>
            <a:off x="4933225" y="1567550"/>
            <a:ext cx="3492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WWER (Weighted Word Error Rate)</a:t>
            </a:r>
            <a:endParaRPr b="1" sz="1600"/>
          </a:p>
          <a:p>
            <a:pPr indent="0" lvl="0" marL="0" rtl="0" algn="l">
              <a:spcBef>
                <a:spcPts val="1200"/>
              </a:spcBef>
              <a:spcAft>
                <a:spcPts val="0"/>
              </a:spcAft>
              <a:buNone/>
            </a:pPr>
            <a:r>
              <a:rPr lang="en" sz="1600"/>
              <a:t>Based on WER, except errors are weighted on severity.</a:t>
            </a:r>
            <a:endParaRPr sz="1600"/>
          </a:p>
          <a:p>
            <a:pPr indent="0" lvl="0" marL="0" rtl="0" algn="l">
              <a:spcBef>
                <a:spcPts val="1200"/>
              </a:spcBef>
              <a:spcAft>
                <a:spcPts val="0"/>
              </a:spcAft>
              <a:buNone/>
            </a:pPr>
            <a:r>
              <a:rPr lang="en" sz="1600"/>
              <a:t>There are 17 error types that each have a weight. Each of the 17 types belongs to one of the 3 WER error types.</a:t>
            </a:r>
            <a:endParaRPr sz="1600"/>
          </a:p>
          <a:p>
            <a:pPr indent="0" lvl="0" marL="0" rtl="0" algn="l">
              <a:spcBef>
                <a:spcPts val="1200"/>
              </a:spcBef>
              <a:spcAft>
                <a:spcPts val="1200"/>
              </a:spcAft>
              <a:buNone/>
            </a:pPr>
            <a:r>
              <a:t/>
            </a:r>
            <a:endParaRPr/>
          </a:p>
        </p:txBody>
      </p:sp>
      <p:sp>
        <p:nvSpPr>
          <p:cNvPr id="157" name="Google Shape;157;p16"/>
          <p:cNvSpPr txBox="1"/>
          <p:nvPr/>
        </p:nvSpPr>
        <p:spPr>
          <a:xfrm>
            <a:off x="1995450" y="4478750"/>
            <a:ext cx="5153100" cy="5541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200">
                <a:solidFill>
                  <a:schemeClr val="lt1"/>
                </a:solidFill>
                <a:latin typeface="Lato"/>
                <a:ea typeface="Lato"/>
                <a:cs typeface="Lato"/>
                <a:sym typeface="Lato"/>
              </a:rPr>
              <a:t>Al Amin (2020)</a:t>
            </a:r>
            <a:endParaRPr sz="1200">
              <a:solidFill>
                <a:schemeClr val="lt1"/>
              </a:solidFill>
              <a:latin typeface="Lato"/>
              <a:ea typeface="Lato"/>
              <a:cs typeface="Lato"/>
              <a:sym typeface="Lato"/>
            </a:endParaRPr>
          </a:p>
          <a:p>
            <a:pPr indent="0" lvl="0" marL="0" rtl="0" algn="ctr">
              <a:lnSpc>
                <a:spcPct val="100000"/>
              </a:lnSpc>
              <a:spcBef>
                <a:spcPts val="0"/>
              </a:spcBef>
              <a:spcAft>
                <a:spcPts val="0"/>
              </a:spcAft>
              <a:buNone/>
            </a:pPr>
            <a:r>
              <a:rPr lang="en" sz="1200">
                <a:solidFill>
                  <a:schemeClr val="lt1"/>
                </a:solidFill>
                <a:latin typeface="Lato"/>
                <a:ea typeface="Lato"/>
                <a:cs typeface="Lato"/>
                <a:sym typeface="Lato"/>
              </a:rPr>
              <a:t>Apone, Brooks, &amp; O’Connell (2010)</a:t>
            </a:r>
            <a:endParaRPr sz="12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Different Caption Metrics</a:t>
            </a:r>
            <a:endParaRPr/>
          </a:p>
        </p:txBody>
      </p:sp>
      <p:sp>
        <p:nvSpPr>
          <p:cNvPr id="163" name="Google Shape;163;p17"/>
          <p:cNvSpPr txBox="1"/>
          <p:nvPr>
            <p:ph idx="1" type="body"/>
          </p:nvPr>
        </p:nvSpPr>
        <p:spPr>
          <a:xfrm>
            <a:off x="1297500" y="1378450"/>
            <a:ext cx="3403200" cy="32241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en" sz="3350"/>
              <a:t>NER</a:t>
            </a:r>
            <a:endParaRPr b="1" sz="3350"/>
          </a:p>
          <a:p>
            <a:pPr indent="0" lvl="0" marL="0" rtl="0" algn="l">
              <a:spcBef>
                <a:spcPts val="1200"/>
              </a:spcBef>
              <a:spcAft>
                <a:spcPts val="0"/>
              </a:spcAft>
              <a:buNone/>
            </a:pPr>
            <a:r>
              <a:rPr lang="en" sz="3350"/>
              <a:t>Semi-automatic metric that needs a human expert to weigh errors</a:t>
            </a:r>
            <a:endParaRPr sz="3350"/>
          </a:p>
          <a:p>
            <a:pPr indent="0" lvl="0" marL="0" rtl="0" algn="l">
              <a:spcBef>
                <a:spcPts val="1200"/>
              </a:spcBef>
              <a:spcAft>
                <a:spcPts val="0"/>
              </a:spcAft>
              <a:buNone/>
            </a:pPr>
            <a:r>
              <a:rPr lang="en" sz="3350"/>
              <a:t>Mostly used for live caption evaluation</a:t>
            </a:r>
            <a:endParaRPr sz="3350"/>
          </a:p>
          <a:p>
            <a:pPr indent="0" lvl="0" marL="0" rtl="0" algn="l">
              <a:spcBef>
                <a:spcPts val="1200"/>
              </a:spcBef>
              <a:spcAft>
                <a:spcPts val="0"/>
              </a:spcAft>
              <a:buNone/>
            </a:pPr>
            <a:r>
              <a:rPr lang="en" sz="3350"/>
              <a:t>Two error types: edition and recognition</a:t>
            </a:r>
            <a:endParaRPr sz="3350"/>
          </a:p>
          <a:p>
            <a:pPr indent="0" lvl="0" marL="0" rtl="0" algn="l">
              <a:spcBef>
                <a:spcPts val="1200"/>
              </a:spcBef>
              <a:spcAft>
                <a:spcPts val="0"/>
              </a:spcAft>
              <a:buNone/>
            </a:pPr>
            <a:r>
              <a:rPr lang="en" sz="3350"/>
              <a:t>Three severity levels: Minor, Standard, Serious</a:t>
            </a:r>
            <a:endParaRPr sz="3350"/>
          </a:p>
          <a:p>
            <a:pPr indent="0" lvl="0" marL="0" rtl="0" algn="l">
              <a:spcBef>
                <a:spcPts val="1200"/>
              </a:spcBef>
              <a:spcAft>
                <a:spcPts val="1200"/>
              </a:spcAft>
              <a:buNone/>
            </a:pPr>
            <a:r>
              <a:t/>
            </a:r>
            <a:endParaRPr/>
          </a:p>
        </p:txBody>
      </p:sp>
      <p:sp>
        <p:nvSpPr>
          <p:cNvPr id="164" name="Google Shape;164;p17"/>
          <p:cNvSpPr txBox="1"/>
          <p:nvPr>
            <p:ph idx="2" type="body"/>
          </p:nvPr>
        </p:nvSpPr>
        <p:spPr>
          <a:xfrm>
            <a:off x="4933200" y="1307850"/>
            <a:ext cx="3403200" cy="32241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sz="2550"/>
              <a:t>ACE</a:t>
            </a:r>
            <a:endParaRPr b="1" sz="2550"/>
          </a:p>
          <a:p>
            <a:pPr indent="0" lvl="0" marL="0" rtl="0" algn="l">
              <a:spcBef>
                <a:spcPts val="1200"/>
              </a:spcBef>
              <a:spcAft>
                <a:spcPts val="0"/>
              </a:spcAft>
              <a:buNone/>
            </a:pPr>
            <a:r>
              <a:rPr lang="en" sz="2550"/>
              <a:t>Evaluated ASR-generated captions specifically for DHH people</a:t>
            </a:r>
            <a:endParaRPr sz="2550"/>
          </a:p>
          <a:p>
            <a:pPr indent="0" lvl="0" marL="0" rtl="0" algn="l">
              <a:spcBef>
                <a:spcPts val="1200"/>
              </a:spcBef>
              <a:spcAft>
                <a:spcPts val="0"/>
              </a:spcAft>
              <a:buNone/>
            </a:pPr>
            <a:r>
              <a:rPr lang="en" sz="2550"/>
              <a:t>Unlike WER, distinguished between harmful and less harmful errors</a:t>
            </a:r>
            <a:endParaRPr sz="2550"/>
          </a:p>
          <a:p>
            <a:pPr indent="0" lvl="0" marL="0" rtl="0" algn="l">
              <a:spcBef>
                <a:spcPts val="1200"/>
              </a:spcBef>
              <a:spcAft>
                <a:spcPts val="0"/>
              </a:spcAft>
              <a:buNone/>
            </a:pPr>
            <a:r>
              <a:rPr lang="en" sz="2550"/>
              <a:t>Uses word predictability score to measure keywords in a text, and semantic distance to approximate deviation</a:t>
            </a:r>
            <a:endParaRPr sz="2550"/>
          </a:p>
          <a:p>
            <a:pPr indent="0" lvl="0" marL="0" rtl="0" algn="l">
              <a:spcBef>
                <a:spcPts val="1200"/>
              </a:spcBef>
              <a:spcAft>
                <a:spcPts val="1200"/>
              </a:spcAft>
              <a:buNone/>
            </a:pPr>
            <a:r>
              <a:t/>
            </a:r>
            <a:endParaRPr/>
          </a:p>
        </p:txBody>
      </p:sp>
      <p:sp>
        <p:nvSpPr>
          <p:cNvPr id="165" name="Google Shape;165;p17"/>
          <p:cNvSpPr txBox="1"/>
          <p:nvPr/>
        </p:nvSpPr>
        <p:spPr>
          <a:xfrm>
            <a:off x="3338100" y="4478500"/>
            <a:ext cx="2467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Lato"/>
                <a:ea typeface="Lato"/>
                <a:cs typeface="Lato"/>
                <a:sym typeface="Lato"/>
              </a:rPr>
              <a:t>Kafle &amp; Huenerfauth (2017)</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Romero-Fresco &amp; Martinez (2015)</a:t>
            </a:r>
            <a:endParaRPr sz="12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a:t>
            </a:r>
            <a:r>
              <a:rPr lang="en"/>
              <a:t>calculate </a:t>
            </a:r>
            <a:r>
              <a:rPr lang="en"/>
              <a:t>caption metrics like WER?</a:t>
            </a:r>
            <a:endParaRPr/>
          </a:p>
        </p:txBody>
      </p:sp>
      <p:sp>
        <p:nvSpPr>
          <p:cNvPr id="171" name="Google Shape;171;p18"/>
          <p:cNvSpPr txBox="1"/>
          <p:nvPr>
            <p:ph idx="1" type="body"/>
          </p:nvPr>
        </p:nvSpPr>
        <p:spPr>
          <a:xfrm>
            <a:off x="1297500" y="919600"/>
            <a:ext cx="7393800" cy="31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There are three error types:</a:t>
            </a:r>
            <a:endParaRPr/>
          </a:p>
          <a:p>
            <a:pPr indent="-304800" lvl="0" marL="457200" rtl="0" algn="l">
              <a:spcBef>
                <a:spcPts val="0"/>
              </a:spcBef>
              <a:spcAft>
                <a:spcPts val="0"/>
              </a:spcAft>
              <a:buSzPts val="1200"/>
              <a:buAutoNum type="arabicPeriod"/>
            </a:pPr>
            <a:r>
              <a:rPr lang="en" sz="1200"/>
              <a:t>Substitution - one error word that substituted for a correct word in reference transcript.</a:t>
            </a:r>
            <a:endParaRPr sz="1200"/>
          </a:p>
          <a:p>
            <a:pPr indent="-304800" lvl="0" marL="457200" rtl="0" algn="l">
              <a:spcBef>
                <a:spcPts val="0"/>
              </a:spcBef>
              <a:spcAft>
                <a:spcPts val="0"/>
              </a:spcAft>
              <a:buSzPts val="1200"/>
              <a:buAutoNum type="arabicPeriod"/>
            </a:pPr>
            <a:r>
              <a:rPr lang="en" sz="1200"/>
              <a:t>Deletion - One word that has been deleted or omitted from the transcript.</a:t>
            </a:r>
            <a:endParaRPr sz="1200"/>
          </a:p>
          <a:p>
            <a:pPr indent="-304800" lvl="0" marL="457200" rtl="0" algn="l">
              <a:spcBef>
                <a:spcPts val="0"/>
              </a:spcBef>
              <a:spcAft>
                <a:spcPts val="0"/>
              </a:spcAft>
              <a:buSzPts val="1200"/>
              <a:buAutoNum type="arabicPeriod"/>
            </a:pPr>
            <a:r>
              <a:rPr lang="en" sz="1200"/>
              <a:t>Insertion - One word has been inserted into the transcript that wasn’t spoken.</a:t>
            </a:r>
            <a:endParaRPr sz="1200"/>
          </a:p>
          <a:p>
            <a:pPr indent="0" lvl="0" marL="0" rtl="0" algn="l">
              <a:spcBef>
                <a:spcPts val="0"/>
              </a:spcBef>
              <a:spcAft>
                <a:spcPts val="0"/>
              </a:spcAft>
              <a:buClr>
                <a:schemeClr val="dk1"/>
              </a:buClr>
              <a:buSzPts val="1100"/>
              <a:buFont typeface="Arial"/>
              <a:buNone/>
            </a:pPr>
            <a:r>
              <a:rPr lang="en" sz="1200"/>
              <a:t> </a:t>
            </a:r>
            <a:endParaRPr sz="1200"/>
          </a:p>
          <a:p>
            <a:pPr indent="0" lvl="0" marL="0" rtl="0" algn="l">
              <a:spcBef>
                <a:spcPts val="0"/>
              </a:spcBef>
              <a:spcAft>
                <a:spcPts val="0"/>
              </a:spcAft>
              <a:buClr>
                <a:schemeClr val="dk1"/>
              </a:buClr>
              <a:buSzPts val="1100"/>
              <a:buFont typeface="Arial"/>
              <a:buNone/>
            </a:pPr>
            <a:r>
              <a:rPr b="1" lang="en"/>
              <a:t>WER = (Sub + Del + Ins) / N</a:t>
            </a:r>
            <a:endParaRPr b="1"/>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rPr lang="en" sz="1200"/>
              <a:t>The N is the total number of words in the reference transcript.</a:t>
            </a:r>
            <a:endParaRPr sz="1200"/>
          </a:p>
          <a:p>
            <a:pPr indent="0" lvl="0" marL="0" rtl="0" algn="l">
              <a:spcBef>
                <a:spcPts val="0"/>
              </a:spcBef>
              <a:spcAft>
                <a:spcPts val="0"/>
              </a:spcAft>
              <a:buClr>
                <a:schemeClr val="dk1"/>
              </a:buClr>
              <a:buSzPts val="1100"/>
              <a:buFont typeface="Arial"/>
              <a:buNone/>
            </a:pPr>
            <a:r>
              <a:rPr lang="en" sz="1200"/>
              <a:t> </a:t>
            </a:r>
            <a:endParaRPr sz="1200"/>
          </a:p>
          <a:p>
            <a:pPr indent="0" lvl="0" marL="0" rtl="0" algn="l">
              <a:spcBef>
                <a:spcPts val="0"/>
              </a:spcBef>
              <a:spcAft>
                <a:spcPts val="0"/>
              </a:spcAft>
              <a:buClr>
                <a:schemeClr val="dk1"/>
              </a:buClr>
              <a:buSzPts val="1100"/>
              <a:buFont typeface="Arial"/>
              <a:buNone/>
            </a:pPr>
            <a:r>
              <a:rPr lang="en" sz="1200"/>
              <a:t>“This identifies the errors more clearly. There is one substitution (“PROSWILLING” has been substituted for “PROCESS”) and two deletions (WILL and BE have been left out).”</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rPr lang="en" sz="1200"/>
              <a:t>“Using the WER formula, there are 3 errors out of 5 words, or a 60% Word Error Rate.” (p.4)</a:t>
            </a:r>
            <a:endParaRPr sz="1200"/>
          </a:p>
        </p:txBody>
      </p:sp>
      <p:pic>
        <p:nvPicPr>
          <p:cNvPr id="172" name="Google Shape;172;p18"/>
          <p:cNvPicPr preferRelativeResize="0"/>
          <p:nvPr/>
        </p:nvPicPr>
        <p:blipFill>
          <a:blip r:embed="rId3">
            <a:alphaModFix/>
          </a:blip>
          <a:stretch>
            <a:fillRect/>
          </a:stretch>
        </p:blipFill>
        <p:spPr>
          <a:xfrm>
            <a:off x="2372538" y="3857000"/>
            <a:ext cx="4086225" cy="836225"/>
          </a:xfrm>
          <a:prstGeom prst="rect">
            <a:avLst/>
          </a:prstGeom>
          <a:noFill/>
          <a:ln>
            <a:noFill/>
          </a:ln>
        </p:spPr>
      </p:pic>
      <p:sp>
        <p:nvSpPr>
          <p:cNvPr id="173" name="Google Shape;173;p18"/>
          <p:cNvSpPr txBox="1"/>
          <p:nvPr/>
        </p:nvSpPr>
        <p:spPr>
          <a:xfrm>
            <a:off x="718750" y="4693225"/>
            <a:ext cx="73938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chemeClr val="lt1"/>
                </a:solidFill>
                <a:latin typeface="Lato"/>
                <a:ea typeface="Lato"/>
                <a:cs typeface="Lato"/>
                <a:sym typeface="Lato"/>
              </a:rPr>
              <a:t>Apone, Brooks, &amp; O’Connell (2010). </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 we not know or need to know?</a:t>
            </a:r>
            <a:endParaRPr/>
          </a:p>
        </p:txBody>
      </p:sp>
      <p:sp>
        <p:nvSpPr>
          <p:cNvPr id="179" name="Google Shape;179;p19"/>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In our research, we found that although there are many different caption metrics out there, there is little to no research exploring how these metrics compare to each other.</a:t>
            </a:r>
            <a:endParaRPr sz="1600"/>
          </a:p>
          <a:p>
            <a:pPr indent="-330200" lvl="1" marL="914400" rtl="0" algn="l">
              <a:spcBef>
                <a:spcPts val="0"/>
              </a:spcBef>
              <a:spcAft>
                <a:spcPts val="0"/>
              </a:spcAft>
              <a:buSzPts val="1600"/>
              <a:buChar char="○"/>
            </a:pPr>
            <a:r>
              <a:rPr lang="en" sz="1600"/>
              <a:t>This makes it harder to make an informed decision about which caption metric to use and when.</a:t>
            </a:r>
            <a:endParaRPr sz="1600"/>
          </a:p>
          <a:p>
            <a:pPr indent="-330200" lvl="0" marL="457200" rtl="0" algn="l">
              <a:spcBef>
                <a:spcPts val="0"/>
              </a:spcBef>
              <a:spcAft>
                <a:spcPts val="0"/>
              </a:spcAft>
              <a:buSzPts val="1600"/>
              <a:buChar char="●"/>
            </a:pPr>
            <a:r>
              <a:rPr lang="en" sz="1600"/>
              <a:t>We found research comparing WER and ACE when used for ASR-generated captions. The result was that ACE performed better in correlation to user experiences.</a:t>
            </a:r>
            <a:endParaRPr sz="1600"/>
          </a:p>
          <a:p>
            <a:pPr indent="-330200" lvl="0" marL="457200" rtl="0" algn="l">
              <a:spcBef>
                <a:spcPts val="0"/>
              </a:spcBef>
              <a:spcAft>
                <a:spcPts val="0"/>
              </a:spcAft>
              <a:buSzPts val="1600"/>
              <a:buChar char="●"/>
            </a:pPr>
            <a:r>
              <a:rPr lang="en" sz="1600"/>
              <a:t>We still don’t know how these caption metrics would compare when used for live TV captioning.</a:t>
            </a:r>
            <a:endParaRPr sz="1600"/>
          </a:p>
        </p:txBody>
      </p:sp>
      <p:sp>
        <p:nvSpPr>
          <p:cNvPr id="180" name="Google Shape;180;p19"/>
          <p:cNvSpPr txBox="1"/>
          <p:nvPr/>
        </p:nvSpPr>
        <p:spPr>
          <a:xfrm>
            <a:off x="3109800" y="4597300"/>
            <a:ext cx="2924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Lato"/>
                <a:ea typeface="Lato"/>
                <a:cs typeface="Lato"/>
                <a:sym typeface="Lato"/>
              </a:rPr>
              <a:t>Kafle &amp; Huenerfauth (2017)</a:t>
            </a:r>
            <a:endParaRPr sz="12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9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a:t>
            </a:r>
            <a:r>
              <a:rPr lang="en"/>
              <a:t> Question:</a:t>
            </a:r>
            <a:endParaRPr/>
          </a:p>
          <a:p>
            <a:pPr indent="0" lvl="0" marL="0" rtl="0" algn="l">
              <a:lnSpc>
                <a:spcPct val="115000"/>
              </a:lnSpc>
              <a:spcBef>
                <a:spcPts val="0"/>
              </a:spcBef>
              <a:spcAft>
                <a:spcPts val="1200"/>
              </a:spcAft>
              <a:buNone/>
            </a:pPr>
            <a:r>
              <a:rPr lang="en" sz="1750">
                <a:latin typeface="Lato"/>
                <a:ea typeface="Lato"/>
                <a:cs typeface="Lato"/>
                <a:sym typeface="Lato"/>
              </a:rPr>
              <a:t>How accurately do the WER/WWER/NER/ACE2 models assess the quality of live TV captions when compared to each other? </a:t>
            </a:r>
            <a:endParaRPr sz="1750"/>
          </a:p>
        </p:txBody>
      </p:sp>
      <p:sp>
        <p:nvSpPr>
          <p:cNvPr id="186" name="Google Shape;186;p20"/>
          <p:cNvSpPr txBox="1"/>
          <p:nvPr>
            <p:ph idx="1" type="body"/>
          </p:nvPr>
        </p:nvSpPr>
        <p:spPr>
          <a:xfrm>
            <a:off x="182075" y="1490700"/>
            <a:ext cx="3209100" cy="356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Idea for our </a:t>
            </a:r>
            <a:r>
              <a:rPr b="1" lang="en" sz="1600"/>
              <a:t>evaluation</a:t>
            </a:r>
            <a:r>
              <a:rPr b="1" lang="en" sz="1600"/>
              <a:t> plan:</a:t>
            </a:r>
            <a:r>
              <a:rPr lang="en" sz="1500"/>
              <a:t> </a:t>
            </a:r>
            <a:endParaRPr sz="1500"/>
          </a:p>
          <a:p>
            <a:pPr indent="-323850" lvl="0" marL="457200" rtl="0" algn="l">
              <a:spcBef>
                <a:spcPts val="0"/>
              </a:spcBef>
              <a:spcAft>
                <a:spcPts val="0"/>
              </a:spcAft>
              <a:buSzPts val="1500"/>
              <a:buAutoNum type="arabicPeriod"/>
            </a:pPr>
            <a:r>
              <a:rPr lang="en" sz="1500"/>
              <a:t>Evaluate our live TV captioning data with the metrics</a:t>
            </a:r>
            <a:endParaRPr sz="1500"/>
          </a:p>
          <a:p>
            <a:pPr indent="-323850" lvl="0" marL="457200" rtl="0" algn="l">
              <a:spcBef>
                <a:spcPts val="0"/>
              </a:spcBef>
              <a:spcAft>
                <a:spcPts val="0"/>
              </a:spcAft>
              <a:buSzPts val="1500"/>
              <a:buAutoNum type="arabicPeriod"/>
            </a:pPr>
            <a:r>
              <a:rPr lang="en" sz="1500"/>
              <a:t>Write a code that will find parts of the captioning where the different metrics conflict the most</a:t>
            </a:r>
            <a:endParaRPr sz="1500"/>
          </a:p>
          <a:p>
            <a:pPr indent="-323850" lvl="0" marL="457200" rtl="0" algn="l">
              <a:spcBef>
                <a:spcPts val="0"/>
              </a:spcBef>
              <a:spcAft>
                <a:spcPts val="0"/>
              </a:spcAft>
              <a:buSzPts val="1500"/>
              <a:buAutoNum type="arabicPeriod"/>
            </a:pPr>
            <a:r>
              <a:rPr lang="en" sz="1500"/>
              <a:t>Test participants will need to rank the quality of the chosen clips/captions</a:t>
            </a:r>
            <a:endParaRPr sz="1500"/>
          </a:p>
        </p:txBody>
      </p:sp>
      <p:pic>
        <p:nvPicPr>
          <p:cNvPr id="187" name="Google Shape;187;p20"/>
          <p:cNvPicPr preferRelativeResize="0"/>
          <p:nvPr/>
        </p:nvPicPr>
        <p:blipFill>
          <a:blip r:embed="rId3">
            <a:alphaModFix/>
          </a:blip>
          <a:stretch>
            <a:fillRect/>
          </a:stretch>
        </p:blipFill>
        <p:spPr>
          <a:xfrm>
            <a:off x="3453908" y="1490700"/>
            <a:ext cx="5617742" cy="356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93" name="Google Shape;193;p21"/>
          <p:cNvSpPr txBox="1"/>
          <p:nvPr>
            <p:ph idx="1" type="body"/>
          </p:nvPr>
        </p:nvSpPr>
        <p:spPr>
          <a:xfrm>
            <a:off x="1297500" y="1144675"/>
            <a:ext cx="7038900" cy="3899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200"/>
              <a:t>Al Amin, A. (2020). Audio-Visual Caption Evaluation Metric for People who are Deaf and Hard of Hearing.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Apone, T., Brooks, M., &amp; O’Connell, T. (2010). Caption Accuracy Metrics Project. </a:t>
            </a:r>
            <a:r>
              <a:rPr i="1" lang="en" sz="1200"/>
              <a:t>Caption Viewer Survey: Error Ranking of Real-time Captions in Live Television News Programs. Boston</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Jang, P. J., &amp; Hauptmann, A. G. (1999, June). Improving acoustic models with captioned multimedia speech. In </a:t>
            </a:r>
            <a:r>
              <a:rPr i="1" lang="en" sz="1200"/>
              <a:t>Proceedings IEEE International Conference on Multimedia Computing and Systems</a:t>
            </a:r>
            <a:r>
              <a:rPr lang="en" sz="1200"/>
              <a:t> (Vol. 2, pp. 767-771). IEEE.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100"/>
              <a:t>Kafle, S., &amp; Huenerfauth, M. (2017, October). Evaluating the usability of automatically generated captions for people who are deaf or hard of hearing. In </a:t>
            </a:r>
            <a:r>
              <a:rPr i="1" lang="en" sz="1100"/>
              <a:t>Proceedings of the 19th International ACM SIGACCESS Conference on Computers and Accessibility</a:t>
            </a:r>
            <a:r>
              <a:rPr lang="en" sz="1100"/>
              <a:t> (pp. 165-174).</a:t>
            </a:r>
            <a:endParaRPr sz="1100"/>
          </a:p>
          <a:p>
            <a:pPr indent="0" lvl="0" marL="0" rtl="0" algn="l">
              <a:spcBef>
                <a:spcPts val="0"/>
              </a:spcBef>
              <a:spcAft>
                <a:spcPts val="0"/>
              </a:spcAft>
              <a:buNone/>
            </a:pPr>
            <a:r>
              <a:t/>
            </a:r>
            <a:endParaRPr sz="1200"/>
          </a:p>
          <a:p>
            <a:pPr indent="0" lvl="0" marL="0" rtl="0" algn="l">
              <a:spcBef>
                <a:spcPts val="0"/>
              </a:spcBef>
              <a:spcAft>
                <a:spcPts val="0"/>
              </a:spcAft>
              <a:buNone/>
            </a:pPr>
            <a:r>
              <a:rPr lang="en" sz="1200"/>
              <a:t>Rodgers, M., &amp; Webb, S. (2017). The Effects of Captions on EFL Learners’ Comprehension of English-Language Television Programs. </a:t>
            </a:r>
            <a:r>
              <a:rPr i="1" lang="en" sz="1200"/>
              <a:t>CALICO Journal,</a:t>
            </a:r>
            <a:r>
              <a:rPr lang="en" sz="1200"/>
              <a:t> </a:t>
            </a:r>
            <a:r>
              <a:rPr i="1" lang="en" sz="1200"/>
              <a:t>34</a:t>
            </a:r>
            <a:r>
              <a:rPr lang="en" sz="1200"/>
              <a:t>(1), 20-38. Retrieved May 18, 2021, from </a:t>
            </a:r>
            <a:r>
              <a:rPr lang="en" sz="1200" u="sng">
                <a:solidFill>
                  <a:schemeClr val="hlink"/>
                </a:solidFill>
                <a:hlinkClick r:id="rId3"/>
              </a:rPr>
              <a:t>https://www.jstor.org/stable/90014676</a:t>
            </a:r>
            <a:endParaRPr sz="1200"/>
          </a:p>
          <a:p>
            <a:pPr indent="0" lvl="0" marL="0" rtl="0" algn="l">
              <a:spcBef>
                <a:spcPts val="0"/>
              </a:spcBef>
              <a:spcAft>
                <a:spcPts val="0"/>
              </a:spcAft>
              <a:buNone/>
            </a:pPr>
            <a:r>
              <a:t/>
            </a:r>
            <a:endParaRPr sz="1100"/>
          </a:p>
          <a:p>
            <a:pPr indent="0" lvl="0" marL="0" rtl="0" algn="l">
              <a:spcBef>
                <a:spcPts val="0"/>
              </a:spcBef>
              <a:spcAft>
                <a:spcPts val="0"/>
              </a:spcAft>
              <a:buNone/>
            </a:pPr>
            <a:r>
              <a:rPr lang="en" sz="1200"/>
              <a:t>Romero-Fresco, Pablo. (2015). Accuracy Rate in Live Subtitling: The NER Model. 10.1057/9781137552891_3.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Szarkowska, A., Krejtz, I., Klyszejko, Z., &amp; Wieczorek, A. (2011). Verbatim, standard, or edited? Reading patterns of different captioning styles among deaf, hard of hearing, and hearing viewers. American Annals of the Deaf 156 (4), 363–378.</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