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ylan Christoffels" initials="" lastIdx="1" clrIdx="0"/>
  <p:cmAuthor id="1" name="Caroline Solomo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17T20:31:58.266" idx="1">
    <p:pos x="141" y="280"/>
    <p:text>need more information add on this slide?</p:text>
  </p:cm>
  <p:cm authorId="1" dt="2021-10-17T20:31:58.266" idx="1">
    <p:pos x="141" y="280"/>
    <p:text>I would add more about how you want to help inform the contract - so you will do a pilot study at one location.  Maybe add a map of campus?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17T20:34:27.394" idx="2">
    <p:pos x="196" y="797"/>
    <p:text>What about revenue for Gallaudet?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Pitch your project to the class using data, facts, and/or examples illustrating: </a:t>
            </a:r>
            <a:endParaRPr/>
          </a:p>
          <a:p>
            <a:pPr marL="0" lvl="0" indent="0" algn="l" rtl="0">
              <a:spcBef>
                <a:spcPts val="0"/>
              </a:spcBef>
              <a:spcAft>
                <a:spcPts val="0"/>
              </a:spcAft>
              <a:buNone/>
            </a:pPr>
            <a:r>
              <a:rPr lang="en"/>
              <a:t>(i) Background to understand the project; </a:t>
            </a:r>
            <a:endParaRPr/>
          </a:p>
          <a:p>
            <a:pPr marL="0" lvl="0" indent="0" algn="l" rtl="0">
              <a:spcBef>
                <a:spcPts val="0"/>
              </a:spcBef>
              <a:spcAft>
                <a:spcPts val="0"/>
              </a:spcAft>
              <a:buNone/>
            </a:pPr>
            <a:r>
              <a:rPr lang="en"/>
              <a:t>(ii) the main question or problem; </a:t>
            </a:r>
            <a:endParaRPr/>
          </a:p>
          <a:p>
            <a:pPr marL="0" lvl="0" indent="0" algn="l" rtl="0">
              <a:spcBef>
                <a:spcPts val="0"/>
              </a:spcBef>
              <a:spcAft>
                <a:spcPts val="0"/>
              </a:spcAft>
              <a:buNone/>
            </a:pPr>
            <a:r>
              <a:rPr lang="en"/>
              <a:t>(iii) objective and specific aims; </a:t>
            </a:r>
            <a:endParaRPr/>
          </a:p>
          <a:p>
            <a:pPr marL="0" lvl="0" indent="0" algn="l" rtl="0">
              <a:spcBef>
                <a:spcPts val="0"/>
              </a:spcBef>
              <a:spcAft>
                <a:spcPts val="0"/>
              </a:spcAft>
              <a:buNone/>
            </a:pPr>
            <a:r>
              <a:rPr lang="en"/>
              <a:t>(iv) approaches, methods, tools/techniques;</a:t>
            </a:r>
            <a:endParaRPr/>
          </a:p>
          <a:p>
            <a:pPr marL="0" lvl="0" indent="0" algn="l" rtl="0">
              <a:spcBef>
                <a:spcPts val="0"/>
              </a:spcBef>
              <a:spcAft>
                <a:spcPts val="0"/>
              </a:spcAft>
              <a:buNone/>
            </a:pPr>
            <a:r>
              <a:rPr lang="en"/>
              <a:t>(v) significance/potential impact on GU or others.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8bad76de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8bad76d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 Background to understand the project; </a:t>
            </a:r>
            <a:endParaRPr>
              <a:solidFill>
                <a:schemeClr val="dk1"/>
              </a:solidFill>
            </a:endParaRPr>
          </a:p>
          <a:p>
            <a:pPr marL="0" lvl="0" indent="0" algn="l" rtl="0">
              <a:lnSpc>
                <a:spcPct val="115000"/>
              </a:lnSpc>
              <a:spcBef>
                <a:spcPts val="0"/>
              </a:spcBef>
              <a:spcAft>
                <a:spcPts val="0"/>
              </a:spcAft>
              <a:buClr>
                <a:schemeClr val="dk1"/>
              </a:buClr>
              <a:buSzPts val="605"/>
              <a:buFont typeface="Arial"/>
              <a:buNone/>
            </a:pPr>
            <a:endParaRPr>
              <a:solidFill>
                <a:schemeClr val="dk1"/>
              </a:solidFill>
            </a:endParaRPr>
          </a:p>
          <a:p>
            <a:pPr marL="0" lvl="0" indent="0" algn="l" rtl="0">
              <a:lnSpc>
                <a:spcPct val="115000"/>
              </a:lnSpc>
              <a:spcBef>
                <a:spcPts val="1200"/>
              </a:spcBef>
              <a:spcAft>
                <a:spcPts val="1200"/>
              </a:spcAft>
              <a:buClr>
                <a:schemeClr val="dk1"/>
              </a:buClr>
              <a:buSzPts val="605"/>
              <a:buFont typeface="Arial"/>
              <a:buNone/>
            </a:pPr>
            <a:r>
              <a:rPr lang="en" sz="1390">
                <a:solidFill>
                  <a:srgbClr val="FFD966"/>
                </a:solidFill>
                <a:latin typeface="Open Sans"/>
                <a:ea typeface="Open Sans"/>
                <a:cs typeface="Open Sans"/>
                <a:sym typeface="Open Sans"/>
              </a:rPr>
              <a:t>* </a:t>
            </a:r>
            <a:r>
              <a:rPr lang="en" sz="1390">
                <a:solidFill>
                  <a:srgbClr val="FF0000"/>
                </a:solidFill>
                <a:latin typeface="Open Sans"/>
                <a:ea typeface="Open Sans"/>
                <a:cs typeface="Open Sans"/>
                <a:sym typeface="Open Sans"/>
              </a:rPr>
              <a:t>Why not say something about how Gallaudet is almost ready to sign a contract with Community Solar to generate electricity for the neighborhood?  Check out Community Solar.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8bad76d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8bad76d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(ii) the main question or problem;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8bad76de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8bad76de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(iii) objective and specific aims;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301a518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301a518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13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bad76de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bad76de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(iv) approaches, methods, tools/techniques;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bad76de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8bad76de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(v) significance/potential impact on GU or others.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923c646e9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923c646e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to APA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hyperlink" Target="https://www.gallaudet.edu/documents/Human-Resources/campus-map.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lobalsolaratlas.info/detail?c=38.906618,-76.993439,11&amp;s=38.906618,-76.993439&amp;m=site&amp;pv=hydro,180,10,100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energysage.com/local-data/solar-panel-cost/dc/"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F1C232"/>
                </a:solidFill>
              </a:rPr>
              <a:t>Installing Solar Panels at Gallaudet University</a:t>
            </a:r>
            <a:endParaRPr>
              <a:solidFill>
                <a:srgbClr val="F1C232"/>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solidFill>
                  <a:srgbClr val="FFD966"/>
                </a:solidFill>
              </a:rPr>
              <a:t>By: David, Elina, Larry, Mbisana, and Dylan</a:t>
            </a:r>
            <a:endParaRPr>
              <a:solidFill>
                <a:srgbClr val="FFD9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54100" y="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740">
                <a:solidFill>
                  <a:srgbClr val="F1C232"/>
                </a:solidFill>
              </a:rPr>
              <a:t>Background</a:t>
            </a:r>
            <a:endParaRPr sz="3740">
              <a:solidFill>
                <a:srgbClr val="F1C232"/>
              </a:solidFill>
            </a:endParaRPr>
          </a:p>
        </p:txBody>
      </p:sp>
      <p:sp>
        <p:nvSpPr>
          <p:cNvPr id="73" name="Google Shape;73;p14"/>
          <p:cNvSpPr txBox="1">
            <a:spLocks noGrp="1"/>
          </p:cNvSpPr>
          <p:nvPr>
            <p:ph type="body" idx="1"/>
          </p:nvPr>
        </p:nvSpPr>
        <p:spPr>
          <a:xfrm>
            <a:off x="254100" y="6421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390">
                <a:solidFill>
                  <a:srgbClr val="FFD966"/>
                </a:solidFill>
              </a:rPr>
              <a:t>Implementing solar panels on Gallaudet University campus is an effective and easy way to introduce clean energy with proven technology. Solar panels offer both an environmental and economic benefits. Especially at university where energy consumption is high. </a:t>
            </a:r>
            <a:endParaRPr sz="1390">
              <a:solidFill>
                <a:srgbClr val="FFD966"/>
              </a:solidFill>
            </a:endParaRPr>
          </a:p>
          <a:p>
            <a:pPr marL="0" lvl="0" indent="0" algn="l" rtl="0">
              <a:spcBef>
                <a:spcPts val="1200"/>
              </a:spcBef>
              <a:spcAft>
                <a:spcPts val="0"/>
              </a:spcAft>
              <a:buSzPts val="605"/>
              <a:buNone/>
            </a:pPr>
            <a:r>
              <a:rPr lang="en" sz="1390">
                <a:solidFill>
                  <a:srgbClr val="FFD966"/>
                </a:solidFill>
              </a:rPr>
              <a:t>The solar panel is renewables source of energy. </a:t>
            </a:r>
            <a:endParaRPr sz="1390">
              <a:solidFill>
                <a:srgbClr val="FFD966"/>
              </a:solidFill>
            </a:endParaRPr>
          </a:p>
          <a:p>
            <a:pPr marL="0" lvl="0" indent="0" algn="l" rtl="0">
              <a:spcBef>
                <a:spcPts val="1200"/>
              </a:spcBef>
              <a:spcAft>
                <a:spcPts val="0"/>
              </a:spcAft>
              <a:buSzPts val="605"/>
              <a:buNone/>
            </a:pPr>
            <a:r>
              <a:rPr lang="en" sz="1390">
                <a:solidFill>
                  <a:srgbClr val="FFD966"/>
                </a:solidFill>
              </a:rPr>
              <a:t>Gallaudet is committed to the goal of District of Columbia to become the “Greenest College Town in America. Gallaudet agrees to “Supply 20% of campus energy from renewable sources by 2020 and 50% by 2030.” and “Purchase or generate at least 13 percent of total energy consumed from renewable sources.” [2]</a:t>
            </a:r>
            <a:endParaRPr sz="1390">
              <a:solidFill>
                <a:srgbClr val="FFD966"/>
              </a:solidFill>
            </a:endParaRPr>
          </a:p>
          <a:p>
            <a:pPr marL="0" lvl="0" indent="0" algn="l" rtl="0">
              <a:spcBef>
                <a:spcPts val="1200"/>
              </a:spcBef>
              <a:spcAft>
                <a:spcPts val="0"/>
              </a:spcAft>
              <a:buSzPts val="605"/>
              <a:buNone/>
            </a:pPr>
            <a:r>
              <a:rPr lang="en" sz="1390">
                <a:solidFill>
                  <a:srgbClr val="FFD966"/>
                </a:solidFill>
              </a:rPr>
              <a:t>One part of meeting Gallaudet’s sustainability pledge is to explore the use of solar panels.  Solar panel installation on the Gallaudet campus to see how it benefits to Gallaudet University and the community.</a:t>
            </a:r>
            <a:endParaRPr sz="1390">
              <a:solidFill>
                <a:srgbClr val="FF0000"/>
              </a:solidFill>
            </a:endParaRPr>
          </a:p>
          <a:p>
            <a:pPr marL="0" lvl="0" indent="0" algn="l" rtl="0">
              <a:spcBef>
                <a:spcPts val="1200"/>
              </a:spcBef>
              <a:spcAft>
                <a:spcPts val="0"/>
              </a:spcAft>
              <a:buSzPts val="605"/>
              <a:buNone/>
            </a:pPr>
            <a:r>
              <a:rPr lang="en" sz="1390">
                <a:solidFill>
                  <a:srgbClr val="FFD966"/>
                </a:solidFill>
              </a:rPr>
              <a:t>Our research finds why solar panels are an excellent idea for universities to save their money by having solar panels on the campus.</a:t>
            </a:r>
            <a:endParaRPr sz="1390">
              <a:solidFill>
                <a:srgbClr val="FFD966"/>
              </a:solidFill>
            </a:endParaRPr>
          </a:p>
          <a:p>
            <a:pPr marL="0" lvl="0" indent="0" algn="l" rtl="0">
              <a:spcBef>
                <a:spcPts val="1200"/>
              </a:spcBef>
              <a:spcAft>
                <a:spcPts val="1200"/>
              </a:spcAft>
              <a:buSzPts val="605"/>
              <a:buNone/>
            </a:pPr>
            <a:endParaRPr sz="98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1C232"/>
                </a:solidFill>
              </a:rPr>
              <a:t>Question</a:t>
            </a:r>
            <a:endParaRPr>
              <a:solidFill>
                <a:srgbClr val="F1C232"/>
              </a:solidFill>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1C232"/>
              </a:buClr>
              <a:buSzPts val="1800"/>
              <a:buChar char="●"/>
            </a:pPr>
            <a:r>
              <a:rPr lang="en" b="1">
                <a:solidFill>
                  <a:srgbClr val="F1C232"/>
                </a:solidFill>
              </a:rPr>
              <a:t>Question:</a:t>
            </a:r>
            <a:r>
              <a:rPr lang="en">
                <a:solidFill>
                  <a:srgbClr val="F1C232"/>
                </a:solidFill>
              </a:rPr>
              <a:t> Which location is the best to pilot the solar panels to inform the university about the potential of solar as an energy source as they prepare to sign the contract?</a:t>
            </a:r>
            <a:endParaRPr>
              <a:solidFill>
                <a:srgbClr val="F1C232"/>
              </a:solidFill>
            </a:endParaRPr>
          </a:p>
          <a:p>
            <a:pPr marL="0" lvl="0" indent="0" algn="l" rtl="0">
              <a:spcBef>
                <a:spcPts val="0"/>
              </a:spcBef>
              <a:spcAft>
                <a:spcPts val="0"/>
              </a:spcAft>
              <a:buNone/>
            </a:pPr>
            <a:endParaRPr>
              <a:solidFill>
                <a:srgbClr val="F1C232"/>
              </a:solidFill>
            </a:endParaRPr>
          </a:p>
          <a:p>
            <a:pPr marL="0" lvl="0" indent="0" algn="l" rtl="0">
              <a:spcBef>
                <a:spcPts val="1200"/>
              </a:spcBef>
              <a:spcAft>
                <a:spcPts val="1200"/>
              </a:spcAft>
              <a:buNone/>
            </a:pPr>
            <a:endParaRPr>
              <a:solidFill>
                <a:srgbClr val="F1C2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6"/>
          <p:cNvPicPr preferRelativeResize="0"/>
          <p:nvPr/>
        </p:nvPicPr>
        <p:blipFill rotWithShape="1">
          <a:blip r:embed="rId3">
            <a:alphaModFix/>
          </a:blip>
          <a:srcRect l="6536" r="6544"/>
          <a:stretch/>
        </p:blipFill>
        <p:spPr>
          <a:xfrm>
            <a:off x="3278400" y="0"/>
            <a:ext cx="5865600" cy="5143499"/>
          </a:xfrm>
          <a:prstGeom prst="rect">
            <a:avLst/>
          </a:prstGeom>
          <a:noFill/>
          <a:ln>
            <a:noFill/>
          </a:ln>
        </p:spPr>
      </p:pic>
      <p:sp>
        <p:nvSpPr>
          <p:cNvPr id="85" name="Google Shape;85;p16"/>
          <p:cNvSpPr txBox="1">
            <a:spLocks noGrp="1"/>
          </p:cNvSpPr>
          <p:nvPr>
            <p:ph type="title"/>
          </p:nvPr>
        </p:nvSpPr>
        <p:spPr>
          <a:xfrm>
            <a:off x="225225" y="445050"/>
            <a:ext cx="28347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1C232"/>
                </a:solidFill>
              </a:rPr>
              <a:t>Objective</a:t>
            </a:r>
            <a:endParaRPr>
              <a:solidFill>
                <a:srgbClr val="F1C232"/>
              </a:solidFill>
            </a:endParaRPr>
          </a:p>
        </p:txBody>
      </p:sp>
      <p:sp>
        <p:nvSpPr>
          <p:cNvPr id="86" name="Google Shape;86;p16"/>
          <p:cNvSpPr txBox="1">
            <a:spLocks noGrp="1"/>
          </p:cNvSpPr>
          <p:nvPr>
            <p:ph type="body" idx="1"/>
          </p:nvPr>
        </p:nvSpPr>
        <p:spPr>
          <a:xfrm>
            <a:off x="89475" y="1327275"/>
            <a:ext cx="3106200" cy="33027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2628" b="1">
                <a:solidFill>
                  <a:srgbClr val="F1C232"/>
                </a:solidFill>
              </a:rPr>
              <a:t>Our goal is to find the best location for solar panel installation on the Gallaudet campus to provide electricity from solar energy.</a:t>
            </a:r>
            <a:endParaRPr sz="2628" b="1">
              <a:solidFill>
                <a:srgbClr val="F1C232"/>
              </a:solidFill>
            </a:endParaRPr>
          </a:p>
          <a:p>
            <a:pPr marL="0" lvl="0" indent="0" algn="l" rtl="0">
              <a:spcBef>
                <a:spcPts val="1200"/>
              </a:spcBef>
              <a:spcAft>
                <a:spcPts val="0"/>
              </a:spcAft>
              <a:buNone/>
            </a:pPr>
            <a:endParaRPr sz="2628" b="1">
              <a:solidFill>
                <a:srgbClr val="F1C232"/>
              </a:solidFill>
            </a:endParaRPr>
          </a:p>
          <a:p>
            <a:pPr marL="0" lvl="0" indent="0" algn="l" rtl="0">
              <a:spcBef>
                <a:spcPts val="1200"/>
              </a:spcBef>
              <a:spcAft>
                <a:spcPts val="0"/>
              </a:spcAft>
              <a:buNone/>
            </a:pPr>
            <a:r>
              <a:rPr lang="en" sz="2628" b="1">
                <a:solidFill>
                  <a:srgbClr val="F1C232"/>
                </a:solidFill>
              </a:rPr>
              <a:t>Since Gallaudet University's goal and process with solar panels, we want to help by be part of a pilot study for them by study in one location.</a:t>
            </a:r>
            <a:endParaRPr sz="2628" b="1">
              <a:solidFill>
                <a:srgbClr val="F1C232"/>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7" name="Google Shape;87;p16"/>
          <p:cNvSpPr txBox="1"/>
          <p:nvPr/>
        </p:nvSpPr>
        <p:spPr>
          <a:xfrm>
            <a:off x="-754800" y="4804800"/>
            <a:ext cx="98988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000" u="sng">
                <a:solidFill>
                  <a:schemeClr val="accent5"/>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https://www.gallaudet.edu/documents/Human-Resources/campus-map.pdf</a:t>
            </a:r>
            <a:endParaRPr sz="600">
              <a:latin typeface="Open Sans"/>
              <a:ea typeface="Open Sans"/>
              <a:cs typeface="Open Sans"/>
              <a:sym typeface="Open Sans"/>
            </a:endParaRPr>
          </a:p>
        </p:txBody>
      </p:sp>
      <p:sp>
        <p:nvSpPr>
          <p:cNvPr id="88" name="Google Shape;88;p1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46050" y="1703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1C232"/>
                </a:solidFill>
              </a:rPr>
              <a:t>Washburn Arts Building Location Set-up Goal</a:t>
            </a:r>
            <a:endParaRPr>
              <a:solidFill>
                <a:srgbClr val="F1C232"/>
              </a:solidFill>
            </a:endParaRPr>
          </a:p>
        </p:txBody>
      </p:sp>
      <p:pic>
        <p:nvPicPr>
          <p:cNvPr id="1026" name="Picture 2" descr="A picture containing text, sky, outdoor, road&#10;&#10;Description automatically generated">
            <a:extLst>
              <a:ext uri="{FF2B5EF4-FFF2-40B4-BE49-F238E27FC236}">
                <a16:creationId xmlns:a16="http://schemas.microsoft.com/office/drawing/2014/main" id="{9C2C6D28-6C7A-4F40-A996-DA2780457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241" y="794666"/>
            <a:ext cx="6269052" cy="417850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1C232"/>
                </a:solidFill>
              </a:rPr>
              <a:t>Method</a:t>
            </a:r>
            <a:endParaRPr>
              <a:solidFill>
                <a:srgbClr val="F1C232"/>
              </a:solidFill>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solidFill>
                  <a:srgbClr val="F1C232"/>
                </a:solidFill>
              </a:rPr>
              <a:t>Find a location on the Gallaudet campus, then solar panel installation to get solar energy and collect data.</a:t>
            </a:r>
            <a:endParaRPr>
              <a:solidFill>
                <a:srgbClr val="F1C232"/>
              </a:solidFill>
            </a:endParaRPr>
          </a:p>
          <a:p>
            <a:pPr marL="457200" lvl="0" indent="-342900" algn="l" rtl="0">
              <a:spcBef>
                <a:spcPts val="1200"/>
              </a:spcBef>
              <a:spcAft>
                <a:spcPts val="0"/>
              </a:spcAft>
              <a:buClr>
                <a:srgbClr val="F1C232"/>
              </a:buClr>
              <a:buSzPts val="1800"/>
              <a:buChar char="●"/>
            </a:pPr>
            <a:r>
              <a:rPr lang="en">
                <a:solidFill>
                  <a:srgbClr val="F1C232"/>
                </a:solidFill>
              </a:rPr>
              <a:t>Over this project, our team used the process of elimination, and with David Good’s help, we determined the best location for a solar system on Gallaudet University property will be Washburn Art Building (WAB)</a:t>
            </a:r>
            <a:endParaRPr>
              <a:solidFill>
                <a:srgbClr val="F1C232"/>
              </a:solidFill>
            </a:endParaRPr>
          </a:p>
          <a:p>
            <a:pPr marL="457200" lvl="0" indent="-342900" algn="l" rtl="0">
              <a:spcBef>
                <a:spcPts val="0"/>
              </a:spcBef>
              <a:spcAft>
                <a:spcPts val="0"/>
              </a:spcAft>
              <a:buClr>
                <a:srgbClr val="F1C232"/>
              </a:buClr>
              <a:buSzPts val="1800"/>
              <a:buChar char="●"/>
            </a:pPr>
            <a:r>
              <a:rPr lang="en">
                <a:solidFill>
                  <a:srgbClr val="F1C232"/>
                </a:solidFill>
              </a:rPr>
              <a:t>Once we get supplies (solar panels &amp; data collector) then we will collect the data at WAB rooftop </a:t>
            </a:r>
            <a:endParaRPr>
              <a:solidFill>
                <a:srgbClr val="F1C232"/>
              </a:solidFill>
            </a:endParaRPr>
          </a:p>
          <a:p>
            <a:pPr marL="457200" lvl="0" indent="-342900" algn="l" rtl="0">
              <a:spcBef>
                <a:spcPts val="0"/>
              </a:spcBef>
              <a:spcAft>
                <a:spcPts val="0"/>
              </a:spcAft>
              <a:buClr>
                <a:srgbClr val="F1C232"/>
              </a:buClr>
              <a:buSzPts val="1800"/>
              <a:buChar char="●"/>
            </a:pPr>
            <a:r>
              <a:rPr lang="en">
                <a:solidFill>
                  <a:srgbClr val="F1C232"/>
                </a:solidFill>
              </a:rPr>
              <a:t>We will display the data by this website</a:t>
            </a:r>
            <a:endParaRPr>
              <a:solidFill>
                <a:srgbClr val="F1C232"/>
              </a:solidFill>
            </a:endParaRPr>
          </a:p>
          <a:p>
            <a:pPr marL="457200" lvl="0" indent="-342900" algn="l" rtl="0">
              <a:spcBef>
                <a:spcPts val="0"/>
              </a:spcBef>
              <a:spcAft>
                <a:spcPts val="0"/>
              </a:spcAft>
              <a:buClr>
                <a:srgbClr val="F1C232"/>
              </a:buClr>
              <a:buSzPts val="1800"/>
              <a:buChar char="●"/>
            </a:pPr>
            <a:r>
              <a:rPr lang="en">
                <a:solidFill>
                  <a:srgbClr val="F1C232"/>
                </a:solidFill>
              </a:rPr>
              <a:t>Global solar Atlas show the data from website link: </a:t>
            </a:r>
            <a:r>
              <a:rPr lang="en" u="sng">
                <a:solidFill>
                  <a:schemeClr val="accent5"/>
                </a:solidFill>
                <a:hlinkClick r:id="rId3">
                  <a:extLst>
                    <a:ext uri="{A12FA001-AC4F-418D-AE19-62706E023703}">
                      <ahyp:hlinkClr xmlns:ahyp="http://schemas.microsoft.com/office/drawing/2018/hyperlinkcolor" val="tx"/>
                    </a:ext>
                  </a:extLst>
                </a:hlinkClick>
              </a:rPr>
              <a:t>https://globalsolaratlas.info/detail?c=38.906618,-76.993439,11&amp;s=38.906618,-76.993439&amp;m=site&amp;pv=hydro,180,10,1000</a:t>
            </a:r>
            <a:r>
              <a:rPr lang="en">
                <a:solidFill>
                  <a:srgbClr val="F1C232"/>
                </a:solidFill>
              </a:rPr>
              <a:t> </a:t>
            </a:r>
            <a:endParaRPr>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1C232"/>
                </a:solidFill>
              </a:rPr>
              <a:t>How potentially impact on GU?</a:t>
            </a:r>
            <a:endParaRPr>
              <a:solidFill>
                <a:srgbClr val="F1C232"/>
              </a:solidFill>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rgbClr val="F1C232"/>
                </a:solidFill>
              </a:rPr>
              <a:t>Gallaudet is thinking about installing solar panels for the campus to provide energy to the nearby neighborhood.</a:t>
            </a:r>
            <a:endParaRPr>
              <a:solidFill>
                <a:srgbClr val="F1C232"/>
              </a:solidFill>
            </a:endParaRPr>
          </a:p>
          <a:p>
            <a:pPr marL="0" lvl="0" indent="0" algn="l" rtl="0">
              <a:spcBef>
                <a:spcPts val="1200"/>
              </a:spcBef>
              <a:spcAft>
                <a:spcPts val="0"/>
              </a:spcAft>
              <a:buNone/>
            </a:pPr>
            <a:r>
              <a:rPr lang="en">
                <a:solidFill>
                  <a:srgbClr val="F1C232"/>
                </a:solidFill>
              </a:rPr>
              <a:t>If we can collect data and show the benefits of having a solar system on our campus, that also benefits the community.</a:t>
            </a:r>
            <a:endParaRPr>
              <a:solidFill>
                <a:srgbClr val="F1C232"/>
              </a:solidFill>
            </a:endParaRPr>
          </a:p>
          <a:p>
            <a:pPr marL="0" lvl="0" indent="0" algn="l" rtl="0">
              <a:spcBef>
                <a:spcPts val="1200"/>
              </a:spcBef>
              <a:spcAft>
                <a:spcPts val="0"/>
              </a:spcAft>
              <a:buNone/>
            </a:pPr>
            <a:r>
              <a:rPr lang="en">
                <a:solidFill>
                  <a:srgbClr val="F1C232"/>
                </a:solidFill>
              </a:rPr>
              <a:t>A quick, easy and ethical way to go green and to make a money. Solar panels systems will save Gallaudet University money in long term and return on investment.</a:t>
            </a:r>
            <a:endParaRPr>
              <a:solidFill>
                <a:srgbClr val="F1C232"/>
              </a:solidFill>
            </a:endParaRPr>
          </a:p>
          <a:p>
            <a:pPr marL="0" lvl="0" indent="0" algn="l" rtl="0">
              <a:spcBef>
                <a:spcPts val="1200"/>
              </a:spcBef>
              <a:spcAft>
                <a:spcPts val="0"/>
              </a:spcAft>
              <a:buNone/>
            </a:pPr>
            <a:r>
              <a:rPr lang="en">
                <a:solidFill>
                  <a:srgbClr val="F1C232"/>
                </a:solidFill>
              </a:rPr>
              <a:t>Our planet is constantly receiving energy from the sun, so why not utilize it? </a:t>
            </a:r>
            <a:endParaRPr>
              <a:solidFill>
                <a:srgbClr val="F1C232"/>
              </a:solidFill>
            </a:endParaRPr>
          </a:p>
          <a:p>
            <a:pPr marL="0" lvl="0" indent="0" algn="l" rtl="0">
              <a:spcBef>
                <a:spcPts val="1200"/>
              </a:spcBef>
              <a:spcAft>
                <a:spcPts val="1200"/>
              </a:spcAft>
              <a:buNone/>
            </a:pPr>
            <a:r>
              <a:rPr lang="en">
                <a:solidFill>
                  <a:srgbClr val="F1C232"/>
                </a:solidFill>
              </a:rPr>
              <a:t>The average solar installation in Washington, DC that it is range costs from $ 14,000 to $19,000. Link: </a:t>
            </a:r>
            <a:r>
              <a:rPr lang="en" u="sng">
                <a:solidFill>
                  <a:schemeClr val="hlink"/>
                </a:solidFill>
                <a:hlinkClick r:id="rId3"/>
              </a:rPr>
              <a:t>https://www.energysage.com/local-data/solar-panel-cost/dc/</a:t>
            </a:r>
            <a:endParaRPr>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1C232"/>
                </a:solidFill>
              </a:rPr>
              <a:t>References</a:t>
            </a:r>
            <a:endParaRPr>
              <a:solidFill>
                <a:srgbClr val="F1C232"/>
              </a:solidFill>
            </a:endParaRPr>
          </a:p>
        </p:txBody>
      </p:sp>
      <p:sp>
        <p:nvSpPr>
          <p:cNvPr id="112" name="Google Shape;11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25000" lnSpcReduction="20000"/>
          </a:bodyPr>
          <a:lstStyle/>
          <a:p>
            <a:pPr marL="457200" lvl="0" indent="-291550" algn="l" rtl="0">
              <a:spcBef>
                <a:spcPts val="1200"/>
              </a:spcBef>
              <a:spcAft>
                <a:spcPts val="0"/>
              </a:spcAft>
              <a:buClr>
                <a:srgbClr val="F1C232"/>
              </a:buClr>
              <a:buSzPct val="100000"/>
              <a:buAutoNum type="arabicPeriod"/>
            </a:pPr>
            <a:r>
              <a:rPr lang="en" sz="3965" i="1">
                <a:solidFill>
                  <a:srgbClr val="F1C232"/>
                </a:solidFill>
              </a:rPr>
              <a:t>Campus map 800 Florida Avenue, NE Washington, DC 20002-3695 - Gallaudet University</a:t>
            </a:r>
            <a:r>
              <a:rPr lang="en" sz="3965">
                <a:solidFill>
                  <a:srgbClr val="F1C232"/>
                </a:solidFill>
              </a:rPr>
              <a:t>. (n.d.). Retrieved October 18, 2021, from https://www.gallaudet.edu/documents/Human-Resources/campus-map.pdf.</a:t>
            </a:r>
            <a:endParaRPr sz="3965">
              <a:solidFill>
                <a:srgbClr val="F1C232"/>
              </a:solidFill>
            </a:endParaRPr>
          </a:p>
          <a:p>
            <a:pPr marL="457200" lvl="0" indent="0" algn="l" rtl="0">
              <a:lnSpc>
                <a:spcPct val="100000"/>
              </a:lnSpc>
              <a:spcBef>
                <a:spcPts val="1200"/>
              </a:spcBef>
              <a:spcAft>
                <a:spcPts val="0"/>
              </a:spcAft>
              <a:buNone/>
            </a:pPr>
            <a:endParaRPr sz="3965">
              <a:solidFill>
                <a:srgbClr val="F1C232"/>
              </a:solidFill>
            </a:endParaRPr>
          </a:p>
          <a:p>
            <a:pPr marL="457200" lvl="0" indent="-291550" algn="l" rtl="0">
              <a:spcBef>
                <a:spcPts val="1200"/>
              </a:spcBef>
              <a:spcAft>
                <a:spcPts val="0"/>
              </a:spcAft>
              <a:buClr>
                <a:srgbClr val="F1C232"/>
              </a:buClr>
              <a:buSzPct val="100000"/>
              <a:buAutoNum type="arabicPeriod"/>
            </a:pPr>
            <a:r>
              <a:rPr lang="en" sz="3965" i="1">
                <a:solidFill>
                  <a:srgbClr val="F1C232"/>
                </a:solidFill>
              </a:rPr>
              <a:t>Commitments</a:t>
            </a:r>
            <a:r>
              <a:rPr lang="en" sz="3965">
                <a:solidFill>
                  <a:srgbClr val="F1C232"/>
                </a:solidFill>
              </a:rPr>
              <a:t>. Gallaudet University. (2021, January 12). Retrieved October 18, 2021, from https://www.gallaudet.edu/sustainability/commitments. </a:t>
            </a:r>
            <a:endParaRPr sz="3965">
              <a:solidFill>
                <a:srgbClr val="F1C232"/>
              </a:solidFill>
            </a:endParaRPr>
          </a:p>
          <a:p>
            <a:pPr marL="457200" lvl="0" indent="0" algn="l" rtl="0">
              <a:lnSpc>
                <a:spcPct val="100000"/>
              </a:lnSpc>
              <a:spcBef>
                <a:spcPts val="1200"/>
              </a:spcBef>
              <a:spcAft>
                <a:spcPts val="0"/>
              </a:spcAft>
              <a:buNone/>
            </a:pPr>
            <a:endParaRPr sz="4665">
              <a:solidFill>
                <a:srgbClr val="F1C232"/>
              </a:solidFill>
            </a:endParaRPr>
          </a:p>
          <a:p>
            <a:pPr marL="457200" lvl="0" indent="-291550" algn="l" rtl="0">
              <a:spcBef>
                <a:spcPts val="1200"/>
              </a:spcBef>
              <a:spcAft>
                <a:spcPts val="0"/>
              </a:spcAft>
              <a:buClr>
                <a:srgbClr val="F1C232"/>
              </a:buClr>
              <a:buSzPct val="100000"/>
              <a:buAutoNum type="arabicPeriod"/>
            </a:pPr>
            <a:r>
              <a:rPr lang="en" sz="3965" i="1">
                <a:solidFill>
                  <a:srgbClr val="F1C232"/>
                </a:solidFill>
              </a:rPr>
              <a:t>District of columbia mayors college and University Sustainability pledge</a:t>
            </a:r>
            <a:r>
              <a:rPr lang="en" sz="3965">
                <a:solidFill>
                  <a:srgbClr val="F1C232"/>
                </a:solidFill>
              </a:rPr>
              <a:t>. Gallaudet University. (2021, January 12). Retrieved October 18, 2021, from https://www.gallaudet.edu/sustainability/commitments/district-of-columbia-mayors-college-and-university-sustainability-pledge.</a:t>
            </a:r>
            <a:endParaRPr sz="3965">
              <a:solidFill>
                <a:srgbClr val="F1C232"/>
              </a:solidFill>
            </a:endParaRPr>
          </a:p>
          <a:p>
            <a:pPr marL="457200" lvl="0" indent="0" algn="l" rtl="0">
              <a:spcBef>
                <a:spcPts val="1200"/>
              </a:spcBef>
              <a:spcAft>
                <a:spcPts val="0"/>
              </a:spcAft>
              <a:buNone/>
            </a:pPr>
            <a:endParaRPr sz="3965">
              <a:solidFill>
                <a:srgbClr val="F1C232"/>
              </a:solidFill>
            </a:endParaRPr>
          </a:p>
          <a:p>
            <a:pPr marL="457200" lvl="0" indent="-290512" algn="l" rtl="0">
              <a:spcBef>
                <a:spcPts val="1200"/>
              </a:spcBef>
              <a:spcAft>
                <a:spcPts val="0"/>
              </a:spcAft>
              <a:buClr>
                <a:srgbClr val="F1C232"/>
              </a:buClr>
              <a:buSzPct val="100000"/>
              <a:buAutoNum type="arabicPeriod"/>
            </a:pPr>
            <a:r>
              <a:rPr lang="en" sz="3900" i="1">
                <a:solidFill>
                  <a:srgbClr val="F1C232"/>
                </a:solidFill>
              </a:rPr>
              <a:t>Energysage</a:t>
            </a:r>
            <a:r>
              <a:rPr lang="en" sz="3900">
                <a:solidFill>
                  <a:srgbClr val="F1C232"/>
                </a:solidFill>
              </a:rPr>
              <a:t>. EnergySage. (n.d.). Retrieved October 18, 2021, from https://www.energysage.com/local-data/solar-panel-cost/dc/.</a:t>
            </a:r>
            <a:endParaRPr sz="3965">
              <a:solidFill>
                <a:srgbClr val="F1C232"/>
              </a:solidFill>
            </a:endParaRPr>
          </a:p>
          <a:p>
            <a:pPr marL="457200" lvl="0" indent="0" algn="l" rtl="0">
              <a:lnSpc>
                <a:spcPct val="100000"/>
              </a:lnSpc>
              <a:spcBef>
                <a:spcPts val="1200"/>
              </a:spcBef>
              <a:spcAft>
                <a:spcPts val="0"/>
              </a:spcAft>
              <a:buNone/>
            </a:pPr>
            <a:endParaRPr sz="3965">
              <a:solidFill>
                <a:srgbClr val="F1C232"/>
              </a:solidFill>
            </a:endParaRPr>
          </a:p>
          <a:p>
            <a:pPr marL="457200" lvl="0" indent="-291550" algn="l" rtl="0">
              <a:spcBef>
                <a:spcPts val="1200"/>
              </a:spcBef>
              <a:spcAft>
                <a:spcPts val="0"/>
              </a:spcAft>
              <a:buClr>
                <a:srgbClr val="F1C232"/>
              </a:buClr>
              <a:buSzPct val="100000"/>
              <a:buAutoNum type="arabicPeriod"/>
            </a:pPr>
            <a:r>
              <a:rPr lang="en" sz="3965">
                <a:solidFill>
                  <a:srgbClr val="F1C232"/>
                </a:solidFill>
              </a:rPr>
              <a:t>Solargis. (n.d.). Global solar atlas. Retrieved October 18, 2021, from https://globalsolaratlas.info/detail?c=38.906618%2C-76.993439%2C11&amp;s=38.906618%2C-76.993439&amp;m=site&amp;pv=hydro%2C180%2C10%2C1000.</a:t>
            </a:r>
            <a:endParaRPr sz="3965">
              <a:solidFill>
                <a:srgbClr val="F1C232"/>
              </a:solidFill>
            </a:endParaRPr>
          </a:p>
          <a:p>
            <a:pPr marL="0" lvl="0" indent="0" algn="l" rtl="0">
              <a:spcBef>
                <a:spcPts val="1200"/>
              </a:spcBef>
              <a:spcAft>
                <a:spcPts val="0"/>
              </a:spcAft>
              <a:buNone/>
            </a:pPr>
            <a:endParaRPr>
              <a:solidFill>
                <a:srgbClr val="F1C232"/>
              </a:solidFill>
            </a:endParaRPr>
          </a:p>
          <a:p>
            <a:pPr marL="0" lvl="0" indent="0" algn="l" rtl="0">
              <a:spcBef>
                <a:spcPts val="1200"/>
              </a:spcBef>
              <a:spcAft>
                <a:spcPts val="0"/>
              </a:spcAft>
              <a:buNone/>
            </a:pPr>
            <a:endParaRPr>
              <a:solidFill>
                <a:srgbClr val="F1C232"/>
              </a:solidFill>
            </a:endParaRPr>
          </a:p>
          <a:p>
            <a:pPr marL="0" lvl="0" indent="0" algn="l" rtl="0">
              <a:spcBef>
                <a:spcPts val="1200"/>
              </a:spcBef>
              <a:spcAft>
                <a:spcPts val="1200"/>
              </a:spcAft>
              <a:buNone/>
            </a:pPr>
            <a:endParaRPr>
              <a:solidFill>
                <a:srgbClr val="FFD966"/>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 Sans</vt:lpstr>
      <vt:lpstr>PT Sans Narrow</vt:lpstr>
      <vt:lpstr>Arial</vt:lpstr>
      <vt:lpstr>Tropic</vt:lpstr>
      <vt:lpstr>Installing Solar Panels at Gallaudet University</vt:lpstr>
      <vt:lpstr>Background</vt:lpstr>
      <vt:lpstr>Question</vt:lpstr>
      <vt:lpstr>Objective</vt:lpstr>
      <vt:lpstr>Washburn Arts Building Location Set-up Goal</vt:lpstr>
      <vt:lpstr>Method</vt:lpstr>
      <vt:lpstr>How potentially impact on GU?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Solar Panels at Gallaudet University</dc:title>
  <dc:creator>Dylan Christoffels</dc:creator>
  <cp:lastModifiedBy>Dylan Christoffels</cp:lastModifiedBy>
  <cp:revision>1</cp:revision>
  <dcterms:modified xsi:type="dcterms:W3CDTF">2021-10-18T04:10:52Z</dcterms:modified>
</cp:coreProperties>
</file>