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1" r:id="rId4"/>
    <p:sldId id="275" r:id="rId5"/>
    <p:sldId id="263" r:id="rId6"/>
    <p:sldId id="280" r:id="rId7"/>
    <p:sldId id="276" r:id="rId8"/>
    <p:sldId id="266" r:id="rId9"/>
    <p:sldId id="268" r:id="rId10"/>
    <p:sldId id="270" r:id="rId11"/>
    <p:sldId id="283" r:id="rId12"/>
    <p:sldId id="269" r:id="rId13"/>
    <p:sldId id="284" r:id="rId14"/>
    <p:sldId id="285" r:id="rId15"/>
    <p:sldId id="286" r:id="rId16"/>
    <p:sldId id="277" r:id="rId17"/>
    <p:sldId id="257" r:id="rId18"/>
    <p:sldId id="271" r:id="rId19"/>
    <p:sldId id="281" r:id="rId20"/>
    <p:sldId id="282" r:id="rId21"/>
    <p:sldId id="272" r:id="rId22"/>
    <p:sldId id="260" r:id="rId23"/>
    <p:sldId id="278" r:id="rId24"/>
    <p:sldId id="267"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68" autoAdjust="0"/>
  </p:normalViewPr>
  <p:slideViewPr>
    <p:cSldViewPr snapToGrid="0">
      <p:cViewPr varScale="1">
        <p:scale>
          <a:sx n="54" d="100"/>
          <a:sy n="54" d="100"/>
        </p:scale>
        <p:origin x="11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A1F80-EBA7-475D-9A21-BFF1EB1CDC87}" type="datetimeFigureOut">
              <a:rPr lang="en-US" smtClean="0"/>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DC9A2-2425-4A21-98D9-737D53770435}" type="slidenum">
              <a:rPr lang="en-US" smtClean="0"/>
              <a:t>‹#›</a:t>
            </a:fld>
            <a:endParaRPr lang="en-US"/>
          </a:p>
        </p:txBody>
      </p:sp>
    </p:spTree>
    <p:extLst>
      <p:ext uri="{BB962C8B-B14F-4D97-AF65-F5344CB8AC3E}">
        <p14:creationId xmlns:p14="http://schemas.microsoft.com/office/powerpoint/2010/main" val="215761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parts to this lesson on deep learning. The first is this PowerPoint slide. The second is the </a:t>
            </a:r>
            <a:r>
              <a:rPr lang="en-US" dirty="0" err="1"/>
              <a:t>IPython</a:t>
            </a:r>
            <a:r>
              <a:rPr lang="en-US" dirty="0"/>
              <a:t> notebook.</a:t>
            </a:r>
          </a:p>
        </p:txBody>
      </p:sp>
      <p:sp>
        <p:nvSpPr>
          <p:cNvPr id="4" name="Slide Number Placeholder 3"/>
          <p:cNvSpPr>
            <a:spLocks noGrp="1"/>
          </p:cNvSpPr>
          <p:nvPr>
            <p:ph type="sldNum" sz="quarter" idx="10"/>
          </p:nvPr>
        </p:nvSpPr>
        <p:spPr/>
        <p:txBody>
          <a:bodyPr/>
          <a:lstStyle/>
          <a:p>
            <a:fld id="{153DC9A2-2425-4A21-98D9-737D53770435}" type="slidenum">
              <a:rPr lang="en-US" smtClean="0"/>
              <a:t>2</a:t>
            </a:fld>
            <a:endParaRPr lang="en-US"/>
          </a:p>
        </p:txBody>
      </p:sp>
    </p:spTree>
    <p:extLst>
      <p:ext uri="{BB962C8B-B14F-4D97-AF65-F5344CB8AC3E}">
        <p14:creationId xmlns:p14="http://schemas.microsoft.com/office/powerpoint/2010/main" val="3607202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2">
                  <a:lumMod val="50000"/>
                </a:schemeClr>
              </a:solidFill>
            </a:endParaRPr>
          </a:p>
        </p:txBody>
      </p:sp>
      <p:sp>
        <p:nvSpPr>
          <p:cNvPr id="4" name="Slide Number Placeholder 3"/>
          <p:cNvSpPr>
            <a:spLocks noGrp="1"/>
          </p:cNvSpPr>
          <p:nvPr>
            <p:ph type="sldNum" sz="quarter" idx="10"/>
          </p:nvPr>
        </p:nvSpPr>
        <p:spPr/>
        <p:txBody>
          <a:bodyPr/>
          <a:lstStyle/>
          <a:p>
            <a:fld id="{153DC9A2-2425-4A21-98D9-737D53770435}" type="slidenum">
              <a:rPr lang="en-US" smtClean="0"/>
              <a:t>14</a:t>
            </a:fld>
            <a:endParaRPr lang="en-US"/>
          </a:p>
        </p:txBody>
      </p:sp>
    </p:spTree>
    <p:extLst>
      <p:ext uri="{BB962C8B-B14F-4D97-AF65-F5344CB8AC3E}">
        <p14:creationId xmlns:p14="http://schemas.microsoft.com/office/powerpoint/2010/main" val="386312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2">
                    <a:lumMod val="50000"/>
                  </a:schemeClr>
                </a:solidFill>
              </a:rPr>
              <a:t>RNNs are good for sequence tasks: time series, NLP, speech recognition, translation</a:t>
            </a:r>
          </a:p>
        </p:txBody>
      </p:sp>
      <p:sp>
        <p:nvSpPr>
          <p:cNvPr id="4" name="Slide Number Placeholder 3"/>
          <p:cNvSpPr>
            <a:spLocks noGrp="1"/>
          </p:cNvSpPr>
          <p:nvPr>
            <p:ph type="sldNum" sz="quarter" idx="10"/>
          </p:nvPr>
        </p:nvSpPr>
        <p:spPr/>
        <p:txBody>
          <a:bodyPr/>
          <a:lstStyle/>
          <a:p>
            <a:fld id="{153DC9A2-2425-4A21-98D9-737D53770435}" type="slidenum">
              <a:rPr lang="en-US" smtClean="0"/>
              <a:t>15</a:t>
            </a:fld>
            <a:endParaRPr lang="en-US"/>
          </a:p>
        </p:txBody>
      </p:sp>
    </p:spTree>
    <p:extLst>
      <p:ext uri="{BB962C8B-B14F-4D97-AF65-F5344CB8AC3E}">
        <p14:creationId xmlns:p14="http://schemas.microsoft.com/office/powerpoint/2010/main" val="1559971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are lost in the mountains in a dense fog; you can only feel the slope of the ground below your feet. A good strategy to get to the bottom of the valley quickly is to go downhill in the direction of the steepest slope. This is exactly what Gradient Descent does.</a:t>
            </a:r>
          </a:p>
        </p:txBody>
      </p:sp>
      <p:sp>
        <p:nvSpPr>
          <p:cNvPr id="4" name="Slide Number Placeholder 3"/>
          <p:cNvSpPr>
            <a:spLocks noGrp="1"/>
          </p:cNvSpPr>
          <p:nvPr>
            <p:ph type="sldNum" sz="quarter" idx="10"/>
          </p:nvPr>
        </p:nvSpPr>
        <p:spPr/>
        <p:txBody>
          <a:bodyPr/>
          <a:lstStyle/>
          <a:p>
            <a:fld id="{153DC9A2-2425-4A21-98D9-737D53770435}" type="slidenum">
              <a:rPr lang="en-US" smtClean="0"/>
              <a:t>18</a:t>
            </a:fld>
            <a:endParaRPr lang="en-US"/>
          </a:p>
        </p:txBody>
      </p:sp>
    </p:spTree>
    <p:extLst>
      <p:ext uri="{BB962C8B-B14F-4D97-AF65-F5344CB8AC3E}">
        <p14:creationId xmlns:p14="http://schemas.microsoft.com/office/powerpoint/2010/main" val="1401880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this slide in presentation mode to see its effects</a:t>
            </a:r>
          </a:p>
        </p:txBody>
      </p:sp>
      <p:sp>
        <p:nvSpPr>
          <p:cNvPr id="4" name="Slide Number Placeholder 3"/>
          <p:cNvSpPr>
            <a:spLocks noGrp="1"/>
          </p:cNvSpPr>
          <p:nvPr>
            <p:ph type="sldNum" sz="quarter" idx="10"/>
          </p:nvPr>
        </p:nvSpPr>
        <p:spPr/>
        <p:txBody>
          <a:bodyPr/>
          <a:lstStyle/>
          <a:p>
            <a:fld id="{153DC9A2-2425-4A21-98D9-737D53770435}" type="slidenum">
              <a:rPr lang="en-US" smtClean="0"/>
              <a:t>19</a:t>
            </a:fld>
            <a:endParaRPr lang="en-US"/>
          </a:p>
        </p:txBody>
      </p:sp>
    </p:spTree>
    <p:extLst>
      <p:ext uri="{BB962C8B-B14F-4D97-AF65-F5344CB8AC3E}">
        <p14:creationId xmlns:p14="http://schemas.microsoft.com/office/powerpoint/2010/main" val="117123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the equation y = mx + b in the white space in the middle of the slide and explain that for linear regression the values “m” and “b” change to optimally represent (i.e., optimally model) the given data (x).</a:t>
            </a:r>
          </a:p>
        </p:txBody>
      </p:sp>
      <p:sp>
        <p:nvSpPr>
          <p:cNvPr id="4" name="Slide Number Placeholder 3"/>
          <p:cNvSpPr>
            <a:spLocks noGrp="1"/>
          </p:cNvSpPr>
          <p:nvPr>
            <p:ph type="sldNum" sz="quarter" idx="10"/>
          </p:nvPr>
        </p:nvSpPr>
        <p:spPr/>
        <p:txBody>
          <a:bodyPr/>
          <a:lstStyle/>
          <a:p>
            <a:fld id="{153DC9A2-2425-4A21-98D9-737D53770435}" type="slidenum">
              <a:rPr lang="en-US" smtClean="0"/>
              <a:t>20</a:t>
            </a:fld>
            <a:endParaRPr lang="en-US"/>
          </a:p>
        </p:txBody>
      </p:sp>
    </p:spTree>
    <p:extLst>
      <p:ext uri="{BB962C8B-B14F-4D97-AF65-F5344CB8AC3E}">
        <p14:creationId xmlns:p14="http://schemas.microsoft.com/office/powerpoint/2010/main" val="98475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 at this slide in presentation mode to see its effects</a:t>
            </a:r>
          </a:p>
        </p:txBody>
      </p:sp>
      <p:sp>
        <p:nvSpPr>
          <p:cNvPr id="4" name="Slide Number Placeholder 3"/>
          <p:cNvSpPr>
            <a:spLocks noGrp="1"/>
          </p:cNvSpPr>
          <p:nvPr>
            <p:ph type="sldNum" sz="quarter" idx="10"/>
          </p:nvPr>
        </p:nvSpPr>
        <p:spPr/>
        <p:txBody>
          <a:bodyPr/>
          <a:lstStyle/>
          <a:p>
            <a:fld id="{153DC9A2-2425-4A21-98D9-737D53770435}" type="slidenum">
              <a:rPr lang="en-US" smtClean="0"/>
              <a:t>21</a:t>
            </a:fld>
            <a:endParaRPr lang="en-US"/>
          </a:p>
        </p:txBody>
      </p:sp>
    </p:spTree>
    <p:extLst>
      <p:ext uri="{BB962C8B-B14F-4D97-AF65-F5344CB8AC3E}">
        <p14:creationId xmlns:p14="http://schemas.microsoft.com/office/powerpoint/2010/main" val="3069156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chemeClr val="bg2">
                    <a:lumMod val="50000"/>
                  </a:schemeClr>
                </a:solidFill>
              </a:rPr>
              <a:t>Deep learning NNs not only receive input, send that input through hidden nodes with possibly many layers, and produce output (a forward step), they also iterate through the nodes and hidden layers backwards (a backward step).</a:t>
            </a:r>
          </a:p>
          <a:p>
            <a:endParaRPr lang="en-US" sz="1000" dirty="0">
              <a:solidFill>
                <a:schemeClr val="bg2">
                  <a:lumMod val="50000"/>
                </a:schemeClr>
              </a:solidFill>
            </a:endParaRPr>
          </a:p>
          <a:p>
            <a:r>
              <a:rPr lang="en-US" sz="1000" dirty="0">
                <a:solidFill>
                  <a:schemeClr val="bg2">
                    <a:lumMod val="50000"/>
                  </a:schemeClr>
                </a:solidFill>
              </a:rPr>
              <a:t>The forward step is called forward propagation. The backward step is called backward propagation. Between forward and backward propagation, the output of the NN is evaluated (i.e., a computation is made to know how well the NN can predict). </a:t>
            </a:r>
          </a:p>
          <a:p>
            <a:endParaRPr lang="en-US" sz="1000" dirty="0">
              <a:solidFill>
                <a:schemeClr val="bg2">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50000"/>
                  </a:schemeClr>
                </a:solidFill>
              </a:rPr>
              <a:t>This process is iterated over and over until the NN can predict well.</a:t>
            </a:r>
          </a:p>
          <a:p>
            <a:endParaRPr lang="en-US" sz="1000" dirty="0"/>
          </a:p>
        </p:txBody>
      </p:sp>
      <p:sp>
        <p:nvSpPr>
          <p:cNvPr id="4" name="Slide Number Placeholder 3"/>
          <p:cNvSpPr>
            <a:spLocks noGrp="1"/>
          </p:cNvSpPr>
          <p:nvPr>
            <p:ph type="sldNum" sz="quarter" idx="10"/>
          </p:nvPr>
        </p:nvSpPr>
        <p:spPr/>
        <p:txBody>
          <a:bodyPr/>
          <a:lstStyle/>
          <a:p>
            <a:fld id="{153DC9A2-2425-4A21-98D9-737D53770435}" type="slidenum">
              <a:rPr lang="en-US" smtClean="0"/>
              <a:t>22</a:t>
            </a:fld>
            <a:endParaRPr lang="en-US"/>
          </a:p>
        </p:txBody>
      </p:sp>
    </p:spTree>
    <p:extLst>
      <p:ext uri="{BB962C8B-B14F-4D97-AF65-F5344CB8AC3E}">
        <p14:creationId xmlns:p14="http://schemas.microsoft.com/office/powerpoint/2010/main" val="2677142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50000"/>
                  </a:schemeClr>
                </a:solidFill>
              </a:rPr>
              <a:t>ANN are versatile, scalable, and powerful, which makes them ideal for large, complex (even non-linear) ML tasks: computer vision, phonetic recognition, voice search, conversational speech recognition, speech and image feature coding, semantic utterance classification, hand-writing recognition, audio processing, visual object recognition, information retrieval, in the analysis of molecules that may lead to discovering new drugs, classifying billions of images, recommending the best videos to watch to hundreds of millions of users every day, learning to beat the world champion in the game of Chess or Go, and even powering common ML tasks when there is a lot of data.</a:t>
            </a:r>
          </a:p>
        </p:txBody>
      </p:sp>
      <p:sp>
        <p:nvSpPr>
          <p:cNvPr id="4" name="Slide Number Placeholder 3"/>
          <p:cNvSpPr>
            <a:spLocks noGrp="1"/>
          </p:cNvSpPr>
          <p:nvPr>
            <p:ph type="sldNum" sz="quarter" idx="10"/>
          </p:nvPr>
        </p:nvSpPr>
        <p:spPr/>
        <p:txBody>
          <a:bodyPr/>
          <a:lstStyle/>
          <a:p>
            <a:fld id="{153DC9A2-2425-4A21-98D9-737D53770435}" type="slidenum">
              <a:rPr lang="en-US" smtClean="0"/>
              <a:t>3</a:t>
            </a:fld>
            <a:endParaRPr lang="en-US"/>
          </a:p>
        </p:txBody>
      </p:sp>
    </p:spTree>
    <p:extLst>
      <p:ext uri="{BB962C8B-B14F-4D97-AF65-F5344CB8AC3E}">
        <p14:creationId xmlns:p14="http://schemas.microsoft.com/office/powerpoint/2010/main" val="300976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need to explain the graphic at this point.</a:t>
            </a:r>
          </a:p>
        </p:txBody>
      </p:sp>
      <p:sp>
        <p:nvSpPr>
          <p:cNvPr id="4" name="Slide Number Placeholder 3"/>
          <p:cNvSpPr>
            <a:spLocks noGrp="1"/>
          </p:cNvSpPr>
          <p:nvPr>
            <p:ph type="sldNum" sz="quarter" idx="10"/>
          </p:nvPr>
        </p:nvSpPr>
        <p:spPr/>
        <p:txBody>
          <a:bodyPr/>
          <a:lstStyle/>
          <a:p>
            <a:fld id="{153DC9A2-2425-4A21-98D9-737D53770435}" type="slidenum">
              <a:rPr lang="en-US" smtClean="0"/>
              <a:t>5</a:t>
            </a:fld>
            <a:endParaRPr lang="en-US"/>
          </a:p>
        </p:txBody>
      </p:sp>
    </p:spTree>
    <p:extLst>
      <p:ext uri="{BB962C8B-B14F-4D97-AF65-F5344CB8AC3E}">
        <p14:creationId xmlns:p14="http://schemas.microsoft.com/office/powerpoint/2010/main" val="214186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drives neural network performance</a:t>
            </a:r>
          </a:p>
        </p:txBody>
      </p:sp>
      <p:sp>
        <p:nvSpPr>
          <p:cNvPr id="4" name="Slide Number Placeholder 3"/>
          <p:cNvSpPr>
            <a:spLocks noGrp="1"/>
          </p:cNvSpPr>
          <p:nvPr>
            <p:ph type="sldNum" sz="quarter" idx="10"/>
          </p:nvPr>
        </p:nvSpPr>
        <p:spPr/>
        <p:txBody>
          <a:bodyPr/>
          <a:lstStyle/>
          <a:p>
            <a:fld id="{153DC9A2-2425-4A21-98D9-737D53770435}" type="slidenum">
              <a:rPr lang="en-US" smtClean="0"/>
              <a:t>8</a:t>
            </a:fld>
            <a:endParaRPr lang="en-US"/>
          </a:p>
        </p:txBody>
      </p:sp>
    </p:spTree>
    <p:extLst>
      <p:ext uri="{BB962C8B-B14F-4D97-AF65-F5344CB8AC3E}">
        <p14:creationId xmlns:p14="http://schemas.microsoft.com/office/powerpoint/2010/main" val="131305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2">
                    <a:lumMod val="50000"/>
                  </a:schemeClr>
                </a:solidFill>
              </a:rPr>
              <a:t>The oldest neural network (NN) architecture was called a perceptron. It receives input and outputs a result.</a:t>
            </a:r>
          </a:p>
        </p:txBody>
      </p:sp>
      <p:sp>
        <p:nvSpPr>
          <p:cNvPr id="4" name="Slide Number Placeholder 3"/>
          <p:cNvSpPr>
            <a:spLocks noGrp="1"/>
          </p:cNvSpPr>
          <p:nvPr>
            <p:ph type="sldNum" sz="quarter" idx="10"/>
          </p:nvPr>
        </p:nvSpPr>
        <p:spPr/>
        <p:txBody>
          <a:bodyPr/>
          <a:lstStyle/>
          <a:p>
            <a:fld id="{153DC9A2-2425-4A21-98D9-737D53770435}" type="slidenum">
              <a:rPr lang="en-US" smtClean="0"/>
              <a:t>9</a:t>
            </a:fld>
            <a:endParaRPr lang="en-US"/>
          </a:p>
        </p:txBody>
      </p:sp>
    </p:spTree>
    <p:extLst>
      <p:ext uri="{BB962C8B-B14F-4D97-AF65-F5344CB8AC3E}">
        <p14:creationId xmlns:p14="http://schemas.microsoft.com/office/powerpoint/2010/main" val="2811020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Perceptron showing that at each node a calculation is being made using the Weights (W), Input (X), Bias Term (b), and a Function (g)</a:t>
            </a:r>
          </a:p>
          <a:p>
            <a:endParaRPr lang="en-US" dirty="0"/>
          </a:p>
          <a:p>
            <a:r>
              <a:rPr lang="en-US" dirty="0"/>
              <a:t>The g function, the calculation of A (activation function) is talked about on the next slide.</a:t>
            </a:r>
          </a:p>
        </p:txBody>
      </p:sp>
      <p:sp>
        <p:nvSpPr>
          <p:cNvPr id="4" name="Slide Number Placeholder 3"/>
          <p:cNvSpPr>
            <a:spLocks noGrp="1"/>
          </p:cNvSpPr>
          <p:nvPr>
            <p:ph type="sldNum" sz="quarter" idx="10"/>
          </p:nvPr>
        </p:nvSpPr>
        <p:spPr/>
        <p:txBody>
          <a:bodyPr/>
          <a:lstStyle/>
          <a:p>
            <a:fld id="{153DC9A2-2425-4A21-98D9-737D53770435}" type="slidenum">
              <a:rPr lang="en-US" smtClean="0"/>
              <a:t>10</a:t>
            </a:fld>
            <a:endParaRPr lang="en-US"/>
          </a:p>
        </p:txBody>
      </p:sp>
    </p:spTree>
    <p:extLst>
      <p:ext uri="{BB962C8B-B14F-4D97-AF65-F5344CB8AC3E}">
        <p14:creationId xmlns:p14="http://schemas.microsoft.com/office/powerpoint/2010/main" val="149803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not comprehensive, activation functions.</a:t>
            </a:r>
          </a:p>
        </p:txBody>
      </p:sp>
      <p:sp>
        <p:nvSpPr>
          <p:cNvPr id="4" name="Slide Number Placeholder 3"/>
          <p:cNvSpPr>
            <a:spLocks noGrp="1"/>
          </p:cNvSpPr>
          <p:nvPr>
            <p:ph type="sldNum" sz="quarter" idx="10"/>
          </p:nvPr>
        </p:nvSpPr>
        <p:spPr/>
        <p:txBody>
          <a:bodyPr/>
          <a:lstStyle/>
          <a:p>
            <a:fld id="{153DC9A2-2425-4A21-98D9-737D53770435}" type="slidenum">
              <a:rPr lang="en-US" smtClean="0"/>
              <a:t>11</a:t>
            </a:fld>
            <a:endParaRPr lang="en-US"/>
          </a:p>
        </p:txBody>
      </p:sp>
    </p:spTree>
    <p:extLst>
      <p:ext uri="{BB962C8B-B14F-4D97-AF65-F5344CB8AC3E}">
        <p14:creationId xmlns:p14="http://schemas.microsoft.com/office/powerpoint/2010/main" val="98903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2">
                    <a:lumMod val="50000"/>
                  </a:schemeClr>
                </a:solidFill>
              </a:rPr>
              <a:t>The next NN architecture is the multi-layer perceptron. It is almost exactly like the perceptron—it receives input and outputs a result. Except now it has more computing steps, which are called hidden layers.</a:t>
            </a:r>
          </a:p>
        </p:txBody>
      </p:sp>
      <p:sp>
        <p:nvSpPr>
          <p:cNvPr id="4" name="Slide Number Placeholder 3"/>
          <p:cNvSpPr>
            <a:spLocks noGrp="1"/>
          </p:cNvSpPr>
          <p:nvPr>
            <p:ph type="sldNum" sz="quarter" idx="10"/>
          </p:nvPr>
        </p:nvSpPr>
        <p:spPr/>
        <p:txBody>
          <a:bodyPr/>
          <a:lstStyle/>
          <a:p>
            <a:fld id="{153DC9A2-2425-4A21-98D9-737D53770435}" type="slidenum">
              <a:rPr lang="en-US" smtClean="0"/>
              <a:t>12</a:t>
            </a:fld>
            <a:endParaRPr lang="en-US"/>
          </a:p>
        </p:txBody>
      </p:sp>
    </p:spTree>
    <p:extLst>
      <p:ext uri="{BB962C8B-B14F-4D97-AF65-F5344CB8AC3E}">
        <p14:creationId xmlns:p14="http://schemas.microsoft.com/office/powerpoint/2010/main" val="1262562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2">
                    <a:lumMod val="50000"/>
                  </a:schemeClr>
                </a:solidFill>
              </a:rPr>
              <a:t>CNNs are good for image recognition tasks</a:t>
            </a:r>
          </a:p>
        </p:txBody>
      </p:sp>
      <p:sp>
        <p:nvSpPr>
          <p:cNvPr id="4" name="Slide Number Placeholder 3"/>
          <p:cNvSpPr>
            <a:spLocks noGrp="1"/>
          </p:cNvSpPr>
          <p:nvPr>
            <p:ph type="sldNum" sz="quarter" idx="10"/>
          </p:nvPr>
        </p:nvSpPr>
        <p:spPr/>
        <p:txBody>
          <a:bodyPr/>
          <a:lstStyle/>
          <a:p>
            <a:fld id="{153DC9A2-2425-4A21-98D9-737D53770435}" type="slidenum">
              <a:rPr lang="en-US" smtClean="0"/>
              <a:t>13</a:t>
            </a:fld>
            <a:endParaRPr lang="en-US"/>
          </a:p>
        </p:txBody>
      </p:sp>
    </p:spTree>
    <p:extLst>
      <p:ext uri="{BB962C8B-B14F-4D97-AF65-F5344CB8AC3E}">
        <p14:creationId xmlns:p14="http://schemas.microsoft.com/office/powerpoint/2010/main" val="257794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7E0B-704D-4E15-8C6D-14FC127F4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59D6B0-9417-49B2-B85F-46121DF1B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DE1574-FF5C-485C-A8DD-BA55B817A8D4}"/>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5" name="Footer Placeholder 4">
            <a:extLst>
              <a:ext uri="{FF2B5EF4-FFF2-40B4-BE49-F238E27FC236}">
                <a16:creationId xmlns:a16="http://schemas.microsoft.com/office/drawing/2014/main" id="{E31B7A0C-6EF3-4A8E-B5AC-AE7B98B94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156D5-FEC8-445E-A576-2582EBB97F41}"/>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157495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CAE2-CFCC-4238-800D-D61A874C56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98C872-7390-4DDC-9736-4F8A90849A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7633D-1B06-49EB-989B-C5ACE5DDA36C}"/>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5" name="Footer Placeholder 4">
            <a:extLst>
              <a:ext uri="{FF2B5EF4-FFF2-40B4-BE49-F238E27FC236}">
                <a16:creationId xmlns:a16="http://schemas.microsoft.com/office/drawing/2014/main" id="{70F94A4F-ADAC-4942-A848-F1E055133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2A7FA-E5E4-4BCD-8B7B-D13AB0A12F3B}"/>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381465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B1CF1-9A2E-4A10-8CA3-39952637BF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D69B0D-488C-41E5-A02E-F2E2ED0568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46A5D-26E8-4E5B-AA75-2E6DCBF6E1A4}"/>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5" name="Footer Placeholder 4">
            <a:extLst>
              <a:ext uri="{FF2B5EF4-FFF2-40B4-BE49-F238E27FC236}">
                <a16:creationId xmlns:a16="http://schemas.microsoft.com/office/drawing/2014/main" id="{407B08F8-18FE-4A92-A218-C58B46E2D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043B7-27CF-41DB-9979-DBAC940B85E0}"/>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419548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A6D7-ADF2-49EA-B750-56685045A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E6001-0637-4D7B-B7E8-0B9F9400E4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40E31-A954-46C2-8148-60BEBBF17981}"/>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5" name="Footer Placeholder 4">
            <a:extLst>
              <a:ext uri="{FF2B5EF4-FFF2-40B4-BE49-F238E27FC236}">
                <a16:creationId xmlns:a16="http://schemas.microsoft.com/office/drawing/2014/main" id="{A311B40A-7E9E-446A-B501-0D056F232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3FE87-41E5-4D8F-A500-150EC1A42F84}"/>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137220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7106-BC14-42C7-9FC8-1331F39DC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0F8428-9980-45B0-97B1-D89D464B2E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9E1D51-3A9F-4B10-97C6-8AB4D08C003D}"/>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5" name="Footer Placeholder 4">
            <a:extLst>
              <a:ext uri="{FF2B5EF4-FFF2-40B4-BE49-F238E27FC236}">
                <a16:creationId xmlns:a16="http://schemas.microsoft.com/office/drawing/2014/main" id="{678AC167-AF3E-4A8B-B10F-8CF39DA7A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EC64F-5A59-48A2-A647-3F2DC61DC62E}"/>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321757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57A9-764E-4F61-973E-1718FAD856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10374-03BA-45C5-B80F-247498804C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82B22-51E3-45B9-B70C-37283B65A8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859E52-2A37-4A36-A014-43FD44C5DC56}"/>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6" name="Footer Placeholder 5">
            <a:extLst>
              <a:ext uri="{FF2B5EF4-FFF2-40B4-BE49-F238E27FC236}">
                <a16:creationId xmlns:a16="http://schemas.microsoft.com/office/drawing/2014/main" id="{1ECEAFFF-2499-4C0E-BBFF-D582D0538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F2D0B-6F92-44E1-975B-C06FCCF33F0C}"/>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75420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C4E3-9292-4117-8927-A7ACAF209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15DDE3-1640-4163-ACE6-F751AE34B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0145C0-1F09-4E8F-A2A9-536C9DCC6D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3CC76-A05B-4DCC-A523-78DDAF933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BD3378-4BD3-462A-B750-79F9513498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24072-7C4D-42A6-AB23-9B1A3DF0CD4B}"/>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8" name="Footer Placeholder 7">
            <a:extLst>
              <a:ext uri="{FF2B5EF4-FFF2-40B4-BE49-F238E27FC236}">
                <a16:creationId xmlns:a16="http://schemas.microsoft.com/office/drawing/2014/main" id="{30B18389-302F-4643-AB53-E0AD1A99E2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8224AA-BE7F-428A-857C-7A6A70B5D549}"/>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3921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403D-0D4C-4491-9F55-DC4E87935E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E32DD1-C9C2-4099-ABE3-BE45B34B9846}"/>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4" name="Footer Placeholder 3">
            <a:extLst>
              <a:ext uri="{FF2B5EF4-FFF2-40B4-BE49-F238E27FC236}">
                <a16:creationId xmlns:a16="http://schemas.microsoft.com/office/drawing/2014/main" id="{52045ED2-662A-4BF5-A3C1-D4D6CBAE1F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DDDA99-3A8A-4CB0-BB3B-EFBCA775C67B}"/>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34325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74F46-89E6-45A4-AEBC-4D644D270CB8}"/>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3" name="Footer Placeholder 2">
            <a:extLst>
              <a:ext uri="{FF2B5EF4-FFF2-40B4-BE49-F238E27FC236}">
                <a16:creationId xmlns:a16="http://schemas.microsoft.com/office/drawing/2014/main" id="{1575FE40-F1AC-4EEA-BDFE-48922A728C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8EF33B-01F2-4D17-A053-49E36B7D06BC}"/>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2388976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56AE-1EDF-4652-8BF2-D19E59E8D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42622A-5EBB-4094-B889-24B9FBA56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6BE77C-A788-43ED-A429-AC76EF80C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EBC07F-7B1C-43E6-B0A8-94A80EC70D5C}"/>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6" name="Footer Placeholder 5">
            <a:extLst>
              <a:ext uri="{FF2B5EF4-FFF2-40B4-BE49-F238E27FC236}">
                <a16:creationId xmlns:a16="http://schemas.microsoft.com/office/drawing/2014/main" id="{82FD2275-FB85-4AA8-925A-0F7362F08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33C97-7BC9-4DE8-AF6A-D7411002BDE8}"/>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251155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8AC9-F9CF-4D79-8244-B69E17951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B02039-36A9-4529-B16C-19212ECBD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AA760-5897-4040-893D-4DF41E3D6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D09EE-12F3-4868-AA6A-1F12C8DE2766}"/>
              </a:ext>
            </a:extLst>
          </p:cNvPr>
          <p:cNvSpPr>
            <a:spLocks noGrp="1"/>
          </p:cNvSpPr>
          <p:nvPr>
            <p:ph type="dt" sz="half" idx="10"/>
          </p:nvPr>
        </p:nvSpPr>
        <p:spPr/>
        <p:txBody>
          <a:bodyPr/>
          <a:lstStyle/>
          <a:p>
            <a:fld id="{24FA8676-61EA-4D60-9668-536D3AF9F631}" type="datetimeFigureOut">
              <a:rPr lang="en-US" smtClean="0"/>
              <a:t>4/24/2018</a:t>
            </a:fld>
            <a:endParaRPr lang="en-US"/>
          </a:p>
        </p:txBody>
      </p:sp>
      <p:sp>
        <p:nvSpPr>
          <p:cNvPr id="6" name="Footer Placeholder 5">
            <a:extLst>
              <a:ext uri="{FF2B5EF4-FFF2-40B4-BE49-F238E27FC236}">
                <a16:creationId xmlns:a16="http://schemas.microsoft.com/office/drawing/2014/main" id="{E5C14F58-DA4C-4E06-ACDE-2FF00A1C1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E36AF-A6B2-48C1-B44E-997052CCA583}"/>
              </a:ext>
            </a:extLst>
          </p:cNvPr>
          <p:cNvSpPr>
            <a:spLocks noGrp="1"/>
          </p:cNvSpPr>
          <p:nvPr>
            <p:ph type="sldNum" sz="quarter" idx="12"/>
          </p:nvPr>
        </p:nvSpPr>
        <p:spPr/>
        <p:txBody>
          <a:bodyPr/>
          <a:lstStyle/>
          <a:p>
            <a:fld id="{134A48DD-9A33-465E-975F-D4CBB47AFCF5}" type="slidenum">
              <a:rPr lang="en-US" smtClean="0"/>
              <a:t>‹#›</a:t>
            </a:fld>
            <a:endParaRPr lang="en-US"/>
          </a:p>
        </p:txBody>
      </p:sp>
    </p:spTree>
    <p:extLst>
      <p:ext uri="{BB962C8B-B14F-4D97-AF65-F5344CB8AC3E}">
        <p14:creationId xmlns:p14="http://schemas.microsoft.com/office/powerpoint/2010/main" val="391817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B89BEA-CF00-4FF4-9640-27FE0E1CE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39D52C-11AD-4D12-A2E0-68B82B48CA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8ACE9-9CCD-4D28-903C-7ED5680D1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A8676-61EA-4D60-9668-536D3AF9F631}" type="datetimeFigureOut">
              <a:rPr lang="en-US" smtClean="0"/>
              <a:t>4/24/2018</a:t>
            </a:fld>
            <a:endParaRPr lang="en-US"/>
          </a:p>
        </p:txBody>
      </p:sp>
      <p:sp>
        <p:nvSpPr>
          <p:cNvPr id="5" name="Footer Placeholder 4">
            <a:extLst>
              <a:ext uri="{FF2B5EF4-FFF2-40B4-BE49-F238E27FC236}">
                <a16:creationId xmlns:a16="http://schemas.microsoft.com/office/drawing/2014/main" id="{5C4081F5-569E-42CB-BAE4-B34AF160A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867BC4-7354-4351-B5C9-EF7363A067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48DD-9A33-465E-975F-D4CBB47AFCF5}" type="slidenum">
              <a:rPr lang="en-US" smtClean="0"/>
              <a:t>‹#›</a:t>
            </a:fld>
            <a:endParaRPr lang="en-US"/>
          </a:p>
        </p:txBody>
      </p:sp>
    </p:spTree>
    <p:extLst>
      <p:ext uri="{BB962C8B-B14F-4D97-AF65-F5344CB8AC3E}">
        <p14:creationId xmlns:p14="http://schemas.microsoft.com/office/powerpoint/2010/main" val="2467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dacity.com/course/deep-learning--ud730" TargetMode="External"/><Relationship Id="rId2" Type="http://schemas.openxmlformats.org/officeDocument/2006/relationships/hyperlink" Target="https://www.coursera.org/specializations/deep-learning?utm_source=gg&amp;utm_medium=sem&amp;campaignid=904733485&amp;adgroupid=45435009512&amp;device=c&amp;keyword=deep%20learning%20coursera&amp;matchtype=b&amp;network=g&amp;devicemodel=&amp;adpostion=1t1&amp;creativeid=231631799243&amp;hide_mobile_promo&amp;gclid=Cj0KCQjwqsHWBRDsARIsALPWMEMC4ln3VMf2p67IIrYD80Hti63zOvUQVjeqLFCG0l1Oqj9vtPPHDhIaAm-JEALw_wcB" TargetMode="External"/><Relationship Id="rId1" Type="http://schemas.openxmlformats.org/officeDocument/2006/relationships/slideLayout" Target="../slideLayouts/slideLayout2.xml"/><Relationship Id="rId4" Type="http://schemas.openxmlformats.org/officeDocument/2006/relationships/hyperlink" Target="https://github.com/ageron/handson-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971-C9B3-4EB4-8EFA-F51B91227750}"/>
              </a:ext>
            </a:extLst>
          </p:cNvPr>
          <p:cNvSpPr>
            <a:spLocks noGrp="1"/>
          </p:cNvSpPr>
          <p:nvPr>
            <p:ph type="ctrTitle"/>
          </p:nvPr>
        </p:nvSpPr>
        <p:spPr>
          <a:xfrm>
            <a:off x="418011" y="1675395"/>
            <a:ext cx="9144000" cy="1601205"/>
          </a:xfrm>
        </p:spPr>
        <p:txBody>
          <a:bodyPr>
            <a:normAutofit fontScale="90000"/>
          </a:bodyPr>
          <a:lstStyle/>
          <a:p>
            <a:pPr algn="l"/>
            <a:r>
              <a:rPr lang="en-US" b="1" dirty="0">
                <a:solidFill>
                  <a:schemeClr val="bg2">
                    <a:lumMod val="50000"/>
                  </a:schemeClr>
                </a:solidFill>
              </a:rPr>
              <a:t>Introduction to Deep Learning with TensorFlow and Python</a:t>
            </a:r>
          </a:p>
        </p:txBody>
      </p:sp>
      <p:sp>
        <p:nvSpPr>
          <p:cNvPr id="5" name="AutoShape 2" descr="Image result for neural network photo">
            <a:extLst>
              <a:ext uri="{FF2B5EF4-FFF2-40B4-BE49-F238E27FC236}">
                <a16:creationId xmlns:a16="http://schemas.microsoft.com/office/drawing/2014/main" id="{AB4FED8E-7E70-4779-8A73-B3E796CBFF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Image result for tensorflow logo">
            <a:extLst>
              <a:ext uri="{FF2B5EF4-FFF2-40B4-BE49-F238E27FC236}">
                <a16:creationId xmlns:a16="http://schemas.microsoft.com/office/drawing/2014/main" id="{D2F52060-F3D3-4C1A-9796-ED540D3B6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502" y="4345033"/>
            <a:ext cx="4086497" cy="22986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859359-8E33-44A3-9436-FE7E119F877C}"/>
              </a:ext>
            </a:extLst>
          </p:cNvPr>
          <p:cNvSpPr txBox="1"/>
          <p:nvPr/>
        </p:nvSpPr>
        <p:spPr>
          <a:xfrm>
            <a:off x="418011" y="3441484"/>
            <a:ext cx="4188823" cy="830997"/>
          </a:xfrm>
          <a:prstGeom prst="rect">
            <a:avLst/>
          </a:prstGeom>
          <a:noFill/>
        </p:spPr>
        <p:txBody>
          <a:bodyPr wrap="square" rtlCol="0">
            <a:spAutoFit/>
          </a:bodyPr>
          <a:lstStyle/>
          <a:p>
            <a:r>
              <a:rPr lang="en-US" sz="2400" dirty="0">
                <a:solidFill>
                  <a:schemeClr val="bg2">
                    <a:lumMod val="50000"/>
                  </a:schemeClr>
                </a:solidFill>
              </a:rPr>
              <a:t>Author:       Dylan Cunningham</a:t>
            </a:r>
          </a:p>
          <a:p>
            <a:r>
              <a:rPr lang="en-US" sz="2400" dirty="0">
                <a:solidFill>
                  <a:schemeClr val="bg2">
                    <a:lumMod val="50000"/>
                  </a:schemeClr>
                </a:solidFill>
              </a:rPr>
              <a:t>Advisor:      </a:t>
            </a:r>
            <a:r>
              <a:rPr lang="en-US" sz="2400" dirty="0" err="1">
                <a:solidFill>
                  <a:schemeClr val="bg2">
                    <a:lumMod val="50000"/>
                  </a:schemeClr>
                </a:solidFill>
              </a:rPr>
              <a:t>Qiwei</a:t>
            </a:r>
            <a:r>
              <a:rPr lang="en-US" sz="2400" dirty="0">
                <a:solidFill>
                  <a:schemeClr val="bg2">
                    <a:lumMod val="50000"/>
                  </a:schemeClr>
                </a:solidFill>
              </a:rPr>
              <a:t> Gan, PhD</a:t>
            </a:r>
          </a:p>
        </p:txBody>
      </p:sp>
    </p:spTree>
    <p:extLst>
      <p:ext uri="{BB962C8B-B14F-4D97-AF65-F5344CB8AC3E}">
        <p14:creationId xmlns:p14="http://schemas.microsoft.com/office/powerpoint/2010/main" val="24991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E082-B13B-4818-BCFB-7A2CB65DA485}"/>
              </a:ext>
            </a:extLst>
          </p:cNvPr>
          <p:cNvSpPr>
            <a:spLocks noGrp="1"/>
          </p:cNvSpPr>
          <p:nvPr>
            <p:ph type="title"/>
          </p:nvPr>
        </p:nvSpPr>
        <p:spPr/>
        <p:txBody>
          <a:bodyPr/>
          <a:lstStyle/>
          <a:p>
            <a:r>
              <a:rPr lang="en-US" b="1" dirty="0">
                <a:solidFill>
                  <a:schemeClr val="bg2">
                    <a:lumMod val="50000"/>
                  </a:schemeClr>
                </a:solidFill>
              </a:rPr>
              <a:t>Neural Networks</a:t>
            </a:r>
          </a:p>
        </p:txBody>
      </p:sp>
      <p:pic>
        <p:nvPicPr>
          <p:cNvPr id="16" name="Picture 15">
            <a:extLst>
              <a:ext uri="{FF2B5EF4-FFF2-40B4-BE49-F238E27FC236}">
                <a16:creationId xmlns:a16="http://schemas.microsoft.com/office/drawing/2014/main" id="{801C77B4-4A8F-4D93-A334-0816EB548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530" y="1690688"/>
            <a:ext cx="4114939" cy="4000635"/>
          </a:xfrm>
          <a:prstGeom prst="rect">
            <a:avLst/>
          </a:prstGeom>
        </p:spPr>
      </p:pic>
    </p:spTree>
    <p:extLst>
      <p:ext uri="{BB962C8B-B14F-4D97-AF65-F5344CB8AC3E}">
        <p14:creationId xmlns:p14="http://schemas.microsoft.com/office/powerpoint/2010/main" val="137971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E082-B13B-4818-BCFB-7A2CB65DA485}"/>
              </a:ext>
            </a:extLst>
          </p:cNvPr>
          <p:cNvSpPr>
            <a:spLocks noGrp="1"/>
          </p:cNvSpPr>
          <p:nvPr>
            <p:ph type="title"/>
          </p:nvPr>
        </p:nvSpPr>
        <p:spPr/>
        <p:txBody>
          <a:bodyPr/>
          <a:lstStyle/>
          <a:p>
            <a:r>
              <a:rPr lang="en-US" b="1" dirty="0">
                <a:solidFill>
                  <a:schemeClr val="bg2">
                    <a:lumMod val="50000"/>
                  </a:schemeClr>
                </a:solidFill>
              </a:rPr>
              <a:t>Neural Networks</a:t>
            </a:r>
          </a:p>
        </p:txBody>
      </p:sp>
      <p:pic>
        <p:nvPicPr>
          <p:cNvPr id="4" name="Picture 3">
            <a:extLst>
              <a:ext uri="{FF2B5EF4-FFF2-40B4-BE49-F238E27FC236}">
                <a16:creationId xmlns:a16="http://schemas.microsoft.com/office/drawing/2014/main" id="{94A6B4CE-0305-4E29-B669-E56FAFA90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554" y="1523052"/>
            <a:ext cx="6378892" cy="4969823"/>
          </a:xfrm>
          <a:prstGeom prst="rect">
            <a:avLst/>
          </a:prstGeom>
        </p:spPr>
      </p:pic>
    </p:spTree>
    <p:extLst>
      <p:ext uri="{BB962C8B-B14F-4D97-AF65-F5344CB8AC3E}">
        <p14:creationId xmlns:p14="http://schemas.microsoft.com/office/powerpoint/2010/main" val="402421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E082-B13B-4818-BCFB-7A2CB65DA485}"/>
              </a:ext>
            </a:extLst>
          </p:cNvPr>
          <p:cNvSpPr>
            <a:spLocks noGrp="1"/>
          </p:cNvSpPr>
          <p:nvPr>
            <p:ph type="title"/>
          </p:nvPr>
        </p:nvSpPr>
        <p:spPr/>
        <p:txBody>
          <a:bodyPr/>
          <a:lstStyle/>
          <a:p>
            <a:r>
              <a:rPr lang="en-US" b="1" dirty="0">
                <a:solidFill>
                  <a:schemeClr val="bg2">
                    <a:lumMod val="50000"/>
                  </a:schemeClr>
                </a:solidFill>
              </a:rPr>
              <a:t>Neural Networks</a:t>
            </a:r>
          </a:p>
        </p:txBody>
      </p:sp>
      <p:pic>
        <p:nvPicPr>
          <p:cNvPr id="9" name="Picture 8">
            <a:extLst>
              <a:ext uri="{FF2B5EF4-FFF2-40B4-BE49-F238E27FC236}">
                <a16:creationId xmlns:a16="http://schemas.microsoft.com/office/drawing/2014/main" id="{BB69E692-2CAD-424F-A9B1-9627FFE3E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340" y="1690688"/>
            <a:ext cx="6515320" cy="4000635"/>
          </a:xfrm>
          <a:prstGeom prst="rect">
            <a:avLst/>
          </a:prstGeom>
        </p:spPr>
      </p:pic>
    </p:spTree>
    <p:extLst>
      <p:ext uri="{BB962C8B-B14F-4D97-AF65-F5344CB8AC3E}">
        <p14:creationId xmlns:p14="http://schemas.microsoft.com/office/powerpoint/2010/main" val="316373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E082-B13B-4818-BCFB-7A2CB65DA485}"/>
              </a:ext>
            </a:extLst>
          </p:cNvPr>
          <p:cNvSpPr>
            <a:spLocks noGrp="1"/>
          </p:cNvSpPr>
          <p:nvPr>
            <p:ph type="title"/>
          </p:nvPr>
        </p:nvSpPr>
        <p:spPr/>
        <p:txBody>
          <a:bodyPr/>
          <a:lstStyle/>
          <a:p>
            <a:r>
              <a:rPr lang="en-US" b="1" dirty="0">
                <a:solidFill>
                  <a:schemeClr val="bg2">
                    <a:lumMod val="50000"/>
                  </a:schemeClr>
                </a:solidFill>
              </a:rPr>
              <a:t>Neural Networks</a:t>
            </a:r>
          </a:p>
        </p:txBody>
      </p:sp>
      <p:pic>
        <p:nvPicPr>
          <p:cNvPr id="4" name="Picture 3">
            <a:extLst>
              <a:ext uri="{FF2B5EF4-FFF2-40B4-BE49-F238E27FC236}">
                <a16:creationId xmlns:a16="http://schemas.microsoft.com/office/drawing/2014/main" id="{518BC340-1D22-4B15-8249-997EC6049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947" y="2606544"/>
            <a:ext cx="6058105" cy="3886331"/>
          </a:xfrm>
          <a:prstGeom prst="rect">
            <a:avLst/>
          </a:prstGeom>
        </p:spPr>
      </p:pic>
      <p:sp>
        <p:nvSpPr>
          <p:cNvPr id="6" name="Content Placeholder 2">
            <a:extLst>
              <a:ext uri="{FF2B5EF4-FFF2-40B4-BE49-F238E27FC236}">
                <a16:creationId xmlns:a16="http://schemas.microsoft.com/office/drawing/2014/main" id="{283F6FF3-E50D-4ED1-A7E5-7DB5E7008585}"/>
              </a:ext>
            </a:extLst>
          </p:cNvPr>
          <p:cNvSpPr>
            <a:spLocks noGrp="1"/>
          </p:cNvSpPr>
          <p:nvPr>
            <p:ph idx="1"/>
          </p:nvPr>
        </p:nvSpPr>
        <p:spPr>
          <a:xfrm>
            <a:off x="838200" y="1825625"/>
            <a:ext cx="10515600" cy="4351338"/>
          </a:xfrm>
        </p:spPr>
        <p:txBody>
          <a:bodyPr/>
          <a:lstStyle/>
          <a:p>
            <a:pPr marL="0" indent="0">
              <a:buNone/>
            </a:pPr>
            <a:r>
              <a:rPr lang="en-US" dirty="0">
                <a:solidFill>
                  <a:schemeClr val="bg2">
                    <a:lumMod val="50000"/>
                  </a:schemeClr>
                </a:solidFill>
              </a:rPr>
              <a:t>Convolutional NN</a:t>
            </a:r>
          </a:p>
        </p:txBody>
      </p:sp>
    </p:spTree>
    <p:extLst>
      <p:ext uri="{BB962C8B-B14F-4D97-AF65-F5344CB8AC3E}">
        <p14:creationId xmlns:p14="http://schemas.microsoft.com/office/powerpoint/2010/main" val="79529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E082-B13B-4818-BCFB-7A2CB65DA485}"/>
              </a:ext>
            </a:extLst>
          </p:cNvPr>
          <p:cNvSpPr>
            <a:spLocks noGrp="1"/>
          </p:cNvSpPr>
          <p:nvPr>
            <p:ph type="title"/>
          </p:nvPr>
        </p:nvSpPr>
        <p:spPr/>
        <p:txBody>
          <a:bodyPr/>
          <a:lstStyle/>
          <a:p>
            <a:r>
              <a:rPr lang="en-US" b="1" dirty="0">
                <a:solidFill>
                  <a:schemeClr val="bg2">
                    <a:lumMod val="50000"/>
                  </a:schemeClr>
                </a:solidFill>
              </a:rPr>
              <a:t>Neural Networks</a:t>
            </a:r>
          </a:p>
        </p:txBody>
      </p:sp>
      <p:sp>
        <p:nvSpPr>
          <p:cNvPr id="6" name="Content Placeholder 2">
            <a:extLst>
              <a:ext uri="{FF2B5EF4-FFF2-40B4-BE49-F238E27FC236}">
                <a16:creationId xmlns:a16="http://schemas.microsoft.com/office/drawing/2014/main" id="{283F6FF3-E50D-4ED1-A7E5-7DB5E7008585}"/>
              </a:ext>
            </a:extLst>
          </p:cNvPr>
          <p:cNvSpPr>
            <a:spLocks noGrp="1"/>
          </p:cNvSpPr>
          <p:nvPr>
            <p:ph idx="1"/>
          </p:nvPr>
        </p:nvSpPr>
        <p:spPr>
          <a:xfrm>
            <a:off x="838200" y="1825625"/>
            <a:ext cx="10515600" cy="4351338"/>
          </a:xfrm>
        </p:spPr>
        <p:txBody>
          <a:bodyPr/>
          <a:lstStyle/>
          <a:p>
            <a:pPr marL="0" indent="0">
              <a:buNone/>
            </a:pPr>
            <a:r>
              <a:rPr lang="en-US" dirty="0">
                <a:solidFill>
                  <a:schemeClr val="bg2">
                    <a:lumMod val="50000"/>
                  </a:schemeClr>
                </a:solidFill>
              </a:rPr>
              <a:t>Convolutional NN</a:t>
            </a:r>
          </a:p>
        </p:txBody>
      </p:sp>
      <p:pic>
        <p:nvPicPr>
          <p:cNvPr id="3" name="Picture 2">
            <a:extLst>
              <a:ext uri="{FF2B5EF4-FFF2-40B4-BE49-F238E27FC236}">
                <a16:creationId xmlns:a16="http://schemas.microsoft.com/office/drawing/2014/main" id="{A04A9933-45E4-4FE6-9281-35F1B3635C5F}"/>
              </a:ext>
            </a:extLst>
          </p:cNvPr>
          <p:cNvPicPr>
            <a:picLocks noChangeAspect="1"/>
          </p:cNvPicPr>
          <p:nvPr/>
        </p:nvPicPr>
        <p:blipFill>
          <a:blip r:embed="rId3"/>
          <a:stretch>
            <a:fillRect/>
          </a:stretch>
        </p:blipFill>
        <p:spPr>
          <a:xfrm>
            <a:off x="1318316" y="2867567"/>
            <a:ext cx="9555368" cy="3228268"/>
          </a:xfrm>
          <a:prstGeom prst="rect">
            <a:avLst/>
          </a:prstGeom>
        </p:spPr>
      </p:pic>
    </p:spTree>
    <p:extLst>
      <p:ext uri="{BB962C8B-B14F-4D97-AF65-F5344CB8AC3E}">
        <p14:creationId xmlns:p14="http://schemas.microsoft.com/office/powerpoint/2010/main" val="245935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E082-B13B-4818-BCFB-7A2CB65DA485}"/>
              </a:ext>
            </a:extLst>
          </p:cNvPr>
          <p:cNvSpPr>
            <a:spLocks noGrp="1"/>
          </p:cNvSpPr>
          <p:nvPr>
            <p:ph type="title"/>
          </p:nvPr>
        </p:nvSpPr>
        <p:spPr/>
        <p:txBody>
          <a:bodyPr/>
          <a:lstStyle/>
          <a:p>
            <a:r>
              <a:rPr lang="en-US" b="1" dirty="0">
                <a:solidFill>
                  <a:schemeClr val="bg2">
                    <a:lumMod val="50000"/>
                  </a:schemeClr>
                </a:solidFill>
              </a:rPr>
              <a:t>Neural Networks</a:t>
            </a:r>
          </a:p>
        </p:txBody>
      </p:sp>
      <p:sp>
        <p:nvSpPr>
          <p:cNvPr id="6" name="Content Placeholder 2">
            <a:extLst>
              <a:ext uri="{FF2B5EF4-FFF2-40B4-BE49-F238E27FC236}">
                <a16:creationId xmlns:a16="http://schemas.microsoft.com/office/drawing/2014/main" id="{283F6FF3-E50D-4ED1-A7E5-7DB5E7008585}"/>
              </a:ext>
            </a:extLst>
          </p:cNvPr>
          <p:cNvSpPr>
            <a:spLocks noGrp="1"/>
          </p:cNvSpPr>
          <p:nvPr>
            <p:ph idx="1"/>
          </p:nvPr>
        </p:nvSpPr>
        <p:spPr>
          <a:xfrm>
            <a:off x="838200" y="1825625"/>
            <a:ext cx="10515600" cy="4351338"/>
          </a:xfrm>
        </p:spPr>
        <p:txBody>
          <a:bodyPr/>
          <a:lstStyle/>
          <a:p>
            <a:pPr marL="0" indent="0">
              <a:buNone/>
            </a:pPr>
            <a:r>
              <a:rPr lang="en-US" dirty="0">
                <a:solidFill>
                  <a:schemeClr val="bg2">
                    <a:lumMod val="50000"/>
                  </a:schemeClr>
                </a:solidFill>
              </a:rPr>
              <a:t>Recurrent NN</a:t>
            </a:r>
          </a:p>
        </p:txBody>
      </p:sp>
      <p:pic>
        <p:nvPicPr>
          <p:cNvPr id="1026" name="Picture 2" descr="Image result for recurrent neural network">
            <a:extLst>
              <a:ext uri="{FF2B5EF4-FFF2-40B4-BE49-F238E27FC236}">
                <a16:creationId xmlns:a16="http://schemas.microsoft.com/office/drawing/2014/main" id="{DE7BF487-E982-4E29-ADC8-1F9325202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331" y="2303057"/>
            <a:ext cx="8555337" cy="418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35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32850-C5D6-45BE-9543-47A833240DE8}"/>
              </a:ext>
            </a:extLst>
          </p:cNvPr>
          <p:cNvSpPr>
            <a:spLocks noGrp="1"/>
          </p:cNvSpPr>
          <p:nvPr>
            <p:ph idx="1"/>
          </p:nvPr>
        </p:nvSpPr>
        <p:spPr/>
        <p:txBody>
          <a:bodyPr>
            <a:normAutofit/>
          </a:bodyPr>
          <a:lstStyle/>
          <a:p>
            <a:pPr marL="514350" indent="-514350">
              <a:buFont typeface="+mj-lt"/>
              <a:buAutoNum type="arabicPeriod"/>
            </a:pPr>
            <a:endParaRPr lang="en-US" dirty="0">
              <a:solidFill>
                <a:schemeClr val="bg2">
                  <a:lumMod val="50000"/>
                </a:schemeClr>
              </a:solidFill>
            </a:endParaRPr>
          </a:p>
          <a:p>
            <a:pPr marL="514350" indent="-514350">
              <a:buFont typeface="+mj-lt"/>
              <a:buAutoNum type="arabicPeriod"/>
            </a:pPr>
            <a:r>
              <a:rPr lang="en-US" dirty="0">
                <a:solidFill>
                  <a:schemeClr val="bg2">
                    <a:lumMod val="50000"/>
                  </a:schemeClr>
                </a:solidFill>
              </a:rPr>
              <a:t>Applications and Real-World Examples</a:t>
            </a:r>
          </a:p>
          <a:p>
            <a:pPr marL="514350" indent="-514350">
              <a:buFont typeface="+mj-lt"/>
              <a:buAutoNum type="arabicPeriod"/>
            </a:pPr>
            <a:r>
              <a:rPr lang="en-US" dirty="0">
                <a:solidFill>
                  <a:schemeClr val="bg2">
                    <a:lumMod val="50000"/>
                  </a:schemeClr>
                </a:solidFill>
              </a:rPr>
              <a:t>Brief History</a:t>
            </a:r>
          </a:p>
          <a:p>
            <a:pPr marL="514350" indent="-514350">
              <a:buFont typeface="+mj-lt"/>
              <a:buAutoNum type="arabicPeriod"/>
            </a:pPr>
            <a:r>
              <a:rPr lang="en-US" dirty="0">
                <a:solidFill>
                  <a:schemeClr val="bg2">
                    <a:lumMod val="50000"/>
                  </a:schemeClr>
                </a:solidFill>
              </a:rPr>
              <a:t>Neural Networks</a:t>
            </a:r>
          </a:p>
          <a:p>
            <a:pPr marL="514350" indent="-514350">
              <a:buFont typeface="+mj-lt"/>
              <a:buAutoNum type="arabicPeriod"/>
            </a:pPr>
            <a:r>
              <a:rPr lang="en-US" b="1" dirty="0">
                <a:solidFill>
                  <a:schemeClr val="accent1"/>
                </a:solidFill>
              </a:rPr>
              <a:t>Deep Learning Concepts</a:t>
            </a:r>
          </a:p>
          <a:p>
            <a:pPr marL="514350" indent="-514350">
              <a:buFont typeface="+mj-lt"/>
              <a:buAutoNum type="arabicPeriod"/>
            </a:pPr>
            <a:r>
              <a:rPr lang="en-US" dirty="0">
                <a:solidFill>
                  <a:schemeClr val="bg2">
                    <a:lumMod val="50000"/>
                  </a:schemeClr>
                </a:solidFill>
              </a:rPr>
              <a:t>References and External Sources</a:t>
            </a:r>
          </a:p>
          <a:p>
            <a:pPr marL="514350" indent="-514350">
              <a:buFont typeface="+mj-lt"/>
              <a:buAutoNum type="arabicPeriod"/>
            </a:pPr>
            <a:endParaRPr lang="en-US" dirty="0">
              <a:solidFill>
                <a:schemeClr val="bg2">
                  <a:lumMod val="50000"/>
                </a:schemeClr>
              </a:solidFill>
            </a:endParaRPr>
          </a:p>
        </p:txBody>
      </p:sp>
    </p:spTree>
    <p:extLst>
      <p:ext uri="{BB962C8B-B14F-4D97-AF65-F5344CB8AC3E}">
        <p14:creationId xmlns:p14="http://schemas.microsoft.com/office/powerpoint/2010/main" val="1553765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752F-D0D2-43D9-8C0A-B5963241EC4C}"/>
              </a:ext>
            </a:extLst>
          </p:cNvPr>
          <p:cNvSpPr>
            <a:spLocks noGrp="1"/>
          </p:cNvSpPr>
          <p:nvPr>
            <p:ph type="title"/>
          </p:nvPr>
        </p:nvSpPr>
        <p:spPr/>
        <p:txBody>
          <a:bodyPr/>
          <a:lstStyle/>
          <a:p>
            <a:r>
              <a:rPr lang="en-US" b="1" dirty="0">
                <a:solidFill>
                  <a:schemeClr val="bg2">
                    <a:lumMod val="50000"/>
                  </a:schemeClr>
                </a:solidFill>
              </a:rPr>
              <a:t>Deep Learning Concepts</a:t>
            </a:r>
          </a:p>
        </p:txBody>
      </p:sp>
      <p:sp>
        <p:nvSpPr>
          <p:cNvPr id="3" name="Content Placeholder 2">
            <a:extLst>
              <a:ext uri="{FF2B5EF4-FFF2-40B4-BE49-F238E27FC236}">
                <a16:creationId xmlns:a16="http://schemas.microsoft.com/office/drawing/2014/main" id="{BD1532C8-9D45-4421-A2C8-63477131BFF3}"/>
              </a:ext>
            </a:extLst>
          </p:cNvPr>
          <p:cNvSpPr>
            <a:spLocks noGrp="1"/>
          </p:cNvSpPr>
          <p:nvPr>
            <p:ph idx="1"/>
          </p:nvPr>
        </p:nvSpPr>
        <p:spPr>
          <a:xfrm>
            <a:off x="838200" y="1825625"/>
            <a:ext cx="10515600" cy="4351338"/>
          </a:xfrm>
        </p:spPr>
        <p:txBody>
          <a:bodyPr/>
          <a:lstStyle/>
          <a:p>
            <a:pPr marL="0" indent="0">
              <a:buNone/>
            </a:pPr>
            <a:r>
              <a:rPr lang="en-US" dirty="0">
                <a:solidFill>
                  <a:schemeClr val="bg2">
                    <a:lumMod val="50000"/>
                  </a:schemeClr>
                </a:solidFill>
              </a:rPr>
              <a:t>Deep learning</a:t>
            </a:r>
          </a:p>
          <a:p>
            <a:r>
              <a:rPr lang="en-US" dirty="0">
                <a:solidFill>
                  <a:schemeClr val="bg2">
                    <a:lumMod val="50000"/>
                  </a:schemeClr>
                </a:solidFill>
              </a:rPr>
              <a:t>Neural networks are defined as deep learning if they have more than one hidden layer. Each hidden layer contains one or more points to receive input; these points are called neurons or nodes.</a:t>
            </a:r>
          </a:p>
        </p:txBody>
      </p:sp>
    </p:spTree>
    <p:extLst>
      <p:ext uri="{BB962C8B-B14F-4D97-AF65-F5344CB8AC3E}">
        <p14:creationId xmlns:p14="http://schemas.microsoft.com/office/powerpoint/2010/main" val="105990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752F-D0D2-43D9-8C0A-B5963241EC4C}"/>
              </a:ext>
            </a:extLst>
          </p:cNvPr>
          <p:cNvSpPr>
            <a:spLocks noGrp="1"/>
          </p:cNvSpPr>
          <p:nvPr>
            <p:ph type="title"/>
          </p:nvPr>
        </p:nvSpPr>
        <p:spPr/>
        <p:txBody>
          <a:bodyPr/>
          <a:lstStyle/>
          <a:p>
            <a:r>
              <a:rPr lang="en-US" b="1" dirty="0">
                <a:solidFill>
                  <a:schemeClr val="bg2">
                    <a:lumMod val="50000"/>
                  </a:schemeClr>
                </a:solidFill>
              </a:rPr>
              <a:t>Deep Learning Concepts</a:t>
            </a:r>
          </a:p>
        </p:txBody>
      </p:sp>
      <p:sp>
        <p:nvSpPr>
          <p:cNvPr id="3" name="Content Placeholder 2">
            <a:extLst>
              <a:ext uri="{FF2B5EF4-FFF2-40B4-BE49-F238E27FC236}">
                <a16:creationId xmlns:a16="http://schemas.microsoft.com/office/drawing/2014/main" id="{BD1532C8-9D45-4421-A2C8-63477131BFF3}"/>
              </a:ext>
            </a:extLst>
          </p:cNvPr>
          <p:cNvSpPr>
            <a:spLocks noGrp="1"/>
          </p:cNvSpPr>
          <p:nvPr>
            <p:ph idx="1"/>
          </p:nvPr>
        </p:nvSpPr>
        <p:spPr/>
        <p:txBody>
          <a:bodyPr>
            <a:normAutofit/>
          </a:bodyPr>
          <a:lstStyle/>
          <a:p>
            <a:pPr marL="0" indent="0">
              <a:buNone/>
            </a:pPr>
            <a:r>
              <a:rPr lang="en-US" dirty="0">
                <a:solidFill>
                  <a:schemeClr val="bg2">
                    <a:lumMod val="50000"/>
                  </a:schemeClr>
                </a:solidFill>
              </a:rPr>
              <a:t>Gradient descent</a:t>
            </a: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p:txBody>
      </p:sp>
      <p:pic>
        <p:nvPicPr>
          <p:cNvPr id="17" name="Picture 16">
            <a:extLst>
              <a:ext uri="{FF2B5EF4-FFF2-40B4-BE49-F238E27FC236}">
                <a16:creationId xmlns:a16="http://schemas.microsoft.com/office/drawing/2014/main" id="{35101C50-9B87-4C31-A802-82E0329B8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657" y="2913197"/>
            <a:ext cx="5256686" cy="2943744"/>
          </a:xfrm>
          <a:prstGeom prst="rect">
            <a:avLst/>
          </a:prstGeom>
        </p:spPr>
      </p:pic>
    </p:spTree>
    <p:extLst>
      <p:ext uri="{BB962C8B-B14F-4D97-AF65-F5344CB8AC3E}">
        <p14:creationId xmlns:p14="http://schemas.microsoft.com/office/powerpoint/2010/main" val="388708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752F-D0D2-43D9-8C0A-B5963241EC4C}"/>
              </a:ext>
            </a:extLst>
          </p:cNvPr>
          <p:cNvSpPr>
            <a:spLocks noGrp="1"/>
          </p:cNvSpPr>
          <p:nvPr>
            <p:ph type="title"/>
          </p:nvPr>
        </p:nvSpPr>
        <p:spPr/>
        <p:txBody>
          <a:bodyPr/>
          <a:lstStyle/>
          <a:p>
            <a:r>
              <a:rPr lang="en-US" b="1" dirty="0">
                <a:solidFill>
                  <a:schemeClr val="bg2">
                    <a:lumMod val="50000"/>
                  </a:schemeClr>
                </a:solidFill>
              </a:rPr>
              <a:t>Deep Learning Concepts</a:t>
            </a:r>
          </a:p>
        </p:txBody>
      </p:sp>
      <p:sp>
        <p:nvSpPr>
          <p:cNvPr id="3" name="Content Placeholder 2">
            <a:extLst>
              <a:ext uri="{FF2B5EF4-FFF2-40B4-BE49-F238E27FC236}">
                <a16:creationId xmlns:a16="http://schemas.microsoft.com/office/drawing/2014/main" id="{BD1532C8-9D45-4421-A2C8-63477131BFF3}"/>
              </a:ext>
            </a:extLst>
          </p:cNvPr>
          <p:cNvSpPr>
            <a:spLocks noGrp="1"/>
          </p:cNvSpPr>
          <p:nvPr>
            <p:ph idx="1"/>
          </p:nvPr>
        </p:nvSpPr>
        <p:spPr>
          <a:xfrm>
            <a:off x="838200" y="1825625"/>
            <a:ext cx="3819524" cy="4351338"/>
          </a:xfrm>
        </p:spPr>
        <p:txBody>
          <a:bodyPr>
            <a:normAutofit/>
          </a:bodyPr>
          <a:lstStyle/>
          <a:p>
            <a:pPr marL="0" indent="0">
              <a:buNone/>
            </a:pPr>
            <a:r>
              <a:rPr lang="en-US" dirty="0">
                <a:solidFill>
                  <a:schemeClr val="bg2">
                    <a:lumMod val="50000"/>
                  </a:schemeClr>
                </a:solidFill>
              </a:rPr>
              <a:t>Gradient descent</a:t>
            </a:r>
          </a:p>
          <a:p>
            <a:pPr>
              <a:buFont typeface="Calibri" panose="020F0502020204030204" pitchFamily="34" charset="0"/>
              <a:buChar char="‐"/>
            </a:pPr>
            <a:r>
              <a:rPr lang="en-US" dirty="0">
                <a:solidFill>
                  <a:schemeClr val="bg2">
                    <a:lumMod val="50000"/>
                  </a:schemeClr>
                </a:solidFill>
              </a:rPr>
              <a:t>The general idea is to tweak parameters iteratively in order to minimize a cost function.</a:t>
            </a: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p:txBody>
      </p:sp>
      <p:pic>
        <p:nvPicPr>
          <p:cNvPr id="5" name="Picture 4">
            <a:extLst>
              <a:ext uri="{FF2B5EF4-FFF2-40B4-BE49-F238E27FC236}">
                <a16:creationId xmlns:a16="http://schemas.microsoft.com/office/drawing/2014/main" id="{19046F54-62DF-49BB-8FA7-9E33CEE3D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075000"/>
            <a:ext cx="5594657" cy="4236900"/>
          </a:xfrm>
          <a:prstGeom prst="rect">
            <a:avLst/>
          </a:prstGeom>
        </p:spPr>
      </p:pic>
      <p:pic>
        <p:nvPicPr>
          <p:cNvPr id="7" name="Picture 6">
            <a:extLst>
              <a:ext uri="{FF2B5EF4-FFF2-40B4-BE49-F238E27FC236}">
                <a16:creationId xmlns:a16="http://schemas.microsoft.com/office/drawing/2014/main" id="{447A084F-7E9E-45BE-9B01-DA7E7917EE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725" y="2075000"/>
            <a:ext cx="5594657" cy="4236900"/>
          </a:xfrm>
          <a:prstGeom prst="rect">
            <a:avLst/>
          </a:prstGeom>
        </p:spPr>
      </p:pic>
      <p:pic>
        <p:nvPicPr>
          <p:cNvPr id="9" name="Picture 8">
            <a:extLst>
              <a:ext uri="{FF2B5EF4-FFF2-40B4-BE49-F238E27FC236}">
                <a16:creationId xmlns:a16="http://schemas.microsoft.com/office/drawing/2014/main" id="{E9B4C4E0-A6E4-4BBD-B0DA-DEDBF201B2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725" y="2075000"/>
            <a:ext cx="5594657" cy="4236900"/>
          </a:xfrm>
          <a:prstGeom prst="rect">
            <a:avLst/>
          </a:prstGeom>
        </p:spPr>
      </p:pic>
      <p:pic>
        <p:nvPicPr>
          <p:cNvPr id="11" name="Picture 10">
            <a:extLst>
              <a:ext uri="{FF2B5EF4-FFF2-40B4-BE49-F238E27FC236}">
                <a16:creationId xmlns:a16="http://schemas.microsoft.com/office/drawing/2014/main" id="{1A9D4FF2-7425-4671-8255-5AD0815DAD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7725" y="2075000"/>
            <a:ext cx="5594657" cy="4236900"/>
          </a:xfrm>
          <a:prstGeom prst="rect">
            <a:avLst/>
          </a:prstGeom>
        </p:spPr>
      </p:pic>
      <p:pic>
        <p:nvPicPr>
          <p:cNvPr id="13" name="Picture 12">
            <a:extLst>
              <a:ext uri="{FF2B5EF4-FFF2-40B4-BE49-F238E27FC236}">
                <a16:creationId xmlns:a16="http://schemas.microsoft.com/office/drawing/2014/main" id="{1E98227D-C23D-4C3F-89CF-14295417E3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7725" y="2075000"/>
            <a:ext cx="5594657" cy="4236900"/>
          </a:xfrm>
          <a:prstGeom prst="rect">
            <a:avLst/>
          </a:prstGeom>
        </p:spPr>
      </p:pic>
      <p:pic>
        <p:nvPicPr>
          <p:cNvPr id="15" name="Picture 14">
            <a:extLst>
              <a:ext uri="{FF2B5EF4-FFF2-40B4-BE49-F238E27FC236}">
                <a16:creationId xmlns:a16="http://schemas.microsoft.com/office/drawing/2014/main" id="{DAD9BA25-80B5-4B32-8655-5608B18159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7725" y="2075000"/>
            <a:ext cx="5594658" cy="4236900"/>
          </a:xfrm>
          <a:prstGeom prst="rect">
            <a:avLst/>
          </a:prstGeom>
        </p:spPr>
      </p:pic>
    </p:spTree>
    <p:extLst>
      <p:ext uri="{BB962C8B-B14F-4D97-AF65-F5344CB8AC3E}">
        <p14:creationId xmlns:p14="http://schemas.microsoft.com/office/powerpoint/2010/main" val="126820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3FD5-0136-47A5-877D-DE87F0B6DDEE}"/>
              </a:ext>
            </a:extLst>
          </p:cNvPr>
          <p:cNvSpPr>
            <a:spLocks noGrp="1"/>
          </p:cNvSpPr>
          <p:nvPr>
            <p:ph type="title"/>
          </p:nvPr>
        </p:nvSpPr>
        <p:spPr/>
        <p:txBody>
          <a:bodyPr/>
          <a:lstStyle/>
          <a:p>
            <a:r>
              <a:rPr lang="en-US" b="1" dirty="0">
                <a:solidFill>
                  <a:schemeClr val="bg2">
                    <a:lumMod val="50000"/>
                  </a:schemeClr>
                </a:solidFill>
              </a:rPr>
              <a:t>Debrief</a:t>
            </a:r>
          </a:p>
        </p:txBody>
      </p:sp>
      <p:sp>
        <p:nvSpPr>
          <p:cNvPr id="3" name="Content Placeholder 2">
            <a:extLst>
              <a:ext uri="{FF2B5EF4-FFF2-40B4-BE49-F238E27FC236}">
                <a16:creationId xmlns:a16="http://schemas.microsoft.com/office/drawing/2014/main" id="{9F632850-C5D6-45BE-9543-47A833240DE8}"/>
              </a:ext>
            </a:extLst>
          </p:cNvPr>
          <p:cNvSpPr>
            <a:spLocks noGrp="1"/>
          </p:cNvSpPr>
          <p:nvPr>
            <p:ph idx="1"/>
          </p:nvPr>
        </p:nvSpPr>
        <p:spPr/>
        <p:txBody>
          <a:bodyPr>
            <a:normAutofit/>
          </a:bodyPr>
          <a:lstStyle/>
          <a:p>
            <a:pPr marL="0" indent="0">
              <a:buNone/>
            </a:pPr>
            <a:r>
              <a:rPr lang="en-US" dirty="0">
                <a:solidFill>
                  <a:schemeClr val="bg2">
                    <a:lumMod val="50000"/>
                  </a:schemeClr>
                </a:solidFill>
              </a:rPr>
              <a:t>Learning Deep Learning</a:t>
            </a:r>
          </a:p>
          <a:p>
            <a:pPr marL="514350" indent="-514350">
              <a:buFont typeface="+mj-lt"/>
              <a:buAutoNum type="arabicPeriod"/>
            </a:pPr>
            <a:r>
              <a:rPr lang="en-US" dirty="0">
                <a:solidFill>
                  <a:schemeClr val="accent1"/>
                </a:solidFill>
              </a:rPr>
              <a:t>Applications and Real-World Examples</a:t>
            </a:r>
          </a:p>
          <a:p>
            <a:pPr marL="514350" indent="-514350">
              <a:buFont typeface="+mj-lt"/>
              <a:buAutoNum type="arabicPeriod"/>
            </a:pPr>
            <a:r>
              <a:rPr lang="en-US" dirty="0">
                <a:solidFill>
                  <a:schemeClr val="bg2">
                    <a:lumMod val="50000"/>
                  </a:schemeClr>
                </a:solidFill>
              </a:rPr>
              <a:t>Brief History</a:t>
            </a:r>
          </a:p>
          <a:p>
            <a:pPr marL="514350" indent="-514350">
              <a:buFont typeface="+mj-lt"/>
              <a:buAutoNum type="arabicPeriod"/>
            </a:pPr>
            <a:r>
              <a:rPr lang="en-US" dirty="0">
                <a:solidFill>
                  <a:schemeClr val="bg2">
                    <a:lumMod val="50000"/>
                  </a:schemeClr>
                </a:solidFill>
              </a:rPr>
              <a:t>Neural Networks</a:t>
            </a:r>
          </a:p>
          <a:p>
            <a:pPr marL="514350" indent="-514350">
              <a:buFont typeface="+mj-lt"/>
              <a:buAutoNum type="arabicPeriod"/>
            </a:pPr>
            <a:r>
              <a:rPr lang="en-US" dirty="0">
                <a:solidFill>
                  <a:schemeClr val="bg2">
                    <a:lumMod val="50000"/>
                  </a:schemeClr>
                </a:solidFill>
              </a:rPr>
              <a:t>Deep Learning Concepts</a:t>
            </a:r>
          </a:p>
          <a:p>
            <a:pPr marL="514350" indent="-514350">
              <a:buFont typeface="+mj-lt"/>
              <a:buAutoNum type="arabicPeriod"/>
            </a:pPr>
            <a:r>
              <a:rPr lang="en-US" dirty="0">
                <a:solidFill>
                  <a:schemeClr val="bg2">
                    <a:lumMod val="50000"/>
                  </a:schemeClr>
                </a:solidFill>
              </a:rPr>
              <a:t>References and External Sources</a:t>
            </a:r>
          </a:p>
          <a:p>
            <a:pPr marL="514350" indent="-514350">
              <a:buFont typeface="+mj-lt"/>
              <a:buAutoNum type="arabicPeriod"/>
            </a:pPr>
            <a:endParaRPr lang="en-US" sz="800" dirty="0">
              <a:solidFill>
                <a:schemeClr val="bg2">
                  <a:lumMod val="50000"/>
                </a:schemeClr>
              </a:solidFill>
            </a:endParaRPr>
          </a:p>
          <a:p>
            <a:pPr marL="0" indent="0">
              <a:buNone/>
            </a:pPr>
            <a:r>
              <a:rPr lang="en-US" dirty="0">
                <a:solidFill>
                  <a:schemeClr val="bg2">
                    <a:lumMod val="50000"/>
                  </a:schemeClr>
                </a:solidFill>
              </a:rPr>
              <a:t>Applying Deep Learning</a:t>
            </a:r>
          </a:p>
          <a:p>
            <a:pPr>
              <a:buFont typeface="Calibri" panose="020F0502020204030204" pitchFamily="34" charset="0"/>
              <a:buChar char="‐"/>
            </a:pPr>
            <a:r>
              <a:rPr lang="en-US" dirty="0">
                <a:solidFill>
                  <a:schemeClr val="bg2">
                    <a:lumMod val="50000"/>
                  </a:schemeClr>
                </a:solidFill>
              </a:rPr>
              <a:t>See </a:t>
            </a:r>
            <a:r>
              <a:rPr lang="en-US" dirty="0" err="1">
                <a:solidFill>
                  <a:schemeClr val="bg2">
                    <a:lumMod val="50000"/>
                  </a:schemeClr>
                </a:solidFill>
              </a:rPr>
              <a:t>IPython</a:t>
            </a:r>
            <a:r>
              <a:rPr lang="en-US" dirty="0">
                <a:solidFill>
                  <a:schemeClr val="bg2">
                    <a:lumMod val="50000"/>
                  </a:schemeClr>
                </a:solidFill>
              </a:rPr>
              <a:t> notebook</a:t>
            </a:r>
          </a:p>
          <a:p>
            <a:pPr marL="0" indent="0">
              <a:buNone/>
            </a:pPr>
            <a:endParaRPr lang="en-US" dirty="0">
              <a:solidFill>
                <a:schemeClr val="bg2">
                  <a:lumMod val="50000"/>
                </a:schemeClr>
              </a:solidFill>
            </a:endParaRPr>
          </a:p>
        </p:txBody>
      </p:sp>
    </p:spTree>
    <p:extLst>
      <p:ext uri="{BB962C8B-B14F-4D97-AF65-F5344CB8AC3E}">
        <p14:creationId xmlns:p14="http://schemas.microsoft.com/office/powerpoint/2010/main" val="265361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752F-D0D2-43D9-8C0A-B5963241EC4C}"/>
              </a:ext>
            </a:extLst>
          </p:cNvPr>
          <p:cNvSpPr>
            <a:spLocks noGrp="1"/>
          </p:cNvSpPr>
          <p:nvPr>
            <p:ph type="title"/>
          </p:nvPr>
        </p:nvSpPr>
        <p:spPr/>
        <p:txBody>
          <a:bodyPr/>
          <a:lstStyle/>
          <a:p>
            <a:r>
              <a:rPr lang="en-US" b="1" dirty="0">
                <a:solidFill>
                  <a:schemeClr val="bg2">
                    <a:lumMod val="50000"/>
                  </a:schemeClr>
                </a:solidFill>
              </a:rPr>
              <a:t>Deep Learning Concepts</a:t>
            </a:r>
          </a:p>
        </p:txBody>
      </p:sp>
      <p:sp>
        <p:nvSpPr>
          <p:cNvPr id="3" name="Content Placeholder 2">
            <a:extLst>
              <a:ext uri="{FF2B5EF4-FFF2-40B4-BE49-F238E27FC236}">
                <a16:creationId xmlns:a16="http://schemas.microsoft.com/office/drawing/2014/main" id="{BD1532C8-9D45-4421-A2C8-63477131BFF3}"/>
              </a:ext>
            </a:extLst>
          </p:cNvPr>
          <p:cNvSpPr>
            <a:spLocks noGrp="1"/>
          </p:cNvSpPr>
          <p:nvPr>
            <p:ph idx="1"/>
          </p:nvPr>
        </p:nvSpPr>
        <p:spPr>
          <a:xfrm>
            <a:off x="838200" y="1825625"/>
            <a:ext cx="10515600" cy="4351338"/>
          </a:xfrm>
        </p:spPr>
        <p:txBody>
          <a:bodyPr/>
          <a:lstStyle/>
          <a:p>
            <a:pPr marL="0" indent="0">
              <a:buNone/>
            </a:pPr>
            <a:r>
              <a:rPr lang="en-US" dirty="0">
                <a:solidFill>
                  <a:schemeClr val="bg2">
                    <a:lumMod val="50000"/>
                  </a:schemeClr>
                </a:solidFill>
              </a:rPr>
              <a:t>Cost function</a:t>
            </a:r>
          </a:p>
          <a:p>
            <a:r>
              <a:rPr lang="en-US" dirty="0">
                <a:solidFill>
                  <a:schemeClr val="bg2">
                    <a:lumMod val="50000"/>
                  </a:schemeClr>
                </a:solidFill>
              </a:rPr>
              <a:t>How can you know which values of a machine learning model perform best? </a:t>
            </a:r>
          </a:p>
          <a:p>
            <a:pPr lvl="1">
              <a:buFont typeface="Calibri" panose="020F0502020204030204" pitchFamily="34" charset="0"/>
              <a:buChar char="‐"/>
            </a:pPr>
            <a:r>
              <a:rPr lang="en-US" dirty="0">
                <a:solidFill>
                  <a:schemeClr val="bg2">
                    <a:lumMod val="50000"/>
                  </a:schemeClr>
                </a:solidFill>
              </a:rPr>
              <a:t>You can either use a utility function that measures how good your model is, or you can define a cost function that measures how bad it is</a:t>
            </a:r>
          </a:p>
          <a:p>
            <a:pPr lvl="1">
              <a:buFont typeface="Calibri" panose="020F0502020204030204" pitchFamily="34" charset="0"/>
              <a:buChar char="‐"/>
            </a:pPr>
            <a:endParaRPr lang="en-US" dirty="0">
              <a:solidFill>
                <a:schemeClr val="bg2">
                  <a:lumMod val="50000"/>
                </a:schemeClr>
              </a:solidFill>
            </a:endParaRPr>
          </a:p>
          <a:p>
            <a:pPr lvl="1">
              <a:buFont typeface="Calibri" panose="020F0502020204030204" pitchFamily="34" charset="0"/>
              <a:buChar char="‐"/>
            </a:pPr>
            <a:endParaRPr lang="en-US" dirty="0">
              <a:solidFill>
                <a:schemeClr val="bg2">
                  <a:lumMod val="50000"/>
                </a:schemeClr>
              </a:solidFill>
            </a:endParaRPr>
          </a:p>
          <a:p>
            <a:pPr lvl="1">
              <a:buFont typeface="Calibri" panose="020F0502020204030204" pitchFamily="34" charset="0"/>
              <a:buChar char="‐"/>
            </a:pPr>
            <a:endParaRPr lang="en-US" dirty="0">
              <a:solidFill>
                <a:schemeClr val="bg2">
                  <a:lumMod val="50000"/>
                </a:schemeClr>
              </a:solidFill>
            </a:endParaRPr>
          </a:p>
          <a:p>
            <a:r>
              <a:rPr lang="en-US" dirty="0">
                <a:solidFill>
                  <a:schemeClr val="bg2">
                    <a:lumMod val="50000"/>
                  </a:schemeClr>
                </a:solidFill>
              </a:rPr>
              <a:t>In deep learning, we use a cost function to measure how bad our model represents the input data.</a:t>
            </a:r>
          </a:p>
        </p:txBody>
      </p:sp>
    </p:spTree>
    <p:extLst>
      <p:ext uri="{BB962C8B-B14F-4D97-AF65-F5344CB8AC3E}">
        <p14:creationId xmlns:p14="http://schemas.microsoft.com/office/powerpoint/2010/main" val="212474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752F-D0D2-43D9-8C0A-B5963241EC4C}"/>
              </a:ext>
            </a:extLst>
          </p:cNvPr>
          <p:cNvSpPr>
            <a:spLocks noGrp="1"/>
          </p:cNvSpPr>
          <p:nvPr>
            <p:ph type="title"/>
          </p:nvPr>
        </p:nvSpPr>
        <p:spPr/>
        <p:txBody>
          <a:bodyPr/>
          <a:lstStyle/>
          <a:p>
            <a:r>
              <a:rPr lang="en-US" b="1" dirty="0">
                <a:solidFill>
                  <a:schemeClr val="bg2">
                    <a:lumMod val="50000"/>
                  </a:schemeClr>
                </a:solidFill>
              </a:rPr>
              <a:t>Deep Learning Concepts</a:t>
            </a:r>
          </a:p>
        </p:txBody>
      </p:sp>
      <p:sp>
        <p:nvSpPr>
          <p:cNvPr id="3" name="Content Placeholder 2">
            <a:extLst>
              <a:ext uri="{FF2B5EF4-FFF2-40B4-BE49-F238E27FC236}">
                <a16:creationId xmlns:a16="http://schemas.microsoft.com/office/drawing/2014/main" id="{BD1532C8-9D45-4421-A2C8-63477131BFF3}"/>
              </a:ext>
            </a:extLst>
          </p:cNvPr>
          <p:cNvSpPr>
            <a:spLocks noGrp="1"/>
          </p:cNvSpPr>
          <p:nvPr>
            <p:ph idx="1"/>
          </p:nvPr>
        </p:nvSpPr>
        <p:spPr/>
        <p:txBody>
          <a:bodyPr>
            <a:normAutofit/>
          </a:bodyPr>
          <a:lstStyle/>
          <a:p>
            <a:pPr marL="0" indent="0">
              <a:buNone/>
            </a:pPr>
            <a:r>
              <a:rPr lang="en-US" dirty="0">
                <a:solidFill>
                  <a:schemeClr val="bg2">
                    <a:lumMod val="50000"/>
                  </a:schemeClr>
                </a:solidFill>
              </a:rPr>
              <a:t>Learning rate</a:t>
            </a: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p:txBody>
      </p:sp>
      <p:pic>
        <p:nvPicPr>
          <p:cNvPr id="6" name="Picture 5">
            <a:extLst>
              <a:ext uri="{FF2B5EF4-FFF2-40B4-BE49-F238E27FC236}">
                <a16:creationId xmlns:a16="http://schemas.microsoft.com/office/drawing/2014/main" id="{C9FACA74-AAD1-4990-A5BB-68604E05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243" y="2629694"/>
            <a:ext cx="3657600" cy="2743200"/>
          </a:xfrm>
          <a:prstGeom prst="rect">
            <a:avLst/>
          </a:prstGeom>
        </p:spPr>
      </p:pic>
      <p:pic>
        <p:nvPicPr>
          <p:cNvPr id="10" name="Picture 9">
            <a:extLst>
              <a:ext uri="{FF2B5EF4-FFF2-40B4-BE49-F238E27FC236}">
                <a16:creationId xmlns:a16="http://schemas.microsoft.com/office/drawing/2014/main" id="{555F64E3-DB73-429E-B90D-8E723CC7B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885" y="2629694"/>
            <a:ext cx="3657600" cy="2743200"/>
          </a:xfrm>
          <a:prstGeom prst="rect">
            <a:avLst/>
          </a:prstGeom>
        </p:spPr>
      </p:pic>
    </p:spTree>
    <p:extLst>
      <p:ext uri="{BB962C8B-B14F-4D97-AF65-F5344CB8AC3E}">
        <p14:creationId xmlns:p14="http://schemas.microsoft.com/office/powerpoint/2010/main" val="3404806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752F-D0D2-43D9-8C0A-B5963241EC4C}"/>
              </a:ext>
            </a:extLst>
          </p:cNvPr>
          <p:cNvSpPr>
            <a:spLocks noGrp="1"/>
          </p:cNvSpPr>
          <p:nvPr>
            <p:ph type="title"/>
          </p:nvPr>
        </p:nvSpPr>
        <p:spPr/>
        <p:txBody>
          <a:bodyPr/>
          <a:lstStyle/>
          <a:p>
            <a:r>
              <a:rPr lang="en-US" b="1" dirty="0">
                <a:solidFill>
                  <a:schemeClr val="bg2">
                    <a:lumMod val="50000"/>
                  </a:schemeClr>
                </a:solidFill>
              </a:rPr>
              <a:t>Deep Learning Concepts</a:t>
            </a:r>
          </a:p>
        </p:txBody>
      </p:sp>
      <p:sp>
        <p:nvSpPr>
          <p:cNvPr id="3" name="Content Placeholder 2">
            <a:extLst>
              <a:ext uri="{FF2B5EF4-FFF2-40B4-BE49-F238E27FC236}">
                <a16:creationId xmlns:a16="http://schemas.microsoft.com/office/drawing/2014/main" id="{BD1532C8-9D45-4421-A2C8-63477131BFF3}"/>
              </a:ext>
            </a:extLst>
          </p:cNvPr>
          <p:cNvSpPr>
            <a:spLocks noGrp="1"/>
          </p:cNvSpPr>
          <p:nvPr>
            <p:ph idx="1"/>
          </p:nvPr>
        </p:nvSpPr>
        <p:spPr/>
        <p:txBody>
          <a:bodyPr>
            <a:normAutofit/>
          </a:bodyPr>
          <a:lstStyle/>
          <a:p>
            <a:pPr marL="0" indent="0">
              <a:buNone/>
            </a:pPr>
            <a:r>
              <a:rPr lang="en-US" dirty="0">
                <a:solidFill>
                  <a:schemeClr val="bg2">
                    <a:lumMod val="50000"/>
                  </a:schemeClr>
                </a:solidFill>
              </a:rPr>
              <a:t>Propagation</a:t>
            </a: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a:p>
            <a:pPr marL="0" indent="0">
              <a:buNone/>
            </a:pPr>
            <a:endParaRPr lang="en-US" dirty="0">
              <a:solidFill>
                <a:schemeClr val="bg2">
                  <a:lumMod val="50000"/>
                </a:schemeClr>
              </a:solidFill>
            </a:endParaRPr>
          </a:p>
        </p:txBody>
      </p:sp>
      <p:pic>
        <p:nvPicPr>
          <p:cNvPr id="27" name="Picture 26">
            <a:extLst>
              <a:ext uri="{FF2B5EF4-FFF2-40B4-BE49-F238E27FC236}">
                <a16:creationId xmlns:a16="http://schemas.microsoft.com/office/drawing/2014/main" id="{5485BD79-5CF1-42A1-979F-D51629303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5555" y="2686799"/>
            <a:ext cx="5600889" cy="3314812"/>
          </a:xfrm>
          <a:prstGeom prst="rect">
            <a:avLst/>
          </a:prstGeom>
        </p:spPr>
      </p:pic>
      <p:pic>
        <p:nvPicPr>
          <p:cNvPr id="29" name="Picture 28">
            <a:extLst>
              <a:ext uri="{FF2B5EF4-FFF2-40B4-BE49-F238E27FC236}">
                <a16:creationId xmlns:a16="http://schemas.microsoft.com/office/drawing/2014/main" id="{E2ED81B2-6932-459C-AF9A-6BB6FB61A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5555" y="2000976"/>
            <a:ext cx="5600889" cy="4000635"/>
          </a:xfrm>
          <a:prstGeom prst="rect">
            <a:avLst/>
          </a:prstGeom>
        </p:spPr>
      </p:pic>
      <p:pic>
        <p:nvPicPr>
          <p:cNvPr id="31" name="Picture 30">
            <a:extLst>
              <a:ext uri="{FF2B5EF4-FFF2-40B4-BE49-F238E27FC236}">
                <a16:creationId xmlns:a16="http://schemas.microsoft.com/office/drawing/2014/main" id="{E4EAA699-4209-487C-A20E-1F64E2F91B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5554" y="2000976"/>
            <a:ext cx="5600889" cy="4000635"/>
          </a:xfrm>
          <a:prstGeom prst="rect">
            <a:avLst/>
          </a:prstGeom>
        </p:spPr>
      </p:pic>
      <p:pic>
        <p:nvPicPr>
          <p:cNvPr id="33" name="Picture 32">
            <a:extLst>
              <a:ext uri="{FF2B5EF4-FFF2-40B4-BE49-F238E27FC236}">
                <a16:creationId xmlns:a16="http://schemas.microsoft.com/office/drawing/2014/main" id="{BA63BC0F-800B-4137-B434-8909D360C8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5553" y="2000976"/>
            <a:ext cx="5600889" cy="4000635"/>
          </a:xfrm>
          <a:prstGeom prst="rect">
            <a:avLst/>
          </a:prstGeom>
        </p:spPr>
      </p:pic>
    </p:spTree>
    <p:extLst>
      <p:ext uri="{BB962C8B-B14F-4D97-AF65-F5344CB8AC3E}">
        <p14:creationId xmlns:p14="http://schemas.microsoft.com/office/powerpoint/2010/main" val="154566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32850-C5D6-45BE-9543-47A833240DE8}"/>
              </a:ext>
            </a:extLst>
          </p:cNvPr>
          <p:cNvSpPr>
            <a:spLocks noGrp="1"/>
          </p:cNvSpPr>
          <p:nvPr>
            <p:ph idx="1"/>
          </p:nvPr>
        </p:nvSpPr>
        <p:spPr/>
        <p:txBody>
          <a:bodyPr>
            <a:normAutofit/>
          </a:bodyPr>
          <a:lstStyle/>
          <a:p>
            <a:pPr marL="514350" indent="-514350">
              <a:buFont typeface="+mj-lt"/>
              <a:buAutoNum type="arabicPeriod"/>
            </a:pPr>
            <a:endParaRPr lang="en-US" dirty="0">
              <a:solidFill>
                <a:schemeClr val="bg2">
                  <a:lumMod val="50000"/>
                </a:schemeClr>
              </a:solidFill>
            </a:endParaRPr>
          </a:p>
          <a:p>
            <a:pPr marL="514350" indent="-514350">
              <a:buFont typeface="+mj-lt"/>
              <a:buAutoNum type="arabicPeriod"/>
            </a:pPr>
            <a:r>
              <a:rPr lang="en-US" dirty="0">
                <a:solidFill>
                  <a:schemeClr val="bg2">
                    <a:lumMod val="50000"/>
                  </a:schemeClr>
                </a:solidFill>
              </a:rPr>
              <a:t>Applications and Real-World Examples</a:t>
            </a:r>
          </a:p>
          <a:p>
            <a:pPr marL="514350" indent="-514350">
              <a:buFont typeface="+mj-lt"/>
              <a:buAutoNum type="arabicPeriod"/>
            </a:pPr>
            <a:r>
              <a:rPr lang="en-US" dirty="0">
                <a:solidFill>
                  <a:schemeClr val="bg2">
                    <a:lumMod val="50000"/>
                  </a:schemeClr>
                </a:solidFill>
              </a:rPr>
              <a:t>Brief History</a:t>
            </a:r>
          </a:p>
          <a:p>
            <a:pPr marL="514350" indent="-514350">
              <a:buFont typeface="+mj-lt"/>
              <a:buAutoNum type="arabicPeriod"/>
            </a:pPr>
            <a:r>
              <a:rPr lang="en-US" dirty="0">
                <a:solidFill>
                  <a:schemeClr val="bg2">
                    <a:lumMod val="50000"/>
                  </a:schemeClr>
                </a:solidFill>
              </a:rPr>
              <a:t>Neural Networks</a:t>
            </a:r>
          </a:p>
          <a:p>
            <a:pPr marL="514350" indent="-514350">
              <a:buFont typeface="+mj-lt"/>
              <a:buAutoNum type="arabicPeriod"/>
            </a:pPr>
            <a:r>
              <a:rPr lang="en-US" dirty="0">
                <a:solidFill>
                  <a:schemeClr val="bg2">
                    <a:lumMod val="50000"/>
                  </a:schemeClr>
                </a:solidFill>
              </a:rPr>
              <a:t>Deep Learning Concepts</a:t>
            </a:r>
          </a:p>
          <a:p>
            <a:pPr marL="514350" indent="-514350">
              <a:buFont typeface="+mj-lt"/>
              <a:buAutoNum type="arabicPeriod"/>
            </a:pPr>
            <a:r>
              <a:rPr lang="en-US" b="1" dirty="0">
                <a:solidFill>
                  <a:schemeClr val="accent1"/>
                </a:solidFill>
              </a:rPr>
              <a:t>References and External Sources</a:t>
            </a:r>
          </a:p>
          <a:p>
            <a:pPr marL="514350" indent="-514350">
              <a:buFont typeface="+mj-lt"/>
              <a:buAutoNum type="arabicPeriod"/>
            </a:pPr>
            <a:endParaRPr lang="en-US" dirty="0">
              <a:solidFill>
                <a:schemeClr val="bg2">
                  <a:lumMod val="50000"/>
                </a:schemeClr>
              </a:solidFill>
            </a:endParaRPr>
          </a:p>
        </p:txBody>
      </p:sp>
    </p:spTree>
    <p:extLst>
      <p:ext uri="{BB962C8B-B14F-4D97-AF65-F5344CB8AC3E}">
        <p14:creationId xmlns:p14="http://schemas.microsoft.com/office/powerpoint/2010/main" val="3650930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8506-F22C-4E5B-A602-BB3F1F3F069E}"/>
              </a:ext>
            </a:extLst>
          </p:cNvPr>
          <p:cNvSpPr>
            <a:spLocks noGrp="1"/>
          </p:cNvSpPr>
          <p:nvPr>
            <p:ph type="title"/>
          </p:nvPr>
        </p:nvSpPr>
        <p:spPr/>
        <p:txBody>
          <a:bodyPr/>
          <a:lstStyle/>
          <a:p>
            <a:r>
              <a:rPr lang="en-US" b="1" dirty="0">
                <a:solidFill>
                  <a:schemeClr val="bg2">
                    <a:lumMod val="50000"/>
                  </a:schemeClr>
                </a:solidFill>
              </a:rPr>
              <a:t>References</a:t>
            </a:r>
          </a:p>
        </p:txBody>
      </p:sp>
      <p:sp>
        <p:nvSpPr>
          <p:cNvPr id="3" name="Content Placeholder 2">
            <a:extLst>
              <a:ext uri="{FF2B5EF4-FFF2-40B4-BE49-F238E27FC236}">
                <a16:creationId xmlns:a16="http://schemas.microsoft.com/office/drawing/2014/main" id="{8F0BEE5A-CCC3-44B5-9797-68F3DEDE2325}"/>
              </a:ext>
            </a:extLst>
          </p:cNvPr>
          <p:cNvSpPr>
            <a:spLocks noGrp="1"/>
          </p:cNvSpPr>
          <p:nvPr>
            <p:ph idx="1"/>
          </p:nvPr>
        </p:nvSpPr>
        <p:spPr/>
        <p:txBody>
          <a:bodyPr>
            <a:normAutofit/>
          </a:bodyPr>
          <a:lstStyle/>
          <a:p>
            <a:r>
              <a:rPr lang="en-US" dirty="0">
                <a:solidFill>
                  <a:schemeClr val="bg2">
                    <a:lumMod val="50000"/>
                  </a:schemeClr>
                </a:solidFill>
              </a:rPr>
              <a:t>Individualized teaching by Dr. </a:t>
            </a:r>
            <a:r>
              <a:rPr lang="en-US" dirty="0" err="1">
                <a:solidFill>
                  <a:schemeClr val="bg2">
                    <a:lumMod val="50000"/>
                  </a:schemeClr>
                </a:solidFill>
              </a:rPr>
              <a:t>Qiwei</a:t>
            </a:r>
            <a:r>
              <a:rPr lang="en-US" dirty="0">
                <a:solidFill>
                  <a:schemeClr val="bg2">
                    <a:lumMod val="50000"/>
                  </a:schemeClr>
                </a:solidFill>
              </a:rPr>
              <a:t> Gan</a:t>
            </a:r>
          </a:p>
          <a:p>
            <a:r>
              <a:rPr lang="en-US" dirty="0">
                <a:solidFill>
                  <a:schemeClr val="bg2">
                    <a:lumMod val="50000"/>
                  </a:schemeClr>
                </a:solidFill>
              </a:rPr>
              <a:t>Hands-On Machine Learning with </a:t>
            </a:r>
            <a:r>
              <a:rPr lang="en-US" dirty="0" err="1">
                <a:solidFill>
                  <a:schemeClr val="bg2">
                    <a:lumMod val="50000"/>
                  </a:schemeClr>
                </a:solidFill>
              </a:rPr>
              <a:t>Scikit</a:t>
            </a:r>
            <a:r>
              <a:rPr lang="en-US" dirty="0">
                <a:solidFill>
                  <a:schemeClr val="bg2">
                    <a:lumMod val="50000"/>
                  </a:schemeClr>
                </a:solidFill>
              </a:rPr>
              <a:t>-Learn and TensorFlow by </a:t>
            </a:r>
            <a:r>
              <a:rPr lang="en-US" dirty="0" err="1">
                <a:solidFill>
                  <a:schemeClr val="bg2">
                    <a:lumMod val="50000"/>
                  </a:schemeClr>
                </a:solidFill>
              </a:rPr>
              <a:t>Aurelien</a:t>
            </a:r>
            <a:r>
              <a:rPr lang="en-US" dirty="0">
                <a:solidFill>
                  <a:schemeClr val="bg2">
                    <a:lumMod val="50000"/>
                  </a:schemeClr>
                </a:solidFill>
              </a:rPr>
              <a:t> </a:t>
            </a:r>
            <a:r>
              <a:rPr lang="en-US" dirty="0" err="1">
                <a:solidFill>
                  <a:schemeClr val="bg2">
                    <a:lumMod val="50000"/>
                  </a:schemeClr>
                </a:solidFill>
              </a:rPr>
              <a:t>Geron</a:t>
            </a:r>
            <a:endParaRPr lang="en-US" dirty="0">
              <a:solidFill>
                <a:schemeClr val="bg2">
                  <a:lumMod val="50000"/>
                </a:schemeClr>
              </a:solidFill>
            </a:endParaRPr>
          </a:p>
          <a:p>
            <a:r>
              <a:rPr lang="en-US" dirty="0">
                <a:solidFill>
                  <a:schemeClr val="bg2">
                    <a:lumMod val="50000"/>
                  </a:schemeClr>
                </a:solidFill>
              </a:rPr>
              <a:t>DeepLearning.ai Coursera.org specialization by Andrew Ng</a:t>
            </a:r>
          </a:p>
          <a:p>
            <a:r>
              <a:rPr lang="en-US" dirty="0">
                <a:solidFill>
                  <a:schemeClr val="bg2">
                    <a:lumMod val="50000"/>
                  </a:schemeClr>
                </a:solidFill>
              </a:rPr>
              <a:t>A Tutorial Survey of Architectures, Algorithms, and Applications for Deep Learning by Li Deng</a:t>
            </a:r>
          </a:p>
        </p:txBody>
      </p:sp>
    </p:spTree>
    <p:extLst>
      <p:ext uri="{BB962C8B-B14F-4D97-AF65-F5344CB8AC3E}">
        <p14:creationId xmlns:p14="http://schemas.microsoft.com/office/powerpoint/2010/main" val="510632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8506-F22C-4E5B-A602-BB3F1F3F069E}"/>
              </a:ext>
            </a:extLst>
          </p:cNvPr>
          <p:cNvSpPr>
            <a:spLocks noGrp="1"/>
          </p:cNvSpPr>
          <p:nvPr>
            <p:ph type="title"/>
          </p:nvPr>
        </p:nvSpPr>
        <p:spPr/>
        <p:txBody>
          <a:bodyPr/>
          <a:lstStyle/>
          <a:p>
            <a:r>
              <a:rPr lang="en-US" b="1" dirty="0">
                <a:solidFill>
                  <a:schemeClr val="bg2">
                    <a:lumMod val="50000"/>
                  </a:schemeClr>
                </a:solidFill>
              </a:rPr>
              <a:t>External Sources</a:t>
            </a:r>
          </a:p>
        </p:txBody>
      </p:sp>
      <p:sp>
        <p:nvSpPr>
          <p:cNvPr id="3" name="Content Placeholder 2">
            <a:extLst>
              <a:ext uri="{FF2B5EF4-FFF2-40B4-BE49-F238E27FC236}">
                <a16:creationId xmlns:a16="http://schemas.microsoft.com/office/drawing/2014/main" id="{8F0BEE5A-CCC3-44B5-9797-68F3DEDE2325}"/>
              </a:ext>
            </a:extLst>
          </p:cNvPr>
          <p:cNvSpPr>
            <a:spLocks noGrp="1"/>
          </p:cNvSpPr>
          <p:nvPr>
            <p:ph idx="1"/>
          </p:nvPr>
        </p:nvSpPr>
        <p:spPr/>
        <p:txBody>
          <a:bodyPr>
            <a:normAutofit fontScale="92500" lnSpcReduction="10000"/>
          </a:bodyPr>
          <a:lstStyle/>
          <a:p>
            <a:pPr marL="0" indent="0">
              <a:buNone/>
            </a:pPr>
            <a:r>
              <a:rPr lang="en-US" b="1" u="sng" dirty="0">
                <a:solidFill>
                  <a:schemeClr val="bg2">
                    <a:lumMod val="50000"/>
                  </a:schemeClr>
                </a:solidFill>
              </a:rPr>
              <a:t>Books:</a:t>
            </a:r>
          </a:p>
          <a:p>
            <a:pPr marL="0" indent="0">
              <a:buNone/>
            </a:pPr>
            <a:r>
              <a:rPr lang="en-US" dirty="0">
                <a:solidFill>
                  <a:schemeClr val="bg2">
                    <a:lumMod val="50000"/>
                  </a:schemeClr>
                </a:solidFill>
              </a:rPr>
              <a:t>Hands-On Machine Learning with </a:t>
            </a:r>
            <a:r>
              <a:rPr lang="en-US" dirty="0" err="1">
                <a:solidFill>
                  <a:schemeClr val="bg2">
                    <a:lumMod val="50000"/>
                  </a:schemeClr>
                </a:solidFill>
              </a:rPr>
              <a:t>Scikit</a:t>
            </a:r>
            <a:r>
              <a:rPr lang="en-US" dirty="0">
                <a:solidFill>
                  <a:schemeClr val="bg2">
                    <a:lumMod val="50000"/>
                  </a:schemeClr>
                </a:solidFill>
              </a:rPr>
              <a:t>-Learn and TensorFlow by </a:t>
            </a:r>
            <a:r>
              <a:rPr lang="en-US" dirty="0" err="1">
                <a:solidFill>
                  <a:schemeClr val="bg2">
                    <a:lumMod val="50000"/>
                  </a:schemeClr>
                </a:solidFill>
              </a:rPr>
              <a:t>Aurelien</a:t>
            </a:r>
            <a:r>
              <a:rPr lang="en-US" dirty="0">
                <a:solidFill>
                  <a:schemeClr val="bg2">
                    <a:lumMod val="50000"/>
                  </a:schemeClr>
                </a:solidFill>
              </a:rPr>
              <a:t> </a:t>
            </a:r>
            <a:r>
              <a:rPr lang="en-US" dirty="0" err="1">
                <a:solidFill>
                  <a:schemeClr val="bg2">
                    <a:lumMod val="50000"/>
                  </a:schemeClr>
                </a:solidFill>
              </a:rPr>
              <a:t>Geron</a:t>
            </a:r>
            <a:r>
              <a:rPr lang="en-US" dirty="0">
                <a:solidFill>
                  <a:schemeClr val="bg2">
                    <a:lumMod val="50000"/>
                  </a:schemeClr>
                </a:solidFill>
              </a:rPr>
              <a:t> ($20)</a:t>
            </a:r>
          </a:p>
          <a:p>
            <a:pPr marL="0" indent="0">
              <a:buNone/>
            </a:pPr>
            <a:endParaRPr lang="en-US" dirty="0">
              <a:solidFill>
                <a:schemeClr val="bg2">
                  <a:lumMod val="50000"/>
                </a:schemeClr>
              </a:solidFill>
            </a:endParaRPr>
          </a:p>
          <a:p>
            <a:pPr marL="0" indent="0">
              <a:buNone/>
            </a:pPr>
            <a:r>
              <a:rPr lang="en-US" b="1" u="sng" dirty="0">
                <a:solidFill>
                  <a:schemeClr val="bg2">
                    <a:lumMod val="50000"/>
                  </a:schemeClr>
                </a:solidFill>
              </a:rPr>
              <a:t>Online courses:</a:t>
            </a:r>
          </a:p>
          <a:p>
            <a:pPr marL="0" indent="0">
              <a:buNone/>
            </a:pPr>
            <a:r>
              <a:rPr lang="en-US" dirty="0">
                <a:solidFill>
                  <a:schemeClr val="bg2">
                    <a:lumMod val="50000"/>
                  </a:schemeClr>
                </a:solidFill>
                <a:hlinkClick r:id="rId2"/>
              </a:rPr>
              <a:t>Deep Learning Specialization by Andrew Ng</a:t>
            </a:r>
            <a:r>
              <a:rPr lang="en-US" dirty="0">
                <a:solidFill>
                  <a:schemeClr val="bg2">
                    <a:lumMod val="50000"/>
                  </a:schemeClr>
                </a:solidFill>
              </a:rPr>
              <a:t> (Coursera)</a:t>
            </a:r>
          </a:p>
          <a:p>
            <a:pPr marL="0" indent="0">
              <a:buNone/>
            </a:pPr>
            <a:r>
              <a:rPr lang="en-US" dirty="0">
                <a:solidFill>
                  <a:schemeClr val="bg2">
                    <a:lumMod val="50000"/>
                  </a:schemeClr>
                </a:solidFill>
                <a:hlinkClick r:id="rId3"/>
              </a:rPr>
              <a:t>Deep Learning by Google</a:t>
            </a:r>
            <a:r>
              <a:rPr lang="en-US" dirty="0">
                <a:solidFill>
                  <a:schemeClr val="bg2">
                    <a:lumMod val="50000"/>
                  </a:schemeClr>
                </a:solidFill>
              </a:rPr>
              <a:t> (Udacity)</a:t>
            </a:r>
          </a:p>
          <a:p>
            <a:pPr marL="0" indent="0">
              <a:buNone/>
            </a:pPr>
            <a:endParaRPr lang="en-US" dirty="0">
              <a:solidFill>
                <a:schemeClr val="bg2">
                  <a:lumMod val="50000"/>
                </a:schemeClr>
              </a:solidFill>
            </a:endParaRPr>
          </a:p>
          <a:p>
            <a:pPr marL="0" indent="0">
              <a:buNone/>
            </a:pPr>
            <a:r>
              <a:rPr lang="en-US" b="1" u="sng" dirty="0">
                <a:solidFill>
                  <a:schemeClr val="bg2">
                    <a:lumMod val="50000"/>
                  </a:schemeClr>
                </a:solidFill>
              </a:rPr>
              <a:t>Online repositories:</a:t>
            </a:r>
          </a:p>
          <a:p>
            <a:pPr marL="0" indent="0">
              <a:buNone/>
            </a:pPr>
            <a:r>
              <a:rPr lang="en-US" dirty="0">
                <a:solidFill>
                  <a:schemeClr val="bg2">
                    <a:lumMod val="50000"/>
                  </a:schemeClr>
                </a:solidFill>
                <a:hlinkClick r:id="rId4"/>
              </a:rPr>
              <a:t>Hands-on Machine Learning</a:t>
            </a:r>
            <a:r>
              <a:rPr lang="en-US" dirty="0">
                <a:solidFill>
                  <a:schemeClr val="bg2">
                    <a:lumMod val="50000"/>
                  </a:schemeClr>
                </a:solidFill>
              </a:rPr>
              <a:t> (</a:t>
            </a:r>
            <a:r>
              <a:rPr lang="en-US" dirty="0" err="1">
                <a:solidFill>
                  <a:schemeClr val="bg2">
                    <a:lumMod val="50000"/>
                  </a:schemeClr>
                </a:solidFill>
              </a:rPr>
              <a:t>Github</a:t>
            </a:r>
            <a:r>
              <a:rPr lang="en-US" dirty="0">
                <a:solidFill>
                  <a:schemeClr val="bg2">
                    <a:lumMod val="50000"/>
                  </a:schemeClr>
                </a:solidFill>
              </a:rPr>
              <a:t>)</a:t>
            </a:r>
          </a:p>
        </p:txBody>
      </p:sp>
    </p:spTree>
    <p:extLst>
      <p:ext uri="{BB962C8B-B14F-4D97-AF65-F5344CB8AC3E}">
        <p14:creationId xmlns:p14="http://schemas.microsoft.com/office/powerpoint/2010/main" val="210732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752F-D0D2-43D9-8C0A-B5963241EC4C}"/>
              </a:ext>
            </a:extLst>
          </p:cNvPr>
          <p:cNvSpPr>
            <a:spLocks noGrp="1"/>
          </p:cNvSpPr>
          <p:nvPr>
            <p:ph type="title"/>
          </p:nvPr>
        </p:nvSpPr>
        <p:spPr/>
        <p:txBody>
          <a:bodyPr/>
          <a:lstStyle/>
          <a:p>
            <a:r>
              <a:rPr lang="en-US" b="1" dirty="0">
                <a:solidFill>
                  <a:schemeClr val="bg2">
                    <a:lumMod val="50000"/>
                  </a:schemeClr>
                </a:solidFill>
              </a:rPr>
              <a:t>Application and Real-World Examples</a:t>
            </a:r>
          </a:p>
        </p:txBody>
      </p:sp>
      <p:pic>
        <p:nvPicPr>
          <p:cNvPr id="8" name="Picture 7">
            <a:extLst>
              <a:ext uri="{FF2B5EF4-FFF2-40B4-BE49-F238E27FC236}">
                <a16:creationId xmlns:a16="http://schemas.microsoft.com/office/drawing/2014/main" id="{3B12605E-5A35-418E-92EC-AB70603F9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040" y="1981200"/>
            <a:ext cx="3162300" cy="1447800"/>
          </a:xfrm>
          <a:prstGeom prst="rect">
            <a:avLst/>
          </a:prstGeom>
        </p:spPr>
      </p:pic>
      <p:pic>
        <p:nvPicPr>
          <p:cNvPr id="10" name="Picture 9">
            <a:extLst>
              <a:ext uri="{FF2B5EF4-FFF2-40B4-BE49-F238E27FC236}">
                <a16:creationId xmlns:a16="http://schemas.microsoft.com/office/drawing/2014/main" id="{38861AA5-4779-4575-A7E0-148D98556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846" y="1690688"/>
            <a:ext cx="3028950" cy="1514475"/>
          </a:xfrm>
          <a:prstGeom prst="rect">
            <a:avLst/>
          </a:prstGeom>
        </p:spPr>
      </p:pic>
      <p:pic>
        <p:nvPicPr>
          <p:cNvPr id="12" name="Picture 11">
            <a:extLst>
              <a:ext uri="{FF2B5EF4-FFF2-40B4-BE49-F238E27FC236}">
                <a16:creationId xmlns:a16="http://schemas.microsoft.com/office/drawing/2014/main" id="{08BC4E7A-B199-4791-B768-0B6A17DD8F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7101" y="4081358"/>
            <a:ext cx="3073455" cy="2171908"/>
          </a:xfrm>
          <a:prstGeom prst="rect">
            <a:avLst/>
          </a:prstGeom>
        </p:spPr>
      </p:pic>
      <p:pic>
        <p:nvPicPr>
          <p:cNvPr id="14" name="Picture 13">
            <a:extLst>
              <a:ext uri="{FF2B5EF4-FFF2-40B4-BE49-F238E27FC236}">
                <a16:creationId xmlns:a16="http://schemas.microsoft.com/office/drawing/2014/main" id="{13A70972-89DC-469F-A3DB-52BF131165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8990" y="3869635"/>
            <a:ext cx="3320063" cy="1866278"/>
          </a:xfrm>
          <a:prstGeom prst="rect">
            <a:avLst/>
          </a:prstGeom>
        </p:spPr>
      </p:pic>
    </p:spTree>
    <p:extLst>
      <p:ext uri="{BB962C8B-B14F-4D97-AF65-F5344CB8AC3E}">
        <p14:creationId xmlns:p14="http://schemas.microsoft.com/office/powerpoint/2010/main" val="60692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32850-C5D6-45BE-9543-47A833240DE8}"/>
              </a:ext>
            </a:extLst>
          </p:cNvPr>
          <p:cNvSpPr>
            <a:spLocks noGrp="1"/>
          </p:cNvSpPr>
          <p:nvPr>
            <p:ph idx="1"/>
          </p:nvPr>
        </p:nvSpPr>
        <p:spPr/>
        <p:txBody>
          <a:bodyPr>
            <a:normAutofit/>
          </a:bodyPr>
          <a:lstStyle/>
          <a:p>
            <a:pPr marL="514350" indent="-514350">
              <a:buFont typeface="+mj-lt"/>
              <a:buAutoNum type="arabicPeriod"/>
            </a:pPr>
            <a:endParaRPr lang="en-US" dirty="0">
              <a:solidFill>
                <a:schemeClr val="bg2">
                  <a:lumMod val="50000"/>
                </a:schemeClr>
              </a:solidFill>
            </a:endParaRPr>
          </a:p>
          <a:p>
            <a:pPr marL="514350" indent="-514350">
              <a:buFont typeface="+mj-lt"/>
              <a:buAutoNum type="arabicPeriod"/>
            </a:pPr>
            <a:r>
              <a:rPr lang="en-US" dirty="0">
                <a:solidFill>
                  <a:schemeClr val="bg2">
                    <a:lumMod val="50000"/>
                  </a:schemeClr>
                </a:solidFill>
              </a:rPr>
              <a:t>Applications and Real-World Examples</a:t>
            </a:r>
          </a:p>
          <a:p>
            <a:pPr marL="514350" indent="-514350">
              <a:buFont typeface="+mj-lt"/>
              <a:buAutoNum type="arabicPeriod"/>
            </a:pPr>
            <a:r>
              <a:rPr lang="en-US" b="1" dirty="0">
                <a:solidFill>
                  <a:schemeClr val="accent1"/>
                </a:solidFill>
              </a:rPr>
              <a:t>Brief History</a:t>
            </a:r>
          </a:p>
          <a:p>
            <a:pPr marL="514350" indent="-514350">
              <a:buFont typeface="+mj-lt"/>
              <a:buAutoNum type="arabicPeriod"/>
            </a:pPr>
            <a:r>
              <a:rPr lang="en-US" dirty="0">
                <a:solidFill>
                  <a:schemeClr val="bg2">
                    <a:lumMod val="50000"/>
                  </a:schemeClr>
                </a:solidFill>
              </a:rPr>
              <a:t>Neural Networks</a:t>
            </a:r>
          </a:p>
          <a:p>
            <a:pPr marL="514350" indent="-514350">
              <a:buFont typeface="+mj-lt"/>
              <a:buAutoNum type="arabicPeriod"/>
            </a:pPr>
            <a:r>
              <a:rPr lang="en-US" dirty="0">
                <a:solidFill>
                  <a:schemeClr val="bg2">
                    <a:lumMod val="50000"/>
                  </a:schemeClr>
                </a:solidFill>
              </a:rPr>
              <a:t>Deep Learning Concepts</a:t>
            </a:r>
          </a:p>
          <a:p>
            <a:pPr marL="514350" indent="-514350">
              <a:buFont typeface="+mj-lt"/>
              <a:buAutoNum type="arabicPeriod"/>
            </a:pPr>
            <a:r>
              <a:rPr lang="en-US" dirty="0">
                <a:solidFill>
                  <a:schemeClr val="bg2">
                    <a:lumMod val="50000"/>
                  </a:schemeClr>
                </a:solidFill>
              </a:rPr>
              <a:t>References and External Sources</a:t>
            </a:r>
          </a:p>
        </p:txBody>
      </p:sp>
    </p:spTree>
    <p:extLst>
      <p:ext uri="{BB962C8B-B14F-4D97-AF65-F5344CB8AC3E}">
        <p14:creationId xmlns:p14="http://schemas.microsoft.com/office/powerpoint/2010/main" val="411687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8506-F22C-4E5B-A602-BB3F1F3F069E}"/>
              </a:ext>
            </a:extLst>
          </p:cNvPr>
          <p:cNvSpPr>
            <a:spLocks noGrp="1"/>
          </p:cNvSpPr>
          <p:nvPr>
            <p:ph type="title"/>
          </p:nvPr>
        </p:nvSpPr>
        <p:spPr/>
        <p:txBody>
          <a:bodyPr/>
          <a:lstStyle/>
          <a:p>
            <a:r>
              <a:rPr lang="en-US" b="1" dirty="0">
                <a:solidFill>
                  <a:schemeClr val="bg2">
                    <a:lumMod val="50000"/>
                  </a:schemeClr>
                </a:solidFill>
              </a:rPr>
              <a:t>Brief History</a:t>
            </a:r>
          </a:p>
        </p:txBody>
      </p:sp>
      <p:sp>
        <p:nvSpPr>
          <p:cNvPr id="3" name="Content Placeholder 2">
            <a:extLst>
              <a:ext uri="{FF2B5EF4-FFF2-40B4-BE49-F238E27FC236}">
                <a16:creationId xmlns:a16="http://schemas.microsoft.com/office/drawing/2014/main" id="{8F0BEE5A-CCC3-44B5-9797-68F3DEDE2325}"/>
              </a:ext>
            </a:extLst>
          </p:cNvPr>
          <p:cNvSpPr>
            <a:spLocks noGrp="1"/>
          </p:cNvSpPr>
          <p:nvPr>
            <p:ph idx="1"/>
          </p:nvPr>
        </p:nvSpPr>
        <p:spPr/>
        <p:txBody>
          <a:bodyPr>
            <a:normAutofit/>
          </a:bodyPr>
          <a:lstStyle/>
          <a:p>
            <a:r>
              <a:rPr lang="en-US" dirty="0">
                <a:solidFill>
                  <a:schemeClr val="bg2">
                    <a:lumMod val="50000"/>
                  </a:schemeClr>
                </a:solidFill>
              </a:rPr>
              <a:t>Artificial neural networks (ANNs) first emerged in 1943; the first architecture (a perceptron) was proposed by neurophysiologist Warren McCulloch and a mathematician Walter Pitts.</a:t>
            </a:r>
          </a:p>
        </p:txBody>
      </p:sp>
      <p:pic>
        <p:nvPicPr>
          <p:cNvPr id="7" name="Picture 6">
            <a:extLst>
              <a:ext uri="{FF2B5EF4-FFF2-40B4-BE49-F238E27FC236}">
                <a16:creationId xmlns:a16="http://schemas.microsoft.com/office/drawing/2014/main" id="{7D50EA70-DE19-46DC-9A2D-A86A5FC93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862" y="3702132"/>
            <a:ext cx="3724275" cy="1533525"/>
          </a:xfrm>
          <a:prstGeom prst="rect">
            <a:avLst/>
          </a:prstGeom>
        </p:spPr>
      </p:pic>
    </p:spTree>
    <p:extLst>
      <p:ext uri="{BB962C8B-B14F-4D97-AF65-F5344CB8AC3E}">
        <p14:creationId xmlns:p14="http://schemas.microsoft.com/office/powerpoint/2010/main" val="42214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8506-F22C-4E5B-A602-BB3F1F3F069E}"/>
              </a:ext>
            </a:extLst>
          </p:cNvPr>
          <p:cNvSpPr>
            <a:spLocks noGrp="1"/>
          </p:cNvSpPr>
          <p:nvPr>
            <p:ph type="title"/>
          </p:nvPr>
        </p:nvSpPr>
        <p:spPr/>
        <p:txBody>
          <a:bodyPr/>
          <a:lstStyle/>
          <a:p>
            <a:r>
              <a:rPr lang="en-US" b="1" dirty="0">
                <a:solidFill>
                  <a:schemeClr val="bg2">
                    <a:lumMod val="50000"/>
                  </a:schemeClr>
                </a:solidFill>
              </a:rPr>
              <a:t>Brief History</a:t>
            </a:r>
          </a:p>
        </p:txBody>
      </p:sp>
      <p:sp>
        <p:nvSpPr>
          <p:cNvPr id="3" name="Content Placeholder 2">
            <a:extLst>
              <a:ext uri="{FF2B5EF4-FFF2-40B4-BE49-F238E27FC236}">
                <a16:creationId xmlns:a16="http://schemas.microsoft.com/office/drawing/2014/main" id="{8F0BEE5A-CCC3-44B5-9797-68F3DEDE2325}"/>
              </a:ext>
            </a:extLst>
          </p:cNvPr>
          <p:cNvSpPr>
            <a:spLocks noGrp="1"/>
          </p:cNvSpPr>
          <p:nvPr>
            <p:ph idx="1"/>
          </p:nvPr>
        </p:nvSpPr>
        <p:spPr/>
        <p:txBody>
          <a:bodyPr>
            <a:normAutofit/>
          </a:bodyPr>
          <a:lstStyle/>
          <a:p>
            <a:r>
              <a:rPr lang="en-US" dirty="0">
                <a:solidFill>
                  <a:schemeClr val="bg2">
                    <a:lumMod val="50000"/>
                  </a:schemeClr>
                </a:solidFill>
              </a:rPr>
              <a:t>ANNs died for 20 years from the 60s to the 80s. There are several reasons to believe they will NOT die again:</a:t>
            </a:r>
          </a:p>
          <a:p>
            <a:pPr lvl="1">
              <a:buFont typeface="Calibri" panose="020F0502020204030204" pitchFamily="34" charset="0"/>
              <a:buChar char="‐"/>
            </a:pPr>
            <a:r>
              <a:rPr lang="en-US" dirty="0">
                <a:solidFill>
                  <a:schemeClr val="bg2">
                    <a:lumMod val="50000"/>
                  </a:schemeClr>
                </a:solidFill>
              </a:rPr>
              <a:t>There is now a ton of data to train ANNs</a:t>
            </a:r>
          </a:p>
          <a:p>
            <a:pPr lvl="1">
              <a:buFont typeface="Calibri" panose="020F0502020204030204" pitchFamily="34" charset="0"/>
              <a:buChar char="‐"/>
            </a:pPr>
            <a:r>
              <a:rPr lang="en-US" dirty="0">
                <a:solidFill>
                  <a:schemeClr val="bg2">
                    <a:lumMod val="50000"/>
                  </a:schemeClr>
                </a:solidFill>
              </a:rPr>
              <a:t>ANNs generally outperform traditional ML models on larger, more complex problems</a:t>
            </a:r>
          </a:p>
          <a:p>
            <a:pPr lvl="1">
              <a:buFont typeface="Calibri" panose="020F0502020204030204" pitchFamily="34" charset="0"/>
              <a:buChar char="‐"/>
            </a:pPr>
            <a:r>
              <a:rPr lang="en-US" dirty="0">
                <a:solidFill>
                  <a:schemeClr val="bg2">
                    <a:lumMod val="50000"/>
                  </a:schemeClr>
                </a:solidFill>
              </a:rPr>
              <a:t>Computing resources have significantly advanced since the 1900s—resources are less expensive</a:t>
            </a:r>
          </a:p>
          <a:p>
            <a:pPr lvl="1">
              <a:buFont typeface="Calibri" panose="020F0502020204030204" pitchFamily="34" charset="0"/>
              <a:buChar char="‐"/>
            </a:pPr>
            <a:r>
              <a:rPr lang="en-US" dirty="0">
                <a:solidFill>
                  <a:schemeClr val="bg2">
                    <a:lumMod val="50000"/>
                  </a:schemeClr>
                </a:solidFill>
              </a:rPr>
              <a:t>ANN architectures and functions have improved only slightly, yet powerfully</a:t>
            </a:r>
          </a:p>
          <a:p>
            <a:pPr lvl="1">
              <a:buFont typeface="Calibri" panose="020F0502020204030204" pitchFamily="34" charset="0"/>
              <a:buChar char="‐"/>
            </a:pPr>
            <a:r>
              <a:rPr lang="en-US" dirty="0">
                <a:solidFill>
                  <a:schemeClr val="bg2">
                    <a:lumMod val="50000"/>
                  </a:schemeClr>
                </a:solidFill>
              </a:rPr>
              <a:t>Some theoretical limitations have been found to be benign in practice</a:t>
            </a:r>
          </a:p>
        </p:txBody>
      </p:sp>
      <p:pic>
        <p:nvPicPr>
          <p:cNvPr id="4" name="Picture 3">
            <a:extLst>
              <a:ext uri="{FF2B5EF4-FFF2-40B4-BE49-F238E27FC236}">
                <a16:creationId xmlns:a16="http://schemas.microsoft.com/office/drawing/2014/main" id="{2728FD89-04BB-46A4-B0F1-53FEB18DB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67" y="3432834"/>
            <a:ext cx="4721266" cy="2744129"/>
          </a:xfrm>
          <a:prstGeom prst="rect">
            <a:avLst/>
          </a:prstGeom>
        </p:spPr>
      </p:pic>
    </p:spTree>
    <p:extLst>
      <p:ext uri="{BB962C8B-B14F-4D97-AF65-F5344CB8AC3E}">
        <p14:creationId xmlns:p14="http://schemas.microsoft.com/office/powerpoint/2010/main" val="217582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32850-C5D6-45BE-9543-47A833240DE8}"/>
              </a:ext>
            </a:extLst>
          </p:cNvPr>
          <p:cNvSpPr>
            <a:spLocks noGrp="1"/>
          </p:cNvSpPr>
          <p:nvPr>
            <p:ph idx="1"/>
          </p:nvPr>
        </p:nvSpPr>
        <p:spPr/>
        <p:txBody>
          <a:bodyPr>
            <a:normAutofit/>
          </a:bodyPr>
          <a:lstStyle/>
          <a:p>
            <a:pPr marL="514350" indent="-514350">
              <a:buFont typeface="+mj-lt"/>
              <a:buAutoNum type="arabicPeriod"/>
            </a:pPr>
            <a:endParaRPr lang="en-US" dirty="0">
              <a:solidFill>
                <a:schemeClr val="bg2">
                  <a:lumMod val="50000"/>
                </a:schemeClr>
              </a:solidFill>
            </a:endParaRPr>
          </a:p>
          <a:p>
            <a:pPr marL="514350" indent="-514350">
              <a:buFont typeface="+mj-lt"/>
              <a:buAutoNum type="arabicPeriod"/>
            </a:pPr>
            <a:r>
              <a:rPr lang="en-US" dirty="0">
                <a:solidFill>
                  <a:schemeClr val="bg2">
                    <a:lumMod val="50000"/>
                  </a:schemeClr>
                </a:solidFill>
              </a:rPr>
              <a:t>Applications and Real-World Examples</a:t>
            </a:r>
          </a:p>
          <a:p>
            <a:pPr marL="514350" indent="-514350">
              <a:buFont typeface="+mj-lt"/>
              <a:buAutoNum type="arabicPeriod"/>
            </a:pPr>
            <a:r>
              <a:rPr lang="en-US" dirty="0">
                <a:solidFill>
                  <a:schemeClr val="bg2">
                    <a:lumMod val="50000"/>
                  </a:schemeClr>
                </a:solidFill>
              </a:rPr>
              <a:t>Brief History</a:t>
            </a:r>
          </a:p>
          <a:p>
            <a:pPr marL="514350" indent="-514350">
              <a:buFont typeface="+mj-lt"/>
              <a:buAutoNum type="arabicPeriod"/>
            </a:pPr>
            <a:r>
              <a:rPr lang="en-US" b="1" dirty="0">
                <a:solidFill>
                  <a:schemeClr val="accent1"/>
                </a:solidFill>
              </a:rPr>
              <a:t>Neural Networks</a:t>
            </a:r>
          </a:p>
          <a:p>
            <a:pPr marL="514350" indent="-514350">
              <a:buFont typeface="+mj-lt"/>
              <a:buAutoNum type="arabicPeriod"/>
            </a:pPr>
            <a:r>
              <a:rPr lang="en-US" dirty="0">
                <a:solidFill>
                  <a:schemeClr val="bg2">
                    <a:lumMod val="50000"/>
                  </a:schemeClr>
                </a:solidFill>
              </a:rPr>
              <a:t>Deep Learning Concepts</a:t>
            </a:r>
          </a:p>
          <a:p>
            <a:pPr marL="514350" indent="-514350">
              <a:buFont typeface="+mj-lt"/>
              <a:buAutoNum type="arabicPeriod"/>
            </a:pPr>
            <a:r>
              <a:rPr lang="en-US" dirty="0">
                <a:solidFill>
                  <a:schemeClr val="bg2">
                    <a:lumMod val="50000"/>
                  </a:schemeClr>
                </a:solidFill>
              </a:rPr>
              <a:t>References and External Sources</a:t>
            </a:r>
          </a:p>
        </p:txBody>
      </p:sp>
    </p:spTree>
    <p:extLst>
      <p:ext uri="{BB962C8B-B14F-4D97-AF65-F5344CB8AC3E}">
        <p14:creationId xmlns:p14="http://schemas.microsoft.com/office/powerpoint/2010/main" val="118858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E082-B13B-4818-BCFB-7A2CB65DA485}"/>
              </a:ext>
            </a:extLst>
          </p:cNvPr>
          <p:cNvSpPr>
            <a:spLocks noGrp="1"/>
          </p:cNvSpPr>
          <p:nvPr>
            <p:ph type="title"/>
          </p:nvPr>
        </p:nvSpPr>
        <p:spPr/>
        <p:txBody>
          <a:bodyPr/>
          <a:lstStyle/>
          <a:p>
            <a:r>
              <a:rPr lang="en-US" b="1" dirty="0">
                <a:solidFill>
                  <a:schemeClr val="bg2">
                    <a:lumMod val="50000"/>
                  </a:schemeClr>
                </a:solidFill>
              </a:rPr>
              <a:t>Neural Networks</a:t>
            </a:r>
          </a:p>
        </p:txBody>
      </p:sp>
      <p:pic>
        <p:nvPicPr>
          <p:cNvPr id="5" name="Content Placeholder 4">
            <a:extLst>
              <a:ext uri="{FF2B5EF4-FFF2-40B4-BE49-F238E27FC236}">
                <a16:creationId xmlns:a16="http://schemas.microsoft.com/office/drawing/2014/main" id="{2D75C2D7-3301-4141-9421-FD1108752E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1485" y="1825625"/>
            <a:ext cx="7629029" cy="4351338"/>
          </a:xfrm>
        </p:spPr>
      </p:pic>
    </p:spTree>
    <p:extLst>
      <p:ext uri="{BB962C8B-B14F-4D97-AF65-F5344CB8AC3E}">
        <p14:creationId xmlns:p14="http://schemas.microsoft.com/office/powerpoint/2010/main" val="160885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E082-B13B-4818-BCFB-7A2CB65DA485}"/>
              </a:ext>
            </a:extLst>
          </p:cNvPr>
          <p:cNvSpPr>
            <a:spLocks noGrp="1"/>
          </p:cNvSpPr>
          <p:nvPr>
            <p:ph type="title"/>
          </p:nvPr>
        </p:nvSpPr>
        <p:spPr/>
        <p:txBody>
          <a:bodyPr/>
          <a:lstStyle/>
          <a:p>
            <a:r>
              <a:rPr lang="en-US" b="1" dirty="0">
                <a:solidFill>
                  <a:schemeClr val="bg2">
                    <a:lumMod val="50000"/>
                  </a:schemeClr>
                </a:solidFill>
              </a:rPr>
              <a:t>Neural Networks</a:t>
            </a:r>
          </a:p>
        </p:txBody>
      </p:sp>
      <p:pic>
        <p:nvPicPr>
          <p:cNvPr id="7" name="Picture 6">
            <a:extLst>
              <a:ext uri="{FF2B5EF4-FFF2-40B4-BE49-F238E27FC236}">
                <a16:creationId xmlns:a16="http://schemas.microsoft.com/office/drawing/2014/main" id="{F471A386-8685-4E86-BCF2-A93A3A3A2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530" y="1690688"/>
            <a:ext cx="4114939" cy="4000635"/>
          </a:xfrm>
          <a:prstGeom prst="rect">
            <a:avLst/>
          </a:prstGeom>
        </p:spPr>
      </p:pic>
    </p:spTree>
    <p:extLst>
      <p:ext uri="{BB962C8B-B14F-4D97-AF65-F5344CB8AC3E}">
        <p14:creationId xmlns:p14="http://schemas.microsoft.com/office/powerpoint/2010/main" val="2555557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3444</TotalTime>
  <Words>1031</Words>
  <Application>Microsoft Office PowerPoint</Application>
  <PresentationFormat>Widescreen</PresentationFormat>
  <Paragraphs>145</Paragraphs>
  <Slides>25</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Introduction to Deep Learning with TensorFlow and Python</vt:lpstr>
      <vt:lpstr>Debrief</vt:lpstr>
      <vt:lpstr>Application and Real-World Examples</vt:lpstr>
      <vt:lpstr>PowerPoint Presentation</vt:lpstr>
      <vt:lpstr>Brief History</vt:lpstr>
      <vt:lpstr>Brief History</vt:lpstr>
      <vt:lpstr>PowerPoint Presentation</vt:lpstr>
      <vt:lpstr>Neural Networks</vt:lpstr>
      <vt:lpstr>Neural Networks</vt:lpstr>
      <vt:lpstr>Neural Networks</vt:lpstr>
      <vt:lpstr>Neural Networks</vt:lpstr>
      <vt:lpstr>Neural Networks</vt:lpstr>
      <vt:lpstr>Neural Networks</vt:lpstr>
      <vt:lpstr>Neural Networks</vt:lpstr>
      <vt:lpstr>Neural Networks</vt:lpstr>
      <vt:lpstr>PowerPoint Presentation</vt:lpstr>
      <vt:lpstr>Deep Learning Concepts</vt:lpstr>
      <vt:lpstr>Deep Learning Concepts</vt:lpstr>
      <vt:lpstr>Deep Learning Concepts</vt:lpstr>
      <vt:lpstr>Deep Learning Concepts</vt:lpstr>
      <vt:lpstr>Deep Learning Concepts</vt:lpstr>
      <vt:lpstr>Deep Learning Concepts</vt:lpstr>
      <vt:lpstr>PowerPoint Presentation</vt:lpstr>
      <vt:lpstr>References</vt:lpstr>
      <vt:lpstr>External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 with TensorFlow using Python</dc:title>
  <dc:creator>Dylan Cunningham</dc:creator>
  <cp:lastModifiedBy>Dylan Cunningham</cp:lastModifiedBy>
  <cp:revision>56</cp:revision>
  <dcterms:created xsi:type="dcterms:W3CDTF">2018-03-31T04:17:00Z</dcterms:created>
  <dcterms:modified xsi:type="dcterms:W3CDTF">2018-04-24T17:14:30Z</dcterms:modified>
</cp:coreProperties>
</file>