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1" r:id="rId2"/>
    <p:sldId id="256" r:id="rId3"/>
    <p:sldId id="326" r:id="rId4"/>
    <p:sldId id="327" r:id="rId5"/>
    <p:sldId id="325" r:id="rId6"/>
    <p:sldId id="296" r:id="rId7"/>
    <p:sldId id="295" r:id="rId8"/>
    <p:sldId id="297" r:id="rId9"/>
    <p:sldId id="294" r:id="rId10"/>
    <p:sldId id="302" r:id="rId11"/>
    <p:sldId id="303" r:id="rId12"/>
    <p:sldId id="304" r:id="rId13"/>
    <p:sldId id="305" r:id="rId14"/>
    <p:sldId id="301" r:id="rId15"/>
    <p:sldId id="287" r:id="rId16"/>
    <p:sldId id="293" r:id="rId17"/>
    <p:sldId id="298" r:id="rId18"/>
    <p:sldId id="300" r:id="rId19"/>
    <p:sldId id="299" r:id="rId20"/>
    <p:sldId id="310" r:id="rId21"/>
    <p:sldId id="306" r:id="rId22"/>
    <p:sldId id="311" r:id="rId23"/>
    <p:sldId id="312" r:id="rId24"/>
    <p:sldId id="307" r:id="rId25"/>
    <p:sldId id="292" r:id="rId26"/>
    <p:sldId id="291" r:id="rId27"/>
    <p:sldId id="308" r:id="rId28"/>
    <p:sldId id="289" r:id="rId29"/>
    <p:sldId id="290" r:id="rId30"/>
    <p:sldId id="313" r:id="rId31"/>
    <p:sldId id="314" r:id="rId32"/>
    <p:sldId id="316" r:id="rId33"/>
    <p:sldId id="315" r:id="rId34"/>
    <p:sldId id="317" r:id="rId35"/>
    <p:sldId id="319" r:id="rId36"/>
    <p:sldId id="320" r:id="rId37"/>
    <p:sldId id="321" r:id="rId38"/>
    <p:sldId id="323" r:id="rId39"/>
    <p:sldId id="288" r:id="rId40"/>
    <p:sldId id="324" r:id="rId41"/>
    <p:sldId id="318" r:id="rId42"/>
    <p:sldId id="322" r:id="rId43"/>
    <p:sldId id="30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049" autoAdjust="0"/>
  </p:normalViewPr>
  <p:slideViewPr>
    <p:cSldViewPr snapToGrid="0">
      <p:cViewPr varScale="1">
        <p:scale>
          <a:sx n="81" d="100"/>
          <a:sy n="8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13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2A2F-441E-472B-91FB-0859EF4D88A2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DB7B-589A-48D9-85E3-C465CB34C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71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E567-B29B-4C0F-B6EF-DB7C1BF73903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A88F-1F4A-4A98-8F7A-BDD41242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2017. 02. 04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A88F-1F4A-4A98-8F7A-BDD41242B6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0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cestlavie_01/220908793329" TargetMode="External"/><Relationship Id="rId2" Type="http://schemas.openxmlformats.org/officeDocument/2006/relationships/hyperlink" Target="http://eastroot1590.tistory.com/entry/%EC%86%8C%EC%BC%93-%EB%A9%80%ED%8B%B0%ED%94%8C%EB%A0%89%EC%8B%B1-%ED%95%A8%EC%88%98-sel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wnman.tistory.com/79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blog.naver.com/cestlavie_01/22090973291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enn.tistory.com/entry/poll-%EA%B3%BC-select-%EC%9D%98-%EC%B0%A8%EC%9D%B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knight76.tistory.com/entry/select-poll-%EC%8B%9C%EC%8A%A4%ED%85%9C-%EC%BD%9C-%EC%9D%B4%ED%95%B4%ED%95%98%EA%B8%B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logs.msdn.microsoft.com/wndp/2006/10/26/wsapoll-a-new-winsock-api-to-simplify-porting-poll-applications-to-winsock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windows/desktop/ms741669(v=vs.85).aspx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obelias.tistory.com/2" TargetMode="External"/><Relationship Id="rId2" Type="http://schemas.openxmlformats.org/officeDocument/2006/relationships/hyperlink" Target="http://sfixer.tistory.com/entry/%EA%B1%B0%EA%BE%B8%EB%A1%9C-%EC%8B%9C%EC%9E%91%ED%95%98%EB%8A%94-%EC%8B%9C%EC%8A%A4%ED%85%9C-%ED%94%84%EB%A1%9C%EA%B7%B8%EB%9E%98%EB%B0%8D-poll-%ED%95%A8%EC%88%98-%EC%98%88%EC%A0%9C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sdn.microsoft.com/ko-kr/library/system.net.sockets.socket.poll(v=vs.110).aspx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es24.com/24/goods/3097854?scode=032&amp;OzSrank=8" TargetMode="External"/><Relationship Id="rId4" Type="http://schemas.openxmlformats.org/officeDocument/2006/relationships/hyperlink" Target="http://gpgstudy.com/forum/viewforum.php?f=18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dreamy.pe.kr/zbxe/CodeClip/11939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iki.nex32.net/%EC%9A%A9%EC%96%B4/%EC%9C%A0%EB%8B%89%EC%8A%A4_%EB%8F%84%EB%A9%94%EC%9D%B8_%EC%86%8C%EC%BC%93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illlin0904/librapid/blob/95864eed190bee0752502f88c57c7dcef6965050/source/details/socket.cp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rNishanov/await/blob/c23d240a7b9a3f49df3fd6f9b44e2ae78c45899d/2015_CppCon/SuperLean/PAL.cpp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s-sultanov/SXN.Net/blob/d7bbba5f56900813b4f88d38b54bc12a560ded13/src/TcpServerCli/TcpWorker.h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iuka/rtmp-sharp/blob/834f7079bc1b32676dabbd6806b9b746b15f5717/src/_Sky/Hina/Net/SocketEx.c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rch?l=C%2B%2B&amp;q=SIO_LOOPBACK_FAST_PATH&amp;type=Code&amp;utf8=%E2%9C%93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wincat/2012/12/05/fast-tcp-loopback-performance-and-low-latency-with-windows-server-2012-tcp-loopback-fast-path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jj841212(v=vs.85).aspx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docs.python.org/3/library/socket.html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webhostingsearch.com/articles/windows-vs-linux-web-hosting.ph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35559" y="1126447"/>
            <a:ext cx="8860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b="1" dirty="0"/>
              <a:t>잘 알려지지 않은 숨은 진주</a:t>
            </a:r>
            <a:r>
              <a:rPr lang="en-US" altLang="ko-KR" sz="5400" b="1" dirty="0"/>
              <a:t>, Winsock API - </a:t>
            </a:r>
            <a:r>
              <a:rPr lang="en-US" altLang="ko-KR" sz="5400" b="1" dirty="0" err="1"/>
              <a:t>WSAPoll</a:t>
            </a:r>
            <a:r>
              <a:rPr lang="en-US" altLang="ko-KR" sz="5400" b="1" dirty="0"/>
              <a:t>, Fast Loopback</a:t>
            </a:r>
            <a:endParaRPr lang="en-US" altLang="ko-K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8324343" y="5640780"/>
            <a:ext cx="3835988" cy="12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NHN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Next</a:t>
            </a:r>
          </a:p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https://jacking75.github.io/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9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21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에 대해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</a:t>
            </a:r>
            <a:r>
              <a:rPr lang="ko-KR" altLang="en-US" sz="2400" dirty="0"/>
              <a:t>은 거의 </a:t>
            </a:r>
            <a:r>
              <a:rPr lang="en-US" altLang="ko-KR" sz="2400" dirty="0"/>
              <a:t>select</a:t>
            </a:r>
            <a:r>
              <a:rPr lang="ko-KR" altLang="en-US" sz="2400" dirty="0"/>
              <a:t>와 비슷하지만 아래와 같은 차이가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관리할 수 있는 </a:t>
            </a:r>
            <a:r>
              <a:rPr lang="ko-KR" altLang="en-US" sz="2400" b="1" dirty="0" err="1"/>
              <a:t>디스크립터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네트워크에서는 소켓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수가 무제한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- poll </a:t>
            </a:r>
            <a:r>
              <a:rPr lang="ko-KR" altLang="en-US" sz="2400" dirty="0"/>
              <a:t>시스템 콜 자체를 구현하고 있는 시스템이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 </a:t>
            </a:r>
            <a:r>
              <a:rPr lang="ko-KR" altLang="en-US" sz="2400" dirty="0" err="1"/>
              <a:t>이식성</a:t>
            </a:r>
            <a:r>
              <a:rPr lang="ko-KR" altLang="en-US" sz="2400" dirty="0"/>
              <a:t> 등에 좋지 않다</a:t>
            </a:r>
            <a:r>
              <a:rPr lang="en-US" altLang="ko-KR" sz="2400" dirty="0"/>
              <a:t>(</a:t>
            </a:r>
            <a:r>
              <a:rPr lang="ko-KR" altLang="en-US" sz="2400" dirty="0"/>
              <a:t>조금 오래된 이야기</a:t>
            </a:r>
            <a:r>
              <a:rPr lang="en-US" altLang="ko-KR" sz="2400" dirty="0"/>
              <a:t>..)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542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68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select </a:t>
            </a:r>
            <a:r>
              <a:rPr lang="ko-KR" altLang="en-US" sz="3600" b="1" dirty="0"/>
              <a:t>에 대해서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51329" y="4938777"/>
            <a:ext cx="11228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소켓 </a:t>
            </a:r>
            <a:r>
              <a:rPr lang="ko-KR" altLang="en-US" sz="1200" dirty="0" err="1"/>
              <a:t>멀티플렉싱</a:t>
            </a:r>
            <a:r>
              <a:rPr lang="ko-KR" altLang="en-US" sz="1200" dirty="0"/>
              <a:t> 함수 </a:t>
            </a:r>
            <a:r>
              <a:rPr lang="en-US" altLang="ko-KR" sz="1200" dirty="0"/>
              <a:t>select()</a:t>
            </a:r>
          </a:p>
          <a:p>
            <a:r>
              <a:rPr lang="en-US" altLang="ko-KR" sz="1200" dirty="0">
                <a:hlinkClick r:id="rId2"/>
              </a:rPr>
              <a:t>http://eastroot1590.tistory.com/entry/%EC%86%8C%EC%BC%93-%EB%A9%80%ED%8B%B0%ED%94%8C%EB%A0%89%EC%8B%B1-%ED%95%A8%EC%88%98-select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- 2 (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 사용하기)</a:t>
            </a:r>
          </a:p>
          <a:p>
            <a:r>
              <a:rPr lang="ko-KR" altLang="en-US" sz="1200" dirty="0">
                <a:hlinkClick r:id="rId3"/>
              </a:rPr>
              <a:t>http://blog.naver.com/cestlavie_01/220908793329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- 3 (</a:t>
            </a:r>
            <a:r>
              <a:rPr lang="ko-KR" altLang="en-US" sz="1200" dirty="0" err="1"/>
              <a:t>select를</a:t>
            </a:r>
            <a:r>
              <a:rPr lang="ko-KR" altLang="en-US" sz="1200" dirty="0"/>
              <a:t> 이용한 </a:t>
            </a:r>
            <a:r>
              <a:rPr lang="ko-KR" altLang="en-US" sz="1200" dirty="0" err="1"/>
              <a:t>echo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server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>
                <a:hlinkClick r:id="rId4"/>
              </a:rPr>
              <a:t>http://blog.naver.com/cestlavie_01/220909732913</a:t>
            </a:r>
            <a:r>
              <a:rPr lang="ko-KR" altLang="en-US" sz="12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42" y="1260638"/>
            <a:ext cx="10229866" cy="21475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25449" y="3453574"/>
            <a:ext cx="2369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6"/>
              </a:rPr>
              <a:t>http://downman.tistory.com/79</a:t>
            </a: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21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20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select</a:t>
            </a:r>
            <a:r>
              <a:rPr lang="ko-KR" altLang="en-US" sz="3600" b="1" dirty="0"/>
              <a:t>와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의 차이는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2033054"/>
            <a:ext cx="10425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Richard Stevens(rstevens@noao.edu):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기본적 차이는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fd_set</a:t>
            </a:r>
            <a:r>
              <a:rPr lang="ko-KR" altLang="en-US" sz="2400" dirty="0"/>
              <a:t>은 비트 마스크로 되어 있어서 고정 크기라는 것이다</a:t>
            </a:r>
            <a:r>
              <a:rPr lang="en-US" altLang="ko-KR" sz="2400" dirty="0"/>
              <a:t>. </a:t>
            </a:r>
            <a:r>
              <a:rPr lang="ko-KR" altLang="en-US" sz="2400" b="1" dirty="0"/>
              <a:t>커널 컴파일 때 이 사이즈 제한을 제외하여 애플리케이션에 필요한 만큼 </a:t>
            </a:r>
            <a:r>
              <a:rPr lang="en-US" altLang="ko-KR" sz="2400" b="1" dirty="0"/>
              <a:t>FD_SETSIZE</a:t>
            </a:r>
            <a:r>
              <a:rPr lang="ko-KR" altLang="en-US" sz="2400" b="1" dirty="0"/>
              <a:t>로 정의할 수 있지만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많이 작업이 필요</a:t>
            </a:r>
            <a:r>
              <a:rPr lang="ko-KR" altLang="en-US" sz="2400" dirty="0"/>
              <a:t>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4.4 BSD</a:t>
            </a:r>
            <a:r>
              <a:rPr lang="ko-KR" altLang="en-US" sz="2400" dirty="0"/>
              <a:t>의 커널과 </a:t>
            </a:r>
            <a:r>
              <a:rPr lang="en-US" altLang="ko-KR" sz="2400" dirty="0"/>
              <a:t>Solaris</a:t>
            </a:r>
            <a:r>
              <a:rPr lang="ko-KR" altLang="en-US" sz="2400" dirty="0"/>
              <a:t> 라이브러리 함수 양쪽에는 이 제한이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</a:t>
            </a:r>
            <a:r>
              <a:rPr lang="en-US" altLang="ko-KR" sz="2400" dirty="0"/>
              <a:t> BSD/OS 2.1</a:t>
            </a:r>
            <a:r>
              <a:rPr lang="ko-KR" altLang="en-US" sz="2400" dirty="0"/>
              <a:t>에는 이 제한을 피하도록 코딩 되어 있는 것을 찾았다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이것은 가능하다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그러나 </a:t>
            </a:r>
            <a:r>
              <a:rPr lang="en-US" altLang="ko-KR" sz="2400" dirty="0"/>
              <a:t>poll()</a:t>
            </a:r>
            <a:r>
              <a:rPr lang="ko-KR" altLang="en-US" sz="2400" dirty="0"/>
              <a:t>에서는 유저는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배열을 나누 맞추어야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그리고 </a:t>
            </a:r>
            <a:r>
              <a:rPr lang="ko-KR" altLang="en-US" sz="2400" b="1" dirty="0"/>
              <a:t>이 배열의 엔트리 수를 주기 때문에 근본적으로는 상한은 없다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5049" y="1582390"/>
            <a:ext cx="370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좀 오래된 이야기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29" y="1131725"/>
            <a:ext cx="8882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Programming</a:t>
            </a:r>
            <a:r>
              <a:rPr lang="ko-KR" altLang="en-US" sz="1400" dirty="0"/>
              <a:t> UNIX </a:t>
            </a:r>
            <a:r>
              <a:rPr lang="ko-KR" altLang="en-US" sz="1400" dirty="0" err="1"/>
              <a:t>Sockets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C - </a:t>
            </a:r>
            <a:r>
              <a:rPr lang="ko-KR" altLang="en-US" sz="1400" dirty="0" err="1"/>
              <a:t>Frequently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Asked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Questions</a:t>
            </a:r>
            <a:endParaRPr lang="ko-KR" altLang="en-US" sz="1400" dirty="0"/>
          </a:p>
          <a:p>
            <a:r>
              <a:rPr lang="ko-KR" altLang="en-US" sz="1400" dirty="0" err="1"/>
              <a:t>Created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Metcalfe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Andrew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Gierth</a:t>
            </a:r>
            <a:r>
              <a:rPr lang="ko-KR" altLang="en-US" sz="1400" dirty="0"/>
              <a:t> and </a:t>
            </a:r>
            <a:r>
              <a:rPr lang="ko-KR" altLang="en-US" sz="1400" dirty="0" err="1"/>
              <a:t>other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contributers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Transrated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Japanese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Keisuke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Mori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May</a:t>
            </a:r>
            <a:r>
              <a:rPr lang="ko-KR" altLang="en-US" sz="1400" dirty="0"/>
              <a:t> 21, 1998</a:t>
            </a:r>
          </a:p>
        </p:txBody>
      </p:sp>
    </p:spTree>
    <p:extLst>
      <p:ext uri="{BB962C8B-B14F-4D97-AF65-F5344CB8AC3E}">
        <p14:creationId xmlns:p14="http://schemas.microsoft.com/office/powerpoint/2010/main" val="187048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4424" y="1141309"/>
            <a:ext cx="10425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Casper</a:t>
            </a:r>
            <a:r>
              <a:rPr lang="ko-KR" altLang="en-US" sz="2400" dirty="0"/>
              <a:t>가 언급했듯이 </a:t>
            </a:r>
            <a:r>
              <a:rPr lang="en-US" altLang="ko-KR" sz="2400" dirty="0"/>
              <a:t>poll()</a:t>
            </a:r>
            <a:r>
              <a:rPr lang="ko-KR" altLang="en-US" sz="2400" dirty="0"/>
              <a:t>을 가진 시스템은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후자가 이식성은 높다</a:t>
            </a:r>
            <a:r>
              <a:rPr lang="en-US" altLang="ko-KR" sz="2400" dirty="0"/>
              <a:t>. </a:t>
            </a:r>
            <a:r>
              <a:rPr lang="ko-KR" altLang="en-US" sz="2400" dirty="0"/>
              <a:t>또 오리지날의 구현</a:t>
            </a:r>
            <a:r>
              <a:rPr lang="en-US" altLang="ko-KR" sz="2400" dirty="0"/>
              <a:t>(SVR3)</a:t>
            </a:r>
            <a:r>
              <a:rPr lang="ko-KR" altLang="en-US" sz="2400" dirty="0"/>
              <a:t>에서는 </a:t>
            </a:r>
            <a:r>
              <a:rPr lang="ko-KR" altLang="en-US" sz="2400" dirty="0" err="1"/>
              <a:t>디스크립터에</a:t>
            </a:r>
            <a:r>
              <a:rPr lang="ko-KR" altLang="en-US" sz="2400" dirty="0"/>
              <a:t> </a:t>
            </a:r>
            <a:r>
              <a:rPr lang="en-US" altLang="ko-KR" sz="2400" dirty="0"/>
              <a:t>-1</a:t>
            </a:r>
            <a:r>
              <a:rPr lang="ko-KR" altLang="en-US" sz="2400" dirty="0"/>
              <a:t>를 설정하여 커널에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속의 엔트리를 무시하게 할 수 없었다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이것은 배열 중에서 엔트리를 삭제하는 것이 귀찮게 된다</a:t>
            </a:r>
            <a:r>
              <a:rPr lang="en-US" altLang="ko-KR" sz="2400" dirty="0"/>
              <a:t>. SVR4</a:t>
            </a:r>
            <a:r>
              <a:rPr lang="ko-KR" altLang="en-US" sz="2400" dirty="0"/>
              <a:t>에서는 이것은 회피 되었다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개인적으로는 나는 항상 </a:t>
            </a:r>
            <a:r>
              <a:rPr lang="en-US" altLang="ko-KR" sz="2400" dirty="0"/>
              <a:t>select()</a:t>
            </a:r>
            <a:r>
              <a:rPr lang="ko-KR" altLang="en-US" sz="2400" dirty="0"/>
              <a:t>를 쓰고</a:t>
            </a:r>
            <a:r>
              <a:rPr lang="en-US" altLang="ko-KR" sz="2400" dirty="0"/>
              <a:t>, poll()</a:t>
            </a:r>
            <a:r>
              <a:rPr lang="ko-KR" altLang="en-US" sz="2400" dirty="0"/>
              <a:t>은 좀처럼 쓰지 않는다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그것은 나의 코드를 </a:t>
            </a:r>
            <a:r>
              <a:rPr lang="en-US" altLang="ko-KR" sz="2400" dirty="0"/>
              <a:t>BSD </a:t>
            </a:r>
            <a:r>
              <a:rPr lang="ko-KR" altLang="en-US" sz="2400" dirty="0"/>
              <a:t>환경에도 이식 하기 때문이다</a:t>
            </a:r>
            <a:r>
              <a:rPr lang="en-US" altLang="ko-KR" sz="2400" dirty="0"/>
              <a:t>. </a:t>
            </a:r>
            <a:r>
              <a:rPr lang="ko-KR" altLang="en-US" sz="2400" dirty="0"/>
              <a:t>누군가가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을 사용한 </a:t>
            </a:r>
            <a:r>
              <a:rPr lang="en-US" altLang="ko-KR" sz="2400" dirty="0"/>
              <a:t>poll()</a:t>
            </a:r>
            <a:r>
              <a:rPr lang="ko-KR" altLang="en-US" sz="2400" dirty="0"/>
              <a:t> 구현을 쓰는지 모르겠지만</a:t>
            </a:r>
            <a:r>
              <a:rPr lang="en-US" altLang="ko-KR" sz="2400" dirty="0"/>
              <a:t>, </a:t>
            </a:r>
            <a:r>
              <a:rPr lang="ko-KR" altLang="en-US" sz="2400" dirty="0"/>
              <a:t>나는 본 적이 없다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select()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poll()</a:t>
            </a:r>
            <a:r>
              <a:rPr lang="ko-KR" altLang="en-US" sz="2400" b="1" dirty="0"/>
              <a:t>은 모두 </a:t>
            </a:r>
            <a:r>
              <a:rPr lang="en-US" altLang="ko-KR" sz="2400" b="1" dirty="0"/>
              <a:t>POSIX 1003.1g</a:t>
            </a:r>
            <a:r>
              <a:rPr lang="ko-KR" altLang="en-US" sz="2400" b="1" dirty="0"/>
              <a:t>에 의해서 표준화되고 있다</a:t>
            </a:r>
            <a:r>
              <a:rPr lang="en-US" altLang="ko-KR" sz="24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3786" y="6139543"/>
            <a:ext cx="107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Windows</a:t>
            </a:r>
            <a:r>
              <a:rPr lang="ko-KR" altLang="en-US" sz="2800" b="1" dirty="0">
                <a:solidFill>
                  <a:srgbClr val="FF0000"/>
                </a:solidFill>
              </a:rPr>
              <a:t>는 이전부터 </a:t>
            </a:r>
            <a:r>
              <a:rPr lang="en-US" altLang="ko-KR" sz="2800" b="1" dirty="0">
                <a:solidFill>
                  <a:srgbClr val="FF0000"/>
                </a:solidFill>
              </a:rPr>
              <a:t>select</a:t>
            </a:r>
            <a:r>
              <a:rPr lang="ko-KR" altLang="en-US" sz="2800" b="1" dirty="0">
                <a:solidFill>
                  <a:srgbClr val="FF0000"/>
                </a:solidFill>
              </a:rPr>
              <a:t>가 있었고</a:t>
            </a:r>
            <a:r>
              <a:rPr lang="en-US" altLang="ko-KR" sz="2800" b="1" dirty="0">
                <a:solidFill>
                  <a:srgbClr val="FF0000"/>
                </a:solidFill>
              </a:rPr>
              <a:t>, Vista</a:t>
            </a:r>
            <a:r>
              <a:rPr lang="ko-KR" altLang="en-US" sz="2800" b="1" dirty="0">
                <a:solidFill>
                  <a:srgbClr val="FF0000"/>
                </a:solidFill>
              </a:rPr>
              <a:t>부터 </a:t>
            </a:r>
            <a:r>
              <a:rPr lang="en-US" altLang="ko-KR" sz="2800" b="1" dirty="0">
                <a:solidFill>
                  <a:srgbClr val="FF0000"/>
                </a:solidFill>
              </a:rPr>
              <a:t>poll</a:t>
            </a:r>
            <a:r>
              <a:rPr lang="ko-KR" altLang="en-US" sz="2800" b="1" dirty="0">
                <a:solidFill>
                  <a:srgbClr val="FF0000"/>
                </a:solidFill>
              </a:rPr>
              <a:t> 이 생겼다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1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34" y="550841"/>
            <a:ext cx="8363012" cy="53707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71638" y="5921583"/>
            <a:ext cx="7307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http://eenn.tistory.com/entry/poll-%EA%B3%BC-select-%EC%9D%98-%EC%B0%A8%EC%9D%B4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33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select </a:t>
            </a:r>
            <a:r>
              <a:rPr lang="ko-KR" altLang="en-US" sz="3600" dirty="0"/>
              <a:t>와 </a:t>
            </a:r>
            <a:r>
              <a:rPr lang="en-US" altLang="ko-KR" sz="3600" dirty="0"/>
              <a:t>poll </a:t>
            </a:r>
            <a:r>
              <a:rPr lang="ko-KR" altLang="en-US" sz="3600" dirty="0"/>
              <a:t>비교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5458" y="1186988"/>
            <a:ext cx="107038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poll </a:t>
            </a:r>
            <a:r>
              <a:rPr lang="ko-KR" altLang="en-US" dirty="0"/>
              <a:t>은 가장 높은 </a:t>
            </a:r>
            <a:r>
              <a:rPr lang="en-US" altLang="ko-KR" dirty="0" err="1"/>
              <a:t>fd</a:t>
            </a:r>
            <a:r>
              <a:rPr lang="ko-KR" altLang="en-US" dirty="0"/>
              <a:t>에 </a:t>
            </a:r>
            <a:r>
              <a:rPr lang="en-US" altLang="ko-KR" dirty="0"/>
              <a:t>+1</a:t>
            </a:r>
            <a:r>
              <a:rPr lang="ko-KR" altLang="en-US" dirty="0"/>
              <a:t>을 할 필요가 없다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</a:t>
            </a:r>
            <a:r>
              <a:rPr lang="en-US" altLang="ko-KR" dirty="0" err="1"/>
              <a:t>fd</a:t>
            </a:r>
            <a:r>
              <a:rPr lang="ko-KR" altLang="en-US" dirty="0"/>
              <a:t>가 클 경우 좋다</a:t>
            </a:r>
            <a:r>
              <a:rPr lang="en-US" altLang="ko-KR" dirty="0"/>
              <a:t>. select</a:t>
            </a:r>
            <a:r>
              <a:rPr lang="ko-KR" altLang="en-US" dirty="0"/>
              <a:t>는 모든 </a:t>
            </a:r>
            <a:r>
              <a:rPr lang="en-US" altLang="ko-KR" dirty="0" err="1"/>
              <a:t>fd</a:t>
            </a:r>
            <a:r>
              <a:rPr lang="ko-KR" altLang="en-US" dirty="0"/>
              <a:t>의 비트를 검사한다</a:t>
            </a:r>
            <a:r>
              <a:rPr lang="en-US" altLang="ko-KR" dirty="0"/>
              <a:t>. (select</a:t>
            </a:r>
            <a:r>
              <a:rPr lang="ko-KR" altLang="en-US" dirty="0"/>
              <a:t>는 </a:t>
            </a:r>
            <a:r>
              <a:rPr lang="en-US" altLang="ko-KR" dirty="0"/>
              <a:t>for loop</a:t>
            </a:r>
            <a:r>
              <a:rPr lang="ko-KR" altLang="en-US" dirty="0"/>
              <a:t>에서 </a:t>
            </a:r>
            <a:r>
              <a:rPr lang="en-US" altLang="ko-KR" dirty="0"/>
              <a:t>set </a:t>
            </a:r>
            <a:r>
              <a:rPr lang="ko-KR" altLang="en-US" dirty="0"/>
              <a:t>된 정보를 찾음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그렇다고 </a:t>
            </a:r>
            <a:r>
              <a:rPr lang="en-US" altLang="ko-KR" dirty="0"/>
              <a:t>select</a:t>
            </a:r>
            <a:r>
              <a:rPr lang="ko-KR" altLang="en-US" dirty="0"/>
              <a:t>가 안좋다고 말할 수 없다</a:t>
            </a:r>
            <a:r>
              <a:rPr lang="en-US" altLang="ko-KR" dirty="0"/>
              <a:t>. </a:t>
            </a:r>
            <a:r>
              <a:rPr lang="ko-KR" altLang="en-US" dirty="0"/>
              <a:t>이벤트가 자주 발생하고 연속적인 시스템에서는 </a:t>
            </a:r>
            <a:r>
              <a:rPr lang="en-US" altLang="ko-KR" dirty="0"/>
              <a:t>select</a:t>
            </a:r>
            <a:r>
              <a:rPr lang="ko-KR" altLang="en-US" dirty="0"/>
              <a:t>를 사용 </a:t>
            </a:r>
            <a:r>
              <a:rPr lang="en-US" altLang="ko-KR" dirty="0"/>
              <a:t>(apache http)</a:t>
            </a:r>
          </a:p>
          <a:p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어느 정도 분산되어 있거나 크기 제한이 없는 여러 개의 </a:t>
            </a:r>
            <a:r>
              <a:rPr lang="en-US" altLang="ko-KR" dirty="0"/>
              <a:t>array </a:t>
            </a:r>
            <a:r>
              <a:rPr lang="ko-KR" altLang="en-US" dirty="0"/>
              <a:t>형태로 넘겨서 사용할 때 유용하다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필요한 것만 비교할 경우가 효과적이다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select</a:t>
            </a:r>
            <a:r>
              <a:rPr lang="ko-KR" altLang="en-US" dirty="0"/>
              <a:t>는 </a:t>
            </a:r>
            <a:r>
              <a:rPr lang="en-US" altLang="ko-KR" dirty="0" err="1"/>
              <a:t>fd</a:t>
            </a:r>
            <a:r>
              <a:rPr lang="en-US" altLang="ko-KR" dirty="0"/>
              <a:t> set</a:t>
            </a:r>
            <a:r>
              <a:rPr lang="ko-KR" altLang="en-US" dirty="0"/>
              <a:t>을 초기화를 해야 하지만</a:t>
            </a:r>
            <a:r>
              <a:rPr lang="en-US" altLang="ko-KR" dirty="0"/>
              <a:t>, poll</a:t>
            </a:r>
            <a:r>
              <a:rPr lang="ko-KR" altLang="en-US" dirty="0"/>
              <a:t>은 입력과 결과를 분리할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는 사이즈 제한이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가 이식성이 좋음</a:t>
            </a:r>
            <a:r>
              <a:rPr lang="en-US" altLang="ko-KR" dirty="0"/>
              <a:t>. </a:t>
            </a:r>
            <a:r>
              <a:rPr lang="ko-KR" altLang="en-US" dirty="0"/>
              <a:t>어떤 시스템은 </a:t>
            </a:r>
            <a:r>
              <a:rPr lang="en-US" altLang="ko-KR" dirty="0"/>
              <a:t>poll</a:t>
            </a:r>
            <a:r>
              <a:rPr lang="ko-KR" altLang="en-US" dirty="0"/>
              <a:t>을 쓰지 않기도 함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이 </a:t>
            </a:r>
            <a:r>
              <a:rPr lang="en-US" altLang="ko-KR" dirty="0"/>
              <a:t>poll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보다 안정적임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8587" y="6527142"/>
            <a:ext cx="11187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출처: </a:t>
            </a:r>
            <a:r>
              <a:rPr lang="ko-KR" altLang="en-US" sz="1200" dirty="0">
                <a:hlinkClick r:id="rId2"/>
              </a:rPr>
              <a:t>http://knight76.tistory.com/entry/select-poll-%EC%8B%9C%EC%8A%A4%ED%85%9C-%EC%BD%9C-%EC%9D%B4%ED%95%B4%ED%95%98%EA%B8%B0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148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89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이제 </a:t>
            </a:r>
            <a:r>
              <a:rPr lang="en-US" altLang="ko-KR" sz="3600" b="1" dirty="0"/>
              <a:t>Windows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WSAPoll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22369" y="6569126"/>
            <a:ext cx="93498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https://blogs.msdn.microsoft.com/wndp/2006/10/26/wsapoll-a-new-winsock-api-to-simplify-porting-poll-applications-to-winsock/</a:t>
            </a:r>
            <a:r>
              <a:rPr lang="ko-KR" altLang="en-US" sz="12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34" y="969060"/>
            <a:ext cx="85248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2135" y="2853139"/>
            <a:ext cx="10770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poll</a:t>
            </a:r>
            <a:r>
              <a:rPr lang="ko-KR" altLang="en-US" dirty="0"/>
              <a:t>()을 사용하여 응용 프로그램을 개발 한 경험이 있다면 </a:t>
            </a:r>
            <a:r>
              <a:rPr lang="ko-KR" altLang="en-US" dirty="0" err="1"/>
              <a:t>WSAPoll은</a:t>
            </a:r>
            <a:r>
              <a:rPr lang="ko-KR" altLang="en-US" dirty="0"/>
              <a:t> 매우 친숙하다. </a:t>
            </a:r>
            <a:r>
              <a:rPr lang="ko-KR" altLang="en-US" b="1" dirty="0" err="1"/>
              <a:t>poll</a:t>
            </a:r>
            <a:r>
              <a:rPr lang="ko-KR" altLang="en-US" b="1" dirty="0"/>
              <a:t>()과 똑같이 동작하도록 설계되었다</a:t>
            </a:r>
            <a:r>
              <a:rPr lang="ko-KR" altLang="en-US" dirty="0"/>
              <a:t>. 실제로 BSD </a:t>
            </a:r>
            <a:r>
              <a:rPr lang="ko-KR" altLang="en-US" dirty="0" err="1"/>
              <a:t>Unix에서</a:t>
            </a:r>
            <a:r>
              <a:rPr lang="ko-KR" altLang="en-US" dirty="0"/>
              <a:t> 실행되도록 </a:t>
            </a:r>
            <a:r>
              <a:rPr lang="ko-KR" altLang="en-US" dirty="0" err="1"/>
              <a:t>Winsock</a:t>
            </a:r>
            <a:r>
              <a:rPr lang="ko-KR" altLang="en-US" dirty="0"/>
              <a:t> </a:t>
            </a:r>
            <a:r>
              <a:rPr lang="ko-KR" altLang="en-US" dirty="0" err="1"/>
              <a:t>WSAPoll</a:t>
            </a:r>
            <a:r>
              <a:rPr lang="ko-KR" altLang="en-US" dirty="0"/>
              <a:t> SDK 샘플을 이식했다. </a:t>
            </a:r>
            <a:endParaRPr lang="en-US" altLang="ko-KR" dirty="0"/>
          </a:p>
          <a:p>
            <a:r>
              <a:rPr lang="en-US" altLang="ko-KR" dirty="0"/>
              <a:t>…..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35" y="947799"/>
            <a:ext cx="11037932" cy="16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9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15398" y="445839"/>
            <a:ext cx="5078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MSDN</a:t>
            </a:r>
          </a:p>
          <a:p>
            <a:r>
              <a:rPr lang="ko-KR" altLang="en-US" sz="1000" dirty="0">
                <a:hlinkClick r:id="rId2"/>
              </a:rPr>
              <a:t>https://msdn.microsoft.com/ko-kr/library/windows/desktop/ms741669(v=vs.85).aspx</a:t>
            </a:r>
            <a:r>
              <a:rPr lang="ko-KR" altLang="en-US" sz="10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r>
              <a:rPr lang="en-US" altLang="ko-KR" sz="3600" b="1" dirty="0"/>
              <a:t> function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672934" y="1431553"/>
            <a:ext cx="480159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int</a:t>
            </a:r>
            <a:r>
              <a:rPr lang="ko-KR" altLang="en-US" sz="2800" dirty="0"/>
              <a:t> WSAAPI </a:t>
            </a:r>
            <a:r>
              <a:rPr lang="ko-KR" altLang="en-US" sz="2800" dirty="0" err="1"/>
              <a:t>WSAPoll</a:t>
            </a:r>
            <a:r>
              <a:rPr lang="ko-KR" altLang="en-US" sz="2800" dirty="0"/>
              <a:t>(</a:t>
            </a:r>
          </a:p>
          <a:p>
            <a:r>
              <a:rPr lang="ko-KR" altLang="en-US" sz="2800" dirty="0"/>
              <a:t>  WSAPOLLFD </a:t>
            </a:r>
            <a:r>
              <a:rPr lang="ko-KR" altLang="en-US" sz="2800" dirty="0" err="1"/>
              <a:t>fdarray</a:t>
            </a:r>
            <a:r>
              <a:rPr lang="ko-KR" altLang="en-US" sz="2800" dirty="0"/>
              <a:t>[],</a:t>
            </a:r>
          </a:p>
          <a:p>
            <a:r>
              <a:rPr lang="ko-KR" altLang="en-US" sz="2800" dirty="0"/>
              <a:t>  ULONG </a:t>
            </a:r>
            <a:r>
              <a:rPr lang="ko-KR" altLang="en-US" sz="2800" dirty="0" err="1"/>
              <a:t>nfds</a:t>
            </a:r>
            <a:r>
              <a:rPr lang="ko-KR" altLang="en-US" sz="2800" dirty="0"/>
              <a:t>,</a:t>
            </a:r>
          </a:p>
          <a:p>
            <a:r>
              <a:rPr lang="ko-KR" altLang="en-US" sz="2800" dirty="0"/>
              <a:t>  INT </a:t>
            </a:r>
            <a:r>
              <a:rPr lang="ko-KR" altLang="en-US" sz="2800" dirty="0" err="1"/>
              <a:t>timeout</a:t>
            </a:r>
            <a:endParaRPr lang="ko-KR" altLang="en-US" sz="2800" dirty="0"/>
          </a:p>
          <a:p>
            <a:r>
              <a:rPr lang="ko-KR" altLang="en-US" sz="2800" dirty="0"/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2934" y="4263926"/>
            <a:ext cx="109826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fdarray는</a:t>
            </a:r>
            <a:r>
              <a:rPr lang="ko-KR" altLang="en-US" sz="2000" dirty="0"/>
              <a:t> WSAPOLLFD 구조체 배열을 지정한다.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nfds는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fdarray의</a:t>
            </a:r>
            <a:r>
              <a:rPr lang="ko-KR" altLang="en-US" sz="2000" dirty="0"/>
              <a:t> 요소 수를 지정한다.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timeout은</a:t>
            </a:r>
            <a:r>
              <a:rPr lang="ko-KR" altLang="en-US" sz="2000" dirty="0"/>
              <a:t> 함수 호출 후 대기할 시간이다(어떤 이벤트도 없으면 이 시간까지 대기한다).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0 보다 클 경우 그 값만큼 함수가 대기하고 0의 경우는 즉시 제어를 반환한다. </a:t>
            </a:r>
            <a:br>
              <a:rPr lang="en-US" altLang="ko-KR" sz="2000" dirty="0"/>
            </a:br>
            <a:r>
              <a:rPr lang="en-US" altLang="ko-KR" sz="2000" dirty="0"/>
              <a:t>-</a:t>
            </a:r>
            <a:r>
              <a:rPr lang="ko-KR" altLang="en-US" sz="2000" dirty="0"/>
              <a:t> 마이너스 값의 경우는 소켓이 지정된 위상에 변화가 있을 때까지 제어를 반환하지 않는다.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42677" y="1431553"/>
            <a:ext cx="4243449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typedef</a:t>
            </a:r>
            <a:r>
              <a:rPr lang="ko-KR" altLang="en-US" sz="2800" dirty="0"/>
              <a:t> </a:t>
            </a:r>
            <a:r>
              <a:rPr lang="ko-KR" altLang="en-US" sz="2800" dirty="0" err="1"/>
              <a:t>struct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pollfd</a:t>
            </a:r>
            <a:r>
              <a:rPr lang="ko-KR" altLang="en-US" sz="2800" dirty="0"/>
              <a:t> {</a:t>
            </a:r>
          </a:p>
          <a:p>
            <a:r>
              <a:rPr lang="ko-KR" altLang="en-US" sz="2800" dirty="0"/>
              <a:t>  SOCKET </a:t>
            </a:r>
            <a:r>
              <a:rPr lang="ko-KR" altLang="en-US" sz="2800" dirty="0" err="1"/>
              <a:t>fd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revents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} WSAPOLLFD</a:t>
            </a:r>
          </a:p>
        </p:txBody>
      </p:sp>
    </p:spTree>
    <p:extLst>
      <p:ext uri="{BB962C8B-B14F-4D97-AF65-F5344CB8AC3E}">
        <p14:creationId xmlns:p14="http://schemas.microsoft.com/office/powerpoint/2010/main" val="262008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92436" y="1341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err="1"/>
              <a:t>events는</a:t>
            </a:r>
            <a:r>
              <a:rPr lang="ko-KR" altLang="en-US" sz="2400" dirty="0"/>
              <a:t> 어떤 이벤트 발생을 원하는지를 뜻하는 플래그 셋이다. </a:t>
            </a:r>
            <a:endParaRPr lang="en-US" altLang="ko-KR" sz="2400" dirty="0"/>
          </a:p>
          <a:p>
            <a:r>
              <a:rPr lang="ko-KR" altLang="en-US" sz="2400" dirty="0"/>
              <a:t>이것은 꼭 하나 이상 설정이 되어야 한다.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26616"/>
              </p:ext>
            </p:extLst>
          </p:nvPr>
        </p:nvGraphicFramePr>
        <p:xfrm>
          <a:off x="1377537" y="3316537"/>
          <a:ext cx="9393382" cy="2217420"/>
        </p:xfrm>
        <a:graphic>
          <a:graphicData uri="http://schemas.openxmlformats.org/drawingml/2006/table">
            <a:tbl>
              <a:tblPr/>
              <a:tblGrid>
                <a:gridCol w="2137558">
                  <a:extLst>
                    <a:ext uri="{9D8B030D-6E8A-4147-A177-3AD203B41FA5}">
                      <a16:colId xmlns:a16="http://schemas.microsoft.com/office/drawing/2014/main" val="3722374992"/>
                    </a:ext>
                  </a:extLst>
                </a:gridCol>
                <a:gridCol w="7255824">
                  <a:extLst>
                    <a:ext uri="{9D8B030D-6E8A-4147-A177-3AD203B41FA5}">
                      <a16:colId xmlns:a16="http://schemas.microsoft.com/office/drawing/2014/main" val="3106374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Flag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0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POLLPRI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Priority data</a:t>
                      </a:r>
                      <a:r>
                        <a:rPr lang="ko-KR" altLang="en-US">
                          <a:effectLst/>
                        </a:rPr>
                        <a:t>를 블러킹 없이 읽을 수 있다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이 플로그는 </a:t>
                      </a:r>
                      <a:r>
                        <a:rPr lang="en-US" altLang="ko-KR">
                          <a:effectLst/>
                        </a:rPr>
                        <a:t>MS winsock</a:t>
                      </a:r>
                      <a:r>
                        <a:rPr lang="ko-KR" altLang="en-US">
                          <a:effectLst/>
                        </a:rPr>
                        <a:t>에서는 지원하지 않는다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8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POLLRDBAND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Priority band(out-of-band) data</a:t>
                      </a:r>
                      <a:r>
                        <a:rPr lang="ko-KR" altLang="en-US">
                          <a:effectLst/>
                        </a:rPr>
                        <a:t>를 블럭킹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6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POLLWRNORM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보통의 데이터를 </a:t>
                      </a:r>
                      <a:r>
                        <a:rPr lang="ko-KR" altLang="en-US" dirty="0" err="1">
                          <a:effectLst/>
                        </a:rPr>
                        <a:t>블럭킹</a:t>
                      </a:r>
                      <a:r>
                        <a:rPr lang="ko-KR" altLang="en-US" dirty="0">
                          <a:effectLst/>
                        </a:rPr>
                        <a:t> 없이 쓸 수 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298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77537" y="5789796"/>
            <a:ext cx="9393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POLLIN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POLLRDNORM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POLLRDBAND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플러그의 값을 합친 것이다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POLLOUT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POLLWRNORM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 값과 같은 정의이다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3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#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14" y="1229154"/>
            <a:ext cx="4387189" cy="438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89" y="1418479"/>
            <a:ext cx="4976120" cy="400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66805" y="1728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revents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는 </a:t>
            </a:r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WSAPoll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함수 호출 후 반환 되었을 때 상태 쿼리 결과를 나타내는 플러그 셋이다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이것은 아래의 플러그를 조합할 수 있다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83706"/>
              </p:ext>
            </p:extLst>
          </p:nvPr>
        </p:nvGraphicFramePr>
        <p:xfrm>
          <a:off x="1283184" y="3238790"/>
          <a:ext cx="9879621" cy="3520725"/>
        </p:xfrm>
        <a:graphic>
          <a:graphicData uri="http://schemas.openxmlformats.org/drawingml/2006/table">
            <a:tbl>
              <a:tblPr/>
              <a:tblGrid>
                <a:gridCol w="1851902">
                  <a:extLst>
                    <a:ext uri="{9D8B030D-6E8A-4147-A177-3AD203B41FA5}">
                      <a16:colId xmlns:a16="http://schemas.microsoft.com/office/drawing/2014/main" val="2017781995"/>
                    </a:ext>
                  </a:extLst>
                </a:gridCol>
                <a:gridCol w="8027719">
                  <a:extLst>
                    <a:ext uri="{9D8B030D-6E8A-4147-A177-3AD203B41FA5}">
                      <a16:colId xmlns:a16="http://schemas.microsoft.com/office/drawing/2014/main" val="1386874677"/>
                    </a:ext>
                  </a:extLst>
                </a:gridCol>
              </a:tblGrid>
              <a:tr h="31990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Flag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1867"/>
                  </a:ext>
                </a:extLst>
              </a:tr>
              <a:tr h="3199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POLLERR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에러가 발생하였다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271"/>
                  </a:ext>
                </a:extLst>
              </a:tr>
              <a:tr h="40961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POLLHUP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스트림 지향 접속의 경우 접속 종료 및 중지 되었다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8944"/>
                  </a:ext>
                </a:extLst>
              </a:tr>
              <a:tr h="39657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POLLNVAL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무효한 소켓이 사용되었다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11954"/>
                  </a:ext>
                </a:extLst>
              </a:tr>
              <a:tr h="70501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POLLPRI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Priority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이 </a:t>
                      </a:r>
                      <a:r>
                        <a:rPr lang="ko-KR" altLang="en-US" sz="1600" dirty="0" err="1">
                          <a:effectLst/>
                        </a:rPr>
                        <a:t>플로그는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MS </a:t>
                      </a:r>
                      <a:r>
                        <a:rPr lang="en-US" altLang="ko-KR" sz="1600" dirty="0" err="1">
                          <a:effectLst/>
                        </a:rPr>
                        <a:t>winsock</a:t>
                      </a:r>
                      <a:r>
                        <a:rPr lang="ko-KR" altLang="en-US" sz="1600" dirty="0">
                          <a:effectLst/>
                        </a:rPr>
                        <a:t>에서는 지원하지 않는다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60774"/>
                  </a:ext>
                </a:extLst>
              </a:tr>
              <a:tr h="42961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POLLRDBAND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Priority band(out-of-band)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88414"/>
                  </a:ext>
                </a:extLst>
              </a:tr>
              <a:tr h="43416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06713"/>
                  </a:ext>
                </a:extLst>
              </a:tr>
              <a:tr h="479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POLLWRNORM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보통의 데이터를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쓸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20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89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예제 코드 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21" y="1111214"/>
            <a:ext cx="5986241" cy="27957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3563" y="4049140"/>
            <a:ext cx="105492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fdArray의</a:t>
            </a:r>
            <a:r>
              <a:rPr lang="ko-KR" altLang="en-US" sz="2400" dirty="0"/>
              <a:t> 요소 수가 1</a:t>
            </a:r>
            <a:r>
              <a:rPr lang="en-US" altLang="ko-KR" sz="2400" dirty="0"/>
              <a:t>6</a:t>
            </a:r>
            <a:r>
              <a:rPr lang="ko-KR" altLang="en-US" sz="2400" dirty="0"/>
              <a:t>이라면 이것은 1+1</a:t>
            </a:r>
            <a:r>
              <a:rPr lang="en-US" altLang="ko-KR" sz="2400" dirty="0"/>
              <a:t>5</a:t>
            </a:r>
            <a:r>
              <a:rPr lang="ko-KR" altLang="en-US" sz="2400" dirty="0"/>
              <a:t>로 </a:t>
            </a:r>
            <a:r>
              <a:rPr lang="ko-KR" altLang="en-US" sz="2400" b="1" dirty="0"/>
              <a:t>1개의 리슨 소켓과 1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개의 서버 소켓의 상태의 변경을 검출하는 목적이다</a:t>
            </a:r>
            <a:r>
              <a:rPr lang="ko-KR" altLang="en-US" sz="2400" dirty="0"/>
              <a:t>. 즉 접속할 수 있는 클라이언트의 최대 크기는 1</a:t>
            </a:r>
            <a:r>
              <a:rPr lang="en-US" altLang="ko-KR" sz="2400" dirty="0"/>
              <a:t>5</a:t>
            </a:r>
            <a:r>
              <a:rPr lang="ko-KR" altLang="en-US" sz="2400" dirty="0"/>
              <a:t>이다. </a:t>
            </a:r>
            <a:endParaRPr lang="en-US" altLang="ko-KR" sz="2400" dirty="0"/>
          </a:p>
          <a:p>
            <a:r>
              <a:rPr lang="ko-KR" altLang="en-US" sz="2400" dirty="0"/>
              <a:t>초기 상태에서는 서버 소켓은 만들어지 않았으므로(접속한 클라이언트가 없으니) </a:t>
            </a:r>
            <a:r>
              <a:rPr lang="ko-KR" altLang="en-US" sz="2400" dirty="0" err="1"/>
              <a:t>NULL을</a:t>
            </a:r>
            <a:r>
              <a:rPr lang="ko-KR" altLang="en-US" sz="2400" dirty="0"/>
              <a:t> 지정하고 리슨 소켓은 배열의 선두에 지정한다.</a:t>
            </a:r>
          </a:p>
          <a:p>
            <a:r>
              <a:rPr lang="ko-KR" altLang="en-US" sz="2400" b="1" dirty="0" err="1"/>
              <a:t>events는</a:t>
            </a:r>
            <a:r>
              <a:rPr lang="ko-KR" altLang="en-US" sz="2400" b="1" dirty="0"/>
              <a:t> 검출하고 싶은 이벤트를 지정하고 </a:t>
            </a:r>
            <a:r>
              <a:rPr lang="ko-KR" altLang="en-US" sz="2400" b="1" dirty="0" err="1"/>
              <a:t>POLLRDNORM은</a:t>
            </a:r>
            <a:r>
              <a:rPr lang="ko-KR" altLang="en-US" sz="2400" b="1" dirty="0"/>
              <a:t> 접속 또는 데이터 읽기 검출을 한다</a:t>
            </a:r>
            <a:r>
              <a:rPr lang="ko-KR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272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87" y="1099767"/>
            <a:ext cx="9674048" cy="198781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1096" y="3351769"/>
            <a:ext cx="108885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WSAPoll이</a:t>
            </a:r>
            <a:r>
              <a:rPr lang="ko-KR" altLang="en-US" sz="2000" dirty="0"/>
              <a:t> 0 이하의 값을 반환한 경우에는 함수가 실패했음을 의미하므로 그 뜻을 표시한다. </a:t>
            </a:r>
          </a:p>
          <a:p>
            <a:r>
              <a:rPr lang="ko-KR" altLang="en-US" sz="2000" b="1" dirty="0"/>
              <a:t>0이 반환된 경우에는 타임 아웃이 발생한 것을 의미하며 이 경우 후속 처리를 실행하지 않는다</a:t>
            </a:r>
            <a:r>
              <a:rPr lang="ko-KR" altLang="en-US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 </a:t>
            </a:r>
            <a:r>
              <a:rPr lang="ko-KR" altLang="en-US" sz="2000" dirty="0" err="1"/>
              <a:t>WSAPoll</a:t>
            </a:r>
            <a:r>
              <a:rPr lang="ko-KR" altLang="en-US" sz="2000" dirty="0"/>
              <a:t> 호출에서는 </a:t>
            </a:r>
            <a:r>
              <a:rPr lang="ko-KR" altLang="en-US" sz="2000" b="1" dirty="0"/>
              <a:t>500밀리 초 타임 아웃 값을 지정</a:t>
            </a:r>
            <a:r>
              <a:rPr lang="ko-KR" altLang="en-US" sz="2000" dirty="0"/>
              <a:t>하고 있지만 본래라면 -1 등의 마이너스 값을 지정하여 이벤트가 발생할 때까지 대기하는 것이 이상적이다.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0 보다 큰 값이 반환된 경우 배열 내의 어떤 소켓에 상태의 변경이 생겼는지 다음 처리에서 확인한다.</a:t>
            </a:r>
          </a:p>
        </p:txBody>
      </p:sp>
    </p:spTree>
    <p:extLst>
      <p:ext uri="{BB962C8B-B14F-4D97-AF65-F5344CB8AC3E}">
        <p14:creationId xmlns:p14="http://schemas.microsoft.com/office/powerpoint/2010/main" val="1421070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50" y="649218"/>
            <a:ext cx="6449972" cy="41393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9818" y="4764791"/>
            <a:ext cx="10466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소켓의 현재 상태는 </a:t>
            </a:r>
            <a:r>
              <a:rPr lang="ko-KR" altLang="en-US" dirty="0" err="1"/>
              <a:t>revents</a:t>
            </a:r>
            <a:r>
              <a:rPr lang="ko-KR" altLang="en-US" dirty="0"/>
              <a:t> 멤버에 저장되어 있다. 이 값이 </a:t>
            </a:r>
            <a:r>
              <a:rPr lang="ko-KR" altLang="en-US" b="1" dirty="0"/>
              <a:t>POLLRDNORM 라는 것은 접속 또는 읽기가 발생한 것</a:t>
            </a:r>
            <a:r>
              <a:rPr lang="ko-KR" altLang="en-US" dirty="0"/>
              <a:t>을 의미한다.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 err="1"/>
              <a:t>POLLHUP은</a:t>
            </a:r>
            <a:r>
              <a:rPr lang="ko-KR" altLang="en-US" b="1" dirty="0"/>
              <a:t> 접속 종료</a:t>
            </a:r>
            <a:r>
              <a:rPr lang="ko-KR" altLang="en-US" dirty="0"/>
              <a:t>를 의미한다.</a:t>
            </a:r>
          </a:p>
          <a:p>
            <a:endParaRPr lang="ko-KR" altLang="en-US" dirty="0"/>
          </a:p>
          <a:p>
            <a:r>
              <a:rPr lang="ko-KR" altLang="en-US" dirty="0"/>
              <a:t>리슨 소켓에 대해서 </a:t>
            </a:r>
            <a:r>
              <a:rPr lang="ko-KR" altLang="en-US" dirty="0" err="1"/>
              <a:t>POLLRDNORM이</a:t>
            </a:r>
            <a:r>
              <a:rPr lang="ko-KR" altLang="en-US" dirty="0"/>
              <a:t> 저장되어 있다면 접속을 뜻하므로 </a:t>
            </a:r>
            <a:r>
              <a:rPr lang="ko-KR" altLang="en-US" dirty="0" err="1"/>
              <a:t>accept를</a:t>
            </a:r>
            <a:r>
              <a:rPr lang="ko-KR" altLang="en-US" dirty="0"/>
              <a:t> 호출, 그렇지 않다면 서버 소켓에 클라이언트의 데이터를 받을 수 있으므로 </a:t>
            </a:r>
            <a:r>
              <a:rPr lang="ko-KR" altLang="en-US" dirty="0" err="1"/>
              <a:t>recv를</a:t>
            </a:r>
            <a:r>
              <a:rPr lang="ko-KR" altLang="en-US" dirty="0"/>
              <a:t> 호출하여 수신한다.</a:t>
            </a:r>
          </a:p>
        </p:txBody>
      </p:sp>
    </p:spTree>
    <p:extLst>
      <p:ext uri="{BB962C8B-B14F-4D97-AF65-F5344CB8AC3E}">
        <p14:creationId xmlns:p14="http://schemas.microsoft.com/office/powerpoint/2010/main" val="359333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" y="1140077"/>
            <a:ext cx="11764488" cy="47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4"/>
            <a:ext cx="10425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 </a:t>
            </a:r>
            <a:r>
              <a:rPr lang="ko-KR" altLang="en-US" sz="2400" dirty="0"/>
              <a:t>함수 예제</a:t>
            </a:r>
          </a:p>
          <a:p>
            <a:r>
              <a:rPr lang="en-US" altLang="ko-KR" sz="2400" dirty="0">
                <a:hlinkClick r:id="rId2"/>
              </a:rPr>
              <a:t>http://sfixer.tistory.com/entry/%EA%B1%B0%EA%BE%B8%EB%A1%9C-%EC%8B%9C%EC%9E%91%ED%95%98%EB%8A%94-%EC%8B%9C%EC%8A%A4%ED%85%9C-%ED%94%84%EB%A1%9C%EA%B7%B8%EB%9E%98%EB%B0%8D-poll-%ED%95%A8%EC%88%98-%EC%98%88%EC%A0%9C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Poll</a:t>
            </a:r>
            <a:r>
              <a:rPr lang="ko-KR" altLang="en-US" sz="2400" dirty="0"/>
              <a:t>을 이용한 다중서버 예제</a:t>
            </a:r>
          </a:p>
          <a:p>
            <a:r>
              <a:rPr lang="en-US" altLang="ko-KR" sz="2400" dirty="0">
                <a:hlinkClick r:id="rId3"/>
              </a:rPr>
              <a:t>http://robelias.tistory.com/2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88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738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.NET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Sokcet.Poll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이 있지만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5"/>
            <a:ext cx="108171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당연하게 닷넷에서도 </a:t>
            </a:r>
            <a:r>
              <a:rPr lang="en-US" altLang="ko-KR" sz="2400" dirty="0"/>
              <a:t>poll </a:t>
            </a:r>
            <a:r>
              <a:rPr lang="ko-KR" altLang="en-US" sz="2400" dirty="0"/>
              <a:t>함수를 지원한다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dirty="0">
                <a:hlinkClick r:id="rId2"/>
              </a:rPr>
              <a:t>https://msdn.microsoft.com/ko-kr/library/system.net.sockets.socket.poll(v=vs.110).aspx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73" y="1939349"/>
            <a:ext cx="6163252" cy="46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2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IOCP,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select,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0" y="1357364"/>
            <a:ext cx="5320332" cy="238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91" y="1312982"/>
            <a:ext cx="5610782" cy="21448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40238" y="3457851"/>
            <a:ext cx="3640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http://gpgstudy.com/forum/viewforum.php?f=18</a:t>
            </a:r>
            <a:r>
              <a:rPr lang="ko-KR" altLang="en-US" sz="1200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2329" y="3656699"/>
            <a:ext cx="4916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http://www.yes24.com/24/goods/3097854?scode=032&amp;OzSrank=8</a:t>
            </a:r>
            <a:r>
              <a:rPr lang="ko-KR" altLang="en-US" sz="12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329" y="4245476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Online Game Server</a:t>
            </a:r>
            <a:r>
              <a:rPr lang="ko-KR" altLang="en-US" sz="2800" b="1" dirty="0"/>
              <a:t>만 네트워크를 사용하는 것은 아니다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2328" y="4952828"/>
            <a:ext cx="10517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동접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명 가능한 서버 만들기 보다 </a:t>
            </a:r>
            <a:r>
              <a:rPr lang="ko-KR" altLang="en-US" sz="2800" b="1" dirty="0" err="1"/>
              <a:t>동접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명이 접속하는 재미있는 게임 만들기가 훨씬 더 어려운 듯</a:t>
            </a:r>
            <a:r>
              <a:rPr lang="en-US" altLang="ko-KR" sz="2800" b="1" dirty="0"/>
              <a:t>...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2328" y="6050955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소규모 게임에도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실시간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온라인 게임이 많았으면</a:t>
            </a:r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1655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3" y="779750"/>
            <a:ext cx="10854212" cy="1072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17" y="1852550"/>
            <a:ext cx="6093402" cy="47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0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UDS (Unix Domain Socket)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865722" y="5912674"/>
            <a:ext cx="3967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2"/>
              </a:rPr>
              <a:t>http://www.dreamy.pe.kr/zbxe/CodeClip/119393</a:t>
            </a:r>
            <a:r>
              <a:rPr lang="ko-KR" altLang="en-US" sz="12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8" y="1118198"/>
            <a:ext cx="11414520" cy="4783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768" y="1225787"/>
            <a:ext cx="8182100" cy="769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768" y="2791336"/>
            <a:ext cx="10960926" cy="403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6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hanbit.co.kr/data/books/B5569582339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97" y="1032907"/>
            <a:ext cx="3810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dows xp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97" y="1643806"/>
            <a:ext cx="4770477" cy="357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29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6265" y="6166001"/>
            <a:ext cx="113646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2"/>
              </a:rPr>
              <a:t>http://wiki.nex32.net/%EC%9A%A9%EC%96%B4/%EC%9C%A0%EB%8B%89%EC%8A%A4_%EB%8F%84%EB%A9%94%EC%9D%B8_%EC%86%8C%EC%BC%93</a:t>
            </a:r>
            <a:r>
              <a:rPr lang="ko-KR" altLang="en-US" sz="1200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69" y="466167"/>
            <a:ext cx="9503724" cy="5699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1074" y="4774514"/>
            <a:ext cx="9219212" cy="71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08706" y="4174349"/>
            <a:ext cx="4926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>
                <a:solidFill>
                  <a:srgbClr val="FF0000"/>
                </a:solidFill>
              </a:rPr>
              <a:t>Fast</a:t>
            </a:r>
            <a:r>
              <a:rPr lang="ko-KR" altLang="en-US" sz="3600" b="1" dirty="0">
                <a:solidFill>
                  <a:srgbClr val="FF0000"/>
                </a:solidFill>
              </a:rPr>
              <a:t> TCP </a:t>
            </a:r>
            <a:r>
              <a:rPr lang="ko-KR" altLang="en-US" sz="3600" b="1" dirty="0" err="1">
                <a:solidFill>
                  <a:srgbClr val="FF0000"/>
                </a:solidFill>
              </a:rPr>
              <a:t>Loopback</a:t>
            </a:r>
            <a:r>
              <a:rPr lang="ko-KR" altLang="en-US" sz="3600" b="1" dirty="0">
                <a:solidFill>
                  <a:srgbClr val="FF0000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703321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Fast TCP Loopback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96685" y="1388745"/>
            <a:ext cx="104779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Windows 8 / Windows Server 2012 에서 추가된 </a:t>
            </a:r>
            <a:r>
              <a:rPr lang="ko-KR" altLang="en-US" sz="2400" dirty="0" err="1"/>
              <a:t>Winsock</a:t>
            </a:r>
            <a:r>
              <a:rPr lang="ko-KR" altLang="en-US" sz="2400" dirty="0"/>
              <a:t> 기능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SIO_LOOPBACK_FAST_PATH </a:t>
            </a:r>
            <a:r>
              <a:rPr lang="ko-KR" altLang="en-US" sz="2400" b="1" dirty="0" err="1"/>
              <a:t>IOCTL은</a:t>
            </a:r>
            <a:r>
              <a:rPr lang="ko-KR" altLang="en-US" sz="2400" b="1" dirty="0"/>
              <a:t> 지연 시간을 줄이고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TCP </a:t>
            </a:r>
            <a:r>
              <a:rPr lang="ko-KR" altLang="en-US" sz="2400" b="1" dirty="0" err="1"/>
              <a:t>over</a:t>
            </a:r>
            <a:r>
              <a:rPr lang="ko-KR" altLang="en-US" sz="2400" b="1" dirty="0"/>
              <a:t> 루프백의 성능을 향상시킨다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Device Input and Output Control (IOCTL)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Windows에서 IPv4 또는 IPv6 </a:t>
            </a:r>
            <a:r>
              <a:rPr lang="ko-KR" altLang="en-US" sz="2400" dirty="0" err="1"/>
              <a:t>루프백</a:t>
            </a:r>
            <a:r>
              <a:rPr lang="en-US" altLang="ko-KR" sz="2400" dirty="0"/>
              <a:t>(localhost, 127.0.0.1)</a:t>
            </a:r>
            <a:r>
              <a:rPr lang="ko-KR" altLang="en-US" sz="2400" dirty="0"/>
              <a:t> 주소를 사용하는 패킷은 네트워크 계층을 사용한다. 이 </a:t>
            </a:r>
            <a:r>
              <a:rPr lang="ko-KR" altLang="en-US" sz="2400" dirty="0" err="1"/>
              <a:t>IOCTL은</a:t>
            </a:r>
            <a:r>
              <a:rPr lang="ko-KR" altLang="en-US" sz="2400" dirty="0"/>
              <a:t> 루프백을 통한 TCP 패킷이 </a:t>
            </a:r>
            <a:r>
              <a:rPr lang="ko-KR" altLang="en-US" sz="2400" b="1" dirty="0"/>
              <a:t>전송 계층을 대신 사용하도록 동작을 변경</a:t>
            </a:r>
            <a:r>
              <a:rPr lang="ko-KR" altLang="en-US" sz="2400" dirty="0"/>
              <a:t>한다.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이렇게 하면 </a:t>
            </a:r>
            <a:r>
              <a:rPr lang="ko-KR" altLang="en-US" sz="2400" dirty="0" err="1"/>
              <a:t>루프백</a:t>
            </a:r>
            <a:r>
              <a:rPr lang="ko-KR" altLang="en-US" sz="2400" dirty="0"/>
              <a:t> 패킷이 </a:t>
            </a:r>
            <a:r>
              <a:rPr lang="ko-KR" altLang="en-US" sz="2400" dirty="0" err="1"/>
              <a:t>OS에서</a:t>
            </a:r>
            <a:r>
              <a:rPr lang="ko-KR" altLang="en-US" sz="2400" dirty="0"/>
              <a:t> 통과 해야하는 </a:t>
            </a:r>
            <a:r>
              <a:rPr lang="ko-KR" altLang="en-US" sz="2400" b="1" dirty="0"/>
              <a:t>코드 경로가 단축되므로 대기 시간이 단축되고 성능이 향상</a:t>
            </a:r>
            <a:r>
              <a:rPr lang="ko-KR" altLang="en-US" sz="2400" dirty="0"/>
              <a:t>된다.</a:t>
            </a:r>
          </a:p>
        </p:txBody>
      </p:sp>
    </p:spTree>
    <p:extLst>
      <p:ext uri="{BB962C8B-B14F-4D97-AF65-F5344CB8AC3E}">
        <p14:creationId xmlns:p14="http://schemas.microsoft.com/office/powerpoint/2010/main" val="3367074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685" y="1388745"/>
            <a:ext cx="104779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 향상된 기능을 사용하려면 </a:t>
            </a:r>
            <a:r>
              <a:rPr lang="ko-KR" altLang="en-US" sz="2400" b="1" dirty="0" err="1"/>
              <a:t>루프백</a:t>
            </a:r>
            <a:r>
              <a:rPr lang="ko-KR" altLang="en-US" sz="2400" b="1" dirty="0"/>
              <a:t>(클라이언트와 서버)을 사용하는 소켓 모두가 </a:t>
            </a:r>
            <a:r>
              <a:rPr lang="ko-KR" altLang="en-US" sz="2400" b="1" dirty="0" err="1"/>
              <a:t>IOCTL을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설정해야한다</a:t>
            </a:r>
            <a:r>
              <a:rPr lang="ko-KR" altLang="en-US" sz="2400" dirty="0"/>
              <a:t>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클라이언트측 소켓은 연결 호출을 작성하기 전에 이 </a:t>
            </a:r>
            <a:r>
              <a:rPr lang="ko-KR" altLang="en-US" sz="2400" dirty="0" err="1"/>
              <a:t>IOCTL을</a:t>
            </a:r>
            <a:r>
              <a:rPr lang="ko-KR" altLang="en-US" sz="2400" dirty="0"/>
              <a:t> 설정 </a:t>
            </a:r>
            <a:r>
              <a:rPr lang="ko-KR" altLang="en-US" sz="2400" dirty="0" err="1"/>
              <a:t>해야하나다</a:t>
            </a:r>
            <a:r>
              <a:rPr lang="ko-KR" altLang="en-US" sz="2400" dirty="0"/>
              <a:t>. 그리고 서버측 소켓은 들어오는 소켓을 수락하기 전에 이 </a:t>
            </a:r>
            <a:r>
              <a:rPr lang="ko-KR" altLang="en-US" sz="2400" dirty="0" err="1"/>
              <a:t>IOCTL을</a:t>
            </a:r>
            <a:r>
              <a:rPr lang="ko-KR" altLang="en-US" sz="2400" dirty="0"/>
              <a:t> 적용 해야한다.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 향상된 기능의 제한 사항은 Windows 필터링 플랫폼(WFP) 필터와 함께 사용할 수 없다는 것이다. 또 다른 사소한 제한은 이 </a:t>
            </a:r>
            <a:r>
              <a:rPr lang="ko-KR" altLang="en-US" sz="2400" dirty="0" err="1"/>
              <a:t>IOCTL이</a:t>
            </a:r>
            <a:r>
              <a:rPr lang="ko-KR" altLang="en-US" sz="2400" dirty="0"/>
              <a:t> 설정 될 때 소켓 옵션의 제한된 수만 사용될 수 있다는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685" y="5934670"/>
            <a:ext cx="1110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WFP: </a:t>
            </a:r>
            <a:r>
              <a:rPr lang="ko-KR" altLang="en-US" dirty="0"/>
              <a:t>소켓이 </a:t>
            </a:r>
            <a:r>
              <a:rPr lang="en-US" altLang="ko-KR" dirty="0"/>
              <a:t>OS </a:t>
            </a:r>
            <a:r>
              <a:rPr lang="ko-KR" altLang="en-US" dirty="0"/>
              <a:t>내에서 처리되기 전에 필터 하거나 변경할 수 있다</a:t>
            </a:r>
            <a:r>
              <a:rPr lang="en-US" altLang="ko-KR" dirty="0"/>
              <a:t>. </a:t>
            </a:r>
            <a:r>
              <a:rPr lang="ko-KR" altLang="en-US" dirty="0"/>
              <a:t>즉 방화벽이나 안티 바이러스</a:t>
            </a:r>
            <a:r>
              <a:rPr lang="en-US" altLang="ko-KR" dirty="0"/>
              <a:t>, </a:t>
            </a:r>
            <a:r>
              <a:rPr lang="ko-KR" altLang="en-US" dirty="0"/>
              <a:t>안티 스파이웨어 대응 소프트웨어 등이 어떤 데이터를 시스템에서 수신할지를 보다 효율적으로 컨트롤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999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사용 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22343"/>
            <a:ext cx="9951547" cy="2957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79" y="1326511"/>
            <a:ext cx="6405748" cy="1040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1764" y="1846833"/>
            <a:ext cx="3566558" cy="450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75709" y="6080164"/>
            <a:ext cx="8645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4"/>
              </a:rPr>
              <a:t>https://github.com/billlin0904/librapid/blob/95864eed190bee0752502f88c57c7dcef6965050/source/details/socket.cpp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129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79" y="275482"/>
            <a:ext cx="4736956" cy="61685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60074" y="6581001"/>
            <a:ext cx="936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https://github.com/GorNishanov/await/blob/c23d240a7b9a3f49df3fd6f9b44e2ae78c45899d/2015_CppCon/SuperLean/PAL.cpp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372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3" y="1149925"/>
            <a:ext cx="11505340" cy="38733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68624" y="5449278"/>
            <a:ext cx="9607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https://github.com/stas-sultanov/SXN.Net/blob/d7bbba5f56900813b4f88d38b54bc12a560ded13/src/TcpServerCli/TcpWorker.h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290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06" y="451632"/>
            <a:ext cx="7804188" cy="5800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62991" y="6351802"/>
            <a:ext cx="92429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https://github.com/imiuka/rtmp-sharp/blob/834f7079bc1b32676dabbd6806b9b746b15f5717/src/_Sky/Hina/Net/SocketEx.cs</a:t>
            </a:r>
            <a:r>
              <a:rPr lang="ko-KR" altLang="en-US" sz="1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1901" y="27313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C#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20822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523875"/>
            <a:ext cx="9629775" cy="5810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61100" y="6334125"/>
            <a:ext cx="74497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https://github.com/search?l=C%2B%2B&amp;q=SIO_LOOPBACK_FAST_PATH&amp;type=Code&amp;utf8=%E2%9C%93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264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Fast TCP Loopback Performance and Low Latency with Windows Server 2012 TCP Loopback Fast Path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81" y="2077055"/>
            <a:ext cx="8791575" cy="4524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4749" y="6462930"/>
            <a:ext cx="1101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https://blogs.technet.microsoft.com/wincat/2012/12/05/fast-tcp-loopback-performance-and-low-latency-with-windows-server-2012-tcp-loopback-fast-path/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475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17" y="360341"/>
            <a:ext cx="9077423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6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ndows vista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0" y="646031"/>
            <a:ext cx="4919048" cy="27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indows 7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12" y="646031"/>
            <a:ext cx="5539096" cy="27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indows 8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0" y="3649066"/>
            <a:ext cx="4919048" cy="276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indows 10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12" y="3649067"/>
            <a:ext cx="5539096" cy="27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54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85" y="636938"/>
            <a:ext cx="6978304" cy="53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2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MSDN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29" y="1058462"/>
            <a:ext cx="8411079" cy="52803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1908" y="642823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hlinkClick r:id="rId3"/>
              </a:rPr>
              <a:t>https://msdn.microsoft.com/en-us/library/windows/desktop/jj841212(v=vs.85).aspx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94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3.6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30175" y="4154303"/>
            <a:ext cx="11151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ioctl</a:t>
            </a:r>
            <a:r>
              <a:rPr lang="ko-KR" altLang="en-US" sz="2400" dirty="0"/>
              <a:t>() 함수에서 </a:t>
            </a:r>
            <a:r>
              <a:rPr lang="ko-KR" altLang="en-US" sz="2400" dirty="0" err="1"/>
              <a:t>SIO_LOOPBACK_FAST_PATH를</a:t>
            </a:r>
            <a:r>
              <a:rPr lang="ko-KR" altLang="en-US" sz="2400" dirty="0"/>
              <a:t> 사용할 수 있게 되었다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Windows 환경(Win8 이상)에서 TCP </a:t>
            </a:r>
            <a:r>
              <a:rPr lang="ko-KR" altLang="en-US" sz="2400" dirty="0" err="1"/>
              <a:t>loopback</a:t>
            </a:r>
            <a:r>
              <a:rPr lang="ko-KR" altLang="en-US" sz="2400" dirty="0"/>
              <a:t> 성능을 향상 시킬 수 있게 되었다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316426" y="3382833"/>
            <a:ext cx="3376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2"/>
              </a:rPr>
              <a:t>https://docs.python.org/3/library/socket.html</a:t>
            </a:r>
            <a:r>
              <a:rPr lang="ko-KR" altLang="en-US" sz="12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3" y="1363533"/>
            <a:ext cx="99250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3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질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639"/>
            <a:ext cx="12215091" cy="57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m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7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" y="586552"/>
            <a:ext cx="12061372" cy="57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indows linux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60" y="1397318"/>
            <a:ext cx="6521368" cy="38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09056" y="2347635"/>
            <a:ext cx="1758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WSAPoll</a:t>
            </a:r>
            <a:r>
              <a:rPr lang="ko-KR" altLang="en-US" sz="2800" b="1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5205" y="3270588"/>
            <a:ext cx="262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Fast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Loopback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9039792" y="2347635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p</a:t>
            </a:r>
            <a:r>
              <a:rPr lang="ko-KR" altLang="en-US" sz="2800" b="1" dirty="0" err="1"/>
              <a:t>oll</a:t>
            </a:r>
            <a:r>
              <a:rPr lang="ko-KR" altLang="en-US" sz="2800" b="1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6656" y="3008978"/>
            <a:ext cx="367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Unix Domain Socket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1324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63385"/>
            <a:ext cx="11765280" cy="56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Windows Vista</a:t>
            </a:r>
            <a:r>
              <a:rPr lang="ko-KR" altLang="en-US" sz="2800" dirty="0"/>
              <a:t>부터 새로 생긴 네트워크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dirty="0"/>
              <a:t>Linux(Unix) OS</a:t>
            </a:r>
            <a:r>
              <a:rPr lang="ko-KR" altLang="en-US" sz="2800" dirty="0"/>
              <a:t>의 </a:t>
            </a:r>
            <a:r>
              <a:rPr lang="en-US" altLang="ko-KR" sz="2800" b="1" dirty="0"/>
              <a:t>poll</a:t>
            </a:r>
            <a:r>
              <a:rPr lang="ko-KR" altLang="en-US" sz="2800" dirty="0"/>
              <a:t>과 비슷한 것이다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ko-KR" alt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복수의 파일 </a:t>
            </a:r>
            <a:r>
              <a:rPr lang="ko-KR" altLang="en-US" sz="2800" dirty="0" err="1"/>
              <a:t>디스크립터를</a:t>
            </a:r>
            <a:r>
              <a:rPr lang="ko-KR" altLang="en-US" sz="2800" dirty="0"/>
              <a:t> 감시하는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지정한 소켓의 상태가 변화했는지 확인하는 기능을 제공한다</a:t>
            </a:r>
            <a:r>
              <a:rPr lang="en-US" altLang="ko-KR" sz="2800" dirty="0"/>
              <a:t>. </a:t>
            </a:r>
            <a:r>
              <a:rPr lang="ko-KR" altLang="en-US" sz="2800" dirty="0"/>
              <a:t>기능적으로는 </a:t>
            </a:r>
            <a:r>
              <a:rPr lang="en-US" altLang="ko-KR" sz="2800" dirty="0"/>
              <a:t>select</a:t>
            </a:r>
            <a:r>
              <a:rPr lang="ko-KR" altLang="en-US" sz="2800" dirty="0"/>
              <a:t>와 유사하다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133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1733</Words>
  <Application>Microsoft Office PowerPoint</Application>
  <PresentationFormat>와이드스크린</PresentationFormat>
  <Paragraphs>180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90</cp:revision>
  <dcterms:created xsi:type="dcterms:W3CDTF">2015-02-21T05:04:34Z</dcterms:created>
  <dcterms:modified xsi:type="dcterms:W3CDTF">2017-02-15T15:57:56Z</dcterms:modified>
</cp:coreProperties>
</file>