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256" r:id="rId3"/>
    <p:sldId id="296" r:id="rId4"/>
    <p:sldId id="295" r:id="rId5"/>
    <p:sldId id="297" r:id="rId6"/>
    <p:sldId id="294" r:id="rId7"/>
    <p:sldId id="302" r:id="rId8"/>
    <p:sldId id="303" r:id="rId9"/>
    <p:sldId id="304" r:id="rId10"/>
    <p:sldId id="305" r:id="rId11"/>
    <p:sldId id="301" r:id="rId12"/>
    <p:sldId id="287" r:id="rId13"/>
    <p:sldId id="293" r:id="rId14"/>
    <p:sldId id="298" r:id="rId15"/>
    <p:sldId id="300" r:id="rId16"/>
    <p:sldId id="299" r:id="rId17"/>
    <p:sldId id="310" r:id="rId18"/>
    <p:sldId id="311" r:id="rId19"/>
    <p:sldId id="306" r:id="rId20"/>
    <p:sldId id="307" r:id="rId21"/>
    <p:sldId id="292" r:id="rId22"/>
    <p:sldId id="291" r:id="rId23"/>
    <p:sldId id="308" r:id="rId24"/>
    <p:sldId id="289" r:id="rId25"/>
    <p:sldId id="290" r:id="rId26"/>
    <p:sldId id="288" r:id="rId27"/>
    <p:sldId id="30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049" autoAdjust="0"/>
  </p:normalViewPr>
  <p:slideViewPr>
    <p:cSldViewPr snapToGrid="0">
      <p:cViewPr varScale="1">
        <p:scale>
          <a:sx n="81" d="100"/>
          <a:sy n="8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3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2A2F-441E-472B-91FB-0859EF4D88A2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DB7B-589A-48D9-85E3-C465CB34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71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E567-B29B-4C0F-B6EF-DB7C1BF73903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A88F-1F4A-4A98-8F7A-BDD41242B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9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2017. 02. 04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A88F-1F4A-4A98-8F7A-BDD41242B6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8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BC7C-EAB6-4A08-B129-4C556FE3167E}" type="datetimeFigureOut">
              <a:rPr lang="ko-KR" altLang="en-US" smtClean="0"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1FC5-1399-43D3-A165-DDF64448A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enn.tistory.com/entry/poll-%EA%B3%BC-select-%EC%9D%98-%EC%B0%A8%EC%9D%B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night76.tistory.com/entry/select-poll-%EC%8B%9C%EC%8A%A4%ED%85%9C-%EC%BD%9C-%EC%9D%B4%ED%95%B4%ED%95%98%EA%B8%B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msdn.microsoft.com/wndp/2006/10/26/wsapoll-a-new-winsock-api-to-simplify-porting-poll-applications-to-winsock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windows/desktop/ms741669(v=vs.85).aspx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obelias.tistory.com/2" TargetMode="External"/><Relationship Id="rId2" Type="http://schemas.openxmlformats.org/officeDocument/2006/relationships/hyperlink" Target="http://sfixer.tistory.com/entry/%EA%B1%B0%EA%BE%B8%EB%A1%9C-%EC%8B%9C%EC%9E%91%ED%95%98%EB%8A%94-%EC%8B%9C%EC%8A%A4%ED%85%9C-%ED%94%84%EB%A1%9C%EA%B7%B8%EB%9E%98%EB%B0%8D-poll-%ED%95%A8%EC%88%98-%EC%98%88%EC%A0%9C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ko-kr/library/system.net.sockets.socket.poll(v=vs.110).asp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es24.com/24/goods/3097854?scode=032&amp;OzSrank=8" TargetMode="External"/><Relationship Id="rId4" Type="http://schemas.openxmlformats.org/officeDocument/2006/relationships/hyperlink" Target="http://gpgstudy.com/forum/viewforum.php?f=18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lllin0904/librapid" TargetMode="External"/><Relationship Id="rId3" Type="http://schemas.openxmlformats.org/officeDocument/2006/relationships/hyperlink" Target="https://github.com/search?q=SIO_LOOPBACK_FAST_PATH&amp;type=Code&amp;utf8=%E2%9C%93" TargetMode="External"/><Relationship Id="rId7" Type="http://schemas.openxmlformats.org/officeDocument/2006/relationships/hyperlink" Target="http://qiita.com/ksato9700/items/ed839a6db6a671fd31e6#socket" TargetMode="External"/><Relationship Id="rId2" Type="http://schemas.openxmlformats.org/officeDocument/2006/relationships/hyperlink" Target="http://www.drdobbs.com/windows/the-new-socket-apis-in-windows-8/240148403?pgno=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windows/desktop/jj841212(v=vs.85).aspx" TargetMode="External"/><Relationship Id="rId5" Type="http://schemas.openxmlformats.org/officeDocument/2006/relationships/hyperlink" Target="http://stackoverflow.com/questions/31742501/fast-loopback-on-windows-10-with-weird-hyperthreading-results" TargetMode="External"/><Relationship Id="rId4" Type="http://schemas.openxmlformats.org/officeDocument/2006/relationships/hyperlink" Target="https://blogs.technet.microsoft.com/wincat/2012/12/05/fast-tcp-loopback-performance-and-low-latency-with-windows-server-2012-tcp-loopback-fast-path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webhostingsearch.com/articles/windows-vs-linux-web-hosting.ph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cestlavie_01/220908793329" TargetMode="External"/><Relationship Id="rId2" Type="http://schemas.openxmlformats.org/officeDocument/2006/relationships/hyperlink" Target="http://eastroot1590.tistory.com/entry/%EC%86%8C%EC%BC%93-%EB%A9%80%ED%8B%B0%ED%94%8C%EB%A0%89%EC%8B%B1-%ED%95%A8%EC%88%98-sel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man.tistory.com/7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naver.com/cestlavie_01/2209097329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35559" y="1126447"/>
            <a:ext cx="8860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400" b="1" dirty="0"/>
              <a:t>잘 알려지지 않은 숨은 진주</a:t>
            </a:r>
            <a:r>
              <a:rPr lang="en-US" altLang="ko-KR" sz="5400" b="1" dirty="0"/>
              <a:t>, Winsock API - </a:t>
            </a:r>
            <a:r>
              <a:rPr lang="en-US" altLang="ko-KR" sz="5400" b="1" dirty="0" err="1"/>
              <a:t>WSAPoll</a:t>
            </a:r>
            <a:r>
              <a:rPr lang="en-US" altLang="ko-KR" sz="5400" b="1" dirty="0"/>
              <a:t>, Fast Loopback</a:t>
            </a:r>
            <a:endParaRPr lang="en-US" altLang="ko-K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8324343" y="5640780"/>
            <a:ext cx="3835988" cy="12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NHN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Next</a:t>
            </a:r>
          </a:p>
          <a:p>
            <a:pPr algn="l"/>
            <a:r>
              <a:rPr lang="ko-KR" altLang="en-US" sz="2000" b="1" dirty="0">
                <a:solidFill>
                  <a:schemeClr val="tx1"/>
                </a:solidFill>
              </a:rPr>
              <a:t>최흥배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hlinkClick r:id="rId2"/>
              </a:rPr>
              <a:t>https://jacking75.github.io/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9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4424" y="1141309"/>
            <a:ext cx="10425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Casper</a:t>
            </a:r>
            <a:r>
              <a:rPr lang="ko-KR" altLang="en-US" sz="2400" dirty="0"/>
              <a:t>가 언급했듯이 </a:t>
            </a:r>
            <a:r>
              <a:rPr lang="en-US" altLang="ko-KR" sz="2400" dirty="0"/>
              <a:t>poll()</a:t>
            </a:r>
            <a:r>
              <a:rPr lang="ko-KR" altLang="en-US" sz="2400" dirty="0"/>
              <a:t>을 가진 시스템은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후자가 이식성은 높다</a:t>
            </a:r>
            <a:r>
              <a:rPr lang="en-US" altLang="ko-KR" sz="2400" dirty="0"/>
              <a:t>. </a:t>
            </a:r>
            <a:r>
              <a:rPr lang="ko-KR" altLang="en-US" sz="2400" dirty="0"/>
              <a:t>또 오리지날의 구현</a:t>
            </a:r>
            <a:r>
              <a:rPr lang="en-US" altLang="ko-KR" sz="2400" dirty="0"/>
              <a:t>(SVR3)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디스크립터에</a:t>
            </a:r>
            <a:r>
              <a:rPr lang="ko-KR" altLang="en-US" sz="2400" dirty="0"/>
              <a:t> </a:t>
            </a:r>
            <a:r>
              <a:rPr lang="en-US" altLang="ko-KR" sz="2400" dirty="0"/>
              <a:t>-1</a:t>
            </a:r>
            <a:r>
              <a:rPr lang="ko-KR" altLang="en-US" sz="2400" dirty="0"/>
              <a:t>를 설정하여 커널에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속의 엔트리를 무시하게 할 수 없었다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이것은 배열 중에서 엔트리를 삭제하는 것이 귀찮게 된다</a:t>
            </a:r>
            <a:r>
              <a:rPr lang="en-US" altLang="ko-KR" sz="2400" dirty="0"/>
              <a:t>. SVR4</a:t>
            </a:r>
            <a:r>
              <a:rPr lang="ko-KR" altLang="en-US" sz="2400" dirty="0"/>
              <a:t>에서는 이것은 회피 되었다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개인적으로는 나는 항상 </a:t>
            </a:r>
            <a:r>
              <a:rPr lang="en-US" altLang="ko-KR" sz="2400" dirty="0"/>
              <a:t>select()</a:t>
            </a:r>
            <a:r>
              <a:rPr lang="ko-KR" altLang="en-US" sz="2400" dirty="0"/>
              <a:t>를 쓰고</a:t>
            </a:r>
            <a:r>
              <a:rPr lang="en-US" altLang="ko-KR" sz="2400" dirty="0"/>
              <a:t>, poll()</a:t>
            </a:r>
            <a:r>
              <a:rPr lang="ko-KR" altLang="en-US" sz="2400" dirty="0"/>
              <a:t>은 좀처럼 쓰지 않는다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그것은 나의 코드를 </a:t>
            </a:r>
            <a:r>
              <a:rPr lang="en-US" altLang="ko-KR" sz="2400" dirty="0"/>
              <a:t>BSD </a:t>
            </a:r>
            <a:r>
              <a:rPr lang="ko-KR" altLang="en-US" sz="2400" dirty="0"/>
              <a:t>환경에도 이식 하기 때문이다</a:t>
            </a:r>
            <a:r>
              <a:rPr lang="en-US" altLang="ko-KR" sz="2400" dirty="0"/>
              <a:t>. </a:t>
            </a:r>
            <a:r>
              <a:rPr lang="ko-KR" altLang="en-US" sz="2400" dirty="0"/>
              <a:t>누군가가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을 사용한 </a:t>
            </a:r>
            <a:r>
              <a:rPr lang="en-US" altLang="ko-KR" sz="2400" dirty="0"/>
              <a:t>poll()</a:t>
            </a:r>
            <a:r>
              <a:rPr lang="ko-KR" altLang="en-US" sz="2400" dirty="0"/>
              <a:t> 구현을 쓰는지 모르겠지만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나는 본 적이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select()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poll()</a:t>
            </a:r>
            <a:r>
              <a:rPr lang="ko-KR" altLang="en-US" sz="2400" b="1" dirty="0"/>
              <a:t>은 모두 </a:t>
            </a:r>
            <a:r>
              <a:rPr lang="en-US" altLang="ko-KR" sz="2400" b="1" dirty="0"/>
              <a:t>POSIX 1003.1g</a:t>
            </a:r>
            <a:r>
              <a:rPr lang="ko-KR" altLang="en-US" sz="2400" b="1" dirty="0"/>
              <a:t>에 의해서 표준화되고 있다</a:t>
            </a:r>
            <a:r>
              <a:rPr lang="en-US" altLang="ko-KR" sz="24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3786" y="6139543"/>
            <a:ext cx="10735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Windows</a:t>
            </a:r>
            <a:r>
              <a:rPr lang="ko-KR" altLang="en-US" sz="2800" b="1" dirty="0">
                <a:solidFill>
                  <a:srgbClr val="FF0000"/>
                </a:solidFill>
              </a:rPr>
              <a:t>는 이전부터 </a:t>
            </a:r>
            <a:r>
              <a:rPr lang="en-US" altLang="ko-KR" sz="2800" b="1" dirty="0">
                <a:solidFill>
                  <a:srgbClr val="FF0000"/>
                </a:solidFill>
              </a:rPr>
              <a:t>select</a:t>
            </a:r>
            <a:r>
              <a:rPr lang="ko-KR" altLang="en-US" sz="2800" b="1" dirty="0">
                <a:solidFill>
                  <a:srgbClr val="FF0000"/>
                </a:solidFill>
              </a:rPr>
              <a:t>가 있었고</a:t>
            </a:r>
            <a:r>
              <a:rPr lang="en-US" altLang="ko-KR" sz="2800" b="1" dirty="0">
                <a:solidFill>
                  <a:srgbClr val="FF0000"/>
                </a:solidFill>
              </a:rPr>
              <a:t>, Vista</a:t>
            </a:r>
            <a:r>
              <a:rPr lang="ko-KR" altLang="en-US" sz="2800" b="1" dirty="0">
                <a:solidFill>
                  <a:srgbClr val="FF0000"/>
                </a:solidFill>
              </a:rPr>
              <a:t>부터 </a:t>
            </a:r>
            <a:r>
              <a:rPr lang="en-US" altLang="ko-KR" sz="2800" b="1" dirty="0">
                <a:solidFill>
                  <a:srgbClr val="FF0000"/>
                </a:solidFill>
              </a:rPr>
              <a:t>poll</a:t>
            </a:r>
            <a:r>
              <a:rPr lang="ko-KR" altLang="en-US" sz="2800" b="1" dirty="0">
                <a:solidFill>
                  <a:srgbClr val="FF0000"/>
                </a:solidFill>
              </a:rPr>
              <a:t> 이 생겼다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1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34" y="550841"/>
            <a:ext cx="8363012" cy="5370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1638" y="5921583"/>
            <a:ext cx="7307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>
                <a:hlinkClick r:id="rId3"/>
              </a:rPr>
              <a:t>http://eenn.tistory.com/entry/poll-%EA%B3%BC-select-%EC%9D%98-%EC%B0%A8%EC%9D%B4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3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select </a:t>
            </a:r>
            <a:r>
              <a:rPr lang="ko-KR" altLang="en-US" sz="3600" dirty="0"/>
              <a:t>와 </a:t>
            </a:r>
            <a:r>
              <a:rPr lang="en-US" altLang="ko-KR" sz="3600" dirty="0"/>
              <a:t>poll </a:t>
            </a:r>
            <a:r>
              <a:rPr lang="ko-KR" altLang="en-US" sz="3600" dirty="0"/>
              <a:t>비교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poll </a:t>
            </a:r>
            <a:r>
              <a:rPr lang="ko-KR" altLang="en-US" dirty="0"/>
              <a:t>은 가장 높은 </a:t>
            </a: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+1</a:t>
            </a:r>
            <a:r>
              <a:rPr lang="ko-KR" altLang="en-US" dirty="0"/>
              <a:t>을 할 필요가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</a:t>
            </a:r>
            <a:r>
              <a:rPr lang="en-US" altLang="ko-KR" dirty="0" err="1"/>
              <a:t>fd</a:t>
            </a:r>
            <a:r>
              <a:rPr lang="ko-KR" altLang="en-US" dirty="0"/>
              <a:t>가 클 경우 좋다</a:t>
            </a:r>
            <a:r>
              <a:rPr lang="en-US" altLang="ko-KR" dirty="0"/>
              <a:t>. select</a:t>
            </a:r>
            <a:r>
              <a:rPr lang="ko-KR" altLang="en-US" dirty="0"/>
              <a:t>는 모든 </a:t>
            </a:r>
            <a:r>
              <a:rPr lang="en-US" altLang="ko-KR" dirty="0" err="1"/>
              <a:t>fd</a:t>
            </a:r>
            <a:r>
              <a:rPr lang="ko-KR" altLang="en-US" dirty="0"/>
              <a:t>의 비트를 검사한다</a:t>
            </a:r>
            <a:r>
              <a:rPr lang="en-US" altLang="ko-KR" dirty="0"/>
              <a:t>. (select</a:t>
            </a:r>
            <a:r>
              <a:rPr lang="ko-KR" altLang="en-US" dirty="0"/>
              <a:t>는 </a:t>
            </a:r>
            <a:r>
              <a:rPr lang="en-US" altLang="ko-KR" dirty="0"/>
              <a:t>for loop</a:t>
            </a:r>
            <a:r>
              <a:rPr lang="ko-KR" altLang="en-US" dirty="0"/>
              <a:t>에서 </a:t>
            </a:r>
            <a:r>
              <a:rPr lang="en-US" altLang="ko-KR" dirty="0"/>
              <a:t>set </a:t>
            </a:r>
            <a:r>
              <a:rPr lang="ko-KR" altLang="en-US" dirty="0"/>
              <a:t>된 정보를 찾음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그렇다고 </a:t>
            </a:r>
            <a:r>
              <a:rPr lang="en-US" altLang="ko-KR" dirty="0"/>
              <a:t>select</a:t>
            </a:r>
            <a:r>
              <a:rPr lang="ko-KR" altLang="en-US" dirty="0"/>
              <a:t>가 안좋다고 말할 수 없다</a:t>
            </a:r>
            <a:r>
              <a:rPr lang="en-US" altLang="ko-KR" dirty="0"/>
              <a:t>. </a:t>
            </a:r>
            <a:r>
              <a:rPr lang="ko-KR" altLang="en-US" dirty="0"/>
              <a:t>이벤트가 자주 발생하고 연속적인 시스템에서는 </a:t>
            </a:r>
            <a:r>
              <a:rPr lang="en-US" altLang="ko-KR" dirty="0"/>
              <a:t>select</a:t>
            </a:r>
            <a:r>
              <a:rPr lang="ko-KR" altLang="en-US" dirty="0"/>
              <a:t>를 사용 </a:t>
            </a:r>
            <a:r>
              <a:rPr lang="en-US" altLang="ko-KR" dirty="0"/>
              <a:t>(apache http)</a:t>
            </a:r>
          </a:p>
          <a:p>
            <a:endParaRPr lang="en-US" altLang="ko-KR" dirty="0"/>
          </a:p>
          <a:p>
            <a:r>
              <a:rPr lang="en-US" altLang="ko-KR" dirty="0"/>
              <a:t>poll</a:t>
            </a:r>
            <a:r>
              <a:rPr lang="ko-KR" altLang="en-US" dirty="0"/>
              <a:t>은 어느 정도 분산되어 있거나 크기 제한이 없는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형태로 넘겨서 사용할 때 유용하다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필요한 것만 비교할 경우가 효과적이다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select</a:t>
            </a:r>
            <a:r>
              <a:rPr lang="ko-KR" altLang="en-US" dirty="0"/>
              <a:t>는 </a:t>
            </a:r>
            <a:r>
              <a:rPr lang="en-US" altLang="ko-KR" dirty="0" err="1"/>
              <a:t>fd</a:t>
            </a:r>
            <a:r>
              <a:rPr lang="en-US" altLang="ko-KR" dirty="0"/>
              <a:t> set</a:t>
            </a:r>
            <a:r>
              <a:rPr lang="ko-KR" altLang="en-US" dirty="0"/>
              <a:t>을 초기화를 해야 하지만</a:t>
            </a:r>
            <a:r>
              <a:rPr lang="en-US" altLang="ko-KR" dirty="0"/>
              <a:t>, poll</a:t>
            </a:r>
            <a:r>
              <a:rPr lang="ko-KR" altLang="en-US" dirty="0"/>
              <a:t>은 입력과 결과를 분리할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는 사이즈 제한이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가 이식성이 좋음</a:t>
            </a:r>
            <a:r>
              <a:rPr lang="en-US" altLang="ko-KR" dirty="0"/>
              <a:t>. </a:t>
            </a:r>
            <a:r>
              <a:rPr lang="ko-KR" altLang="en-US" dirty="0"/>
              <a:t>어떤 시스템은 </a:t>
            </a:r>
            <a:r>
              <a:rPr lang="en-US" altLang="ko-KR" dirty="0"/>
              <a:t>poll</a:t>
            </a:r>
            <a:r>
              <a:rPr lang="ko-KR" altLang="en-US" dirty="0"/>
              <a:t>을 쓰지 않기도 함 </a:t>
            </a:r>
          </a:p>
          <a:p>
            <a:r>
              <a:rPr lang="en-US" altLang="ko-KR" dirty="0"/>
              <a:t>- select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이 </a:t>
            </a:r>
            <a:r>
              <a:rPr lang="en-US" altLang="ko-KR" dirty="0"/>
              <a:t>poll</a:t>
            </a:r>
            <a:r>
              <a:rPr lang="ko-KR" altLang="en-US" dirty="0"/>
              <a:t>의 </a:t>
            </a:r>
            <a:r>
              <a:rPr lang="en-US" altLang="ko-KR" dirty="0"/>
              <a:t>timeout</a:t>
            </a:r>
            <a:r>
              <a:rPr lang="ko-KR" altLang="en-US" dirty="0"/>
              <a:t>보다 안정적임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8587" y="6527142"/>
            <a:ext cx="111879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출처: </a:t>
            </a:r>
            <a:r>
              <a:rPr lang="ko-KR" altLang="en-US" sz="1200" dirty="0">
                <a:hlinkClick r:id="rId2"/>
              </a:rPr>
              <a:t>http://knight76.tistory.com/entry/select-poll-%EC%8B%9C%EC%8A%A4%ED%85%9C-%EC%BD%9C-%EC%9D%B4%ED%95%B4%ED%95%98%EA%B8%B0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89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이제 </a:t>
            </a:r>
            <a:r>
              <a:rPr lang="en-US" altLang="ko-KR" sz="3600" b="1" dirty="0"/>
              <a:t>Windows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WSAPoll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22369" y="6569126"/>
            <a:ext cx="9349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https://blogs.msdn.microsoft.com/wndp/2006/10/26/wsapoll-a-new-winsock-api-to-simplify-porting-poll-applications-to-winsock/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4" y="969060"/>
            <a:ext cx="85248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2135" y="2853139"/>
            <a:ext cx="10770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poll</a:t>
            </a:r>
            <a:r>
              <a:rPr lang="ko-KR" altLang="en-US" dirty="0"/>
              <a:t>()을 사용하여 응용 프로그램을 개발 한 경험이 있다면 </a:t>
            </a:r>
            <a:r>
              <a:rPr lang="ko-KR" altLang="en-US" dirty="0" err="1"/>
              <a:t>WSAPoll은</a:t>
            </a:r>
            <a:r>
              <a:rPr lang="ko-KR" altLang="en-US" dirty="0"/>
              <a:t> 매우 친숙하다. </a:t>
            </a:r>
            <a:r>
              <a:rPr lang="ko-KR" altLang="en-US" b="1" dirty="0" err="1"/>
              <a:t>poll</a:t>
            </a:r>
            <a:r>
              <a:rPr lang="ko-KR" altLang="en-US" b="1" dirty="0"/>
              <a:t>()과 똑같이 동작하도록 설계되었다</a:t>
            </a:r>
            <a:r>
              <a:rPr lang="ko-KR" altLang="en-US" dirty="0"/>
              <a:t>. 실제로 BSD </a:t>
            </a:r>
            <a:r>
              <a:rPr lang="ko-KR" altLang="en-US" dirty="0" err="1"/>
              <a:t>Unix에서</a:t>
            </a:r>
            <a:r>
              <a:rPr lang="ko-KR" altLang="en-US" dirty="0"/>
              <a:t> 실행되도록 </a:t>
            </a:r>
            <a:r>
              <a:rPr lang="ko-KR" altLang="en-US" dirty="0" err="1"/>
              <a:t>Winsock</a:t>
            </a:r>
            <a:r>
              <a:rPr lang="ko-KR" altLang="en-US" dirty="0"/>
              <a:t> </a:t>
            </a:r>
            <a:r>
              <a:rPr lang="ko-KR" altLang="en-US" dirty="0" err="1"/>
              <a:t>WSAPoll</a:t>
            </a:r>
            <a:r>
              <a:rPr lang="ko-KR" altLang="en-US" dirty="0"/>
              <a:t> SDK 샘플을 이식했다. </a:t>
            </a:r>
            <a:endParaRPr lang="en-US" altLang="ko-KR" dirty="0"/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5" y="947799"/>
            <a:ext cx="11037932" cy="1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15398" y="445839"/>
            <a:ext cx="5078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MSDN</a:t>
            </a:r>
          </a:p>
          <a:p>
            <a:r>
              <a:rPr lang="ko-KR" altLang="en-US" sz="1000" dirty="0">
                <a:hlinkClick r:id="rId2"/>
              </a:rPr>
              <a:t>https://msdn.microsoft.com/ko-kr/library/windows/desktop/ms741669(v=vs.85).aspx</a:t>
            </a:r>
            <a:r>
              <a:rPr lang="ko-KR" altLang="en-US" sz="10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r>
              <a:rPr lang="en-US" altLang="ko-KR" sz="3600" b="1" dirty="0"/>
              <a:t> function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672934" y="1431553"/>
            <a:ext cx="480159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int</a:t>
            </a:r>
            <a:r>
              <a:rPr lang="ko-KR" altLang="en-US" sz="2800" dirty="0"/>
              <a:t> WSAAPI </a:t>
            </a:r>
            <a:r>
              <a:rPr lang="ko-KR" altLang="en-US" sz="2800" dirty="0" err="1"/>
              <a:t>WSAPoll</a:t>
            </a:r>
            <a:r>
              <a:rPr lang="ko-KR" altLang="en-US" sz="2800" dirty="0"/>
              <a:t>(</a:t>
            </a:r>
          </a:p>
          <a:p>
            <a:r>
              <a:rPr lang="ko-KR" altLang="en-US" sz="2800" dirty="0"/>
              <a:t>  WSAPOLLFD </a:t>
            </a:r>
            <a:r>
              <a:rPr lang="ko-KR" altLang="en-US" sz="2800" dirty="0" err="1"/>
              <a:t>fdarray</a:t>
            </a:r>
            <a:r>
              <a:rPr lang="ko-KR" altLang="en-US" sz="2800" dirty="0"/>
              <a:t>[],</a:t>
            </a:r>
          </a:p>
          <a:p>
            <a:r>
              <a:rPr lang="ko-KR" altLang="en-US" sz="2800" dirty="0"/>
              <a:t>  ULONG </a:t>
            </a:r>
            <a:r>
              <a:rPr lang="ko-KR" altLang="en-US" sz="2800" dirty="0" err="1"/>
              <a:t>nfds</a:t>
            </a:r>
            <a:r>
              <a:rPr lang="ko-KR" altLang="en-US" sz="2800" dirty="0"/>
              <a:t>,</a:t>
            </a:r>
          </a:p>
          <a:p>
            <a:r>
              <a:rPr lang="ko-KR" altLang="en-US" sz="2800" dirty="0"/>
              <a:t>  INT </a:t>
            </a:r>
            <a:r>
              <a:rPr lang="ko-KR" altLang="en-US" sz="2800" dirty="0" err="1"/>
              <a:t>timeout</a:t>
            </a:r>
            <a:endParaRPr lang="ko-KR" altLang="en-US" sz="2800" dirty="0"/>
          </a:p>
          <a:p>
            <a:r>
              <a:rPr lang="ko-KR" altLang="en-US" sz="2800" dirty="0"/>
              <a:t>);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672934" y="4263926"/>
            <a:ext cx="10982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fdarray는</a:t>
            </a:r>
            <a:r>
              <a:rPr lang="ko-KR" altLang="en-US" sz="2000" dirty="0"/>
              <a:t> WSAPOLLFD 구조체 배열을 지정한다.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nfds는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fdarray의</a:t>
            </a:r>
            <a:r>
              <a:rPr lang="ko-KR" altLang="en-US" sz="2000" dirty="0"/>
              <a:t> 요소 수를 지정한다.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timeout은</a:t>
            </a:r>
            <a:r>
              <a:rPr lang="ko-KR" altLang="en-US" sz="2000" dirty="0"/>
              <a:t> 함수 호출 후 대기할 시간이다(어떤 이벤트도 없으면 이 시간까지 대기한다).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0 보다 클 경우 그 값만큼 함수가 대기하고 0의 경우는 즉시 제어를 반환한다. 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마이너스 값의 경우는 소켓이 지정된 위상에 변화가 있을 때까지 제어를 반환하지 않는다.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042677" y="1431553"/>
            <a:ext cx="42434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typedef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struct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pollfd</a:t>
            </a:r>
            <a:r>
              <a:rPr lang="ko-KR" altLang="en-US" sz="2800" dirty="0"/>
              <a:t> {</a:t>
            </a:r>
          </a:p>
          <a:p>
            <a:r>
              <a:rPr lang="ko-KR" altLang="en-US" sz="2800" dirty="0"/>
              <a:t>  SOCKET </a:t>
            </a:r>
            <a:r>
              <a:rPr lang="ko-KR" altLang="en-US" sz="2800" dirty="0" err="1"/>
              <a:t>fd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err="1"/>
              <a:t>short</a:t>
            </a:r>
            <a:r>
              <a:rPr lang="ko-KR" altLang="en-US" sz="2800" dirty="0"/>
              <a:t>  </a:t>
            </a:r>
            <a:r>
              <a:rPr lang="ko-KR" altLang="en-US" sz="2800" dirty="0" err="1"/>
              <a:t>revents</a:t>
            </a:r>
            <a:r>
              <a:rPr lang="ko-KR" altLang="en-US" sz="2800" dirty="0"/>
              <a:t>;</a:t>
            </a:r>
          </a:p>
          <a:p>
            <a:r>
              <a:rPr lang="ko-KR" altLang="en-US" sz="2800" dirty="0"/>
              <a:t>} WSAPOLLFD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00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292436" y="13411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 err="1"/>
              <a:t>events는</a:t>
            </a:r>
            <a:r>
              <a:rPr lang="ko-KR" altLang="en-US" sz="2400" dirty="0"/>
              <a:t> 어떤 이벤트 발생을 원하는지를 뜻하는 플래그 셋이다. </a:t>
            </a:r>
            <a:endParaRPr lang="en-US" altLang="ko-KR" sz="2400" dirty="0"/>
          </a:p>
          <a:p>
            <a:r>
              <a:rPr lang="ko-KR" altLang="en-US" sz="2400" dirty="0"/>
              <a:t>이것은 꼭 하나 이상 설정이 되어야 한다.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6616"/>
              </p:ext>
            </p:extLst>
          </p:nvPr>
        </p:nvGraphicFramePr>
        <p:xfrm>
          <a:off x="1377537" y="3316537"/>
          <a:ext cx="9393382" cy="2217420"/>
        </p:xfrm>
        <a:graphic>
          <a:graphicData uri="http://schemas.openxmlformats.org/drawingml/2006/table">
            <a:tbl>
              <a:tblPr/>
              <a:tblGrid>
                <a:gridCol w="2137558">
                  <a:extLst>
                    <a:ext uri="{9D8B030D-6E8A-4147-A177-3AD203B41FA5}">
                      <a16:colId xmlns:a16="http://schemas.microsoft.com/office/drawing/2014/main" val="3722374992"/>
                    </a:ext>
                  </a:extLst>
                </a:gridCol>
                <a:gridCol w="7255824">
                  <a:extLst>
                    <a:ext uri="{9D8B030D-6E8A-4147-A177-3AD203B41FA5}">
                      <a16:colId xmlns:a16="http://schemas.microsoft.com/office/drawing/2014/main" val="310637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Flag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0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POLLPRI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Priority data</a:t>
                      </a:r>
                      <a:r>
                        <a:rPr lang="ko-KR" altLang="en-US">
                          <a:effectLst/>
                        </a:rPr>
                        <a:t>를 블러킹 없이 읽을 수 있다</a:t>
                      </a:r>
                      <a:r>
                        <a:rPr lang="en-US" altLang="ko-KR">
                          <a:effectLst/>
                        </a:rPr>
                        <a:t>. </a:t>
                      </a:r>
                      <a:r>
                        <a:rPr lang="ko-KR" altLang="en-US">
                          <a:effectLst/>
                        </a:rPr>
                        <a:t>이 플로그는 </a:t>
                      </a:r>
                      <a:r>
                        <a:rPr lang="en-US" altLang="ko-KR">
                          <a:effectLst/>
                        </a:rPr>
                        <a:t>MS winsock</a:t>
                      </a:r>
                      <a:r>
                        <a:rPr lang="ko-KR" altLang="en-US">
                          <a:effectLst/>
                        </a:rPr>
                        <a:t>에서는 지원하지 않는다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POLLRDBAND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Priority band(out-of-band) data</a:t>
                      </a:r>
                      <a:r>
                        <a:rPr lang="ko-KR" altLang="en-US">
                          <a:effectLst/>
                        </a:rPr>
                        <a:t>를 블럭킹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POLLRDNORM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POLLWRNORM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보통의 데이터를 </a:t>
                      </a:r>
                      <a:r>
                        <a:rPr lang="ko-KR" altLang="en-US" dirty="0" err="1">
                          <a:effectLst/>
                        </a:rPr>
                        <a:t>블럭킹</a:t>
                      </a:r>
                      <a:r>
                        <a:rPr lang="ko-KR" altLang="en-US" dirty="0">
                          <a:effectLst/>
                        </a:rPr>
                        <a:t> 없이 쓸 수 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98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77537" y="5789796"/>
            <a:ext cx="9393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POLLIN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POLLRDNORM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POLLRDBAND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플러그의 값을 합친 것이다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POLLOUT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플러그는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POLLWRNORM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플러그 값과 같은 정의이다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3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77537" y="990025"/>
            <a:ext cx="354071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typedef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struct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pollfd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SOCKET </a:t>
            </a:r>
            <a:r>
              <a:rPr lang="ko-KR" altLang="en-US" sz="2400" dirty="0" err="1"/>
              <a:t>fd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  </a:t>
            </a:r>
            <a:r>
              <a:rPr lang="ko-KR" altLang="en-US" sz="2400" dirty="0" err="1"/>
              <a:t>short</a:t>
            </a:r>
            <a:r>
              <a:rPr lang="ko-KR" altLang="en-US" sz="2400" dirty="0"/>
              <a:t>  </a:t>
            </a:r>
            <a:r>
              <a:rPr lang="ko-KR" altLang="en-US" sz="2400" dirty="0" err="1"/>
              <a:t>revents</a:t>
            </a:r>
            <a:r>
              <a:rPr lang="ko-KR" altLang="en-US" sz="2400" dirty="0"/>
              <a:t>;</a:t>
            </a:r>
          </a:p>
          <a:p>
            <a:r>
              <a:rPr lang="ko-KR" altLang="en-US" sz="2400" dirty="0"/>
              <a:t>} WSAPOLLFD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066805" y="1728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revents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는 </a:t>
            </a:r>
            <a:r>
              <a:rPr lang="en-US" altLang="ko-KR" sz="2400" dirty="0" err="1">
                <a:solidFill>
                  <a:srgbClr val="333333"/>
                </a:solidFill>
                <a:latin typeface="-apple-system"/>
              </a:rPr>
              <a:t>WSAPoll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함수 호출 후 반환 되었을 때 상태 쿼리 결과를 나타내는 플러그 셋이다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 </a:t>
            </a:r>
            <a:r>
              <a:rPr lang="ko-KR" altLang="en-US" sz="2400" dirty="0">
                <a:solidFill>
                  <a:srgbClr val="333333"/>
                </a:solidFill>
                <a:latin typeface="-apple-system"/>
              </a:rPr>
              <a:t>이것은 아래의 플러그를 조합할 수 있다</a:t>
            </a:r>
            <a:r>
              <a:rPr lang="en-US" altLang="ko-KR" sz="2400" dirty="0">
                <a:solidFill>
                  <a:srgbClr val="333333"/>
                </a:solidFill>
                <a:latin typeface="-apple-system"/>
              </a:rPr>
              <a:t>.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3706"/>
              </p:ext>
            </p:extLst>
          </p:nvPr>
        </p:nvGraphicFramePr>
        <p:xfrm>
          <a:off x="1283184" y="3238790"/>
          <a:ext cx="9879621" cy="3520725"/>
        </p:xfrm>
        <a:graphic>
          <a:graphicData uri="http://schemas.openxmlformats.org/drawingml/2006/table">
            <a:tbl>
              <a:tblPr/>
              <a:tblGrid>
                <a:gridCol w="1851902">
                  <a:extLst>
                    <a:ext uri="{9D8B030D-6E8A-4147-A177-3AD203B41FA5}">
                      <a16:colId xmlns:a16="http://schemas.microsoft.com/office/drawing/2014/main" val="2017781995"/>
                    </a:ext>
                  </a:extLst>
                </a:gridCol>
                <a:gridCol w="8027719">
                  <a:extLst>
                    <a:ext uri="{9D8B030D-6E8A-4147-A177-3AD203B41FA5}">
                      <a16:colId xmlns:a16="http://schemas.microsoft.com/office/drawing/2014/main" val="1386874677"/>
                    </a:ext>
                  </a:extLst>
                </a:gridCol>
              </a:tblGrid>
              <a:tr h="31990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Flag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1867"/>
                  </a:ext>
                </a:extLst>
              </a:tr>
              <a:tr h="319904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POLLERR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에러가 발생하였다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271"/>
                  </a:ext>
                </a:extLst>
              </a:tr>
              <a:tr h="40961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POLLHUP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스트림 지향 접속의 경우 접속 종료 및 중지 되었다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8944"/>
                  </a:ext>
                </a:extLst>
              </a:tr>
              <a:tr h="39657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POLLNVAL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무효한 소켓이 사용되었다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1954"/>
                  </a:ext>
                </a:extLst>
              </a:tr>
              <a:tr h="7050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POLLPRI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Priority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이 </a:t>
                      </a:r>
                      <a:r>
                        <a:rPr lang="ko-KR" altLang="en-US" sz="1600" dirty="0" err="1">
                          <a:effectLst/>
                        </a:rPr>
                        <a:t>플로그는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MS </a:t>
                      </a:r>
                      <a:r>
                        <a:rPr lang="en-US" altLang="ko-KR" sz="1600" dirty="0" err="1">
                          <a:effectLst/>
                        </a:rPr>
                        <a:t>winsock</a:t>
                      </a:r>
                      <a:r>
                        <a:rPr lang="ko-KR" altLang="en-US" sz="1600" dirty="0">
                          <a:effectLst/>
                        </a:rPr>
                        <a:t>에서는 지원하지 않는다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60774"/>
                  </a:ext>
                </a:extLst>
              </a:tr>
              <a:tr h="42961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POLLRDBAND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Priority band(out-of-band) data</a:t>
                      </a:r>
                      <a:r>
                        <a:rPr lang="ko-KR" altLang="en-US" sz="1600" dirty="0">
                          <a:effectLst/>
                        </a:rPr>
                        <a:t>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읽을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88414"/>
                  </a:ext>
                </a:extLst>
              </a:tr>
              <a:tr h="4341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POLLRDNORM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보통의 데이터를 블럭킹 없이 읽을 수 있다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06713"/>
                  </a:ext>
                </a:extLst>
              </a:tr>
              <a:tr h="47973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POLLWRNORM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보통의 데이터를 </a:t>
                      </a:r>
                      <a:r>
                        <a:rPr lang="ko-KR" altLang="en-US" sz="1600" dirty="0" err="1">
                          <a:effectLst/>
                        </a:rPr>
                        <a:t>블럭킹</a:t>
                      </a:r>
                      <a:r>
                        <a:rPr lang="ko-KR" altLang="en-US" sz="1600" dirty="0">
                          <a:effectLst/>
                        </a:rPr>
                        <a:t> 없이 쓸 수 있다</a:t>
                      </a:r>
                    </a:p>
                  </a:txBody>
                  <a:tcPr marL="96597" marR="96597" marT="44583" marB="4458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0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8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07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ㅌㅌㅌㅌㅌ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ㅊㅌㅊㅌㅊ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2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ㅌㅌㅌㅌㅌ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ㅊㅌㅊㅌㅊ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63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4"/>
            <a:ext cx="10425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 </a:t>
            </a:r>
            <a:r>
              <a:rPr lang="ko-KR" altLang="en-US" sz="2400" dirty="0"/>
              <a:t>함수 예제</a:t>
            </a:r>
          </a:p>
          <a:p>
            <a:r>
              <a:rPr lang="en-US" altLang="ko-KR" sz="2400" dirty="0">
                <a:hlinkClick r:id="rId2"/>
              </a:rPr>
              <a:t>http://sfixer.tistory.com/entry/%EA%B1%B0%EA%BE%B8%EB%A1%9C-%EC%8B%9C%EC%9E%91%ED%95%98%EB%8A%94-%EC%8B%9C%EC%8A%A4%ED%85%9C-%ED%94%84%EB%A1%9C%EA%B7%B8%EB%9E%98%EB%B0%8D-poll-%ED%95%A8%EC%88%98-%EC%98%88%EC%A0%9C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Poll</a:t>
            </a:r>
            <a:r>
              <a:rPr lang="ko-KR" altLang="en-US" sz="2400" dirty="0"/>
              <a:t>을 이용한 다중서버 예제</a:t>
            </a:r>
          </a:p>
          <a:p>
            <a:r>
              <a:rPr lang="en-US" altLang="ko-KR" sz="2400" dirty="0">
                <a:hlinkClick r:id="rId3"/>
              </a:rPr>
              <a:t>http://robelias.tistory.com/2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88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738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.NET</a:t>
            </a:r>
            <a:r>
              <a:rPr lang="ko-KR" altLang="en-US" sz="3600" b="1" dirty="0"/>
              <a:t>의 </a:t>
            </a:r>
            <a:r>
              <a:rPr lang="en-US" altLang="ko-KR" sz="3600" b="1" dirty="0" err="1"/>
              <a:t>Sokcet.Poll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 있지만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1153185"/>
            <a:ext cx="108171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당연하게 닷넷에서도 </a:t>
            </a:r>
            <a:r>
              <a:rPr lang="en-US" altLang="ko-KR" sz="2400" dirty="0"/>
              <a:t>poll </a:t>
            </a:r>
            <a:r>
              <a:rPr lang="ko-KR" altLang="en-US" sz="2400" dirty="0"/>
              <a:t>함수를 지원한다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dirty="0">
                <a:hlinkClick r:id="rId2"/>
              </a:rPr>
              <a:t>https://msdn.microsoft.com/ko-kr/library/system.net.sockets.socket.poll(v=vs.110).aspx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73" y="1939349"/>
            <a:ext cx="6163252" cy="46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IOCP,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select,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poll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6" y="3463550"/>
            <a:ext cx="5320332" cy="238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47" y="3419168"/>
            <a:ext cx="5610782" cy="21448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3994" y="5564037"/>
            <a:ext cx="3640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4"/>
              </a:rPr>
              <a:t>http://gpgstudy.com/forum/viewforum.php?f=18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6085" y="5762885"/>
            <a:ext cx="4916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http://www.yes24.com/24/goods/3097854?scode=032&amp;OzSrank=8</a:t>
            </a:r>
            <a:r>
              <a:rPr lang="ko-KR" altLang="en-US" sz="12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705" y="1514151"/>
            <a:ext cx="10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Online Game Server</a:t>
            </a:r>
            <a:r>
              <a:rPr lang="ko-KR" altLang="en-US" sz="2800" b="1" dirty="0"/>
              <a:t>만 네트워크를 사용하는 것은 아니다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165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3" y="779750"/>
            <a:ext cx="10854212" cy="107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17" y="1852550"/>
            <a:ext cx="6093402" cy="47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45458" y="1186988"/>
            <a:ext cx="10703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https://github.com/pauldotknopf/WindowsSDK7-Samples/tree/master/netds/winsock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509779" y="3244334"/>
            <a:ext cx="5172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http://www.dreamy.pe.kr/zbxe/CodeClip/119393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49387" y="4499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http://wiki.nex32.net/%EC%9A%A9%EC%96%B4/%EC%9C%A0%EB%8B%89%EC%8A%A4_%EB%8F%84%EB%A9%94%EC%9D%B8_%EC%86%8C%EC%BC%93</a:t>
            </a:r>
          </a:p>
        </p:txBody>
      </p:sp>
    </p:spTree>
    <p:extLst>
      <p:ext uri="{BB962C8B-B14F-4D97-AF65-F5344CB8AC3E}">
        <p14:creationId xmlns:p14="http://schemas.microsoft.com/office/powerpoint/2010/main" val="181606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9374" y="973799"/>
            <a:ext cx="12047167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b="1" dirty="0">
                <a:solidFill>
                  <a:srgbClr val="595959"/>
                </a:solidFill>
                <a:latin typeface="Arial" panose="020B0604020202020204" pitchFamily="34" charset="0"/>
              </a:rPr>
              <a:t>fast loopback</a:t>
            </a:r>
            <a:endParaRPr lang="en-US" altLang="ko-KR" dirty="0"/>
          </a:p>
          <a:p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2"/>
              </a:rPr>
              <a:t>http://www.drdobbs.com/windows/the-new-socket-apis-in-windows-8/240148403?pgno=3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2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3"/>
              </a:rPr>
              <a:t>https://github.com/search?q=SIO_LOOPBACK_FAST_PATH&amp;type=Code&amp;utf8=%E2%9C%93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3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TCP Loopback Performance and Low Latency with Windows Server 2012 TCP Loopback Fast Path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4"/>
              </a:rPr>
              <a:t>https://blogs.technet.microsoft.com/wincat/2012/12/05/fast-tcp-loopback-performance-and-low-latency-with-windows-server-2012-tcp-loopback-fast-path/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4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Fast Loopback on Windows 10 with weird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HyperThreading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http://stackoverflow.com/questions/31742501/fast-loopback-on-windows-10-with-weird-hyperthreading-results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5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SIO_LOOPBACK_FAST_PATH control code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6"/>
              </a:rPr>
              <a:t>https://msdn.microsoft.com/en-us/library/windows/desktop/jj841212(v=vs.85).aspx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</a:b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Python3.6</a:t>
            </a: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の新機能</a:t>
            </a:r>
            <a:b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http://qiita.com/ksato9700/items/ed839a6db6a671fd31e6#socket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</a:b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. Optimization Windows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Tcp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Server Library</a:t>
            </a:r>
            <a:b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altLang="ko-KR" u="sng" dirty="0">
                <a:solidFill>
                  <a:srgbClr val="0097A7"/>
                </a:solidFill>
                <a:latin typeface="Arial" panose="020B0604020202020204" pitchFamily="34" charset="0"/>
                <a:hlinkClick r:id="rId8"/>
              </a:rPr>
              <a:t>https://github.com/billlin0904/librapid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96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8" y="322729"/>
            <a:ext cx="112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HTTP/2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5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" y="586552"/>
            <a:ext cx="12061372" cy="57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indows linux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160" y="1397318"/>
            <a:ext cx="6521368" cy="38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09056" y="2347635"/>
            <a:ext cx="1758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WSAPoll</a:t>
            </a:r>
            <a:r>
              <a:rPr lang="ko-KR" altLang="en-US" sz="2800" b="1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205" y="3270588"/>
            <a:ext cx="262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err="1"/>
              <a:t>Fast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Loopback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9039792" y="2347635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p</a:t>
            </a:r>
            <a:r>
              <a:rPr lang="ko-KR" altLang="en-US" sz="2800" b="1" dirty="0" err="1"/>
              <a:t>oll</a:t>
            </a:r>
            <a:r>
              <a:rPr lang="ko-KR" altLang="en-US" sz="2800" b="1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6656" y="3008978"/>
            <a:ext cx="3673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Unix Domain Socket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132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63385"/>
            <a:ext cx="11765280" cy="56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4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WSAPoll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Windows Vista</a:t>
            </a:r>
            <a:r>
              <a:rPr lang="ko-KR" altLang="en-US" sz="2800" dirty="0"/>
              <a:t>부터 새로 생긴 네트워크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800" dirty="0"/>
              <a:t>Linux(Unix) OS</a:t>
            </a:r>
            <a:r>
              <a:rPr lang="ko-KR" altLang="en-US" sz="2800" dirty="0"/>
              <a:t>의 </a:t>
            </a:r>
            <a:r>
              <a:rPr lang="en-US" altLang="ko-KR" sz="2800" b="1" dirty="0"/>
              <a:t>poll</a:t>
            </a:r>
            <a:r>
              <a:rPr lang="ko-KR" altLang="en-US" sz="2800" dirty="0"/>
              <a:t>과 비슷한 것이다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ko-KR" alt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복수의 파일 </a:t>
            </a:r>
            <a:r>
              <a:rPr lang="ko-KR" altLang="en-US" sz="2800" dirty="0" err="1"/>
              <a:t>디스크립터를</a:t>
            </a:r>
            <a:r>
              <a:rPr lang="ko-KR" altLang="en-US" sz="2800" dirty="0"/>
              <a:t> 감시하는 </a:t>
            </a:r>
            <a:r>
              <a:rPr lang="en-US" altLang="ko-KR" sz="2800" dirty="0"/>
              <a:t>API.</a:t>
            </a:r>
            <a:br>
              <a:rPr lang="en-US" altLang="ko-KR" sz="2800" dirty="0"/>
            </a:br>
            <a:endParaRPr lang="en-US" altLang="ko-K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지정한 소켓의 상태가 변화했는지 확인하는 기능을 제공한다</a:t>
            </a:r>
            <a:r>
              <a:rPr lang="en-US" altLang="ko-KR" sz="2800" dirty="0"/>
              <a:t>. </a:t>
            </a:r>
            <a:r>
              <a:rPr lang="ko-KR" altLang="en-US" sz="2800" dirty="0"/>
              <a:t>기능적으로는 </a:t>
            </a:r>
            <a:r>
              <a:rPr lang="en-US" altLang="ko-KR" sz="2800" dirty="0"/>
              <a:t>select</a:t>
            </a:r>
            <a:r>
              <a:rPr lang="ko-KR" altLang="en-US" sz="2800" dirty="0"/>
              <a:t>와 유사하다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13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62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Linux</a:t>
            </a:r>
            <a:r>
              <a:rPr lang="ko-KR" altLang="en-US" sz="3600" b="1" dirty="0"/>
              <a:t>의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에 대해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654424" y="1141309"/>
            <a:ext cx="10425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poll</a:t>
            </a:r>
            <a:r>
              <a:rPr lang="ko-KR" altLang="en-US" sz="2400" dirty="0"/>
              <a:t>은 거의 </a:t>
            </a:r>
            <a:r>
              <a:rPr lang="en-US" altLang="ko-KR" sz="2400" dirty="0"/>
              <a:t>select</a:t>
            </a:r>
            <a:r>
              <a:rPr lang="ko-KR" altLang="en-US" sz="2400" dirty="0"/>
              <a:t>와 비슷하지만 아래와 같은 차이가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관리할 수 있는 </a:t>
            </a:r>
            <a:r>
              <a:rPr lang="ko-KR" altLang="en-US" sz="2400" b="1" dirty="0" err="1"/>
              <a:t>디스크립터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네트워크에서는 소켓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수가 무제한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poll </a:t>
            </a:r>
            <a:r>
              <a:rPr lang="ko-KR" altLang="en-US" sz="2400" dirty="0"/>
              <a:t>시스템 콜 자체를 구현하고 있는 시스템이 </a:t>
            </a:r>
            <a:r>
              <a:rPr lang="en-US" altLang="ko-KR" sz="2400" dirty="0"/>
              <a:t>select </a:t>
            </a:r>
            <a:r>
              <a:rPr lang="ko-KR" altLang="en-US" sz="2400" dirty="0"/>
              <a:t>보다 적기 때문에 </a:t>
            </a:r>
            <a:r>
              <a:rPr lang="ko-KR" altLang="en-US" sz="2400" dirty="0" err="1"/>
              <a:t>이식성</a:t>
            </a:r>
            <a:r>
              <a:rPr lang="ko-KR" altLang="en-US" sz="2400" dirty="0"/>
              <a:t> 등에 좋지 않다</a:t>
            </a:r>
            <a:r>
              <a:rPr lang="en-US" altLang="ko-KR" sz="2400" dirty="0"/>
              <a:t>(</a:t>
            </a:r>
            <a:r>
              <a:rPr lang="ko-KR" altLang="en-US" sz="2400" dirty="0"/>
              <a:t>조금 오래된 이야기</a:t>
            </a:r>
            <a:r>
              <a:rPr lang="en-US" altLang="ko-KR" sz="2400" dirty="0"/>
              <a:t>..)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42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68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잠시 </a:t>
            </a:r>
            <a:r>
              <a:rPr lang="en-US" altLang="ko-KR" sz="3600" b="1" dirty="0"/>
              <a:t>select </a:t>
            </a:r>
            <a:r>
              <a:rPr lang="ko-KR" altLang="en-US" sz="3600" b="1" dirty="0"/>
              <a:t>에 대해서</a:t>
            </a:r>
            <a:r>
              <a:rPr lang="en-US" altLang="ko-KR" sz="3600" b="1" dirty="0"/>
              <a:t>…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51329" y="4938777"/>
            <a:ext cx="11228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소켓 </a:t>
            </a:r>
            <a:r>
              <a:rPr lang="ko-KR" altLang="en-US" sz="1200" dirty="0" err="1"/>
              <a:t>멀티플렉싱</a:t>
            </a:r>
            <a:r>
              <a:rPr lang="ko-KR" altLang="en-US" sz="1200" dirty="0"/>
              <a:t> 함수 </a:t>
            </a:r>
            <a:r>
              <a:rPr lang="en-US" altLang="ko-KR" sz="1200" dirty="0"/>
              <a:t>select()</a:t>
            </a:r>
          </a:p>
          <a:p>
            <a:r>
              <a:rPr lang="en-US" altLang="ko-KR" sz="1200" dirty="0">
                <a:hlinkClick r:id="rId2"/>
              </a:rPr>
              <a:t>http://eastroot1590.tistory.com/entry/%EC%86%8C%EC%BC%93-%EB%A9%80%ED%8B%B0%ED%94%8C%EB%A0%89%EC%8B%B1-%ED%95%A8%EC%88%98-select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- 2 (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사용하기)</a:t>
            </a:r>
          </a:p>
          <a:p>
            <a:r>
              <a:rPr lang="ko-KR" altLang="en-US" sz="1200" dirty="0">
                <a:hlinkClick r:id="rId3"/>
              </a:rPr>
              <a:t>http://blog.naver.com/cestlavie_01/220908793329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Non</a:t>
            </a:r>
            <a:r>
              <a:rPr lang="ko-KR" altLang="en-US" sz="1200" dirty="0"/>
              <a:t>-Block 네트워크 프로그램 - 3 (</a:t>
            </a:r>
            <a:r>
              <a:rPr lang="ko-KR" altLang="en-US" sz="1200" dirty="0" err="1"/>
              <a:t>select를</a:t>
            </a:r>
            <a:r>
              <a:rPr lang="ko-KR" altLang="en-US" sz="1200" dirty="0"/>
              <a:t> 이용한 </a:t>
            </a:r>
            <a:r>
              <a:rPr lang="ko-KR" altLang="en-US" sz="1200" dirty="0" err="1"/>
              <a:t>echo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>
                <a:hlinkClick r:id="rId4"/>
              </a:rPr>
              <a:t>http://blog.naver.com/cestlavie_01/220909732913</a:t>
            </a:r>
            <a:r>
              <a:rPr lang="ko-KR" altLang="en-US" sz="12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2" y="1260638"/>
            <a:ext cx="10229866" cy="2147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25449" y="3453574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6"/>
              </a:rPr>
              <a:t>http://downman.tistory.com/79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29" y="322729"/>
            <a:ext cx="520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select</a:t>
            </a:r>
            <a:r>
              <a:rPr lang="ko-KR" altLang="en-US" sz="3600" b="1" dirty="0"/>
              <a:t>와 </a:t>
            </a:r>
            <a:r>
              <a:rPr lang="en-US" altLang="ko-KR" sz="3600" b="1" dirty="0"/>
              <a:t>poll</a:t>
            </a:r>
            <a:r>
              <a:rPr lang="ko-KR" altLang="en-US" sz="3600" b="1" dirty="0"/>
              <a:t>의 차이는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51329" y="2033054"/>
            <a:ext cx="104259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Richard Stevens(rstevens@noao.edu):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 차이는 </a:t>
            </a:r>
            <a:r>
              <a:rPr lang="en-US" altLang="ko-KR" sz="2400" dirty="0"/>
              <a:t>select()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fd_set</a:t>
            </a:r>
            <a:r>
              <a:rPr lang="ko-KR" altLang="en-US" sz="2400" dirty="0"/>
              <a:t>은 비트 마스크로 되어 있어서 고정 크기라는 것이다</a:t>
            </a:r>
            <a:r>
              <a:rPr lang="en-US" altLang="ko-KR" sz="2400" dirty="0"/>
              <a:t>. </a:t>
            </a:r>
            <a:r>
              <a:rPr lang="ko-KR" altLang="en-US" sz="2400" b="1" dirty="0"/>
              <a:t>커널 컴파일 때 이 사이즈 제한을 제외하여 애플리케이션에 필요한 만큼 </a:t>
            </a:r>
            <a:r>
              <a:rPr lang="en-US" altLang="ko-KR" sz="2400" b="1" dirty="0"/>
              <a:t>FD_SETSIZE</a:t>
            </a:r>
            <a:r>
              <a:rPr lang="ko-KR" altLang="en-US" sz="2400" b="1" dirty="0"/>
              <a:t>로 정의할 수 있지만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많이 작업이 필요</a:t>
            </a:r>
            <a:r>
              <a:rPr lang="ko-KR" altLang="en-US" sz="2400" dirty="0"/>
              <a:t>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4.4 BSD</a:t>
            </a:r>
            <a:r>
              <a:rPr lang="ko-KR" altLang="en-US" sz="2400" dirty="0"/>
              <a:t>의 커널과 </a:t>
            </a:r>
            <a:r>
              <a:rPr lang="en-US" altLang="ko-KR" sz="2400" dirty="0"/>
              <a:t>Solaris</a:t>
            </a:r>
            <a:r>
              <a:rPr lang="ko-KR" altLang="en-US" sz="2400" dirty="0"/>
              <a:t> 라이브러리 함수 양쪽에는 이 제한이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</a:t>
            </a:r>
            <a:r>
              <a:rPr lang="en-US" altLang="ko-KR" sz="2400" dirty="0"/>
              <a:t> BSD/OS 2.1</a:t>
            </a:r>
            <a:r>
              <a:rPr lang="ko-KR" altLang="en-US" sz="2400" dirty="0"/>
              <a:t>에는 이 제한을 피하도록 코딩 되어 있는 것을 찾았다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이것은 가능하다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poll()</a:t>
            </a:r>
            <a:r>
              <a:rPr lang="ko-KR" altLang="en-US" sz="2400" dirty="0"/>
              <a:t>에서는 유저는 </a:t>
            </a:r>
            <a:r>
              <a:rPr lang="en-US" altLang="ko-KR" sz="2400" dirty="0" err="1"/>
              <a:t>pollfd</a:t>
            </a:r>
            <a:r>
              <a:rPr lang="en-US" altLang="ko-KR" sz="2400" dirty="0"/>
              <a:t> </a:t>
            </a:r>
            <a:r>
              <a:rPr lang="ko-KR" altLang="en-US" sz="2400" dirty="0"/>
              <a:t>구조체 배열을 나누 맞추어야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그리고 </a:t>
            </a:r>
            <a:r>
              <a:rPr lang="ko-KR" altLang="en-US" sz="2400" b="1" dirty="0"/>
              <a:t>이 배열의 엔트리 수를 주기 때문에 근본적으로는 상한은 없다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5049" y="1582390"/>
            <a:ext cx="370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좀 오래된 이야기 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1329" y="1131725"/>
            <a:ext cx="8882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Programming</a:t>
            </a:r>
            <a:r>
              <a:rPr lang="ko-KR" altLang="en-US" sz="1400" dirty="0"/>
              <a:t> UNIX </a:t>
            </a:r>
            <a:r>
              <a:rPr lang="ko-KR" altLang="en-US" sz="1400" dirty="0" err="1"/>
              <a:t>Sockets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C - </a:t>
            </a:r>
            <a:r>
              <a:rPr lang="ko-KR" altLang="en-US" sz="1400" dirty="0" err="1"/>
              <a:t>Frequently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Asked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Questions</a:t>
            </a:r>
            <a:endParaRPr lang="ko-KR" altLang="en-US" sz="1400" dirty="0"/>
          </a:p>
          <a:p>
            <a:r>
              <a:rPr lang="ko-KR" altLang="en-US" sz="1400" dirty="0" err="1"/>
              <a:t>Created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Metcalfe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Andrew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Gierth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other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contributers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Transrated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Japanese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by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Keisuke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Mori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May</a:t>
            </a:r>
            <a:r>
              <a:rPr lang="ko-KR" altLang="en-US" sz="1400" dirty="0"/>
              <a:t> 21, 1998</a:t>
            </a:r>
          </a:p>
        </p:txBody>
      </p:sp>
    </p:spTree>
    <p:extLst>
      <p:ext uri="{BB962C8B-B14F-4D97-AF65-F5344CB8AC3E}">
        <p14:creationId xmlns:p14="http://schemas.microsoft.com/office/powerpoint/2010/main" val="18704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1229</Words>
  <Application>Microsoft Office PowerPoint</Application>
  <PresentationFormat>와이드스크린</PresentationFormat>
  <Paragraphs>147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65</cp:revision>
  <dcterms:created xsi:type="dcterms:W3CDTF">2015-02-21T05:04:34Z</dcterms:created>
  <dcterms:modified xsi:type="dcterms:W3CDTF">2017-02-04T15:29:36Z</dcterms:modified>
</cp:coreProperties>
</file>