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69" r:id="rId16"/>
    <p:sldId id="275" r:id="rId17"/>
    <p:sldId id="270" r:id="rId18"/>
    <p:sldId id="276" r:id="rId19"/>
    <p:sldId id="271" r:id="rId20"/>
    <p:sldId id="277" r:id="rId21"/>
    <p:sldId id="272" r:id="rId22"/>
    <p:sldId id="273" r:id="rId23"/>
  </p:sldIdLst>
  <p:sldSz cx="9144000" cy="5143500" type="screen16x9"/>
  <p:notesSz cx="6858000" cy="9144000"/>
  <p:embeddedFontLst>
    <p:embeddedFont>
      <p:font typeface="Advent Pro Medium" panose="020B0604020202020204" charset="0"/>
      <p:regular r:id="rId25"/>
      <p:bold r:id="rId26"/>
    </p:embeddedFont>
    <p:embeddedFont>
      <p:font typeface="Advent Pro SemiBold" panose="020B0604020202020204" charset="0"/>
      <p:regular r:id="rId27"/>
      <p:bold r:id="rId28"/>
    </p:embeddedFont>
    <p:embeddedFont>
      <p:font typeface="Fira Sans Condensed Medium" panose="020B0604020202020204" charset="0"/>
      <p:regular r:id="rId29"/>
      <p:bold r:id="rId30"/>
      <p:italic r:id="rId31"/>
      <p:boldItalic r:id="rId32"/>
    </p:embeddedFont>
    <p:embeddedFont>
      <p:font typeface="Fira Sans Extra Condensed Medium" panose="020B0604020202020204" charset="0"/>
      <p:regular r:id="rId33"/>
      <p:bold r:id="rId34"/>
      <p:italic r:id="rId35"/>
      <p:boldItalic r:id="rId36"/>
    </p:embeddedFont>
    <p:embeddedFont>
      <p:font typeface="Maven Pro" panose="020B0604020202020204" charset="0"/>
      <p:regular r:id="rId37"/>
      <p:bold r:id="rId38"/>
    </p:embeddedFont>
    <p:embeddedFont>
      <p:font typeface="Share Tech"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EA36C2-9A3E-4BA0-BF9D-DC543DB6267E}">
  <a:tblStyle styleId="{62EA36C2-9A3E-4BA0-BF9D-DC543DB626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67"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b693369aed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b693369aed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b693369aed_0_1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b693369aed_0_1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b693369aed_0_1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b693369aed_0_1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d7e4c71f6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d7e4c71f6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d7e4c71f69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d7e4c71f6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d7e4c71f69_0_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d7e4c71f69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d7e4c71f69_0_8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d7e4c71f69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d7e4c71f69_0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d7e4c71f69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d7e4c71f69_0_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d7e4c71f69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d7e4c71f69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d7e4c71f6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NodeGoat (Sprint 4)</a:t>
            </a:r>
            <a:endParaRPr b="1">
              <a:solidFill>
                <a:schemeClr val="dk1"/>
              </a:solidFill>
            </a:endParaRPr>
          </a:p>
          <a:p>
            <a:pPr marL="0" lvl="0" indent="0" algn="l" rtl="0">
              <a:spcBef>
                <a:spcPts val="0"/>
              </a:spcBef>
              <a:spcAft>
                <a:spcPts val="0"/>
              </a:spcAft>
              <a:buNone/>
            </a:pPr>
            <a:r>
              <a:rPr lang="en">
                <a:solidFill>
                  <a:srgbClr val="1A5E8F"/>
                </a:solidFill>
              </a:rPr>
              <a:t>- Vulnerable NodeJS Web Application </a:t>
            </a:r>
            <a:endParaRPr>
              <a:solidFill>
                <a:srgbClr val="1A5E8F"/>
              </a:solidFill>
            </a:endParaRPr>
          </a:p>
          <a:p>
            <a:pPr marL="0" lvl="0" indent="0" algn="l" rtl="0">
              <a:spcBef>
                <a:spcPts val="0"/>
              </a:spcBef>
              <a:spcAft>
                <a:spcPts val="0"/>
              </a:spcAft>
              <a:buNone/>
            </a:pPr>
            <a:r>
              <a:rPr lang="en">
                <a:solidFill>
                  <a:srgbClr val="1A5E8F"/>
                </a:solidFill>
              </a:rPr>
              <a:t>This use case contains the full devops process including build test and finally deploy.</a:t>
            </a:r>
            <a:endParaRPr>
              <a:solidFill>
                <a:srgbClr val="1A5E8F"/>
              </a:solidFill>
            </a:endParaRPr>
          </a:p>
          <a:p>
            <a:pPr marL="0" lvl="0" indent="0" algn="l" rtl="0">
              <a:spcBef>
                <a:spcPts val="0"/>
              </a:spcBef>
              <a:spcAft>
                <a:spcPts val="0"/>
              </a:spcAft>
              <a:buNone/>
            </a:pPr>
            <a:r>
              <a:rPr lang="en">
                <a:solidFill>
                  <a:srgbClr val="1A5E8F"/>
                </a:solidFill>
              </a:rPr>
              <a:t>Using this project to demonstrate dast, dependency scanning, license scanning and lastly deployment of web application to kubernetes service.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Dynamic application security testing (DAST) is a black box testing method that examines an application as it’s running to find vulnerabilities that an attacker could exploit.</a:t>
            </a:r>
            <a:endParaRPr>
              <a:solidFill>
                <a:schemeClr val="dk1"/>
              </a:solidFill>
            </a:endParaRPr>
          </a:p>
          <a:p>
            <a:pPr marL="0" lvl="0" indent="0" algn="l" rtl="0">
              <a:spcBef>
                <a:spcPts val="0"/>
              </a:spcBef>
              <a:spcAft>
                <a:spcPts val="0"/>
              </a:spcAft>
              <a:buNone/>
            </a:pPr>
            <a:r>
              <a:rPr lang="en">
                <a:solidFill>
                  <a:schemeClr val="dk1"/>
                </a:solidFill>
              </a:rPr>
              <a:t>The Dependency Scanning feature can automatically find security vulnerabilities in your dependencies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License Scanning or License Compliance searches your project’s dependencies for their licenses. You can then decide whether to allow or deny the use of each license. For example, if your application uses an external (open source) library whose license is incompatible with yours, then you can deny the use of that license.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Container Scanning - &gt; using Alphine Image (Show Docker File)</a:t>
            </a:r>
            <a:endParaRPr>
              <a:solidFill>
                <a:schemeClr val="dk1"/>
              </a:solidFill>
            </a:endParaRPr>
          </a:p>
          <a:p>
            <a:pPr marL="0" lvl="0" indent="0" algn="l" rtl="0">
              <a:spcBef>
                <a:spcPts val="0"/>
              </a:spcBef>
              <a:spcAft>
                <a:spcPts val="0"/>
              </a:spcAft>
              <a:buNone/>
            </a:pPr>
            <a:r>
              <a:rPr lang="en">
                <a:solidFill>
                  <a:schemeClr val="dk1"/>
                </a:solidFill>
              </a:rPr>
              <a:t>Alphine Image : A minimal Docker image based on Alpine Linux with a complete package index and only 5 MB in size!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The application and the mongodb used by the application is being to deployed to AKS and it is accessible to the public through load balancer created.</a:t>
            </a:r>
            <a:endParaRPr>
              <a:solidFill>
                <a:schemeClr val="dk1"/>
              </a:solidFill>
            </a:endParaRPr>
          </a:p>
          <a:p>
            <a:pPr marL="0" lvl="0" indent="0" algn="l" rtl="0">
              <a:spcBef>
                <a:spcPts val="0"/>
              </a:spcBef>
              <a:spcAft>
                <a:spcPts val="0"/>
              </a:spcAft>
              <a:buNone/>
            </a:pPr>
            <a:r>
              <a:rPr lang="en">
                <a:solidFill>
                  <a:schemeClr val="dk1"/>
                </a:solidFill>
              </a:rPr>
              <a:t>Demonstrate seamlessly deploy updates</a:t>
            </a:r>
            <a:endParaRPr>
              <a:solidFill>
                <a:schemeClr val="dk1"/>
              </a:solidFill>
            </a:endParaRPr>
          </a:p>
          <a:p>
            <a:pPr marL="0" lvl="0" indent="0" algn="l" rtl="0">
              <a:spcBef>
                <a:spcPts val="0"/>
              </a:spcBef>
              <a:spcAft>
                <a:spcPts val="0"/>
              </a:spcAft>
              <a:buNone/>
            </a:pPr>
            <a:r>
              <a:rPr lang="en">
                <a:solidFill>
                  <a:schemeClr val="dk1"/>
                </a:solidFill>
              </a:rPr>
              <a:t>GitLab offers powerful integration with Prometheus for monitoring key metrics of your apps, directly in GitLab although it is getting deprecated soon and unclear on what are the replacement gitlab going to use.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b693369a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b693369a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d7e4c71f69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d7e4c71f6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b693369aed_0_1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b693369aed_0_1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cdd1fbf9f1_1_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dd1fbf9f1_1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b693369ae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b693369ae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b693369ae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b693369ae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cdcde4d08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cdcde4d08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b693369aed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b693369aed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b693369aed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b693369aed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b693369aed_0_1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b693369aed_0_1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b693369aed_0_1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b693369aed_0_1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3105150" y="409575"/>
            <a:ext cx="2933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4"/>
          <p:cNvSpPr txBox="1">
            <a:spLocks noGrp="1"/>
          </p:cNvSpPr>
          <p:nvPr>
            <p:ph type="subTitle" idx="1"/>
          </p:nvPr>
        </p:nvSpPr>
        <p:spPr>
          <a:xfrm>
            <a:off x="2911900" y="28881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By: 190312k Dylan Liew</a:t>
            </a:r>
            <a:endParaRPr/>
          </a:p>
        </p:txBody>
      </p:sp>
      <p:sp>
        <p:nvSpPr>
          <p:cNvPr id="433" name="Google Shape;433;p24"/>
          <p:cNvSpPr txBox="1">
            <a:spLocks noGrp="1"/>
          </p:cNvSpPr>
          <p:nvPr>
            <p:ph type="ctrTitle"/>
          </p:nvPr>
        </p:nvSpPr>
        <p:spPr>
          <a:xfrm>
            <a:off x="780750" y="835600"/>
            <a:ext cx="75825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IT 3531 - Final Year Project Secure DevOps</a:t>
            </a:r>
            <a:endParaRPr/>
          </a:p>
        </p:txBody>
      </p:sp>
      <p:sp>
        <p:nvSpPr>
          <p:cNvPr id="434" name="Google Shape;434;p24"/>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4"/>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4"/>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4"/>
          <p:cNvGrpSpPr/>
          <p:nvPr/>
        </p:nvGrpSpPr>
        <p:grpSpPr>
          <a:xfrm>
            <a:off x="6232314" y="3696331"/>
            <a:ext cx="121434" cy="1073147"/>
            <a:chOff x="6232314" y="3696331"/>
            <a:chExt cx="121434" cy="1073147"/>
          </a:xfrm>
        </p:grpSpPr>
        <p:sp>
          <p:nvSpPr>
            <p:cNvPr id="440" name="Google Shape;440;p24"/>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4"/>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24"/>
          <p:cNvGrpSpPr/>
          <p:nvPr/>
        </p:nvGrpSpPr>
        <p:grpSpPr>
          <a:xfrm>
            <a:off x="6780548" y="337714"/>
            <a:ext cx="133252" cy="1952377"/>
            <a:chOff x="6780548" y="337714"/>
            <a:chExt cx="133252" cy="1952377"/>
          </a:xfrm>
        </p:grpSpPr>
        <p:sp>
          <p:nvSpPr>
            <p:cNvPr id="443" name="Google Shape;443;p24"/>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4"/>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4"/>
          <p:cNvGrpSpPr/>
          <p:nvPr/>
        </p:nvGrpSpPr>
        <p:grpSpPr>
          <a:xfrm>
            <a:off x="1608717" y="1280046"/>
            <a:ext cx="199237" cy="2828935"/>
            <a:chOff x="1608717" y="1280046"/>
            <a:chExt cx="199237" cy="2828935"/>
          </a:xfrm>
        </p:grpSpPr>
        <p:sp>
          <p:nvSpPr>
            <p:cNvPr id="446" name="Google Shape;446;p24"/>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4"/>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4"/>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24"/>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4"/>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24"/>
          <p:cNvGrpSpPr/>
          <p:nvPr/>
        </p:nvGrpSpPr>
        <p:grpSpPr>
          <a:xfrm>
            <a:off x="8008096" y="2108910"/>
            <a:ext cx="199001" cy="2139769"/>
            <a:chOff x="8008096" y="2108910"/>
            <a:chExt cx="199001" cy="2139769"/>
          </a:xfrm>
        </p:grpSpPr>
        <p:sp>
          <p:nvSpPr>
            <p:cNvPr id="452" name="Google Shape;452;p24"/>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4"/>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24"/>
          <p:cNvGrpSpPr/>
          <p:nvPr/>
        </p:nvGrpSpPr>
        <p:grpSpPr>
          <a:xfrm>
            <a:off x="4472500" y="3928605"/>
            <a:ext cx="199001" cy="867198"/>
            <a:chOff x="4475150" y="4052605"/>
            <a:chExt cx="199001" cy="867198"/>
          </a:xfrm>
        </p:grpSpPr>
        <p:sp>
          <p:nvSpPr>
            <p:cNvPr id="455" name="Google Shape;455;p24"/>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4"/>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4"/>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8" name="Google Shape;458;p24"/>
          <p:cNvPicPr preferRelativeResize="0"/>
          <p:nvPr/>
        </p:nvPicPr>
        <p:blipFill>
          <a:blip r:embed="rId3">
            <a:alphaModFix/>
          </a:blip>
          <a:stretch>
            <a:fillRect/>
          </a:stretch>
        </p:blipFill>
        <p:spPr>
          <a:xfrm>
            <a:off x="8483500" y="4422200"/>
            <a:ext cx="613000" cy="613000"/>
          </a:xfrm>
          <a:prstGeom prst="rect">
            <a:avLst/>
          </a:prstGeom>
          <a:noFill/>
          <a:ln>
            <a:noFill/>
          </a:ln>
        </p:spPr>
      </p:pic>
      <p:sp>
        <p:nvSpPr>
          <p:cNvPr id="459" name="Google Shape;459;p24"/>
          <p:cNvSpPr txBox="1">
            <a:spLocks noGrp="1"/>
          </p:cNvSpPr>
          <p:nvPr>
            <p:ph type="subTitle" idx="1"/>
          </p:nvPr>
        </p:nvSpPr>
        <p:spPr>
          <a:xfrm>
            <a:off x="2979513" y="2782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Supervisor: Ms Huang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3"/>
          <p:cNvSpPr txBox="1">
            <a:spLocks noGrp="1"/>
          </p:cNvSpPr>
          <p:nvPr>
            <p:ph type="ctrTitle"/>
          </p:nvPr>
        </p:nvSpPr>
        <p:spPr>
          <a:xfrm>
            <a:off x="618825" y="411675"/>
            <a:ext cx="550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Other </a:t>
            </a:r>
            <a:r>
              <a:rPr lang="en">
                <a:solidFill>
                  <a:srgbClr val="FF6B65"/>
                </a:solidFill>
              </a:rPr>
              <a:t>Technologies</a:t>
            </a:r>
            <a:r>
              <a:rPr lang="en"/>
              <a:t> Implemented</a:t>
            </a:r>
            <a:endParaRPr>
              <a:solidFill>
                <a:srgbClr val="FF6B65"/>
              </a:solidFill>
            </a:endParaRPr>
          </a:p>
        </p:txBody>
      </p:sp>
      <p:pic>
        <p:nvPicPr>
          <p:cNvPr id="562" name="Google Shape;562;p33"/>
          <p:cNvPicPr preferRelativeResize="0"/>
          <p:nvPr/>
        </p:nvPicPr>
        <p:blipFill>
          <a:blip r:embed="rId3">
            <a:alphaModFix/>
          </a:blip>
          <a:stretch>
            <a:fillRect/>
          </a:stretch>
        </p:blipFill>
        <p:spPr>
          <a:xfrm>
            <a:off x="5946675" y="1332300"/>
            <a:ext cx="1764925" cy="1717949"/>
          </a:xfrm>
          <a:prstGeom prst="rect">
            <a:avLst/>
          </a:prstGeom>
          <a:noFill/>
          <a:ln>
            <a:noFill/>
          </a:ln>
        </p:spPr>
      </p:pic>
      <p:pic>
        <p:nvPicPr>
          <p:cNvPr id="563" name="Google Shape;563;p33"/>
          <p:cNvPicPr preferRelativeResize="0"/>
          <p:nvPr/>
        </p:nvPicPr>
        <p:blipFill>
          <a:blip r:embed="rId4">
            <a:alphaModFix/>
          </a:blip>
          <a:stretch>
            <a:fillRect/>
          </a:stretch>
        </p:blipFill>
        <p:spPr>
          <a:xfrm>
            <a:off x="1371613" y="1332300"/>
            <a:ext cx="2395563" cy="1717950"/>
          </a:xfrm>
          <a:prstGeom prst="rect">
            <a:avLst/>
          </a:prstGeom>
          <a:noFill/>
          <a:ln>
            <a:noFill/>
          </a:ln>
        </p:spPr>
      </p:pic>
      <p:sp>
        <p:nvSpPr>
          <p:cNvPr id="564" name="Google Shape;564;p33"/>
          <p:cNvSpPr txBox="1"/>
          <p:nvPr/>
        </p:nvSpPr>
        <p:spPr>
          <a:xfrm>
            <a:off x="1095050" y="3266050"/>
            <a:ext cx="3425100" cy="17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hare Tech"/>
                <a:ea typeface="Share Tech"/>
                <a:cs typeface="Share Tech"/>
                <a:sym typeface="Share Tech"/>
              </a:rPr>
              <a:t>Docker</a:t>
            </a:r>
            <a:endParaRPr sz="1800">
              <a:solidFill>
                <a:srgbClr val="FFFFFF"/>
              </a:solidFill>
              <a:latin typeface="Share Tech"/>
              <a:ea typeface="Share Tech"/>
              <a:cs typeface="Share Tech"/>
              <a:sym typeface="Share Tech"/>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Create, deploy, and run applications by using containers easily.</a:t>
            </a:r>
            <a:endParaRPr>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Package up an application with all of the parts it needs and deploy it as one package.</a:t>
            </a:r>
            <a:endParaRPr>
              <a:solidFill>
                <a:srgbClr val="FFFFFF"/>
              </a:solidFill>
              <a:latin typeface="Maven Pro"/>
              <a:ea typeface="Maven Pro"/>
              <a:cs typeface="Maven Pro"/>
              <a:sym typeface="Maven Pro"/>
            </a:endParaRPr>
          </a:p>
        </p:txBody>
      </p:sp>
      <p:sp>
        <p:nvSpPr>
          <p:cNvPr id="565" name="Google Shape;565;p33"/>
          <p:cNvSpPr txBox="1"/>
          <p:nvPr/>
        </p:nvSpPr>
        <p:spPr>
          <a:xfrm>
            <a:off x="5423350" y="3337974"/>
            <a:ext cx="2811600" cy="164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hare Tech"/>
                <a:ea typeface="Share Tech"/>
                <a:cs typeface="Share Tech"/>
                <a:sym typeface="Share Tech"/>
              </a:rPr>
              <a:t>Kubernetes</a:t>
            </a:r>
            <a:endParaRPr sz="1800">
              <a:solidFill>
                <a:srgbClr val="FFFFFF"/>
              </a:solidFill>
              <a:latin typeface="Share Tech"/>
              <a:ea typeface="Share Tech"/>
              <a:cs typeface="Share Tech"/>
              <a:sym typeface="Share Tech"/>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Container-orchestration system</a:t>
            </a:r>
            <a:endParaRPr>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Azure Kubernetes Service (AKS)</a:t>
            </a:r>
            <a:endParaRPr>
              <a:solidFill>
                <a:srgbClr val="FFFFFF"/>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4"/>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Getting Started with </a:t>
            </a:r>
            <a:r>
              <a:rPr lang="en">
                <a:solidFill>
                  <a:srgbClr val="FF6B65"/>
                </a:solidFill>
              </a:rPr>
              <a:t>GitLab CI/CD</a:t>
            </a:r>
            <a:endParaRPr sz="3000">
              <a:solidFill>
                <a:srgbClr val="FF6B65"/>
              </a:solidFill>
            </a:endParaRPr>
          </a:p>
        </p:txBody>
      </p:sp>
      <p:sp>
        <p:nvSpPr>
          <p:cNvPr id="571" name="Google Shape;571;p34"/>
          <p:cNvSpPr txBox="1">
            <a:spLocks noGrp="1"/>
          </p:cNvSpPr>
          <p:nvPr>
            <p:ph type="ctrTitle" idx="2"/>
          </p:nvPr>
        </p:nvSpPr>
        <p:spPr>
          <a:xfrm>
            <a:off x="1218430" y="1691670"/>
            <a:ext cx="1881300"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Git Repository</a:t>
            </a:r>
            <a:endParaRPr/>
          </a:p>
        </p:txBody>
      </p:sp>
      <p:sp>
        <p:nvSpPr>
          <p:cNvPr id="572" name="Google Shape;572;p34"/>
          <p:cNvSpPr txBox="1">
            <a:spLocks noGrp="1"/>
          </p:cNvSpPr>
          <p:nvPr>
            <p:ph type="ctrTitle" idx="4"/>
          </p:nvPr>
        </p:nvSpPr>
        <p:spPr>
          <a:xfrm>
            <a:off x="975126" y="3038575"/>
            <a:ext cx="2124600"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rgbClr val="00C3B1"/>
                </a:solidFill>
              </a:rPr>
              <a:t>.gitlab-ci.yml </a:t>
            </a:r>
            <a:r>
              <a:rPr lang="en"/>
              <a:t>File</a:t>
            </a:r>
            <a:endParaRPr/>
          </a:p>
        </p:txBody>
      </p:sp>
      <p:sp>
        <p:nvSpPr>
          <p:cNvPr id="573" name="Google Shape;573;p34"/>
          <p:cNvSpPr txBox="1">
            <a:spLocks noGrp="1"/>
          </p:cNvSpPr>
          <p:nvPr>
            <p:ph type="ctrTitle"/>
          </p:nvPr>
        </p:nvSpPr>
        <p:spPr>
          <a:xfrm>
            <a:off x="5830766" y="1691670"/>
            <a:ext cx="1881300"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Runner</a:t>
            </a:r>
            <a:endParaRPr/>
          </a:p>
        </p:txBody>
      </p:sp>
      <p:sp>
        <p:nvSpPr>
          <p:cNvPr id="574" name="Google Shape;574;p34"/>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7" name="Google Shape;577;p34"/>
          <p:cNvCxnSpPr>
            <a:stCxn id="574" idx="3"/>
            <a:endCxn id="576"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578" name="Google Shape;578;p34"/>
          <p:cNvCxnSpPr>
            <a:stCxn id="576" idx="2"/>
            <a:endCxn id="575"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pic>
        <p:nvPicPr>
          <p:cNvPr id="579" name="Google Shape;579;p34"/>
          <p:cNvPicPr preferRelativeResize="0"/>
          <p:nvPr/>
        </p:nvPicPr>
        <p:blipFill>
          <a:blip r:embed="rId3">
            <a:alphaModFix/>
          </a:blip>
          <a:stretch>
            <a:fillRect/>
          </a:stretch>
        </p:blipFill>
        <p:spPr>
          <a:xfrm>
            <a:off x="5011375" y="1775925"/>
            <a:ext cx="520000" cy="520000"/>
          </a:xfrm>
          <a:prstGeom prst="rect">
            <a:avLst/>
          </a:prstGeom>
          <a:noFill/>
          <a:ln>
            <a:noFill/>
          </a:ln>
        </p:spPr>
      </p:pic>
      <p:pic>
        <p:nvPicPr>
          <p:cNvPr id="580" name="Google Shape;580;p34"/>
          <p:cNvPicPr preferRelativeResize="0"/>
          <p:nvPr/>
        </p:nvPicPr>
        <p:blipFill>
          <a:blip r:embed="rId4">
            <a:alphaModFix/>
          </a:blip>
          <a:stretch>
            <a:fillRect/>
          </a:stretch>
        </p:blipFill>
        <p:spPr>
          <a:xfrm>
            <a:off x="3612768" y="1775925"/>
            <a:ext cx="520000" cy="520000"/>
          </a:xfrm>
          <a:prstGeom prst="rect">
            <a:avLst/>
          </a:prstGeom>
          <a:noFill/>
          <a:ln>
            <a:noFill/>
          </a:ln>
        </p:spPr>
      </p:pic>
      <p:pic>
        <p:nvPicPr>
          <p:cNvPr id="581" name="Google Shape;581;p34"/>
          <p:cNvPicPr preferRelativeResize="0"/>
          <p:nvPr/>
        </p:nvPicPr>
        <p:blipFill>
          <a:blip r:embed="rId5">
            <a:alphaModFix/>
          </a:blip>
          <a:stretch>
            <a:fillRect/>
          </a:stretch>
        </p:blipFill>
        <p:spPr>
          <a:xfrm>
            <a:off x="3612775" y="3184418"/>
            <a:ext cx="520000" cy="52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5"/>
          <p:cNvSpPr txBox="1">
            <a:spLocks noGrp="1"/>
          </p:cNvSpPr>
          <p:nvPr>
            <p:ph type="title"/>
          </p:nvPr>
        </p:nvSpPr>
        <p:spPr>
          <a:xfrm>
            <a:off x="1369050" y="1496400"/>
            <a:ext cx="64059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Demonstration of </a:t>
            </a:r>
            <a:endParaRPr sz="4800"/>
          </a:p>
          <a:p>
            <a:pPr marL="0" lvl="0" indent="0" algn="ctr" rtl="0">
              <a:spcBef>
                <a:spcPts val="0"/>
              </a:spcBef>
              <a:spcAft>
                <a:spcPts val="0"/>
              </a:spcAft>
              <a:buNone/>
            </a:pPr>
            <a:r>
              <a:rPr lang="en" sz="4800"/>
              <a:t>Use Cases</a:t>
            </a:r>
            <a:endParaRPr sz="4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6"/>
          <p:cNvSpPr txBox="1">
            <a:spLocks noGrp="1"/>
          </p:cNvSpPr>
          <p:nvPr>
            <p:ph type="ctrTitle"/>
          </p:nvPr>
        </p:nvSpPr>
        <p:spPr>
          <a:xfrm>
            <a:off x="873750" y="2119950"/>
            <a:ext cx="7396500" cy="90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AndroGoat</a:t>
            </a:r>
            <a:endParaRPr/>
          </a:p>
          <a:p>
            <a:pPr marL="0" lvl="0" indent="0" algn="ctr" rtl="0">
              <a:spcBef>
                <a:spcPts val="0"/>
              </a:spcBef>
              <a:spcAft>
                <a:spcPts val="0"/>
              </a:spcAft>
              <a:buNone/>
            </a:pPr>
            <a:r>
              <a:rPr lang="en" sz="2000"/>
              <a:t>Kotlin Android Application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26"/>
          <p:cNvSpPr txBox="1">
            <a:spLocks noGrp="1"/>
          </p:cNvSpPr>
          <p:nvPr>
            <p:ph type="ctrTitle"/>
          </p:nvPr>
        </p:nvSpPr>
        <p:spPr>
          <a:xfrm>
            <a:off x="873750" y="364325"/>
            <a:ext cx="7396500" cy="90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AndroGoat</a:t>
            </a:r>
            <a:endParaRPr/>
          </a:p>
          <a:p>
            <a:pPr marL="0" lvl="0" indent="0" algn="l" rtl="0">
              <a:spcBef>
                <a:spcPts val="0"/>
              </a:spcBef>
              <a:spcAft>
                <a:spcPts val="0"/>
              </a:spcAft>
              <a:buNone/>
            </a:pPr>
            <a:r>
              <a:rPr lang="en" sz="2000"/>
              <a:t>Kotlin Android Application </a:t>
            </a:r>
            <a:endParaRPr/>
          </a:p>
        </p:txBody>
      </p:sp>
      <p:sp>
        <p:nvSpPr>
          <p:cNvPr id="485" name="Google Shape;485;p26"/>
          <p:cNvSpPr txBox="1"/>
          <p:nvPr/>
        </p:nvSpPr>
        <p:spPr>
          <a:xfrm>
            <a:off x="1132850" y="1667404"/>
            <a:ext cx="3549600" cy="18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hare Tech"/>
                <a:ea typeface="Share Tech"/>
                <a:cs typeface="Share Tech"/>
                <a:sym typeface="Share Tech"/>
              </a:rPr>
              <a:t>Pipeline Stages</a:t>
            </a:r>
            <a:endParaRPr sz="1800">
              <a:solidFill>
                <a:srgbClr val="FFFFFF"/>
              </a:solidFill>
              <a:latin typeface="Share Tech"/>
              <a:ea typeface="Share Tech"/>
              <a:cs typeface="Share Tech"/>
              <a:sym typeface="Share Tech"/>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Build</a:t>
            </a:r>
            <a:endParaRPr>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Test</a:t>
            </a:r>
            <a:endParaRPr>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Package</a:t>
            </a:r>
            <a:endParaRPr>
              <a:solidFill>
                <a:srgbClr val="FFFFFF"/>
              </a:solidFill>
              <a:latin typeface="Maven Pro"/>
              <a:ea typeface="Maven Pro"/>
              <a:cs typeface="Maven Pro"/>
              <a:sym typeface="Maven Pro"/>
            </a:endParaRPr>
          </a:p>
        </p:txBody>
      </p:sp>
      <p:sp>
        <p:nvSpPr>
          <p:cNvPr id="486" name="Google Shape;486;p26"/>
          <p:cNvSpPr txBox="1"/>
          <p:nvPr/>
        </p:nvSpPr>
        <p:spPr>
          <a:xfrm>
            <a:off x="4511025" y="1667398"/>
            <a:ext cx="4136400" cy="26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hare Tech"/>
                <a:ea typeface="Share Tech"/>
                <a:cs typeface="Share Tech"/>
                <a:sym typeface="Share Tech"/>
              </a:rPr>
              <a:t>GitLab Security Features</a:t>
            </a:r>
            <a:endParaRPr sz="1800">
              <a:solidFill>
                <a:srgbClr val="FFFFFF"/>
              </a:solidFill>
              <a:latin typeface="Advent Pro Medium"/>
              <a:ea typeface="Advent Pro Medium"/>
              <a:cs typeface="Advent Pro Medium"/>
              <a:sym typeface="Advent Pro Medium"/>
            </a:endParaRPr>
          </a:p>
          <a:p>
            <a:pPr marL="241300" lvl="0" indent="-215900" algn="l" rtl="0">
              <a:spcBef>
                <a:spcPts val="300"/>
              </a:spcBef>
              <a:spcAft>
                <a:spcPts val="0"/>
              </a:spcAft>
              <a:buClr>
                <a:srgbClr val="00CFCC"/>
              </a:buClr>
              <a:buSzPts val="1400"/>
              <a:buFont typeface="Maven Pro"/>
              <a:buChar char="●"/>
            </a:pPr>
            <a:r>
              <a:rPr lang="en" b="1">
                <a:solidFill>
                  <a:srgbClr val="FFFFFF"/>
                </a:solidFill>
                <a:latin typeface="Maven Pro"/>
                <a:ea typeface="Maven Pro"/>
                <a:cs typeface="Maven Pro"/>
                <a:sym typeface="Maven Pro"/>
              </a:rPr>
              <a:t>Code Quality Scan</a:t>
            </a:r>
            <a:endParaRPr b="1">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b="1">
                <a:solidFill>
                  <a:srgbClr val="FFFFFF"/>
                </a:solidFill>
                <a:latin typeface="Maven Pro"/>
                <a:ea typeface="Maven Pro"/>
                <a:cs typeface="Maven Pro"/>
                <a:sym typeface="Maven Pro"/>
              </a:rPr>
              <a:t>Static Application Security Testing</a:t>
            </a:r>
            <a:endParaRPr b="1">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b="1">
                <a:solidFill>
                  <a:srgbClr val="FFFFFF"/>
                </a:solidFill>
                <a:latin typeface="Maven Pro"/>
                <a:ea typeface="Maven Pro"/>
                <a:cs typeface="Maven Pro"/>
                <a:sym typeface="Maven Pro"/>
              </a:rPr>
              <a:t>Secret Detection</a:t>
            </a:r>
            <a:endParaRPr b="1">
              <a:solidFill>
                <a:srgbClr val="FFFFFF"/>
              </a:solidFill>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7"/>
          <p:cNvSpPr txBox="1">
            <a:spLocks noGrp="1"/>
          </p:cNvSpPr>
          <p:nvPr>
            <p:ph type="ctrTitle"/>
          </p:nvPr>
        </p:nvSpPr>
        <p:spPr>
          <a:xfrm>
            <a:off x="873750" y="2119950"/>
            <a:ext cx="7396500" cy="90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WebGoat.NET</a:t>
            </a:r>
            <a:endParaRPr/>
          </a:p>
          <a:p>
            <a:pPr marL="0" lvl="0" indent="0" algn="ctr" rtl="0">
              <a:spcBef>
                <a:spcPts val="0"/>
              </a:spcBef>
              <a:spcAft>
                <a:spcPts val="0"/>
              </a:spcAft>
              <a:buNone/>
            </a:pPr>
            <a:r>
              <a:rPr lang="en" sz="2000"/>
              <a:t>ASP.NET Web Application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8"/>
          <p:cNvSpPr txBox="1">
            <a:spLocks noGrp="1"/>
          </p:cNvSpPr>
          <p:nvPr>
            <p:ph type="ctrTitle"/>
          </p:nvPr>
        </p:nvSpPr>
        <p:spPr>
          <a:xfrm>
            <a:off x="873750" y="364325"/>
            <a:ext cx="7396500" cy="90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WebGoat.NET</a:t>
            </a:r>
            <a:endParaRPr/>
          </a:p>
          <a:p>
            <a:pPr marL="0" lvl="0" indent="0" algn="l" rtl="0">
              <a:spcBef>
                <a:spcPts val="0"/>
              </a:spcBef>
              <a:spcAft>
                <a:spcPts val="0"/>
              </a:spcAft>
              <a:buNone/>
            </a:pPr>
            <a:r>
              <a:rPr lang="en" sz="2000"/>
              <a:t>ASP.NET Web Application </a:t>
            </a:r>
            <a:endParaRPr/>
          </a:p>
        </p:txBody>
      </p:sp>
      <p:sp>
        <p:nvSpPr>
          <p:cNvPr id="503" name="Google Shape;503;p28"/>
          <p:cNvSpPr txBox="1"/>
          <p:nvPr/>
        </p:nvSpPr>
        <p:spPr>
          <a:xfrm>
            <a:off x="1239625" y="1819500"/>
            <a:ext cx="3260700" cy="15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hare Tech"/>
                <a:ea typeface="Share Tech"/>
                <a:cs typeface="Share Tech"/>
                <a:sym typeface="Share Tech"/>
              </a:rPr>
              <a:t>Pipeline Stages</a:t>
            </a:r>
            <a:endParaRPr sz="1800">
              <a:solidFill>
                <a:srgbClr val="FFFFFF"/>
              </a:solidFill>
              <a:latin typeface="Share Tech"/>
              <a:ea typeface="Share Tech"/>
              <a:cs typeface="Share Tech"/>
              <a:sym typeface="Share Tech"/>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Build</a:t>
            </a:r>
            <a:endParaRPr>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Test</a:t>
            </a:r>
            <a:endParaRPr>
              <a:solidFill>
                <a:srgbClr val="FFFFFF"/>
              </a:solidFill>
              <a:latin typeface="Maven Pro"/>
              <a:ea typeface="Maven Pro"/>
              <a:cs typeface="Maven Pro"/>
              <a:sym typeface="Maven Pro"/>
            </a:endParaRPr>
          </a:p>
        </p:txBody>
      </p:sp>
      <p:sp>
        <p:nvSpPr>
          <p:cNvPr id="504" name="Google Shape;504;p28"/>
          <p:cNvSpPr txBox="1"/>
          <p:nvPr/>
        </p:nvSpPr>
        <p:spPr>
          <a:xfrm>
            <a:off x="4500325" y="1819499"/>
            <a:ext cx="4136400" cy="15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hare Tech"/>
                <a:ea typeface="Share Tech"/>
                <a:cs typeface="Share Tech"/>
                <a:sym typeface="Share Tech"/>
              </a:rPr>
              <a:t>GitLab Security Features</a:t>
            </a:r>
            <a:endParaRPr sz="1800">
              <a:solidFill>
                <a:srgbClr val="FFFFFF"/>
              </a:solidFill>
              <a:latin typeface="Advent Pro Medium"/>
              <a:ea typeface="Advent Pro Medium"/>
              <a:cs typeface="Advent Pro Medium"/>
              <a:sym typeface="Advent Pro Medium"/>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Static Application Security Testing</a:t>
            </a:r>
            <a:endParaRPr>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b="1">
                <a:solidFill>
                  <a:srgbClr val="FFFFFF"/>
                </a:solidFill>
                <a:latin typeface="Maven Pro"/>
                <a:ea typeface="Maven Pro"/>
                <a:cs typeface="Maven Pro"/>
                <a:sym typeface="Maven Pro"/>
              </a:rPr>
              <a:t>Container Scanning</a:t>
            </a:r>
            <a:endParaRPr b="1">
              <a:solidFill>
                <a:srgbClr val="FFFFFF"/>
              </a:solidFill>
              <a:latin typeface="Maven Pro"/>
              <a:ea typeface="Maven Pro"/>
              <a:cs typeface="Maven Pro"/>
              <a:sym typeface="Maven Pro"/>
            </a:endParaRPr>
          </a:p>
          <a:p>
            <a:pPr marL="0" lvl="0" indent="0" algn="l" rtl="0">
              <a:spcBef>
                <a:spcPts val="300"/>
              </a:spcBef>
              <a:spcAft>
                <a:spcPts val="0"/>
              </a:spcAft>
              <a:buNone/>
            </a:pPr>
            <a:endParaRPr b="1">
              <a:solidFill>
                <a:srgbClr val="FFFFFF"/>
              </a:solidFill>
              <a:latin typeface="Maven Pro"/>
              <a:ea typeface="Maven Pro"/>
              <a:cs typeface="Maven Pro"/>
              <a:sym typeface="Maven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8"/>
          <p:cNvSpPr txBox="1">
            <a:spLocks noGrp="1"/>
          </p:cNvSpPr>
          <p:nvPr>
            <p:ph type="ctrTitle"/>
          </p:nvPr>
        </p:nvSpPr>
        <p:spPr>
          <a:xfrm>
            <a:off x="873750" y="2119950"/>
            <a:ext cx="7396500" cy="90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VAmPI</a:t>
            </a:r>
            <a:endParaRPr/>
          </a:p>
          <a:p>
            <a:pPr marL="0" lvl="0" indent="0" algn="ctr" rtl="0">
              <a:spcBef>
                <a:spcPts val="0"/>
              </a:spcBef>
              <a:spcAft>
                <a:spcPts val="0"/>
              </a:spcAft>
              <a:buNone/>
            </a:pPr>
            <a:r>
              <a:rPr lang="en" sz="2000"/>
              <a:t>Python Web API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0"/>
          <p:cNvSpPr txBox="1">
            <a:spLocks noGrp="1"/>
          </p:cNvSpPr>
          <p:nvPr>
            <p:ph type="ctrTitle"/>
          </p:nvPr>
        </p:nvSpPr>
        <p:spPr>
          <a:xfrm>
            <a:off x="873750" y="364325"/>
            <a:ext cx="7396500" cy="90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VAmPI</a:t>
            </a:r>
            <a:endParaRPr/>
          </a:p>
          <a:p>
            <a:pPr marL="0" lvl="0" indent="0" algn="l" rtl="0">
              <a:spcBef>
                <a:spcPts val="0"/>
              </a:spcBef>
              <a:spcAft>
                <a:spcPts val="0"/>
              </a:spcAft>
              <a:buNone/>
            </a:pPr>
            <a:r>
              <a:rPr lang="en" sz="2000"/>
              <a:t>Python Web API</a:t>
            </a:r>
            <a:endParaRPr/>
          </a:p>
        </p:txBody>
      </p:sp>
      <p:sp>
        <p:nvSpPr>
          <p:cNvPr id="521" name="Google Shape;521;p30"/>
          <p:cNvSpPr txBox="1"/>
          <p:nvPr/>
        </p:nvSpPr>
        <p:spPr>
          <a:xfrm>
            <a:off x="1132850" y="1667404"/>
            <a:ext cx="3549600" cy="18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hare Tech"/>
                <a:ea typeface="Share Tech"/>
                <a:cs typeface="Share Tech"/>
                <a:sym typeface="Share Tech"/>
              </a:rPr>
              <a:t>Pipeline Stages</a:t>
            </a:r>
            <a:endParaRPr sz="1800">
              <a:solidFill>
                <a:srgbClr val="FFFFFF"/>
              </a:solidFill>
              <a:latin typeface="Share Tech"/>
              <a:ea typeface="Share Tech"/>
              <a:cs typeface="Share Tech"/>
              <a:sym typeface="Share Tech"/>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Build</a:t>
            </a:r>
            <a:endParaRPr>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Test</a:t>
            </a:r>
            <a:endParaRPr>
              <a:solidFill>
                <a:srgbClr val="FFFFFF"/>
              </a:solidFill>
              <a:latin typeface="Maven Pro"/>
              <a:ea typeface="Maven Pro"/>
              <a:cs typeface="Maven Pro"/>
              <a:sym typeface="Maven Pro"/>
            </a:endParaRPr>
          </a:p>
          <a:p>
            <a:pPr marL="241300" lvl="0" indent="-203200" algn="l" rtl="0">
              <a:spcBef>
                <a:spcPts val="300"/>
              </a:spcBef>
              <a:spcAft>
                <a:spcPts val="0"/>
              </a:spcAft>
              <a:buClr>
                <a:schemeClr val="accent2"/>
              </a:buClr>
              <a:buSzPts val="1200"/>
              <a:buFont typeface="Maven Pro"/>
              <a:buChar char="●"/>
            </a:pPr>
            <a:r>
              <a:rPr lang="en">
                <a:solidFill>
                  <a:srgbClr val="FFFFFF"/>
                </a:solidFill>
                <a:latin typeface="Maven Pro"/>
                <a:ea typeface="Maven Pro"/>
                <a:cs typeface="Maven Pro"/>
                <a:sym typeface="Maven Pro"/>
              </a:rPr>
              <a:t>Fuzz</a:t>
            </a:r>
            <a:endParaRPr>
              <a:solidFill>
                <a:srgbClr val="FFFFFF"/>
              </a:solidFill>
              <a:latin typeface="Maven Pro"/>
              <a:ea typeface="Maven Pro"/>
              <a:cs typeface="Maven Pro"/>
              <a:sym typeface="Maven Pro"/>
            </a:endParaRPr>
          </a:p>
        </p:txBody>
      </p:sp>
      <p:sp>
        <p:nvSpPr>
          <p:cNvPr id="522" name="Google Shape;522;p30"/>
          <p:cNvSpPr txBox="1"/>
          <p:nvPr/>
        </p:nvSpPr>
        <p:spPr>
          <a:xfrm>
            <a:off x="4532475" y="1667398"/>
            <a:ext cx="4136400" cy="26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hare Tech"/>
                <a:ea typeface="Share Tech"/>
                <a:cs typeface="Share Tech"/>
                <a:sym typeface="Share Tech"/>
              </a:rPr>
              <a:t>GitLab Security Features</a:t>
            </a:r>
            <a:endParaRPr sz="1800">
              <a:solidFill>
                <a:srgbClr val="FFFFFF"/>
              </a:solidFill>
              <a:latin typeface="Advent Pro Medium"/>
              <a:ea typeface="Advent Pro Medium"/>
              <a:cs typeface="Advent Pro Medium"/>
              <a:sym typeface="Advent Pro Medium"/>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Static Application Security Testing </a:t>
            </a:r>
            <a:endParaRPr>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Code Quality</a:t>
            </a:r>
            <a:endParaRPr b="1">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Secret Detection</a:t>
            </a:r>
            <a:endParaRPr>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Container Scanning</a:t>
            </a:r>
            <a:endParaRPr>
              <a:solidFill>
                <a:srgbClr val="FFFFFF"/>
              </a:solidFill>
              <a:latin typeface="Maven Pro"/>
              <a:ea typeface="Maven Pro"/>
              <a:cs typeface="Maven Pro"/>
              <a:sym typeface="Maven Pro"/>
            </a:endParaRPr>
          </a:p>
          <a:p>
            <a:pPr marL="241300" lvl="0" indent="-215900" algn="l" rtl="0">
              <a:spcBef>
                <a:spcPts val="300"/>
              </a:spcBef>
              <a:spcAft>
                <a:spcPts val="0"/>
              </a:spcAft>
              <a:buClr>
                <a:schemeClr val="accent2"/>
              </a:buClr>
              <a:buSzPts val="1400"/>
              <a:buFont typeface="Maven Pro"/>
              <a:buChar char="●"/>
            </a:pPr>
            <a:r>
              <a:rPr lang="en" b="1">
                <a:solidFill>
                  <a:schemeClr val="lt1"/>
                </a:solidFill>
                <a:latin typeface="Maven Pro"/>
                <a:ea typeface="Maven Pro"/>
                <a:cs typeface="Maven Pro"/>
                <a:sym typeface="Maven Pro"/>
              </a:rPr>
              <a:t>Dependency Scanning</a:t>
            </a:r>
            <a:endParaRPr b="1">
              <a:solidFill>
                <a:schemeClr val="lt1"/>
              </a:solidFill>
              <a:latin typeface="Maven Pro"/>
              <a:ea typeface="Maven Pro"/>
              <a:cs typeface="Maven Pro"/>
              <a:sym typeface="Maven Pro"/>
            </a:endParaRPr>
          </a:p>
          <a:p>
            <a:pPr marL="241300" lvl="0" indent="-215900" algn="l" rtl="0">
              <a:spcBef>
                <a:spcPts val="300"/>
              </a:spcBef>
              <a:spcAft>
                <a:spcPts val="0"/>
              </a:spcAft>
              <a:buClr>
                <a:schemeClr val="accent2"/>
              </a:buClr>
              <a:buSzPts val="1400"/>
              <a:buFont typeface="Maven Pro"/>
              <a:buChar char="●"/>
            </a:pPr>
            <a:r>
              <a:rPr lang="en" b="1">
                <a:solidFill>
                  <a:schemeClr val="lt1"/>
                </a:solidFill>
                <a:latin typeface="Maven Pro"/>
                <a:ea typeface="Maven Pro"/>
                <a:cs typeface="Maven Pro"/>
                <a:sym typeface="Maven Pro"/>
              </a:rPr>
              <a:t>License Scanning</a:t>
            </a:r>
            <a:endParaRPr>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b="1">
                <a:solidFill>
                  <a:srgbClr val="FFFFFF"/>
                </a:solidFill>
                <a:latin typeface="Maven Pro"/>
                <a:ea typeface="Maven Pro"/>
                <a:cs typeface="Maven Pro"/>
                <a:sym typeface="Maven Pro"/>
              </a:rPr>
              <a:t>API Fuzzing</a:t>
            </a:r>
            <a:endParaRPr b="1">
              <a:solidFill>
                <a:srgbClr val="FFFFFF"/>
              </a:solidFill>
              <a:latin typeface="Maven Pro"/>
              <a:ea typeface="Maven Pro"/>
              <a:cs typeface="Maven Pro"/>
              <a:sym typeface="Maven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39"/>
          <p:cNvSpPr txBox="1">
            <a:spLocks noGrp="1"/>
          </p:cNvSpPr>
          <p:nvPr>
            <p:ph type="ctrTitle"/>
          </p:nvPr>
        </p:nvSpPr>
        <p:spPr>
          <a:xfrm>
            <a:off x="873750" y="2119950"/>
            <a:ext cx="7396500" cy="90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NodeGoat</a:t>
            </a:r>
            <a:endParaRPr/>
          </a:p>
          <a:p>
            <a:pPr marL="0" lvl="0" indent="0" algn="ctr" rtl="0">
              <a:spcBef>
                <a:spcPts val="0"/>
              </a:spcBef>
              <a:spcAft>
                <a:spcPts val="0"/>
              </a:spcAft>
              <a:buNone/>
            </a:pPr>
            <a:r>
              <a:rPr lang="en" sz="2000"/>
              <a:t>NodeJS Web Application</a:t>
            </a:r>
            <a:endParaRPr/>
          </a:p>
        </p:txBody>
      </p:sp>
      <p:pic>
        <p:nvPicPr>
          <p:cNvPr id="607" name="Google Shape;607;p39"/>
          <p:cNvPicPr preferRelativeResize="0"/>
          <p:nvPr/>
        </p:nvPicPr>
        <p:blipFill>
          <a:blip r:embed="rId3">
            <a:alphaModFix/>
          </a:blip>
          <a:stretch>
            <a:fillRect/>
          </a:stretch>
        </p:blipFill>
        <p:spPr>
          <a:xfrm>
            <a:off x="8270250" y="4271775"/>
            <a:ext cx="666575" cy="66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5"/>
          <p:cNvSpPr/>
          <p:nvPr/>
        </p:nvSpPr>
        <p:spPr>
          <a:xfrm>
            <a:off x="-636925" y="1404675"/>
            <a:ext cx="8446650" cy="2363225"/>
          </a:xfrm>
          <a:custGeom>
            <a:avLst/>
            <a:gdLst/>
            <a:ahLst/>
            <a:cxnLst/>
            <a:rect l="l" t="t" r="r" b="b"/>
            <a:pathLst>
              <a:path w="337866" h="94529" extrusionOk="0">
                <a:moveTo>
                  <a:pt x="0" y="36334"/>
                </a:moveTo>
                <a:cubicBezTo>
                  <a:pt x="9202" y="44277"/>
                  <a:pt x="28628" y="86117"/>
                  <a:pt x="55210" y="83994"/>
                </a:cubicBezTo>
                <a:cubicBezTo>
                  <a:pt x="81793" y="81871"/>
                  <a:pt x="126070" y="21864"/>
                  <a:pt x="159495" y="23594"/>
                </a:cubicBezTo>
                <a:cubicBezTo>
                  <a:pt x="192920" y="25324"/>
                  <a:pt x="226031" y="98308"/>
                  <a:pt x="255759" y="94376"/>
                </a:cubicBezTo>
                <a:cubicBezTo>
                  <a:pt x="285488" y="90444"/>
                  <a:pt x="324182" y="15729"/>
                  <a:pt x="337866" y="0"/>
                </a:cubicBezTo>
              </a:path>
            </a:pathLst>
          </a:custGeom>
          <a:noFill/>
          <a:ln w="19050" cap="rnd" cmpd="sng">
            <a:solidFill>
              <a:schemeClr val="lt1"/>
            </a:solidFill>
            <a:prstDash val="solid"/>
            <a:round/>
            <a:headEnd type="none" w="med" len="med"/>
            <a:tailEnd type="none" w="med" len="med"/>
          </a:ln>
        </p:spPr>
      </p:sp>
      <p:sp>
        <p:nvSpPr>
          <p:cNvPr id="465" name="Google Shape;465;p25"/>
          <p:cNvSpPr/>
          <p:nvPr/>
        </p:nvSpPr>
        <p:spPr>
          <a:xfrm>
            <a:off x="3515193" y="4999621"/>
            <a:ext cx="12335" cy="10017"/>
          </a:xfrm>
          <a:custGeom>
            <a:avLst/>
            <a:gdLst/>
            <a:ahLst/>
            <a:cxnLst/>
            <a:rect l="l" t="t" r="r" b="b"/>
            <a:pathLst>
              <a:path w="548" h="445" extrusionOk="0">
                <a:moveTo>
                  <a:pt x="274" y="0"/>
                </a:moveTo>
                <a:cubicBezTo>
                  <a:pt x="0" y="0"/>
                  <a:pt x="0" y="445"/>
                  <a:pt x="274" y="445"/>
                </a:cubicBezTo>
                <a:cubicBezTo>
                  <a:pt x="547" y="445"/>
                  <a:pt x="54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25"/>
          <p:cNvGrpSpPr/>
          <p:nvPr/>
        </p:nvGrpSpPr>
        <p:grpSpPr>
          <a:xfrm>
            <a:off x="7537412" y="2912028"/>
            <a:ext cx="1149383" cy="696887"/>
            <a:chOff x="5960837" y="2432603"/>
            <a:chExt cx="1149383" cy="696887"/>
          </a:xfrm>
        </p:grpSpPr>
        <p:sp>
          <p:nvSpPr>
            <p:cNvPr id="467" name="Google Shape;467;p25"/>
            <p:cNvSpPr/>
            <p:nvPr/>
          </p:nvSpPr>
          <p:spPr>
            <a:xfrm>
              <a:off x="5977562" y="2432603"/>
              <a:ext cx="1091105" cy="695559"/>
            </a:xfrm>
            <a:custGeom>
              <a:avLst/>
              <a:gdLst/>
              <a:ahLst/>
              <a:cxnLst/>
              <a:rect l="l" t="t" r="r" b="b"/>
              <a:pathLst>
                <a:path w="48472" h="30900" extrusionOk="0">
                  <a:moveTo>
                    <a:pt x="27985" y="0"/>
                  </a:moveTo>
                  <a:cubicBezTo>
                    <a:pt x="24718" y="0"/>
                    <a:pt x="21478" y="2184"/>
                    <a:pt x="20413" y="5290"/>
                  </a:cubicBezTo>
                  <a:cubicBezTo>
                    <a:pt x="18763" y="3365"/>
                    <a:pt x="16295" y="1993"/>
                    <a:pt x="13827" y="1993"/>
                  </a:cubicBezTo>
                  <a:cubicBezTo>
                    <a:pt x="13227" y="1993"/>
                    <a:pt x="12627" y="2074"/>
                    <a:pt x="12040" y="2248"/>
                  </a:cubicBezTo>
                  <a:cubicBezTo>
                    <a:pt x="8998" y="3137"/>
                    <a:pt x="7016" y="7067"/>
                    <a:pt x="8759" y="9698"/>
                  </a:cubicBezTo>
                  <a:cubicBezTo>
                    <a:pt x="7901" y="9292"/>
                    <a:pt x="7017" y="9104"/>
                    <a:pt x="6155" y="9104"/>
                  </a:cubicBezTo>
                  <a:cubicBezTo>
                    <a:pt x="3034" y="9104"/>
                    <a:pt x="219" y="11567"/>
                    <a:pt x="112" y="14996"/>
                  </a:cubicBezTo>
                  <a:cubicBezTo>
                    <a:pt x="1" y="18554"/>
                    <a:pt x="2897" y="21254"/>
                    <a:pt x="6171" y="21254"/>
                  </a:cubicBezTo>
                  <a:cubicBezTo>
                    <a:pt x="6922" y="21254"/>
                    <a:pt x="7692" y="21112"/>
                    <a:pt x="8451" y="20806"/>
                  </a:cubicBezTo>
                  <a:lnTo>
                    <a:pt x="8451" y="20806"/>
                  </a:lnTo>
                  <a:cubicBezTo>
                    <a:pt x="8212" y="24975"/>
                    <a:pt x="10741" y="29384"/>
                    <a:pt x="14774" y="30614"/>
                  </a:cubicBezTo>
                  <a:cubicBezTo>
                    <a:pt x="15408" y="30808"/>
                    <a:pt x="16064" y="30899"/>
                    <a:pt x="16721" y="30899"/>
                  </a:cubicBezTo>
                  <a:cubicBezTo>
                    <a:pt x="20241" y="30899"/>
                    <a:pt x="23782" y="28279"/>
                    <a:pt x="24070" y="24736"/>
                  </a:cubicBezTo>
                  <a:cubicBezTo>
                    <a:pt x="25505" y="27163"/>
                    <a:pt x="27897" y="29111"/>
                    <a:pt x="30666" y="29658"/>
                  </a:cubicBezTo>
                  <a:cubicBezTo>
                    <a:pt x="31167" y="29757"/>
                    <a:pt x="31679" y="29805"/>
                    <a:pt x="32193" y="29805"/>
                  </a:cubicBezTo>
                  <a:cubicBezTo>
                    <a:pt x="34514" y="29805"/>
                    <a:pt x="36853" y="28811"/>
                    <a:pt x="38253" y="26992"/>
                  </a:cubicBezTo>
                  <a:cubicBezTo>
                    <a:pt x="40133" y="24599"/>
                    <a:pt x="39859" y="21558"/>
                    <a:pt x="38253" y="19131"/>
                  </a:cubicBezTo>
                  <a:lnTo>
                    <a:pt x="38253" y="19131"/>
                  </a:lnTo>
                  <a:cubicBezTo>
                    <a:pt x="39869" y="19365"/>
                    <a:pt x="41421" y="20049"/>
                    <a:pt x="43008" y="20049"/>
                  </a:cubicBezTo>
                  <a:cubicBezTo>
                    <a:pt x="43736" y="20049"/>
                    <a:pt x="44472" y="19905"/>
                    <a:pt x="45225" y="19507"/>
                  </a:cubicBezTo>
                  <a:cubicBezTo>
                    <a:pt x="46353" y="18858"/>
                    <a:pt x="47241" y="17798"/>
                    <a:pt x="47651" y="16534"/>
                  </a:cubicBezTo>
                  <a:cubicBezTo>
                    <a:pt x="48472" y="14449"/>
                    <a:pt x="48267" y="12125"/>
                    <a:pt x="47139" y="10211"/>
                  </a:cubicBezTo>
                  <a:cubicBezTo>
                    <a:pt x="46100" y="8559"/>
                    <a:pt x="44000" y="7934"/>
                    <a:pt x="41808" y="7934"/>
                  </a:cubicBezTo>
                  <a:cubicBezTo>
                    <a:pt x="39601" y="7934"/>
                    <a:pt x="37301" y="8568"/>
                    <a:pt x="35895" y="9425"/>
                  </a:cubicBezTo>
                  <a:cubicBezTo>
                    <a:pt x="36202" y="9186"/>
                    <a:pt x="36271" y="8707"/>
                    <a:pt x="36168" y="8092"/>
                  </a:cubicBezTo>
                  <a:cubicBezTo>
                    <a:pt x="35826" y="6588"/>
                    <a:pt x="35245" y="5119"/>
                    <a:pt x="34425" y="3786"/>
                  </a:cubicBezTo>
                  <a:cubicBezTo>
                    <a:pt x="33195" y="2077"/>
                    <a:pt x="31588" y="608"/>
                    <a:pt x="29504" y="163"/>
                  </a:cubicBezTo>
                  <a:cubicBezTo>
                    <a:pt x="29002" y="53"/>
                    <a:pt x="28494" y="0"/>
                    <a:pt x="279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a:off x="5980849" y="2777074"/>
              <a:ext cx="1067042" cy="351088"/>
            </a:xfrm>
            <a:custGeom>
              <a:avLst/>
              <a:gdLst/>
              <a:ahLst/>
              <a:cxnLst/>
              <a:rect l="l" t="t" r="r" b="b"/>
              <a:pathLst>
                <a:path w="47403" h="15597" extrusionOk="0">
                  <a:moveTo>
                    <a:pt x="0" y="0"/>
                  </a:moveTo>
                  <a:lnTo>
                    <a:pt x="0" y="0"/>
                  </a:lnTo>
                  <a:cubicBezTo>
                    <a:pt x="34" y="1231"/>
                    <a:pt x="410" y="2427"/>
                    <a:pt x="1128" y="3452"/>
                  </a:cubicBezTo>
                  <a:cubicBezTo>
                    <a:pt x="2328" y="5020"/>
                    <a:pt x="4177" y="5885"/>
                    <a:pt x="6072" y="5885"/>
                  </a:cubicBezTo>
                  <a:cubicBezTo>
                    <a:pt x="6822" y="5885"/>
                    <a:pt x="7578" y="5750"/>
                    <a:pt x="8305" y="5469"/>
                  </a:cubicBezTo>
                  <a:lnTo>
                    <a:pt x="8305" y="5469"/>
                  </a:lnTo>
                  <a:cubicBezTo>
                    <a:pt x="8066" y="9672"/>
                    <a:pt x="10595" y="14081"/>
                    <a:pt x="14628" y="15311"/>
                  </a:cubicBezTo>
                  <a:cubicBezTo>
                    <a:pt x="15262" y="15505"/>
                    <a:pt x="15918" y="15596"/>
                    <a:pt x="16575" y="15596"/>
                  </a:cubicBezTo>
                  <a:cubicBezTo>
                    <a:pt x="20095" y="15596"/>
                    <a:pt x="23636" y="12976"/>
                    <a:pt x="23924" y="9433"/>
                  </a:cubicBezTo>
                  <a:cubicBezTo>
                    <a:pt x="25359" y="11860"/>
                    <a:pt x="27751" y="13774"/>
                    <a:pt x="30520" y="14355"/>
                  </a:cubicBezTo>
                  <a:cubicBezTo>
                    <a:pt x="31021" y="14454"/>
                    <a:pt x="31533" y="14502"/>
                    <a:pt x="32047" y="14502"/>
                  </a:cubicBezTo>
                  <a:cubicBezTo>
                    <a:pt x="34368" y="14502"/>
                    <a:pt x="36707" y="13508"/>
                    <a:pt x="38107" y="11689"/>
                  </a:cubicBezTo>
                  <a:cubicBezTo>
                    <a:pt x="39987" y="9296"/>
                    <a:pt x="39713" y="6255"/>
                    <a:pt x="38107" y="3828"/>
                  </a:cubicBezTo>
                  <a:lnTo>
                    <a:pt x="38107" y="3828"/>
                  </a:lnTo>
                  <a:cubicBezTo>
                    <a:pt x="39723" y="4062"/>
                    <a:pt x="41275" y="4746"/>
                    <a:pt x="42862" y="4746"/>
                  </a:cubicBezTo>
                  <a:cubicBezTo>
                    <a:pt x="43590" y="4746"/>
                    <a:pt x="44326" y="4602"/>
                    <a:pt x="45079" y="4204"/>
                  </a:cubicBezTo>
                  <a:cubicBezTo>
                    <a:pt x="46138" y="3589"/>
                    <a:pt x="46924" y="2666"/>
                    <a:pt x="47403" y="1538"/>
                  </a:cubicBezTo>
                  <a:lnTo>
                    <a:pt x="47403" y="1538"/>
                  </a:lnTo>
                  <a:cubicBezTo>
                    <a:pt x="46343" y="1778"/>
                    <a:pt x="45284" y="1983"/>
                    <a:pt x="44190" y="2085"/>
                  </a:cubicBezTo>
                  <a:cubicBezTo>
                    <a:pt x="43694" y="2129"/>
                    <a:pt x="43195" y="2152"/>
                    <a:pt x="42695" y="2152"/>
                  </a:cubicBezTo>
                  <a:cubicBezTo>
                    <a:pt x="40094" y="2152"/>
                    <a:pt x="37483" y="1536"/>
                    <a:pt x="35304" y="103"/>
                  </a:cubicBezTo>
                  <a:lnTo>
                    <a:pt x="35304" y="103"/>
                  </a:lnTo>
                  <a:cubicBezTo>
                    <a:pt x="35509" y="2154"/>
                    <a:pt x="35168" y="4238"/>
                    <a:pt x="34313" y="6118"/>
                  </a:cubicBezTo>
                  <a:cubicBezTo>
                    <a:pt x="33698" y="7519"/>
                    <a:pt x="32673" y="8886"/>
                    <a:pt x="31237" y="9296"/>
                  </a:cubicBezTo>
                  <a:cubicBezTo>
                    <a:pt x="30942" y="9379"/>
                    <a:pt x="30641" y="9417"/>
                    <a:pt x="30337" y="9417"/>
                  </a:cubicBezTo>
                  <a:cubicBezTo>
                    <a:pt x="29130" y="9417"/>
                    <a:pt x="27901" y="8810"/>
                    <a:pt x="27000" y="7964"/>
                  </a:cubicBezTo>
                  <a:cubicBezTo>
                    <a:pt x="25872" y="6904"/>
                    <a:pt x="25154" y="5503"/>
                    <a:pt x="24470" y="4136"/>
                  </a:cubicBezTo>
                  <a:cubicBezTo>
                    <a:pt x="24095" y="5879"/>
                    <a:pt x="23719" y="7690"/>
                    <a:pt x="22591" y="9091"/>
                  </a:cubicBezTo>
                  <a:cubicBezTo>
                    <a:pt x="21820" y="10025"/>
                    <a:pt x="20587" y="10672"/>
                    <a:pt x="19403" y="10672"/>
                  </a:cubicBezTo>
                  <a:cubicBezTo>
                    <a:pt x="18855" y="10672"/>
                    <a:pt x="18317" y="10533"/>
                    <a:pt x="17840" y="10219"/>
                  </a:cubicBezTo>
                  <a:cubicBezTo>
                    <a:pt x="16644" y="9433"/>
                    <a:pt x="16234" y="7827"/>
                    <a:pt x="16200" y="6391"/>
                  </a:cubicBezTo>
                  <a:cubicBezTo>
                    <a:pt x="16200" y="4956"/>
                    <a:pt x="16405" y="3486"/>
                    <a:pt x="16063" y="2085"/>
                  </a:cubicBezTo>
                  <a:cubicBezTo>
                    <a:pt x="13873" y="3108"/>
                    <a:pt x="11513" y="3622"/>
                    <a:pt x="9152" y="3622"/>
                  </a:cubicBezTo>
                  <a:cubicBezTo>
                    <a:pt x="7018" y="3622"/>
                    <a:pt x="4883" y="3202"/>
                    <a:pt x="2871" y="2359"/>
                  </a:cubicBezTo>
                  <a:cubicBezTo>
                    <a:pt x="1504" y="1778"/>
                    <a:pt x="820" y="889"/>
                    <a:pt x="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a:off x="5960837" y="2447662"/>
              <a:ext cx="1149383" cy="681828"/>
            </a:xfrm>
            <a:custGeom>
              <a:avLst/>
              <a:gdLst/>
              <a:ahLst/>
              <a:cxnLst/>
              <a:rect l="l" t="t" r="r" b="b"/>
              <a:pathLst>
                <a:path w="51061" h="30290" extrusionOk="0">
                  <a:moveTo>
                    <a:pt x="29647" y="888"/>
                  </a:moveTo>
                  <a:cubicBezTo>
                    <a:pt x="32140" y="888"/>
                    <a:pt x="34404" y="2601"/>
                    <a:pt x="35442" y="4860"/>
                  </a:cubicBezTo>
                  <a:cubicBezTo>
                    <a:pt x="36125" y="6364"/>
                    <a:pt x="36330" y="8038"/>
                    <a:pt x="36057" y="9645"/>
                  </a:cubicBezTo>
                  <a:cubicBezTo>
                    <a:pt x="35983" y="9988"/>
                    <a:pt x="36244" y="10261"/>
                    <a:pt x="36537" y="10261"/>
                  </a:cubicBezTo>
                  <a:cubicBezTo>
                    <a:pt x="36652" y="10261"/>
                    <a:pt x="36771" y="10219"/>
                    <a:pt x="36877" y="10123"/>
                  </a:cubicBezTo>
                  <a:cubicBezTo>
                    <a:pt x="38415" y="8585"/>
                    <a:pt x="40295" y="7321"/>
                    <a:pt x="42482" y="6945"/>
                  </a:cubicBezTo>
                  <a:cubicBezTo>
                    <a:pt x="42841" y="6879"/>
                    <a:pt x="43203" y="6847"/>
                    <a:pt x="43563" y="6847"/>
                  </a:cubicBezTo>
                  <a:cubicBezTo>
                    <a:pt x="45089" y="6847"/>
                    <a:pt x="46566" y="7437"/>
                    <a:pt x="47506" y="8654"/>
                  </a:cubicBezTo>
                  <a:cubicBezTo>
                    <a:pt x="48531" y="10055"/>
                    <a:pt x="48907" y="11798"/>
                    <a:pt x="48565" y="13472"/>
                  </a:cubicBezTo>
                  <a:cubicBezTo>
                    <a:pt x="48155" y="15250"/>
                    <a:pt x="46959" y="16719"/>
                    <a:pt x="45319" y="17505"/>
                  </a:cubicBezTo>
                  <a:cubicBezTo>
                    <a:pt x="44278" y="17998"/>
                    <a:pt x="43149" y="18247"/>
                    <a:pt x="42021" y="18247"/>
                  </a:cubicBezTo>
                  <a:cubicBezTo>
                    <a:pt x="41038" y="18247"/>
                    <a:pt x="40056" y="18058"/>
                    <a:pt x="39133" y="17676"/>
                  </a:cubicBezTo>
                  <a:cubicBezTo>
                    <a:pt x="39051" y="17632"/>
                    <a:pt x="38968" y="17612"/>
                    <a:pt x="38888" y="17612"/>
                  </a:cubicBezTo>
                  <a:cubicBezTo>
                    <a:pt x="38536" y="17612"/>
                    <a:pt x="38254" y="17997"/>
                    <a:pt x="38449" y="18360"/>
                  </a:cubicBezTo>
                  <a:cubicBezTo>
                    <a:pt x="39611" y="20855"/>
                    <a:pt x="38723" y="23965"/>
                    <a:pt x="36809" y="25810"/>
                  </a:cubicBezTo>
                  <a:cubicBezTo>
                    <a:pt x="35817" y="26767"/>
                    <a:pt x="34553" y="27348"/>
                    <a:pt x="33186" y="27451"/>
                  </a:cubicBezTo>
                  <a:cubicBezTo>
                    <a:pt x="33122" y="27452"/>
                    <a:pt x="33059" y="27453"/>
                    <a:pt x="32995" y="27453"/>
                  </a:cubicBezTo>
                  <a:cubicBezTo>
                    <a:pt x="31661" y="27453"/>
                    <a:pt x="30363" y="27110"/>
                    <a:pt x="29221" y="26425"/>
                  </a:cubicBezTo>
                  <a:cubicBezTo>
                    <a:pt x="27854" y="25639"/>
                    <a:pt x="26829" y="24375"/>
                    <a:pt x="26385" y="22871"/>
                  </a:cubicBezTo>
                  <a:cubicBezTo>
                    <a:pt x="26309" y="22643"/>
                    <a:pt x="26118" y="22537"/>
                    <a:pt x="25927" y="22537"/>
                  </a:cubicBezTo>
                  <a:cubicBezTo>
                    <a:pt x="25688" y="22537"/>
                    <a:pt x="25447" y="22704"/>
                    <a:pt x="25428" y="23008"/>
                  </a:cubicBezTo>
                  <a:cubicBezTo>
                    <a:pt x="25291" y="25981"/>
                    <a:pt x="22762" y="28510"/>
                    <a:pt x="19891" y="29159"/>
                  </a:cubicBezTo>
                  <a:cubicBezTo>
                    <a:pt x="19434" y="29268"/>
                    <a:pt x="18969" y="29322"/>
                    <a:pt x="18506" y="29322"/>
                  </a:cubicBezTo>
                  <a:cubicBezTo>
                    <a:pt x="17518" y="29322"/>
                    <a:pt x="16538" y="29078"/>
                    <a:pt x="15653" y="28613"/>
                  </a:cubicBezTo>
                  <a:cubicBezTo>
                    <a:pt x="14355" y="27895"/>
                    <a:pt x="13261" y="26835"/>
                    <a:pt x="12577" y="25503"/>
                  </a:cubicBezTo>
                  <a:cubicBezTo>
                    <a:pt x="11723" y="24067"/>
                    <a:pt x="11450" y="22358"/>
                    <a:pt x="11723" y="20718"/>
                  </a:cubicBezTo>
                  <a:cubicBezTo>
                    <a:pt x="11812" y="20392"/>
                    <a:pt x="11566" y="20117"/>
                    <a:pt x="11277" y="20117"/>
                  </a:cubicBezTo>
                  <a:cubicBezTo>
                    <a:pt x="11232" y="20117"/>
                    <a:pt x="11187" y="20123"/>
                    <a:pt x="11142" y="20137"/>
                  </a:cubicBezTo>
                  <a:cubicBezTo>
                    <a:pt x="10114" y="20289"/>
                    <a:pt x="9054" y="20410"/>
                    <a:pt x="7997" y="20410"/>
                  </a:cubicBezTo>
                  <a:cubicBezTo>
                    <a:pt x="7157" y="20410"/>
                    <a:pt x="6320" y="20334"/>
                    <a:pt x="5503" y="20137"/>
                  </a:cubicBezTo>
                  <a:cubicBezTo>
                    <a:pt x="4033" y="19795"/>
                    <a:pt x="2735" y="18941"/>
                    <a:pt x="1812" y="17744"/>
                  </a:cubicBezTo>
                  <a:cubicBezTo>
                    <a:pt x="1026" y="16548"/>
                    <a:pt x="821" y="15045"/>
                    <a:pt x="1231" y="13677"/>
                  </a:cubicBezTo>
                  <a:cubicBezTo>
                    <a:pt x="1641" y="12242"/>
                    <a:pt x="2632" y="11046"/>
                    <a:pt x="3931" y="10362"/>
                  </a:cubicBezTo>
                  <a:cubicBezTo>
                    <a:pt x="4976" y="9805"/>
                    <a:pt x="6115" y="9532"/>
                    <a:pt x="7275" y="9532"/>
                  </a:cubicBezTo>
                  <a:cubicBezTo>
                    <a:pt x="7822" y="9532"/>
                    <a:pt x="8373" y="9592"/>
                    <a:pt x="8921" y="9713"/>
                  </a:cubicBezTo>
                  <a:cubicBezTo>
                    <a:pt x="8960" y="9722"/>
                    <a:pt x="8999" y="9726"/>
                    <a:pt x="9038" y="9726"/>
                  </a:cubicBezTo>
                  <a:cubicBezTo>
                    <a:pt x="9295" y="9726"/>
                    <a:pt x="9506" y="9532"/>
                    <a:pt x="9536" y="9235"/>
                  </a:cubicBezTo>
                  <a:cubicBezTo>
                    <a:pt x="9467" y="8688"/>
                    <a:pt x="9502" y="8141"/>
                    <a:pt x="9604" y="7594"/>
                  </a:cubicBezTo>
                  <a:cubicBezTo>
                    <a:pt x="9741" y="7047"/>
                    <a:pt x="9946" y="6535"/>
                    <a:pt x="10185" y="6056"/>
                  </a:cubicBezTo>
                  <a:cubicBezTo>
                    <a:pt x="10732" y="5065"/>
                    <a:pt x="11484" y="4211"/>
                    <a:pt x="12407" y="3595"/>
                  </a:cubicBezTo>
                  <a:cubicBezTo>
                    <a:pt x="13410" y="2964"/>
                    <a:pt x="14554" y="2645"/>
                    <a:pt x="15698" y="2645"/>
                  </a:cubicBezTo>
                  <a:cubicBezTo>
                    <a:pt x="16658" y="2645"/>
                    <a:pt x="17617" y="2870"/>
                    <a:pt x="18490" y="3322"/>
                  </a:cubicBezTo>
                  <a:cubicBezTo>
                    <a:pt x="19618" y="3835"/>
                    <a:pt x="20575" y="4621"/>
                    <a:pt x="21292" y="5646"/>
                  </a:cubicBezTo>
                  <a:cubicBezTo>
                    <a:pt x="21375" y="5760"/>
                    <a:pt x="21487" y="5808"/>
                    <a:pt x="21596" y="5808"/>
                  </a:cubicBezTo>
                  <a:cubicBezTo>
                    <a:pt x="21597" y="5808"/>
                    <a:pt x="21599" y="5808"/>
                    <a:pt x="21600" y="5808"/>
                  </a:cubicBezTo>
                  <a:lnTo>
                    <a:pt x="21600" y="5808"/>
                  </a:lnTo>
                  <a:cubicBezTo>
                    <a:pt x="21634" y="5845"/>
                    <a:pt x="21668" y="5882"/>
                    <a:pt x="21703" y="5919"/>
                  </a:cubicBezTo>
                  <a:cubicBezTo>
                    <a:pt x="21771" y="5988"/>
                    <a:pt x="21865" y="6022"/>
                    <a:pt x="21955" y="6022"/>
                  </a:cubicBezTo>
                  <a:cubicBezTo>
                    <a:pt x="22044" y="6022"/>
                    <a:pt x="22130" y="5988"/>
                    <a:pt x="22181" y="5919"/>
                  </a:cubicBezTo>
                  <a:cubicBezTo>
                    <a:pt x="23856" y="3800"/>
                    <a:pt x="25906" y="1442"/>
                    <a:pt x="28743" y="964"/>
                  </a:cubicBezTo>
                  <a:cubicBezTo>
                    <a:pt x="29046" y="913"/>
                    <a:pt x="29348" y="888"/>
                    <a:pt x="29647" y="888"/>
                  </a:cubicBezTo>
                  <a:close/>
                  <a:moveTo>
                    <a:pt x="29673" y="0"/>
                  </a:moveTo>
                  <a:cubicBezTo>
                    <a:pt x="29568" y="0"/>
                    <a:pt x="29463" y="2"/>
                    <a:pt x="29358" y="7"/>
                  </a:cubicBezTo>
                  <a:cubicBezTo>
                    <a:pt x="27854" y="178"/>
                    <a:pt x="26419" y="759"/>
                    <a:pt x="25223" y="1716"/>
                  </a:cubicBezTo>
                  <a:cubicBezTo>
                    <a:pt x="23969" y="2750"/>
                    <a:pt x="22860" y="3899"/>
                    <a:pt x="21920" y="5162"/>
                  </a:cubicBezTo>
                  <a:lnTo>
                    <a:pt x="21920" y="5162"/>
                  </a:lnTo>
                  <a:cubicBezTo>
                    <a:pt x="21885" y="5125"/>
                    <a:pt x="21849" y="5088"/>
                    <a:pt x="21814" y="5051"/>
                  </a:cubicBezTo>
                  <a:lnTo>
                    <a:pt x="21814" y="5051"/>
                  </a:lnTo>
                  <a:cubicBezTo>
                    <a:pt x="21210" y="4053"/>
                    <a:pt x="20398" y="3212"/>
                    <a:pt x="19379" y="2638"/>
                  </a:cubicBezTo>
                  <a:cubicBezTo>
                    <a:pt x="18285" y="2023"/>
                    <a:pt x="17055" y="1682"/>
                    <a:pt x="15824" y="1682"/>
                  </a:cubicBezTo>
                  <a:cubicBezTo>
                    <a:pt x="13261" y="1682"/>
                    <a:pt x="10903" y="3014"/>
                    <a:pt x="9638" y="5202"/>
                  </a:cubicBezTo>
                  <a:cubicBezTo>
                    <a:pt x="8987" y="6267"/>
                    <a:pt x="8618" y="7461"/>
                    <a:pt x="8553" y="8671"/>
                  </a:cubicBezTo>
                  <a:lnTo>
                    <a:pt x="8553" y="8671"/>
                  </a:lnTo>
                  <a:cubicBezTo>
                    <a:pt x="8130" y="8605"/>
                    <a:pt x="7705" y="8572"/>
                    <a:pt x="7281" y="8572"/>
                  </a:cubicBezTo>
                  <a:cubicBezTo>
                    <a:pt x="6151" y="8572"/>
                    <a:pt x="5032" y="8807"/>
                    <a:pt x="3999" y="9269"/>
                  </a:cubicBezTo>
                  <a:cubicBezTo>
                    <a:pt x="2461" y="9952"/>
                    <a:pt x="1231" y="11251"/>
                    <a:pt x="616" y="12857"/>
                  </a:cubicBezTo>
                  <a:cubicBezTo>
                    <a:pt x="0" y="14361"/>
                    <a:pt x="35" y="16104"/>
                    <a:pt x="718" y="17574"/>
                  </a:cubicBezTo>
                  <a:cubicBezTo>
                    <a:pt x="1538" y="19112"/>
                    <a:pt x="2940" y="20239"/>
                    <a:pt x="4580" y="20786"/>
                  </a:cubicBezTo>
                  <a:cubicBezTo>
                    <a:pt x="5708" y="21192"/>
                    <a:pt x="6882" y="21333"/>
                    <a:pt x="8069" y="21333"/>
                  </a:cubicBezTo>
                  <a:cubicBezTo>
                    <a:pt x="8945" y="21333"/>
                    <a:pt x="9828" y="21256"/>
                    <a:pt x="10704" y="21151"/>
                  </a:cubicBezTo>
                  <a:lnTo>
                    <a:pt x="10704" y="21151"/>
                  </a:lnTo>
                  <a:cubicBezTo>
                    <a:pt x="10425" y="24283"/>
                    <a:pt x="12058" y="27475"/>
                    <a:pt x="14696" y="29159"/>
                  </a:cubicBezTo>
                  <a:cubicBezTo>
                    <a:pt x="15877" y="29901"/>
                    <a:pt x="17212" y="30289"/>
                    <a:pt x="18578" y="30289"/>
                  </a:cubicBezTo>
                  <a:cubicBezTo>
                    <a:pt x="18912" y="30289"/>
                    <a:pt x="19248" y="30266"/>
                    <a:pt x="19584" y="30219"/>
                  </a:cubicBezTo>
                  <a:cubicBezTo>
                    <a:pt x="21258" y="29980"/>
                    <a:pt x="22796" y="29194"/>
                    <a:pt x="24027" y="28032"/>
                  </a:cubicBezTo>
                  <a:cubicBezTo>
                    <a:pt x="25023" y="27108"/>
                    <a:pt x="25742" y="25926"/>
                    <a:pt x="26112" y="24632"/>
                  </a:cubicBezTo>
                  <a:lnTo>
                    <a:pt x="26112" y="24632"/>
                  </a:lnTo>
                  <a:cubicBezTo>
                    <a:pt x="27438" y="26895"/>
                    <a:pt x="30009" y="28391"/>
                    <a:pt x="32673" y="28476"/>
                  </a:cubicBezTo>
                  <a:cubicBezTo>
                    <a:pt x="32721" y="28477"/>
                    <a:pt x="32768" y="28477"/>
                    <a:pt x="32815" y="28477"/>
                  </a:cubicBezTo>
                  <a:cubicBezTo>
                    <a:pt x="34372" y="28477"/>
                    <a:pt x="35889" y="27934"/>
                    <a:pt x="37116" y="26972"/>
                  </a:cubicBezTo>
                  <a:cubicBezTo>
                    <a:pt x="38347" y="25947"/>
                    <a:pt x="39235" y="24614"/>
                    <a:pt x="39679" y="23076"/>
                  </a:cubicBezTo>
                  <a:cubicBezTo>
                    <a:pt x="40085" y="21697"/>
                    <a:pt x="40084" y="20254"/>
                    <a:pt x="39694" y="18898"/>
                  </a:cubicBezTo>
                  <a:lnTo>
                    <a:pt x="39694" y="18898"/>
                  </a:lnTo>
                  <a:cubicBezTo>
                    <a:pt x="40484" y="19129"/>
                    <a:pt x="41300" y="19242"/>
                    <a:pt x="42115" y="19242"/>
                  </a:cubicBezTo>
                  <a:cubicBezTo>
                    <a:pt x="43118" y="19242"/>
                    <a:pt x="44121" y="19071"/>
                    <a:pt x="45079" y="18736"/>
                  </a:cubicBezTo>
                  <a:cubicBezTo>
                    <a:pt x="49283" y="17334"/>
                    <a:pt x="51060" y="12379"/>
                    <a:pt x="48702" y="8619"/>
                  </a:cubicBezTo>
                  <a:cubicBezTo>
                    <a:pt x="47622" y="6904"/>
                    <a:pt x="45744" y="5867"/>
                    <a:pt x="43728" y="5867"/>
                  </a:cubicBezTo>
                  <a:cubicBezTo>
                    <a:pt x="43575" y="5867"/>
                    <a:pt x="43422" y="5873"/>
                    <a:pt x="43268" y="5885"/>
                  </a:cubicBezTo>
                  <a:cubicBezTo>
                    <a:pt x="41935" y="5988"/>
                    <a:pt x="40636" y="6398"/>
                    <a:pt x="39440" y="7047"/>
                  </a:cubicBezTo>
                  <a:cubicBezTo>
                    <a:pt x="38612" y="7497"/>
                    <a:pt x="37833" y="8012"/>
                    <a:pt x="37115" y="8604"/>
                  </a:cubicBezTo>
                  <a:lnTo>
                    <a:pt x="37115" y="8604"/>
                  </a:lnTo>
                  <a:cubicBezTo>
                    <a:pt x="37217" y="5791"/>
                    <a:pt x="36127" y="2961"/>
                    <a:pt x="33733" y="1306"/>
                  </a:cubicBezTo>
                  <a:cubicBezTo>
                    <a:pt x="32553" y="444"/>
                    <a:pt x="31135" y="0"/>
                    <a:pt x="296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25"/>
          <p:cNvGrpSpPr/>
          <p:nvPr/>
        </p:nvGrpSpPr>
        <p:grpSpPr>
          <a:xfrm>
            <a:off x="5022038" y="1675209"/>
            <a:ext cx="1413268" cy="782493"/>
            <a:chOff x="1425725" y="1417109"/>
            <a:chExt cx="1413268" cy="782493"/>
          </a:xfrm>
        </p:grpSpPr>
        <p:sp>
          <p:nvSpPr>
            <p:cNvPr id="471" name="Google Shape;471;p25"/>
            <p:cNvSpPr/>
            <p:nvPr/>
          </p:nvSpPr>
          <p:spPr>
            <a:xfrm>
              <a:off x="1447267" y="1417109"/>
              <a:ext cx="1351703" cy="782493"/>
            </a:xfrm>
            <a:custGeom>
              <a:avLst/>
              <a:gdLst/>
              <a:ahLst/>
              <a:cxnLst/>
              <a:rect l="l" t="t" r="r" b="b"/>
              <a:pathLst>
                <a:path w="60049" h="34762" extrusionOk="0">
                  <a:moveTo>
                    <a:pt x="33763" y="1"/>
                  </a:moveTo>
                  <a:cubicBezTo>
                    <a:pt x="31706" y="1"/>
                    <a:pt x="29624" y="840"/>
                    <a:pt x="28094" y="2248"/>
                  </a:cubicBezTo>
                  <a:cubicBezTo>
                    <a:pt x="26119" y="4096"/>
                    <a:pt x="25094" y="7250"/>
                    <a:pt x="24853" y="10050"/>
                  </a:cubicBezTo>
                  <a:lnTo>
                    <a:pt x="24853" y="10050"/>
                  </a:lnTo>
                  <a:cubicBezTo>
                    <a:pt x="24859" y="7656"/>
                    <a:pt x="23079" y="5342"/>
                    <a:pt x="20746" y="4743"/>
                  </a:cubicBezTo>
                  <a:cubicBezTo>
                    <a:pt x="20310" y="4647"/>
                    <a:pt x="19873" y="4600"/>
                    <a:pt x="19440" y="4600"/>
                  </a:cubicBezTo>
                  <a:cubicBezTo>
                    <a:pt x="17258" y="4600"/>
                    <a:pt x="15194" y="5783"/>
                    <a:pt x="14081" y="7750"/>
                  </a:cubicBezTo>
                  <a:cubicBezTo>
                    <a:pt x="12646" y="10416"/>
                    <a:pt x="13774" y="14107"/>
                    <a:pt x="15380" y="16705"/>
                  </a:cubicBezTo>
                  <a:cubicBezTo>
                    <a:pt x="13253" y="16073"/>
                    <a:pt x="11029" y="15506"/>
                    <a:pt x="8841" y="15506"/>
                  </a:cubicBezTo>
                  <a:cubicBezTo>
                    <a:pt x="7830" y="15506"/>
                    <a:pt x="6827" y="15627"/>
                    <a:pt x="5845" y="15919"/>
                  </a:cubicBezTo>
                  <a:cubicBezTo>
                    <a:pt x="2701" y="16841"/>
                    <a:pt x="1" y="19815"/>
                    <a:pt x="548" y="23027"/>
                  </a:cubicBezTo>
                  <a:cubicBezTo>
                    <a:pt x="1386" y="27756"/>
                    <a:pt x="6495" y="29389"/>
                    <a:pt x="11464" y="29389"/>
                  </a:cubicBezTo>
                  <a:cubicBezTo>
                    <a:pt x="14396" y="29389"/>
                    <a:pt x="17280" y="28820"/>
                    <a:pt x="19208" y="27983"/>
                  </a:cubicBezTo>
                  <a:cubicBezTo>
                    <a:pt x="19408" y="27883"/>
                    <a:pt x="19645" y="27819"/>
                    <a:pt x="19878" y="27819"/>
                  </a:cubicBezTo>
                  <a:cubicBezTo>
                    <a:pt x="19963" y="27819"/>
                    <a:pt x="20048" y="27828"/>
                    <a:pt x="20131" y="27846"/>
                  </a:cubicBezTo>
                  <a:cubicBezTo>
                    <a:pt x="20370" y="27983"/>
                    <a:pt x="20575" y="28222"/>
                    <a:pt x="20678" y="28461"/>
                  </a:cubicBezTo>
                  <a:cubicBezTo>
                    <a:pt x="23021" y="32712"/>
                    <a:pt x="27339" y="34762"/>
                    <a:pt x="31786" y="34762"/>
                  </a:cubicBezTo>
                  <a:cubicBezTo>
                    <a:pt x="34668" y="34762"/>
                    <a:pt x="37603" y="33901"/>
                    <a:pt x="40090" y="32221"/>
                  </a:cubicBezTo>
                  <a:cubicBezTo>
                    <a:pt x="42004" y="30922"/>
                    <a:pt x="44157" y="29008"/>
                    <a:pt x="44704" y="26753"/>
                  </a:cubicBezTo>
                  <a:cubicBezTo>
                    <a:pt x="46687" y="27799"/>
                    <a:pt x="48892" y="28331"/>
                    <a:pt x="51108" y="28331"/>
                  </a:cubicBezTo>
                  <a:cubicBezTo>
                    <a:pt x="52366" y="28331"/>
                    <a:pt x="53628" y="28159"/>
                    <a:pt x="54854" y="27812"/>
                  </a:cubicBezTo>
                  <a:cubicBezTo>
                    <a:pt x="56905" y="27265"/>
                    <a:pt x="58921" y="26035"/>
                    <a:pt x="59639" y="24053"/>
                  </a:cubicBezTo>
                  <a:cubicBezTo>
                    <a:pt x="59981" y="23130"/>
                    <a:pt x="60049" y="22139"/>
                    <a:pt x="59844" y="21148"/>
                  </a:cubicBezTo>
                  <a:cubicBezTo>
                    <a:pt x="59253" y="17694"/>
                    <a:pt x="55914" y="14948"/>
                    <a:pt x="52432" y="14948"/>
                  </a:cubicBezTo>
                  <a:cubicBezTo>
                    <a:pt x="52089" y="14948"/>
                    <a:pt x="51745" y="14975"/>
                    <a:pt x="51402" y="15030"/>
                  </a:cubicBezTo>
                  <a:cubicBezTo>
                    <a:pt x="51607" y="13390"/>
                    <a:pt x="51778" y="11749"/>
                    <a:pt x="51402" y="10143"/>
                  </a:cubicBezTo>
                  <a:cubicBezTo>
                    <a:pt x="50787" y="7887"/>
                    <a:pt x="49010" y="6110"/>
                    <a:pt x="46754" y="5461"/>
                  </a:cubicBezTo>
                  <a:cubicBezTo>
                    <a:pt x="46295" y="5342"/>
                    <a:pt x="45811" y="5286"/>
                    <a:pt x="45317" y="5286"/>
                  </a:cubicBezTo>
                  <a:cubicBezTo>
                    <a:pt x="43384" y="5286"/>
                    <a:pt x="41308" y="6143"/>
                    <a:pt x="40056" y="7477"/>
                  </a:cubicBezTo>
                  <a:cubicBezTo>
                    <a:pt x="40808" y="4640"/>
                    <a:pt x="38962" y="1496"/>
                    <a:pt x="36228" y="437"/>
                  </a:cubicBezTo>
                  <a:cubicBezTo>
                    <a:pt x="35436" y="140"/>
                    <a:pt x="34602" y="1"/>
                    <a:pt x="33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a:off x="1456496" y="1840815"/>
              <a:ext cx="1340178" cy="358787"/>
            </a:xfrm>
            <a:custGeom>
              <a:avLst/>
              <a:gdLst/>
              <a:ahLst/>
              <a:cxnLst/>
              <a:rect l="l" t="t" r="r" b="b"/>
              <a:pathLst>
                <a:path w="59537" h="15939" extrusionOk="0">
                  <a:moveTo>
                    <a:pt x="41799" y="1"/>
                  </a:moveTo>
                  <a:cubicBezTo>
                    <a:pt x="39748" y="4204"/>
                    <a:pt x="35544" y="7485"/>
                    <a:pt x="30862" y="7725"/>
                  </a:cubicBezTo>
                  <a:cubicBezTo>
                    <a:pt x="30676" y="7735"/>
                    <a:pt x="30489" y="7741"/>
                    <a:pt x="30303" y="7741"/>
                  </a:cubicBezTo>
                  <a:cubicBezTo>
                    <a:pt x="25834" y="7741"/>
                    <a:pt x="21354" y="4636"/>
                    <a:pt x="20370" y="240"/>
                  </a:cubicBezTo>
                  <a:cubicBezTo>
                    <a:pt x="18149" y="2188"/>
                    <a:pt x="15688" y="3931"/>
                    <a:pt x="12885" y="4888"/>
                  </a:cubicBezTo>
                  <a:cubicBezTo>
                    <a:pt x="11473" y="5370"/>
                    <a:pt x="9974" y="5644"/>
                    <a:pt x="8489" y="5644"/>
                  </a:cubicBezTo>
                  <a:cubicBezTo>
                    <a:pt x="7027" y="5644"/>
                    <a:pt x="5578" y="5379"/>
                    <a:pt x="4239" y="4785"/>
                  </a:cubicBezTo>
                  <a:cubicBezTo>
                    <a:pt x="2769" y="4136"/>
                    <a:pt x="1539" y="3111"/>
                    <a:pt x="616" y="1812"/>
                  </a:cubicBezTo>
                  <a:cubicBezTo>
                    <a:pt x="548" y="1675"/>
                    <a:pt x="479" y="1573"/>
                    <a:pt x="445" y="1436"/>
                  </a:cubicBezTo>
                  <a:cubicBezTo>
                    <a:pt x="103" y="2325"/>
                    <a:pt x="1" y="3282"/>
                    <a:pt x="138" y="4204"/>
                  </a:cubicBezTo>
                  <a:cubicBezTo>
                    <a:pt x="976" y="8933"/>
                    <a:pt x="6085" y="10566"/>
                    <a:pt x="11054" y="10566"/>
                  </a:cubicBezTo>
                  <a:cubicBezTo>
                    <a:pt x="13986" y="10566"/>
                    <a:pt x="16870" y="9997"/>
                    <a:pt x="18798" y="9160"/>
                  </a:cubicBezTo>
                  <a:cubicBezTo>
                    <a:pt x="18998" y="9060"/>
                    <a:pt x="19235" y="8996"/>
                    <a:pt x="19468" y="8996"/>
                  </a:cubicBezTo>
                  <a:cubicBezTo>
                    <a:pt x="19553" y="8996"/>
                    <a:pt x="19638" y="9005"/>
                    <a:pt x="19721" y="9023"/>
                  </a:cubicBezTo>
                  <a:cubicBezTo>
                    <a:pt x="19960" y="9160"/>
                    <a:pt x="20165" y="9399"/>
                    <a:pt x="20268" y="9638"/>
                  </a:cubicBezTo>
                  <a:cubicBezTo>
                    <a:pt x="22590" y="13889"/>
                    <a:pt x="26913" y="15939"/>
                    <a:pt x="31366" y="15939"/>
                  </a:cubicBezTo>
                  <a:cubicBezTo>
                    <a:pt x="34253" y="15939"/>
                    <a:pt x="37193" y="15078"/>
                    <a:pt x="39680" y="13398"/>
                  </a:cubicBezTo>
                  <a:cubicBezTo>
                    <a:pt x="41594" y="12099"/>
                    <a:pt x="43747" y="10185"/>
                    <a:pt x="44294" y="7930"/>
                  </a:cubicBezTo>
                  <a:cubicBezTo>
                    <a:pt x="46282" y="9000"/>
                    <a:pt x="48494" y="9540"/>
                    <a:pt x="50715" y="9540"/>
                  </a:cubicBezTo>
                  <a:cubicBezTo>
                    <a:pt x="51968" y="9540"/>
                    <a:pt x="53224" y="9368"/>
                    <a:pt x="54444" y="9023"/>
                  </a:cubicBezTo>
                  <a:cubicBezTo>
                    <a:pt x="56495" y="8442"/>
                    <a:pt x="58511" y="7212"/>
                    <a:pt x="59229" y="5230"/>
                  </a:cubicBezTo>
                  <a:cubicBezTo>
                    <a:pt x="59400" y="4785"/>
                    <a:pt x="59502" y="4341"/>
                    <a:pt x="59536" y="3897"/>
                  </a:cubicBezTo>
                  <a:lnTo>
                    <a:pt x="59536" y="3897"/>
                  </a:lnTo>
                  <a:cubicBezTo>
                    <a:pt x="58000" y="4232"/>
                    <a:pt x="56426" y="4398"/>
                    <a:pt x="54853" y="4398"/>
                  </a:cubicBezTo>
                  <a:cubicBezTo>
                    <a:pt x="50165" y="4398"/>
                    <a:pt x="45484" y="2918"/>
                    <a:pt x="417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a:off x="1425725" y="1420126"/>
              <a:ext cx="1413268" cy="770427"/>
            </a:xfrm>
            <a:custGeom>
              <a:avLst/>
              <a:gdLst/>
              <a:ahLst/>
              <a:cxnLst/>
              <a:rect l="l" t="t" r="r" b="b"/>
              <a:pathLst>
                <a:path w="62784" h="34226" extrusionOk="0">
                  <a:moveTo>
                    <a:pt x="34326" y="979"/>
                  </a:moveTo>
                  <a:cubicBezTo>
                    <a:pt x="34676" y="979"/>
                    <a:pt x="35027" y="1016"/>
                    <a:pt x="35374" y="1089"/>
                  </a:cubicBezTo>
                  <a:cubicBezTo>
                    <a:pt x="36672" y="1430"/>
                    <a:pt x="37800" y="2217"/>
                    <a:pt x="38552" y="3344"/>
                  </a:cubicBezTo>
                  <a:cubicBezTo>
                    <a:pt x="39475" y="4780"/>
                    <a:pt x="40056" y="6420"/>
                    <a:pt x="40192" y="8129"/>
                  </a:cubicBezTo>
                  <a:cubicBezTo>
                    <a:pt x="40192" y="8368"/>
                    <a:pt x="40363" y="8573"/>
                    <a:pt x="40568" y="8642"/>
                  </a:cubicBezTo>
                  <a:cubicBezTo>
                    <a:pt x="40618" y="8656"/>
                    <a:pt x="40668" y="8663"/>
                    <a:pt x="40717" y="8663"/>
                  </a:cubicBezTo>
                  <a:cubicBezTo>
                    <a:pt x="40901" y="8663"/>
                    <a:pt x="41068" y="8565"/>
                    <a:pt x="41149" y="8402"/>
                  </a:cubicBezTo>
                  <a:cubicBezTo>
                    <a:pt x="41979" y="6659"/>
                    <a:pt x="43728" y="5588"/>
                    <a:pt x="45597" y="5588"/>
                  </a:cubicBezTo>
                  <a:cubicBezTo>
                    <a:pt x="46037" y="5588"/>
                    <a:pt x="46483" y="5647"/>
                    <a:pt x="46925" y="5771"/>
                  </a:cubicBezTo>
                  <a:cubicBezTo>
                    <a:pt x="49249" y="6420"/>
                    <a:pt x="50514" y="8539"/>
                    <a:pt x="50753" y="10863"/>
                  </a:cubicBezTo>
                  <a:cubicBezTo>
                    <a:pt x="50890" y="12162"/>
                    <a:pt x="50787" y="13529"/>
                    <a:pt x="50445" y="14793"/>
                  </a:cubicBezTo>
                  <a:cubicBezTo>
                    <a:pt x="50391" y="15119"/>
                    <a:pt x="50638" y="15402"/>
                    <a:pt x="50931" y="15402"/>
                  </a:cubicBezTo>
                  <a:cubicBezTo>
                    <a:pt x="51007" y="15402"/>
                    <a:pt x="51086" y="15383"/>
                    <a:pt x="51163" y="15340"/>
                  </a:cubicBezTo>
                  <a:cubicBezTo>
                    <a:pt x="51986" y="14838"/>
                    <a:pt x="52877" y="14619"/>
                    <a:pt x="53778" y="14619"/>
                  </a:cubicBezTo>
                  <a:cubicBezTo>
                    <a:pt x="56432" y="14619"/>
                    <a:pt x="59175" y="16521"/>
                    <a:pt x="60527" y="18690"/>
                  </a:cubicBezTo>
                  <a:cubicBezTo>
                    <a:pt x="61074" y="19510"/>
                    <a:pt x="61348" y="20501"/>
                    <a:pt x="61245" y="21458"/>
                  </a:cubicBezTo>
                  <a:cubicBezTo>
                    <a:pt x="61040" y="22415"/>
                    <a:pt x="60596" y="23269"/>
                    <a:pt x="59946" y="23953"/>
                  </a:cubicBezTo>
                  <a:cubicBezTo>
                    <a:pt x="59263" y="24671"/>
                    <a:pt x="58477" y="25320"/>
                    <a:pt x="57657" y="25901"/>
                  </a:cubicBezTo>
                  <a:cubicBezTo>
                    <a:pt x="56768" y="26482"/>
                    <a:pt x="55811" y="26960"/>
                    <a:pt x="54820" y="27234"/>
                  </a:cubicBezTo>
                  <a:cubicBezTo>
                    <a:pt x="54332" y="27361"/>
                    <a:pt x="53848" y="27418"/>
                    <a:pt x="53369" y="27418"/>
                  </a:cubicBezTo>
                  <a:cubicBezTo>
                    <a:pt x="51665" y="27418"/>
                    <a:pt x="50025" y="26701"/>
                    <a:pt x="48531" y="25901"/>
                  </a:cubicBezTo>
                  <a:cubicBezTo>
                    <a:pt x="48053" y="25593"/>
                    <a:pt x="47575" y="25320"/>
                    <a:pt x="47062" y="25115"/>
                  </a:cubicBezTo>
                  <a:cubicBezTo>
                    <a:pt x="46915" y="25066"/>
                    <a:pt x="46765" y="25042"/>
                    <a:pt x="46617" y="25042"/>
                  </a:cubicBezTo>
                  <a:cubicBezTo>
                    <a:pt x="46250" y="25042"/>
                    <a:pt x="45895" y="25188"/>
                    <a:pt x="45626" y="25457"/>
                  </a:cubicBezTo>
                  <a:cubicBezTo>
                    <a:pt x="45285" y="25798"/>
                    <a:pt x="44977" y="26174"/>
                    <a:pt x="44738" y="26584"/>
                  </a:cubicBezTo>
                  <a:cubicBezTo>
                    <a:pt x="44464" y="26995"/>
                    <a:pt x="44157" y="27370"/>
                    <a:pt x="43849" y="27746"/>
                  </a:cubicBezTo>
                  <a:cubicBezTo>
                    <a:pt x="41320" y="30788"/>
                    <a:pt x="37698" y="33010"/>
                    <a:pt x="33665" y="33180"/>
                  </a:cubicBezTo>
                  <a:cubicBezTo>
                    <a:pt x="33530" y="33185"/>
                    <a:pt x="33395" y="33187"/>
                    <a:pt x="33261" y="33187"/>
                  </a:cubicBezTo>
                  <a:cubicBezTo>
                    <a:pt x="31384" y="33187"/>
                    <a:pt x="29547" y="32743"/>
                    <a:pt x="27889" y="31882"/>
                  </a:cubicBezTo>
                  <a:cubicBezTo>
                    <a:pt x="26009" y="30856"/>
                    <a:pt x="24608" y="29216"/>
                    <a:pt x="23412" y="27507"/>
                  </a:cubicBezTo>
                  <a:cubicBezTo>
                    <a:pt x="23104" y="27063"/>
                    <a:pt x="22797" y="26619"/>
                    <a:pt x="22523" y="26140"/>
                  </a:cubicBezTo>
                  <a:cubicBezTo>
                    <a:pt x="22421" y="25986"/>
                    <a:pt x="22258" y="25909"/>
                    <a:pt x="22100" y="25909"/>
                  </a:cubicBezTo>
                  <a:cubicBezTo>
                    <a:pt x="21942" y="25909"/>
                    <a:pt x="21788" y="25986"/>
                    <a:pt x="21703" y="26140"/>
                  </a:cubicBezTo>
                  <a:cubicBezTo>
                    <a:pt x="20131" y="28464"/>
                    <a:pt x="17568" y="29865"/>
                    <a:pt x="14936" y="30515"/>
                  </a:cubicBezTo>
                  <a:cubicBezTo>
                    <a:pt x="13678" y="30825"/>
                    <a:pt x="12343" y="31002"/>
                    <a:pt x="11009" y="31002"/>
                  </a:cubicBezTo>
                  <a:cubicBezTo>
                    <a:pt x="9262" y="31002"/>
                    <a:pt x="7517" y="30700"/>
                    <a:pt x="5948" y="30002"/>
                  </a:cubicBezTo>
                  <a:cubicBezTo>
                    <a:pt x="3487" y="28874"/>
                    <a:pt x="1265" y="26584"/>
                    <a:pt x="1094" y="23748"/>
                  </a:cubicBezTo>
                  <a:cubicBezTo>
                    <a:pt x="958" y="21082"/>
                    <a:pt x="2530" y="18485"/>
                    <a:pt x="4820" y="17152"/>
                  </a:cubicBezTo>
                  <a:cubicBezTo>
                    <a:pt x="6120" y="16390"/>
                    <a:pt x="7627" y="15982"/>
                    <a:pt x="9149" y="15982"/>
                  </a:cubicBezTo>
                  <a:cubicBezTo>
                    <a:pt x="9266" y="15982"/>
                    <a:pt x="9384" y="15985"/>
                    <a:pt x="9502" y="15990"/>
                  </a:cubicBezTo>
                  <a:cubicBezTo>
                    <a:pt x="11245" y="16024"/>
                    <a:pt x="12920" y="16434"/>
                    <a:pt x="14492" y="17152"/>
                  </a:cubicBezTo>
                  <a:cubicBezTo>
                    <a:pt x="14571" y="17207"/>
                    <a:pt x="14653" y="17231"/>
                    <a:pt x="14732" y="17231"/>
                  </a:cubicBezTo>
                  <a:cubicBezTo>
                    <a:pt x="14996" y="17231"/>
                    <a:pt x="15220" y="16962"/>
                    <a:pt x="15141" y="16673"/>
                  </a:cubicBezTo>
                  <a:cubicBezTo>
                    <a:pt x="14287" y="12982"/>
                    <a:pt x="13364" y="8505"/>
                    <a:pt x="15893" y="5224"/>
                  </a:cubicBezTo>
                  <a:cubicBezTo>
                    <a:pt x="17097" y="3738"/>
                    <a:pt x="18850" y="2966"/>
                    <a:pt x="20616" y="2966"/>
                  </a:cubicBezTo>
                  <a:cubicBezTo>
                    <a:pt x="22058" y="2966"/>
                    <a:pt x="23509" y="3481"/>
                    <a:pt x="24676" y="4541"/>
                  </a:cubicBezTo>
                  <a:cubicBezTo>
                    <a:pt x="25941" y="5873"/>
                    <a:pt x="26590" y="7685"/>
                    <a:pt x="26453" y="9496"/>
                  </a:cubicBezTo>
                  <a:cubicBezTo>
                    <a:pt x="26453" y="9800"/>
                    <a:pt x="26686" y="9967"/>
                    <a:pt x="26922" y="9967"/>
                  </a:cubicBezTo>
                  <a:cubicBezTo>
                    <a:pt x="27078" y="9967"/>
                    <a:pt x="27236" y="9893"/>
                    <a:pt x="27329" y="9738"/>
                  </a:cubicBezTo>
                  <a:lnTo>
                    <a:pt x="27329" y="9738"/>
                  </a:lnTo>
                  <a:cubicBezTo>
                    <a:pt x="27448" y="9711"/>
                    <a:pt x="27549" y="9624"/>
                    <a:pt x="27581" y="9462"/>
                  </a:cubicBezTo>
                  <a:cubicBezTo>
                    <a:pt x="27752" y="8676"/>
                    <a:pt x="27821" y="7890"/>
                    <a:pt x="28060" y="7138"/>
                  </a:cubicBezTo>
                  <a:cubicBezTo>
                    <a:pt x="28265" y="6386"/>
                    <a:pt x="28538" y="5668"/>
                    <a:pt x="28880" y="4951"/>
                  </a:cubicBezTo>
                  <a:cubicBezTo>
                    <a:pt x="29461" y="3652"/>
                    <a:pt x="30418" y="2558"/>
                    <a:pt x="31614" y="1806"/>
                  </a:cubicBezTo>
                  <a:cubicBezTo>
                    <a:pt x="32416" y="1255"/>
                    <a:pt x="33365" y="979"/>
                    <a:pt x="34326" y="979"/>
                  </a:cubicBezTo>
                  <a:close/>
                  <a:moveTo>
                    <a:pt x="34413" y="1"/>
                  </a:moveTo>
                  <a:cubicBezTo>
                    <a:pt x="32007" y="1"/>
                    <a:pt x="29819" y="1720"/>
                    <a:pt x="28641" y="3857"/>
                  </a:cubicBezTo>
                  <a:cubicBezTo>
                    <a:pt x="28162" y="4677"/>
                    <a:pt x="27786" y="5532"/>
                    <a:pt x="27513" y="6454"/>
                  </a:cubicBezTo>
                  <a:cubicBezTo>
                    <a:pt x="27443" y="6691"/>
                    <a:pt x="27375" y="6927"/>
                    <a:pt x="27310" y="7163"/>
                  </a:cubicBezTo>
                  <a:lnTo>
                    <a:pt x="27310" y="7163"/>
                  </a:lnTo>
                  <a:cubicBezTo>
                    <a:pt x="27289" y="7063"/>
                    <a:pt x="27265" y="6964"/>
                    <a:pt x="27240" y="6865"/>
                  </a:cubicBezTo>
                  <a:cubicBezTo>
                    <a:pt x="26966" y="5976"/>
                    <a:pt x="26522" y="5122"/>
                    <a:pt x="25941" y="4370"/>
                  </a:cubicBezTo>
                  <a:cubicBezTo>
                    <a:pt x="24621" y="2670"/>
                    <a:pt x="22661" y="1803"/>
                    <a:pt x="20692" y="1803"/>
                  </a:cubicBezTo>
                  <a:cubicBezTo>
                    <a:pt x="18939" y="1803"/>
                    <a:pt x="17179" y="2491"/>
                    <a:pt x="15859" y="3891"/>
                  </a:cubicBezTo>
                  <a:cubicBezTo>
                    <a:pt x="14560" y="5327"/>
                    <a:pt x="13740" y="7104"/>
                    <a:pt x="13501" y="9018"/>
                  </a:cubicBezTo>
                  <a:cubicBezTo>
                    <a:pt x="13170" y="11362"/>
                    <a:pt x="13553" y="13707"/>
                    <a:pt x="14046" y="15982"/>
                  </a:cubicBezTo>
                  <a:lnTo>
                    <a:pt x="14046" y="15982"/>
                  </a:lnTo>
                  <a:cubicBezTo>
                    <a:pt x="12797" y="15388"/>
                    <a:pt x="11440" y="15013"/>
                    <a:pt x="10083" y="14930"/>
                  </a:cubicBezTo>
                  <a:cubicBezTo>
                    <a:pt x="9817" y="14909"/>
                    <a:pt x="9552" y="14898"/>
                    <a:pt x="9288" y="14898"/>
                  </a:cubicBezTo>
                  <a:cubicBezTo>
                    <a:pt x="7856" y="14898"/>
                    <a:pt x="6460" y="15208"/>
                    <a:pt x="5161" y="15785"/>
                  </a:cubicBezTo>
                  <a:cubicBezTo>
                    <a:pt x="2427" y="17083"/>
                    <a:pt x="582" y="19681"/>
                    <a:pt x="274" y="22654"/>
                  </a:cubicBezTo>
                  <a:cubicBezTo>
                    <a:pt x="1" y="25696"/>
                    <a:pt x="1846" y="28498"/>
                    <a:pt x="4375" y="30070"/>
                  </a:cubicBezTo>
                  <a:cubicBezTo>
                    <a:pt x="6370" y="31335"/>
                    <a:pt x="8763" y="31839"/>
                    <a:pt x="11148" y="31839"/>
                  </a:cubicBezTo>
                  <a:cubicBezTo>
                    <a:pt x="12114" y="31839"/>
                    <a:pt x="13078" y="31756"/>
                    <a:pt x="14013" y="31608"/>
                  </a:cubicBezTo>
                  <a:cubicBezTo>
                    <a:pt x="17078" y="31103"/>
                    <a:pt x="20085" y="29691"/>
                    <a:pt x="22061" y="27266"/>
                  </a:cubicBezTo>
                  <a:lnTo>
                    <a:pt x="22061" y="27266"/>
                  </a:lnTo>
                  <a:cubicBezTo>
                    <a:pt x="23185" y="28998"/>
                    <a:pt x="24426" y="30662"/>
                    <a:pt x="26078" y="31916"/>
                  </a:cubicBezTo>
                  <a:cubicBezTo>
                    <a:pt x="27821" y="33215"/>
                    <a:pt x="29871" y="34001"/>
                    <a:pt x="32058" y="34172"/>
                  </a:cubicBezTo>
                  <a:cubicBezTo>
                    <a:pt x="32445" y="34208"/>
                    <a:pt x="32830" y="34226"/>
                    <a:pt x="33214" y="34226"/>
                  </a:cubicBezTo>
                  <a:cubicBezTo>
                    <a:pt x="37132" y="34226"/>
                    <a:pt x="40836" y="32363"/>
                    <a:pt x="43576" y="29592"/>
                  </a:cubicBezTo>
                  <a:cubicBezTo>
                    <a:pt x="44328" y="28806"/>
                    <a:pt x="45011" y="27986"/>
                    <a:pt x="45626" y="27131"/>
                  </a:cubicBezTo>
                  <a:cubicBezTo>
                    <a:pt x="45866" y="26789"/>
                    <a:pt x="46105" y="26208"/>
                    <a:pt x="46515" y="26072"/>
                  </a:cubicBezTo>
                  <a:cubicBezTo>
                    <a:pt x="46548" y="26061"/>
                    <a:pt x="46580" y="26056"/>
                    <a:pt x="46613" y="26056"/>
                  </a:cubicBezTo>
                  <a:cubicBezTo>
                    <a:pt x="46785" y="26056"/>
                    <a:pt x="46952" y="26191"/>
                    <a:pt x="47096" y="26277"/>
                  </a:cubicBezTo>
                  <a:lnTo>
                    <a:pt x="47882" y="26755"/>
                  </a:lnTo>
                  <a:cubicBezTo>
                    <a:pt x="49571" y="27697"/>
                    <a:pt x="51394" y="28503"/>
                    <a:pt x="53334" y="28503"/>
                  </a:cubicBezTo>
                  <a:cubicBezTo>
                    <a:pt x="53789" y="28503"/>
                    <a:pt x="54250" y="28459"/>
                    <a:pt x="54717" y="28362"/>
                  </a:cubicBezTo>
                  <a:cubicBezTo>
                    <a:pt x="55811" y="28122"/>
                    <a:pt x="56836" y="27678"/>
                    <a:pt x="57793" y="27029"/>
                  </a:cubicBezTo>
                  <a:cubicBezTo>
                    <a:pt x="58716" y="26448"/>
                    <a:pt x="59571" y="25764"/>
                    <a:pt x="60357" y="24978"/>
                  </a:cubicBezTo>
                  <a:cubicBezTo>
                    <a:pt x="61826" y="23440"/>
                    <a:pt x="62783" y="21321"/>
                    <a:pt x="61963" y="19202"/>
                  </a:cubicBezTo>
                  <a:cubicBezTo>
                    <a:pt x="61211" y="17254"/>
                    <a:pt x="59502" y="15648"/>
                    <a:pt x="57622" y="14691"/>
                  </a:cubicBezTo>
                  <a:cubicBezTo>
                    <a:pt x="56443" y="14054"/>
                    <a:pt x="55084" y="13629"/>
                    <a:pt x="53737" y="13629"/>
                  </a:cubicBezTo>
                  <a:cubicBezTo>
                    <a:pt x="53133" y="13629"/>
                    <a:pt x="52531" y="13714"/>
                    <a:pt x="51949" y="13905"/>
                  </a:cubicBezTo>
                  <a:cubicBezTo>
                    <a:pt x="51811" y="13954"/>
                    <a:pt x="51678" y="14007"/>
                    <a:pt x="51549" y="14062"/>
                  </a:cubicBezTo>
                  <a:lnTo>
                    <a:pt x="51549" y="14062"/>
                  </a:lnTo>
                  <a:cubicBezTo>
                    <a:pt x="51899" y="11806"/>
                    <a:pt x="51869" y="9402"/>
                    <a:pt x="50650" y="7411"/>
                  </a:cubicBezTo>
                  <a:cubicBezTo>
                    <a:pt x="49525" y="5647"/>
                    <a:pt x="47596" y="4629"/>
                    <a:pt x="45580" y="4629"/>
                  </a:cubicBezTo>
                  <a:cubicBezTo>
                    <a:pt x="44901" y="4629"/>
                    <a:pt x="44213" y="4744"/>
                    <a:pt x="43542" y="4985"/>
                  </a:cubicBezTo>
                  <a:cubicBezTo>
                    <a:pt x="42568" y="5341"/>
                    <a:pt x="41693" y="5945"/>
                    <a:pt x="41021" y="6739"/>
                  </a:cubicBezTo>
                  <a:lnTo>
                    <a:pt x="41021" y="6739"/>
                  </a:lnTo>
                  <a:cubicBezTo>
                    <a:pt x="40774" y="5530"/>
                    <a:pt x="40334" y="4367"/>
                    <a:pt x="39714" y="3276"/>
                  </a:cubicBezTo>
                  <a:cubicBezTo>
                    <a:pt x="38894" y="1943"/>
                    <a:pt x="37698" y="884"/>
                    <a:pt x="36228" y="337"/>
                  </a:cubicBezTo>
                  <a:cubicBezTo>
                    <a:pt x="35617" y="106"/>
                    <a:pt x="35008" y="1"/>
                    <a:pt x="344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25"/>
          <p:cNvGrpSpPr/>
          <p:nvPr/>
        </p:nvGrpSpPr>
        <p:grpSpPr>
          <a:xfrm>
            <a:off x="1344764" y="1404686"/>
            <a:ext cx="1165523" cy="713027"/>
            <a:chOff x="3298242" y="4070048"/>
            <a:chExt cx="1165523" cy="713027"/>
          </a:xfrm>
        </p:grpSpPr>
        <p:sp>
          <p:nvSpPr>
            <p:cNvPr id="475" name="Google Shape;475;p25"/>
            <p:cNvSpPr/>
            <p:nvPr/>
          </p:nvSpPr>
          <p:spPr>
            <a:xfrm>
              <a:off x="3322958" y="4070048"/>
              <a:ext cx="1140807" cy="713027"/>
            </a:xfrm>
            <a:custGeom>
              <a:avLst/>
              <a:gdLst/>
              <a:ahLst/>
              <a:cxnLst/>
              <a:rect l="l" t="t" r="r" b="b"/>
              <a:pathLst>
                <a:path w="50680" h="31676" extrusionOk="0">
                  <a:moveTo>
                    <a:pt x="27879" y="1"/>
                  </a:moveTo>
                  <a:cubicBezTo>
                    <a:pt x="25875" y="1"/>
                    <a:pt x="23884" y="627"/>
                    <a:pt x="22211" y="1822"/>
                  </a:cubicBezTo>
                  <a:cubicBezTo>
                    <a:pt x="20775" y="2916"/>
                    <a:pt x="17187" y="7051"/>
                    <a:pt x="18588" y="9136"/>
                  </a:cubicBezTo>
                  <a:cubicBezTo>
                    <a:pt x="17250" y="7184"/>
                    <a:pt x="14857" y="6091"/>
                    <a:pt x="12501" y="6091"/>
                  </a:cubicBezTo>
                  <a:cubicBezTo>
                    <a:pt x="11185" y="6091"/>
                    <a:pt x="9881" y="6432"/>
                    <a:pt x="8780" y="7154"/>
                  </a:cubicBezTo>
                  <a:cubicBezTo>
                    <a:pt x="5669" y="9170"/>
                    <a:pt x="4610" y="13784"/>
                    <a:pt x="6558" y="16928"/>
                  </a:cubicBezTo>
                  <a:cubicBezTo>
                    <a:pt x="6124" y="16766"/>
                    <a:pt x="5683" y="16691"/>
                    <a:pt x="5246" y="16691"/>
                  </a:cubicBezTo>
                  <a:cubicBezTo>
                    <a:pt x="2549" y="16691"/>
                    <a:pt x="0" y="19544"/>
                    <a:pt x="235" y="22397"/>
                  </a:cubicBezTo>
                  <a:cubicBezTo>
                    <a:pt x="543" y="25712"/>
                    <a:pt x="3653" y="28241"/>
                    <a:pt x="6934" y="28754"/>
                  </a:cubicBezTo>
                  <a:cubicBezTo>
                    <a:pt x="7500" y="28843"/>
                    <a:pt x="8069" y="28884"/>
                    <a:pt x="8638" y="28884"/>
                  </a:cubicBezTo>
                  <a:cubicBezTo>
                    <a:pt x="11336" y="28884"/>
                    <a:pt x="14042" y="27951"/>
                    <a:pt x="16469" y="26737"/>
                  </a:cubicBezTo>
                  <a:cubicBezTo>
                    <a:pt x="18690" y="30016"/>
                    <a:pt x="22238" y="31676"/>
                    <a:pt x="25792" y="31676"/>
                  </a:cubicBezTo>
                  <a:cubicBezTo>
                    <a:pt x="29128" y="31676"/>
                    <a:pt x="32469" y="30212"/>
                    <a:pt x="34720" y="27250"/>
                  </a:cubicBezTo>
                  <a:cubicBezTo>
                    <a:pt x="36761" y="28543"/>
                    <a:pt x="39194" y="29384"/>
                    <a:pt x="41588" y="29384"/>
                  </a:cubicBezTo>
                  <a:cubicBezTo>
                    <a:pt x="42802" y="29384"/>
                    <a:pt x="44005" y="29168"/>
                    <a:pt x="45143" y="28685"/>
                  </a:cubicBezTo>
                  <a:cubicBezTo>
                    <a:pt x="48493" y="27284"/>
                    <a:pt x="50680" y="23012"/>
                    <a:pt x="49039" y="19765"/>
                  </a:cubicBezTo>
                  <a:cubicBezTo>
                    <a:pt x="48014" y="17646"/>
                    <a:pt x="45690" y="16416"/>
                    <a:pt x="43366" y="16142"/>
                  </a:cubicBezTo>
                  <a:cubicBezTo>
                    <a:pt x="43001" y="16099"/>
                    <a:pt x="42642" y="16079"/>
                    <a:pt x="42288" y="16079"/>
                  </a:cubicBezTo>
                  <a:cubicBezTo>
                    <a:pt x="40157" y="16079"/>
                    <a:pt x="38202" y="16787"/>
                    <a:pt x="36121" y="17168"/>
                  </a:cubicBezTo>
                  <a:cubicBezTo>
                    <a:pt x="35847" y="15903"/>
                    <a:pt x="36838" y="14639"/>
                    <a:pt x="37180" y="13340"/>
                  </a:cubicBezTo>
                  <a:cubicBezTo>
                    <a:pt x="37830" y="11084"/>
                    <a:pt x="37761" y="8692"/>
                    <a:pt x="36975" y="6505"/>
                  </a:cubicBezTo>
                  <a:cubicBezTo>
                    <a:pt x="35882" y="3531"/>
                    <a:pt x="33455" y="1276"/>
                    <a:pt x="30447" y="353"/>
                  </a:cubicBezTo>
                  <a:cubicBezTo>
                    <a:pt x="29605" y="117"/>
                    <a:pt x="28741" y="1"/>
                    <a:pt x="278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3326717" y="4524187"/>
              <a:ext cx="1127819" cy="258888"/>
            </a:xfrm>
            <a:custGeom>
              <a:avLst/>
              <a:gdLst/>
              <a:ahLst/>
              <a:cxnLst/>
              <a:rect l="l" t="t" r="r" b="b"/>
              <a:pathLst>
                <a:path w="50103" h="11501" extrusionOk="0">
                  <a:moveTo>
                    <a:pt x="17567" y="0"/>
                  </a:moveTo>
                  <a:cubicBezTo>
                    <a:pt x="15414" y="2861"/>
                    <a:pt x="12064" y="4500"/>
                    <a:pt x="8573" y="4500"/>
                  </a:cubicBezTo>
                  <a:cubicBezTo>
                    <a:pt x="8019" y="4500"/>
                    <a:pt x="7461" y="4459"/>
                    <a:pt x="6904" y="4375"/>
                  </a:cubicBezTo>
                  <a:cubicBezTo>
                    <a:pt x="3657" y="3862"/>
                    <a:pt x="2427" y="1948"/>
                    <a:pt x="308" y="205"/>
                  </a:cubicBezTo>
                  <a:cubicBezTo>
                    <a:pt x="103" y="855"/>
                    <a:pt x="0" y="1538"/>
                    <a:pt x="68" y="2222"/>
                  </a:cubicBezTo>
                  <a:cubicBezTo>
                    <a:pt x="342" y="5503"/>
                    <a:pt x="3486" y="8066"/>
                    <a:pt x="6733" y="8579"/>
                  </a:cubicBezTo>
                  <a:cubicBezTo>
                    <a:pt x="7305" y="8668"/>
                    <a:pt x="7877" y="8709"/>
                    <a:pt x="8449" y="8709"/>
                  </a:cubicBezTo>
                  <a:cubicBezTo>
                    <a:pt x="11159" y="8709"/>
                    <a:pt x="13847" y="7776"/>
                    <a:pt x="16302" y="6562"/>
                  </a:cubicBezTo>
                  <a:cubicBezTo>
                    <a:pt x="18506" y="9841"/>
                    <a:pt x="22045" y="11501"/>
                    <a:pt x="25594" y="11501"/>
                  </a:cubicBezTo>
                  <a:cubicBezTo>
                    <a:pt x="28927" y="11501"/>
                    <a:pt x="32268" y="10037"/>
                    <a:pt x="34518" y="7075"/>
                  </a:cubicBezTo>
                  <a:cubicBezTo>
                    <a:pt x="36560" y="8368"/>
                    <a:pt x="39008" y="9209"/>
                    <a:pt x="41402" y="9209"/>
                  </a:cubicBezTo>
                  <a:cubicBezTo>
                    <a:pt x="42616" y="9209"/>
                    <a:pt x="43816" y="8993"/>
                    <a:pt x="44942" y="8510"/>
                  </a:cubicBezTo>
                  <a:cubicBezTo>
                    <a:pt x="48018" y="7246"/>
                    <a:pt x="50103" y="3623"/>
                    <a:pt x="49248" y="513"/>
                  </a:cubicBezTo>
                  <a:lnTo>
                    <a:pt x="49248" y="513"/>
                  </a:lnTo>
                  <a:cubicBezTo>
                    <a:pt x="47165" y="2255"/>
                    <a:pt x="44616" y="3112"/>
                    <a:pt x="42075" y="3112"/>
                  </a:cubicBezTo>
                  <a:cubicBezTo>
                    <a:pt x="39281" y="3112"/>
                    <a:pt x="36495" y="2075"/>
                    <a:pt x="34347" y="34"/>
                  </a:cubicBezTo>
                  <a:cubicBezTo>
                    <a:pt x="32194" y="3213"/>
                    <a:pt x="29460" y="6767"/>
                    <a:pt x="25632" y="6767"/>
                  </a:cubicBezTo>
                  <a:cubicBezTo>
                    <a:pt x="21907" y="6767"/>
                    <a:pt x="19173" y="3350"/>
                    <a:pt x="1756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3298242" y="4088799"/>
              <a:ext cx="1157847" cy="685722"/>
            </a:xfrm>
            <a:custGeom>
              <a:avLst/>
              <a:gdLst/>
              <a:ahLst/>
              <a:cxnLst/>
              <a:rect l="l" t="t" r="r" b="b"/>
              <a:pathLst>
                <a:path w="51437" h="30463" extrusionOk="0">
                  <a:moveTo>
                    <a:pt x="28483" y="886"/>
                  </a:moveTo>
                  <a:cubicBezTo>
                    <a:pt x="28535" y="886"/>
                    <a:pt x="28588" y="886"/>
                    <a:pt x="28640" y="887"/>
                  </a:cubicBezTo>
                  <a:cubicBezTo>
                    <a:pt x="30588" y="955"/>
                    <a:pt x="32468" y="1673"/>
                    <a:pt x="33972" y="2869"/>
                  </a:cubicBezTo>
                  <a:cubicBezTo>
                    <a:pt x="35578" y="4168"/>
                    <a:pt x="36672" y="5945"/>
                    <a:pt x="37116" y="7961"/>
                  </a:cubicBezTo>
                  <a:cubicBezTo>
                    <a:pt x="37595" y="10354"/>
                    <a:pt x="37321" y="12849"/>
                    <a:pt x="36399" y="15139"/>
                  </a:cubicBezTo>
                  <a:cubicBezTo>
                    <a:pt x="36276" y="15445"/>
                    <a:pt x="36565" y="15696"/>
                    <a:pt x="36847" y="15696"/>
                  </a:cubicBezTo>
                  <a:cubicBezTo>
                    <a:pt x="36880" y="15696"/>
                    <a:pt x="36913" y="15692"/>
                    <a:pt x="36945" y="15685"/>
                  </a:cubicBezTo>
                  <a:cubicBezTo>
                    <a:pt x="38814" y="15232"/>
                    <a:pt x="40765" y="14736"/>
                    <a:pt x="42702" y="14736"/>
                  </a:cubicBezTo>
                  <a:cubicBezTo>
                    <a:pt x="43246" y="14736"/>
                    <a:pt x="43788" y="14775"/>
                    <a:pt x="44327" y="14865"/>
                  </a:cubicBezTo>
                  <a:cubicBezTo>
                    <a:pt x="46310" y="15139"/>
                    <a:pt x="48053" y="16266"/>
                    <a:pt x="49112" y="17941"/>
                  </a:cubicBezTo>
                  <a:cubicBezTo>
                    <a:pt x="51436" y="22008"/>
                    <a:pt x="46446" y="25631"/>
                    <a:pt x="42926" y="26348"/>
                  </a:cubicBezTo>
                  <a:cubicBezTo>
                    <a:pt x="42465" y="26442"/>
                    <a:pt x="41988" y="26490"/>
                    <a:pt x="41508" y="26490"/>
                  </a:cubicBezTo>
                  <a:cubicBezTo>
                    <a:pt x="39713" y="26490"/>
                    <a:pt x="37895" y="25816"/>
                    <a:pt x="36843" y="24332"/>
                  </a:cubicBezTo>
                  <a:cubicBezTo>
                    <a:pt x="36757" y="24212"/>
                    <a:pt x="36621" y="24153"/>
                    <a:pt x="36484" y="24153"/>
                  </a:cubicBezTo>
                  <a:cubicBezTo>
                    <a:pt x="36347" y="24153"/>
                    <a:pt x="36211" y="24212"/>
                    <a:pt x="36125" y="24332"/>
                  </a:cubicBezTo>
                  <a:cubicBezTo>
                    <a:pt x="34724" y="26793"/>
                    <a:pt x="32400" y="28570"/>
                    <a:pt x="29666" y="29253"/>
                  </a:cubicBezTo>
                  <a:cubicBezTo>
                    <a:pt x="28851" y="29457"/>
                    <a:pt x="28024" y="29558"/>
                    <a:pt x="27202" y="29558"/>
                  </a:cubicBezTo>
                  <a:cubicBezTo>
                    <a:pt x="25266" y="29558"/>
                    <a:pt x="23358" y="29000"/>
                    <a:pt x="21703" y="27921"/>
                  </a:cubicBezTo>
                  <a:cubicBezTo>
                    <a:pt x="20336" y="27066"/>
                    <a:pt x="19242" y="25938"/>
                    <a:pt x="18456" y="24537"/>
                  </a:cubicBezTo>
                  <a:cubicBezTo>
                    <a:pt x="18361" y="24404"/>
                    <a:pt x="18212" y="24334"/>
                    <a:pt x="18064" y="24334"/>
                  </a:cubicBezTo>
                  <a:cubicBezTo>
                    <a:pt x="17946" y="24334"/>
                    <a:pt x="17829" y="24378"/>
                    <a:pt x="17738" y="24469"/>
                  </a:cubicBezTo>
                  <a:cubicBezTo>
                    <a:pt x="16303" y="26314"/>
                    <a:pt x="14423" y="27715"/>
                    <a:pt x="12236" y="28536"/>
                  </a:cubicBezTo>
                  <a:cubicBezTo>
                    <a:pt x="11204" y="28912"/>
                    <a:pt x="10125" y="29101"/>
                    <a:pt x="9048" y="29101"/>
                  </a:cubicBezTo>
                  <a:cubicBezTo>
                    <a:pt x="7878" y="29101"/>
                    <a:pt x="6709" y="28878"/>
                    <a:pt x="5605" y="28433"/>
                  </a:cubicBezTo>
                  <a:cubicBezTo>
                    <a:pt x="3555" y="27613"/>
                    <a:pt x="1983" y="25904"/>
                    <a:pt x="1402" y="23751"/>
                  </a:cubicBezTo>
                  <a:cubicBezTo>
                    <a:pt x="752" y="21735"/>
                    <a:pt x="1265" y="19547"/>
                    <a:pt x="2666" y="17975"/>
                  </a:cubicBezTo>
                  <a:cubicBezTo>
                    <a:pt x="3748" y="16869"/>
                    <a:pt x="5271" y="16203"/>
                    <a:pt x="6804" y="16203"/>
                  </a:cubicBezTo>
                  <a:cubicBezTo>
                    <a:pt x="7450" y="16203"/>
                    <a:pt x="8098" y="16321"/>
                    <a:pt x="8716" y="16574"/>
                  </a:cubicBezTo>
                  <a:cubicBezTo>
                    <a:pt x="8772" y="16602"/>
                    <a:pt x="8826" y="16615"/>
                    <a:pt x="8877" y="16615"/>
                  </a:cubicBezTo>
                  <a:cubicBezTo>
                    <a:pt x="9191" y="16615"/>
                    <a:pt x="9361" y="16121"/>
                    <a:pt x="9126" y="15856"/>
                  </a:cubicBezTo>
                  <a:cubicBezTo>
                    <a:pt x="7109" y="13669"/>
                    <a:pt x="7007" y="10080"/>
                    <a:pt x="8579" y="7586"/>
                  </a:cubicBezTo>
                  <a:cubicBezTo>
                    <a:pt x="9365" y="6355"/>
                    <a:pt x="10561" y="5501"/>
                    <a:pt x="11962" y="5125"/>
                  </a:cubicBezTo>
                  <a:cubicBezTo>
                    <a:pt x="12502" y="5003"/>
                    <a:pt x="13058" y="4940"/>
                    <a:pt x="13613" y="4940"/>
                  </a:cubicBezTo>
                  <a:cubicBezTo>
                    <a:pt x="14463" y="4940"/>
                    <a:pt x="15312" y="5088"/>
                    <a:pt x="16098" y="5398"/>
                  </a:cubicBezTo>
                  <a:cubicBezTo>
                    <a:pt x="17601" y="5945"/>
                    <a:pt x="18798" y="7039"/>
                    <a:pt x="19515" y="8474"/>
                  </a:cubicBezTo>
                  <a:cubicBezTo>
                    <a:pt x="19585" y="8625"/>
                    <a:pt x="19726" y="8689"/>
                    <a:pt x="19874" y="8689"/>
                  </a:cubicBezTo>
                  <a:cubicBezTo>
                    <a:pt x="20160" y="8689"/>
                    <a:pt x="20471" y="8448"/>
                    <a:pt x="20336" y="8132"/>
                  </a:cubicBezTo>
                  <a:cubicBezTo>
                    <a:pt x="20206" y="7811"/>
                    <a:pt x="20052" y="7506"/>
                    <a:pt x="19877" y="7220"/>
                  </a:cubicBezTo>
                  <a:lnTo>
                    <a:pt x="19877" y="7220"/>
                  </a:lnTo>
                  <a:cubicBezTo>
                    <a:pt x="19912" y="7182"/>
                    <a:pt x="19941" y="7134"/>
                    <a:pt x="19960" y="7073"/>
                  </a:cubicBezTo>
                  <a:cubicBezTo>
                    <a:pt x="21173" y="3364"/>
                    <a:pt x="24616" y="886"/>
                    <a:pt x="28483" y="886"/>
                  </a:cubicBezTo>
                  <a:close/>
                  <a:moveTo>
                    <a:pt x="28574" y="0"/>
                  </a:moveTo>
                  <a:cubicBezTo>
                    <a:pt x="26755" y="0"/>
                    <a:pt x="24966" y="520"/>
                    <a:pt x="23411" y="1536"/>
                  </a:cubicBezTo>
                  <a:cubicBezTo>
                    <a:pt x="21568" y="2700"/>
                    <a:pt x="20154" y="4476"/>
                    <a:pt x="19399" y="6546"/>
                  </a:cubicBezTo>
                  <a:lnTo>
                    <a:pt x="19399" y="6546"/>
                  </a:lnTo>
                  <a:cubicBezTo>
                    <a:pt x="18022" y="4855"/>
                    <a:pt x="15815" y="3943"/>
                    <a:pt x="13616" y="3943"/>
                  </a:cubicBezTo>
                  <a:cubicBezTo>
                    <a:pt x="13153" y="3943"/>
                    <a:pt x="12690" y="3983"/>
                    <a:pt x="12236" y="4065"/>
                  </a:cubicBezTo>
                  <a:cubicBezTo>
                    <a:pt x="10595" y="4373"/>
                    <a:pt x="9160" y="5296"/>
                    <a:pt x="8169" y="6629"/>
                  </a:cubicBezTo>
                  <a:cubicBezTo>
                    <a:pt x="6303" y="9276"/>
                    <a:pt x="6186" y="12718"/>
                    <a:pt x="7793" y="15439"/>
                  </a:cubicBezTo>
                  <a:lnTo>
                    <a:pt x="7793" y="15439"/>
                  </a:lnTo>
                  <a:cubicBezTo>
                    <a:pt x="7399" y="15363"/>
                    <a:pt x="7001" y="15325"/>
                    <a:pt x="6605" y="15325"/>
                  </a:cubicBezTo>
                  <a:cubicBezTo>
                    <a:pt x="5217" y="15325"/>
                    <a:pt x="3848" y="15790"/>
                    <a:pt x="2735" y="16711"/>
                  </a:cubicBezTo>
                  <a:cubicBezTo>
                    <a:pt x="889" y="18180"/>
                    <a:pt x="0" y="20538"/>
                    <a:pt x="376" y="22897"/>
                  </a:cubicBezTo>
                  <a:cubicBezTo>
                    <a:pt x="718" y="25289"/>
                    <a:pt x="2119" y="27442"/>
                    <a:pt x="4204" y="28672"/>
                  </a:cubicBezTo>
                  <a:cubicBezTo>
                    <a:pt x="5744" y="29549"/>
                    <a:pt x="7464" y="29998"/>
                    <a:pt x="9194" y="29998"/>
                  </a:cubicBezTo>
                  <a:cubicBezTo>
                    <a:pt x="9960" y="29998"/>
                    <a:pt x="10729" y="29910"/>
                    <a:pt x="11484" y="29732"/>
                  </a:cubicBezTo>
                  <a:cubicBezTo>
                    <a:pt x="14061" y="29040"/>
                    <a:pt x="16350" y="27597"/>
                    <a:pt x="18030" y="25536"/>
                  </a:cubicBezTo>
                  <a:lnTo>
                    <a:pt x="18030" y="25536"/>
                  </a:lnTo>
                  <a:cubicBezTo>
                    <a:pt x="19646" y="27876"/>
                    <a:pt x="22052" y="29544"/>
                    <a:pt x="24813" y="30210"/>
                  </a:cubicBezTo>
                  <a:cubicBezTo>
                    <a:pt x="25593" y="30379"/>
                    <a:pt x="26383" y="30462"/>
                    <a:pt x="27168" y="30462"/>
                  </a:cubicBezTo>
                  <a:cubicBezTo>
                    <a:pt x="29408" y="30462"/>
                    <a:pt x="31612" y="29783"/>
                    <a:pt x="33459" y="28467"/>
                  </a:cubicBezTo>
                  <a:cubicBezTo>
                    <a:pt x="34700" y="27590"/>
                    <a:pt x="35753" y="26498"/>
                    <a:pt x="36548" y="25238"/>
                  </a:cubicBezTo>
                  <a:lnTo>
                    <a:pt x="36548" y="25238"/>
                  </a:lnTo>
                  <a:cubicBezTo>
                    <a:pt x="37793" y="26560"/>
                    <a:pt x="39555" y="27332"/>
                    <a:pt x="41408" y="27332"/>
                  </a:cubicBezTo>
                  <a:cubicBezTo>
                    <a:pt x="41605" y="27332"/>
                    <a:pt x="41804" y="27323"/>
                    <a:pt x="42003" y="27305"/>
                  </a:cubicBezTo>
                  <a:cubicBezTo>
                    <a:pt x="44430" y="27032"/>
                    <a:pt x="46720" y="25972"/>
                    <a:pt x="48531" y="24298"/>
                  </a:cubicBezTo>
                  <a:cubicBezTo>
                    <a:pt x="49386" y="23546"/>
                    <a:pt x="50035" y="22555"/>
                    <a:pt x="50411" y="21495"/>
                  </a:cubicBezTo>
                  <a:cubicBezTo>
                    <a:pt x="50753" y="20470"/>
                    <a:pt x="50718" y="19342"/>
                    <a:pt x="50343" y="18351"/>
                  </a:cubicBezTo>
                  <a:cubicBezTo>
                    <a:pt x="49522" y="16335"/>
                    <a:pt x="47813" y="14797"/>
                    <a:pt x="45729" y="14182"/>
                  </a:cubicBezTo>
                  <a:cubicBezTo>
                    <a:pt x="44790" y="13898"/>
                    <a:pt x="43823" y="13785"/>
                    <a:pt x="42847" y="13785"/>
                  </a:cubicBezTo>
                  <a:cubicBezTo>
                    <a:pt x="41070" y="13785"/>
                    <a:pt x="39264" y="14159"/>
                    <a:pt x="37542" y="14559"/>
                  </a:cubicBezTo>
                  <a:lnTo>
                    <a:pt x="37542" y="14559"/>
                  </a:lnTo>
                  <a:cubicBezTo>
                    <a:pt x="38912" y="10465"/>
                    <a:pt x="38438" y="5579"/>
                    <a:pt x="35100" y="2562"/>
                  </a:cubicBezTo>
                  <a:cubicBezTo>
                    <a:pt x="33493" y="1160"/>
                    <a:pt x="31477" y="272"/>
                    <a:pt x="29358" y="33"/>
                  </a:cubicBezTo>
                  <a:cubicBezTo>
                    <a:pt x="29097" y="11"/>
                    <a:pt x="28835" y="0"/>
                    <a:pt x="285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5"/>
          <p:cNvGrpSpPr/>
          <p:nvPr/>
        </p:nvGrpSpPr>
        <p:grpSpPr>
          <a:xfrm>
            <a:off x="7382822" y="225000"/>
            <a:ext cx="1380178" cy="1022202"/>
            <a:chOff x="5917753" y="1127631"/>
            <a:chExt cx="1380178" cy="1022202"/>
          </a:xfrm>
        </p:grpSpPr>
        <p:sp>
          <p:nvSpPr>
            <p:cNvPr id="479" name="Google Shape;479;p25"/>
            <p:cNvSpPr/>
            <p:nvPr/>
          </p:nvSpPr>
          <p:spPr>
            <a:xfrm>
              <a:off x="5970066" y="1245381"/>
              <a:ext cx="1099366" cy="504674"/>
            </a:xfrm>
            <a:custGeom>
              <a:avLst/>
              <a:gdLst/>
              <a:ahLst/>
              <a:cxnLst/>
              <a:rect l="l" t="t" r="r" b="b"/>
              <a:pathLst>
                <a:path w="48839" h="22420" extrusionOk="0">
                  <a:moveTo>
                    <a:pt x="48839" y="0"/>
                  </a:moveTo>
                  <a:lnTo>
                    <a:pt x="45524" y="1333"/>
                  </a:lnTo>
                  <a:cubicBezTo>
                    <a:pt x="38039" y="4340"/>
                    <a:pt x="30384" y="6938"/>
                    <a:pt x="22591" y="9057"/>
                  </a:cubicBezTo>
                  <a:cubicBezTo>
                    <a:pt x="15141" y="11005"/>
                    <a:pt x="7622" y="12474"/>
                    <a:pt x="1" y="13466"/>
                  </a:cubicBezTo>
                  <a:cubicBezTo>
                    <a:pt x="787" y="14047"/>
                    <a:pt x="1539" y="14628"/>
                    <a:pt x="2359" y="15140"/>
                  </a:cubicBezTo>
                  <a:cubicBezTo>
                    <a:pt x="7143" y="18216"/>
                    <a:pt x="12441" y="20335"/>
                    <a:pt x="17670" y="22420"/>
                  </a:cubicBezTo>
                  <a:cubicBezTo>
                    <a:pt x="20301" y="20096"/>
                    <a:pt x="23001" y="17840"/>
                    <a:pt x="25770" y="15687"/>
                  </a:cubicBezTo>
                  <a:cubicBezTo>
                    <a:pt x="30794" y="11723"/>
                    <a:pt x="36023" y="7997"/>
                    <a:pt x="41423" y="4511"/>
                  </a:cubicBezTo>
                  <a:cubicBezTo>
                    <a:pt x="43849" y="2939"/>
                    <a:pt x="46310" y="1435"/>
                    <a:pt x="48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6387042" y="1201509"/>
              <a:ext cx="809325" cy="857046"/>
            </a:xfrm>
            <a:custGeom>
              <a:avLst/>
              <a:gdLst/>
              <a:ahLst/>
              <a:cxnLst/>
              <a:rect l="l" t="t" r="r" b="b"/>
              <a:pathLst>
                <a:path w="35954" h="38074" extrusionOk="0">
                  <a:moveTo>
                    <a:pt x="35954" y="1"/>
                  </a:moveTo>
                  <a:lnTo>
                    <a:pt x="35954" y="1"/>
                  </a:lnTo>
                  <a:cubicBezTo>
                    <a:pt x="34211" y="958"/>
                    <a:pt x="32468" y="1915"/>
                    <a:pt x="30759" y="2940"/>
                  </a:cubicBezTo>
                  <a:cubicBezTo>
                    <a:pt x="25223" y="6153"/>
                    <a:pt x="19857" y="9639"/>
                    <a:pt x="14662" y="13432"/>
                  </a:cubicBezTo>
                  <a:cubicBezTo>
                    <a:pt x="9604" y="17123"/>
                    <a:pt x="4682" y="21019"/>
                    <a:pt x="0" y="25189"/>
                  </a:cubicBezTo>
                  <a:cubicBezTo>
                    <a:pt x="718" y="29461"/>
                    <a:pt x="1265" y="33801"/>
                    <a:pt x="1880" y="38074"/>
                  </a:cubicBezTo>
                  <a:cubicBezTo>
                    <a:pt x="2119" y="36843"/>
                    <a:pt x="2358" y="35613"/>
                    <a:pt x="2598" y="34348"/>
                  </a:cubicBezTo>
                  <a:cubicBezTo>
                    <a:pt x="2837" y="33255"/>
                    <a:pt x="3042" y="32195"/>
                    <a:pt x="3247" y="31136"/>
                  </a:cubicBezTo>
                  <a:cubicBezTo>
                    <a:pt x="3418" y="30179"/>
                    <a:pt x="3726" y="29222"/>
                    <a:pt x="4101" y="28333"/>
                  </a:cubicBezTo>
                  <a:cubicBezTo>
                    <a:pt x="4888" y="26727"/>
                    <a:pt x="6494" y="25599"/>
                    <a:pt x="7793" y="24505"/>
                  </a:cubicBezTo>
                  <a:lnTo>
                    <a:pt x="12372" y="20541"/>
                  </a:lnTo>
                  <a:cubicBezTo>
                    <a:pt x="15414" y="17944"/>
                    <a:pt x="18421" y="15346"/>
                    <a:pt x="21429" y="12715"/>
                  </a:cubicBezTo>
                  <a:cubicBezTo>
                    <a:pt x="26282" y="8477"/>
                    <a:pt x="31101" y="4239"/>
                    <a:pt x="35954" y="1"/>
                  </a:cubicBezTo>
                  <a:close/>
                </a:path>
              </a:pathLst>
            </a:custGeom>
            <a:solidFill>
              <a:srgbClr val="F9C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6443204" y="1835435"/>
              <a:ext cx="242343" cy="276963"/>
            </a:xfrm>
            <a:custGeom>
              <a:avLst/>
              <a:gdLst/>
              <a:ahLst/>
              <a:cxnLst/>
              <a:rect l="l" t="t" r="r" b="b"/>
              <a:pathLst>
                <a:path w="10766" h="12304" extrusionOk="0">
                  <a:moveTo>
                    <a:pt x="3110" y="0"/>
                  </a:moveTo>
                  <a:cubicBezTo>
                    <a:pt x="2734" y="547"/>
                    <a:pt x="2495" y="1128"/>
                    <a:pt x="2290" y="1743"/>
                  </a:cubicBezTo>
                  <a:cubicBezTo>
                    <a:pt x="2051" y="2632"/>
                    <a:pt x="1880" y="3486"/>
                    <a:pt x="1675" y="4443"/>
                  </a:cubicBezTo>
                  <a:cubicBezTo>
                    <a:pt x="1504" y="5400"/>
                    <a:pt x="1299" y="6357"/>
                    <a:pt x="1094" y="7314"/>
                  </a:cubicBezTo>
                  <a:cubicBezTo>
                    <a:pt x="752" y="8989"/>
                    <a:pt x="376" y="10629"/>
                    <a:pt x="0" y="12304"/>
                  </a:cubicBezTo>
                  <a:lnTo>
                    <a:pt x="1709" y="10766"/>
                  </a:lnTo>
                  <a:lnTo>
                    <a:pt x="2222" y="10219"/>
                  </a:lnTo>
                  <a:cubicBezTo>
                    <a:pt x="3213" y="9262"/>
                    <a:pt x="4204" y="8271"/>
                    <a:pt x="5229" y="7280"/>
                  </a:cubicBezTo>
                  <a:cubicBezTo>
                    <a:pt x="6289" y="6289"/>
                    <a:pt x="7314" y="5332"/>
                    <a:pt x="8373" y="4375"/>
                  </a:cubicBezTo>
                  <a:cubicBezTo>
                    <a:pt x="8886" y="3931"/>
                    <a:pt x="9399" y="3452"/>
                    <a:pt x="9911" y="3008"/>
                  </a:cubicBezTo>
                  <a:cubicBezTo>
                    <a:pt x="10185" y="2769"/>
                    <a:pt x="10458" y="2529"/>
                    <a:pt x="10766" y="2256"/>
                  </a:cubicBezTo>
                  <a:cubicBezTo>
                    <a:pt x="8168" y="1607"/>
                    <a:pt x="5605" y="923"/>
                    <a:pt x="3110" y="0"/>
                  </a:cubicBezTo>
                  <a:close/>
                </a:path>
              </a:pathLst>
            </a:custGeom>
            <a:solidFill>
              <a:srgbClr val="F896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6524735" y="1199213"/>
              <a:ext cx="704721" cy="725475"/>
            </a:xfrm>
            <a:custGeom>
              <a:avLst/>
              <a:gdLst/>
              <a:ahLst/>
              <a:cxnLst/>
              <a:rect l="l" t="t" r="r" b="b"/>
              <a:pathLst>
                <a:path w="31307" h="32229" extrusionOk="0">
                  <a:moveTo>
                    <a:pt x="31307" y="0"/>
                  </a:moveTo>
                  <a:lnTo>
                    <a:pt x="31307" y="0"/>
                  </a:lnTo>
                  <a:cubicBezTo>
                    <a:pt x="28846" y="2119"/>
                    <a:pt x="26385" y="4238"/>
                    <a:pt x="23959" y="6391"/>
                  </a:cubicBezTo>
                  <a:cubicBezTo>
                    <a:pt x="17978" y="11586"/>
                    <a:pt x="12031" y="16849"/>
                    <a:pt x="6084" y="22078"/>
                  </a:cubicBezTo>
                  <a:lnTo>
                    <a:pt x="1607" y="26043"/>
                  </a:lnTo>
                  <a:cubicBezTo>
                    <a:pt x="1060" y="26521"/>
                    <a:pt x="514" y="27034"/>
                    <a:pt x="1" y="27581"/>
                  </a:cubicBezTo>
                  <a:cubicBezTo>
                    <a:pt x="1368" y="27923"/>
                    <a:pt x="2735" y="28299"/>
                    <a:pt x="4102" y="28640"/>
                  </a:cubicBezTo>
                  <a:cubicBezTo>
                    <a:pt x="9604" y="30076"/>
                    <a:pt x="15175" y="31272"/>
                    <a:pt x="20780" y="32229"/>
                  </a:cubicBezTo>
                  <a:cubicBezTo>
                    <a:pt x="20951" y="29563"/>
                    <a:pt x="21259" y="26931"/>
                    <a:pt x="21703" y="24300"/>
                  </a:cubicBezTo>
                  <a:cubicBezTo>
                    <a:pt x="22523" y="19413"/>
                    <a:pt x="23924" y="14628"/>
                    <a:pt x="25838" y="10082"/>
                  </a:cubicBezTo>
                  <a:cubicBezTo>
                    <a:pt x="27342" y="6528"/>
                    <a:pt x="29153" y="3179"/>
                    <a:pt x="3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5917753" y="1127631"/>
              <a:ext cx="1380178" cy="1022202"/>
            </a:xfrm>
            <a:custGeom>
              <a:avLst/>
              <a:gdLst/>
              <a:ahLst/>
              <a:cxnLst/>
              <a:rect l="l" t="t" r="r" b="b"/>
              <a:pathLst>
                <a:path w="61314" h="45411" extrusionOk="0">
                  <a:moveTo>
                    <a:pt x="51163" y="5231"/>
                  </a:moveTo>
                  <a:lnTo>
                    <a:pt x="51163" y="5231"/>
                  </a:lnTo>
                  <a:cubicBezTo>
                    <a:pt x="48634" y="6666"/>
                    <a:pt x="46173" y="8170"/>
                    <a:pt x="43747" y="9742"/>
                  </a:cubicBezTo>
                  <a:cubicBezTo>
                    <a:pt x="38347" y="13228"/>
                    <a:pt x="33118" y="16954"/>
                    <a:pt x="28094" y="20918"/>
                  </a:cubicBezTo>
                  <a:cubicBezTo>
                    <a:pt x="25325" y="23071"/>
                    <a:pt x="22625" y="25327"/>
                    <a:pt x="19994" y="27651"/>
                  </a:cubicBezTo>
                  <a:cubicBezTo>
                    <a:pt x="14765" y="25566"/>
                    <a:pt x="9467" y="23447"/>
                    <a:pt x="4683" y="20371"/>
                  </a:cubicBezTo>
                  <a:cubicBezTo>
                    <a:pt x="3863" y="19859"/>
                    <a:pt x="3111" y="19278"/>
                    <a:pt x="2325" y="18697"/>
                  </a:cubicBezTo>
                  <a:cubicBezTo>
                    <a:pt x="9946" y="17705"/>
                    <a:pt x="17465" y="16236"/>
                    <a:pt x="24915" y="14288"/>
                  </a:cubicBezTo>
                  <a:cubicBezTo>
                    <a:pt x="32708" y="12169"/>
                    <a:pt x="40363" y="9571"/>
                    <a:pt x="47848" y="6564"/>
                  </a:cubicBezTo>
                  <a:lnTo>
                    <a:pt x="51163" y="5231"/>
                  </a:lnTo>
                  <a:close/>
                  <a:moveTo>
                    <a:pt x="19652" y="28744"/>
                  </a:moveTo>
                  <a:lnTo>
                    <a:pt x="19960" y="28847"/>
                  </a:lnTo>
                  <a:cubicBezTo>
                    <a:pt x="19994" y="28881"/>
                    <a:pt x="20028" y="28881"/>
                    <a:pt x="20096" y="28881"/>
                  </a:cubicBezTo>
                  <a:cubicBezTo>
                    <a:pt x="20131" y="29291"/>
                    <a:pt x="20199" y="29701"/>
                    <a:pt x="20233" y="30111"/>
                  </a:cubicBezTo>
                  <a:cubicBezTo>
                    <a:pt x="20199" y="30009"/>
                    <a:pt x="20165" y="29906"/>
                    <a:pt x="20131" y="29804"/>
                  </a:cubicBezTo>
                  <a:lnTo>
                    <a:pt x="20131" y="29770"/>
                  </a:lnTo>
                  <a:cubicBezTo>
                    <a:pt x="19994" y="29428"/>
                    <a:pt x="19823" y="29052"/>
                    <a:pt x="19652" y="28744"/>
                  </a:cubicBezTo>
                  <a:close/>
                  <a:moveTo>
                    <a:pt x="58272" y="3180"/>
                  </a:moveTo>
                  <a:lnTo>
                    <a:pt x="58272" y="3180"/>
                  </a:lnTo>
                  <a:cubicBezTo>
                    <a:pt x="56118" y="6359"/>
                    <a:pt x="54307" y="9708"/>
                    <a:pt x="52803" y="13262"/>
                  </a:cubicBezTo>
                  <a:cubicBezTo>
                    <a:pt x="50889" y="17808"/>
                    <a:pt x="49488" y="22593"/>
                    <a:pt x="48668" y="27480"/>
                  </a:cubicBezTo>
                  <a:cubicBezTo>
                    <a:pt x="48224" y="30111"/>
                    <a:pt x="47916" y="32743"/>
                    <a:pt x="47745" y="35409"/>
                  </a:cubicBezTo>
                  <a:cubicBezTo>
                    <a:pt x="42140" y="34452"/>
                    <a:pt x="36569" y="33256"/>
                    <a:pt x="31067" y="31820"/>
                  </a:cubicBezTo>
                  <a:cubicBezTo>
                    <a:pt x="29700" y="31479"/>
                    <a:pt x="28333" y="31103"/>
                    <a:pt x="26966" y="30761"/>
                  </a:cubicBezTo>
                  <a:cubicBezTo>
                    <a:pt x="27479" y="30214"/>
                    <a:pt x="28025" y="29701"/>
                    <a:pt x="28572" y="29223"/>
                  </a:cubicBezTo>
                  <a:lnTo>
                    <a:pt x="33049" y="25258"/>
                  </a:lnTo>
                  <a:cubicBezTo>
                    <a:pt x="38996" y="20029"/>
                    <a:pt x="44943" y="14766"/>
                    <a:pt x="50924" y="9571"/>
                  </a:cubicBezTo>
                  <a:cubicBezTo>
                    <a:pt x="53350" y="7418"/>
                    <a:pt x="55811" y="5299"/>
                    <a:pt x="58272" y="3180"/>
                  </a:cubicBezTo>
                  <a:close/>
                  <a:moveTo>
                    <a:pt x="56802" y="3283"/>
                  </a:moveTo>
                  <a:lnTo>
                    <a:pt x="56802" y="3283"/>
                  </a:lnTo>
                  <a:cubicBezTo>
                    <a:pt x="51949" y="7521"/>
                    <a:pt x="47130" y="11759"/>
                    <a:pt x="42277" y="15997"/>
                  </a:cubicBezTo>
                  <a:cubicBezTo>
                    <a:pt x="39269" y="18628"/>
                    <a:pt x="36262" y="21226"/>
                    <a:pt x="33220" y="23823"/>
                  </a:cubicBezTo>
                  <a:lnTo>
                    <a:pt x="28641" y="27787"/>
                  </a:lnTo>
                  <a:cubicBezTo>
                    <a:pt x="27342" y="28881"/>
                    <a:pt x="25736" y="30009"/>
                    <a:pt x="24949" y="31615"/>
                  </a:cubicBezTo>
                  <a:cubicBezTo>
                    <a:pt x="24574" y="32504"/>
                    <a:pt x="24266" y="33461"/>
                    <a:pt x="24095" y="34418"/>
                  </a:cubicBezTo>
                  <a:cubicBezTo>
                    <a:pt x="23890" y="35477"/>
                    <a:pt x="23685" y="36537"/>
                    <a:pt x="23446" y="37630"/>
                  </a:cubicBezTo>
                  <a:cubicBezTo>
                    <a:pt x="23206" y="38895"/>
                    <a:pt x="22967" y="40125"/>
                    <a:pt x="22728" y="41356"/>
                  </a:cubicBezTo>
                  <a:lnTo>
                    <a:pt x="22728" y="41321"/>
                  </a:lnTo>
                  <a:cubicBezTo>
                    <a:pt x="22113" y="37049"/>
                    <a:pt x="21566" y="32709"/>
                    <a:pt x="20848" y="28437"/>
                  </a:cubicBezTo>
                  <a:cubicBezTo>
                    <a:pt x="25530" y="24301"/>
                    <a:pt x="30452" y="20405"/>
                    <a:pt x="35510" y="16714"/>
                  </a:cubicBezTo>
                  <a:cubicBezTo>
                    <a:pt x="40705" y="12921"/>
                    <a:pt x="46071" y="9435"/>
                    <a:pt x="51607" y="6222"/>
                  </a:cubicBezTo>
                  <a:cubicBezTo>
                    <a:pt x="53316" y="5197"/>
                    <a:pt x="55059" y="4240"/>
                    <a:pt x="56802" y="3283"/>
                  </a:cubicBezTo>
                  <a:close/>
                  <a:moveTo>
                    <a:pt x="26453" y="31410"/>
                  </a:moveTo>
                  <a:cubicBezTo>
                    <a:pt x="28948" y="32333"/>
                    <a:pt x="31511" y="33016"/>
                    <a:pt x="34109" y="33666"/>
                  </a:cubicBezTo>
                  <a:cubicBezTo>
                    <a:pt x="33801" y="33973"/>
                    <a:pt x="33528" y="34213"/>
                    <a:pt x="33254" y="34452"/>
                  </a:cubicBezTo>
                  <a:lnTo>
                    <a:pt x="33254" y="34418"/>
                  </a:lnTo>
                  <a:cubicBezTo>
                    <a:pt x="32742" y="34862"/>
                    <a:pt x="32229" y="35340"/>
                    <a:pt x="31716" y="35785"/>
                  </a:cubicBezTo>
                  <a:cubicBezTo>
                    <a:pt x="30657" y="36742"/>
                    <a:pt x="29632" y="37699"/>
                    <a:pt x="28572" y="38690"/>
                  </a:cubicBezTo>
                  <a:cubicBezTo>
                    <a:pt x="27547" y="39681"/>
                    <a:pt x="26556" y="40672"/>
                    <a:pt x="25565" y="41629"/>
                  </a:cubicBezTo>
                  <a:lnTo>
                    <a:pt x="25052" y="42176"/>
                  </a:lnTo>
                  <a:lnTo>
                    <a:pt x="23343" y="43714"/>
                  </a:lnTo>
                  <a:cubicBezTo>
                    <a:pt x="23719" y="42039"/>
                    <a:pt x="24095" y="40399"/>
                    <a:pt x="24437" y="38724"/>
                  </a:cubicBezTo>
                  <a:cubicBezTo>
                    <a:pt x="24642" y="37767"/>
                    <a:pt x="24847" y="36810"/>
                    <a:pt x="25018" y="35853"/>
                  </a:cubicBezTo>
                  <a:cubicBezTo>
                    <a:pt x="25223" y="34896"/>
                    <a:pt x="25394" y="34042"/>
                    <a:pt x="25633" y="33153"/>
                  </a:cubicBezTo>
                  <a:cubicBezTo>
                    <a:pt x="25838" y="32538"/>
                    <a:pt x="26077" y="31957"/>
                    <a:pt x="26453" y="31410"/>
                  </a:cubicBezTo>
                  <a:close/>
                  <a:moveTo>
                    <a:pt x="60703" y="1"/>
                  </a:moveTo>
                  <a:cubicBezTo>
                    <a:pt x="60593" y="1"/>
                    <a:pt x="60485" y="45"/>
                    <a:pt x="60391" y="139"/>
                  </a:cubicBezTo>
                  <a:lnTo>
                    <a:pt x="60151" y="344"/>
                  </a:lnTo>
                  <a:cubicBezTo>
                    <a:pt x="59707" y="583"/>
                    <a:pt x="59297" y="788"/>
                    <a:pt x="58853" y="1027"/>
                  </a:cubicBezTo>
                  <a:cubicBezTo>
                    <a:pt x="55537" y="2292"/>
                    <a:pt x="52291" y="3727"/>
                    <a:pt x="49010" y="5060"/>
                  </a:cubicBezTo>
                  <a:cubicBezTo>
                    <a:pt x="45216" y="6564"/>
                    <a:pt x="41423" y="7999"/>
                    <a:pt x="37595" y="9332"/>
                  </a:cubicBezTo>
                  <a:cubicBezTo>
                    <a:pt x="30042" y="11930"/>
                    <a:pt x="22352" y="14049"/>
                    <a:pt x="14526" y="15655"/>
                  </a:cubicBezTo>
                  <a:cubicBezTo>
                    <a:pt x="9980" y="16543"/>
                    <a:pt x="5435" y="17295"/>
                    <a:pt x="855" y="17740"/>
                  </a:cubicBezTo>
                  <a:cubicBezTo>
                    <a:pt x="377" y="17774"/>
                    <a:pt x="1" y="18389"/>
                    <a:pt x="411" y="18731"/>
                  </a:cubicBezTo>
                  <a:cubicBezTo>
                    <a:pt x="2427" y="20405"/>
                    <a:pt x="4614" y="21875"/>
                    <a:pt x="6973" y="23105"/>
                  </a:cubicBezTo>
                  <a:cubicBezTo>
                    <a:pt x="9536" y="24472"/>
                    <a:pt x="12133" y="25703"/>
                    <a:pt x="14833" y="26831"/>
                  </a:cubicBezTo>
                  <a:cubicBezTo>
                    <a:pt x="16132" y="27343"/>
                    <a:pt x="17396" y="27856"/>
                    <a:pt x="18695" y="28368"/>
                  </a:cubicBezTo>
                  <a:cubicBezTo>
                    <a:pt x="19037" y="28881"/>
                    <a:pt x="19310" y="29462"/>
                    <a:pt x="19481" y="30077"/>
                  </a:cubicBezTo>
                  <a:cubicBezTo>
                    <a:pt x="19755" y="31171"/>
                    <a:pt x="19891" y="32299"/>
                    <a:pt x="20131" y="33392"/>
                  </a:cubicBezTo>
                  <a:cubicBezTo>
                    <a:pt x="20609" y="35887"/>
                    <a:pt x="21053" y="38348"/>
                    <a:pt x="21498" y="40843"/>
                  </a:cubicBezTo>
                  <a:cubicBezTo>
                    <a:pt x="21771" y="42244"/>
                    <a:pt x="22044" y="43645"/>
                    <a:pt x="22250" y="45081"/>
                  </a:cubicBezTo>
                  <a:cubicBezTo>
                    <a:pt x="22291" y="45308"/>
                    <a:pt x="22482" y="45411"/>
                    <a:pt x="22680" y="45411"/>
                  </a:cubicBezTo>
                  <a:cubicBezTo>
                    <a:pt x="22809" y="45411"/>
                    <a:pt x="22941" y="45367"/>
                    <a:pt x="23036" y="45286"/>
                  </a:cubicBezTo>
                  <a:cubicBezTo>
                    <a:pt x="25291" y="43269"/>
                    <a:pt x="27547" y="41253"/>
                    <a:pt x="29803" y="39202"/>
                  </a:cubicBezTo>
                  <a:cubicBezTo>
                    <a:pt x="30896" y="38211"/>
                    <a:pt x="32024" y="37186"/>
                    <a:pt x="33118" y="36195"/>
                  </a:cubicBezTo>
                  <a:cubicBezTo>
                    <a:pt x="33972" y="35375"/>
                    <a:pt x="34895" y="34349"/>
                    <a:pt x="36091" y="34178"/>
                  </a:cubicBezTo>
                  <a:cubicBezTo>
                    <a:pt x="38449" y="34759"/>
                    <a:pt x="40842" y="35272"/>
                    <a:pt x="43234" y="35751"/>
                  </a:cubicBezTo>
                  <a:cubicBezTo>
                    <a:pt x="44874" y="36058"/>
                    <a:pt x="46481" y="36366"/>
                    <a:pt x="48155" y="36605"/>
                  </a:cubicBezTo>
                  <a:cubicBezTo>
                    <a:pt x="48205" y="36620"/>
                    <a:pt x="48254" y="36627"/>
                    <a:pt x="48304" y="36627"/>
                  </a:cubicBezTo>
                  <a:cubicBezTo>
                    <a:pt x="48598" y="36627"/>
                    <a:pt x="48873" y="36380"/>
                    <a:pt x="48873" y="36058"/>
                  </a:cubicBezTo>
                  <a:cubicBezTo>
                    <a:pt x="49146" y="31103"/>
                    <a:pt x="49933" y="26181"/>
                    <a:pt x="51231" y="21396"/>
                  </a:cubicBezTo>
                  <a:cubicBezTo>
                    <a:pt x="52496" y="16714"/>
                    <a:pt x="54341" y="12203"/>
                    <a:pt x="56699" y="7931"/>
                  </a:cubicBezTo>
                  <a:cubicBezTo>
                    <a:pt x="58067" y="5504"/>
                    <a:pt x="59570" y="3146"/>
                    <a:pt x="61177" y="856"/>
                  </a:cubicBezTo>
                  <a:lnTo>
                    <a:pt x="61211" y="788"/>
                  </a:lnTo>
                  <a:cubicBezTo>
                    <a:pt x="61245" y="754"/>
                    <a:pt x="61245" y="720"/>
                    <a:pt x="61279" y="686"/>
                  </a:cubicBezTo>
                  <a:cubicBezTo>
                    <a:pt x="61313" y="480"/>
                    <a:pt x="61245" y="275"/>
                    <a:pt x="61074" y="173"/>
                  </a:cubicBezTo>
                  <a:cubicBezTo>
                    <a:pt x="60963" y="62"/>
                    <a:pt x="60832" y="1"/>
                    <a:pt x="607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 name="Google Shape;484;p25"/>
          <p:cNvSpPr txBox="1">
            <a:spLocks noGrp="1"/>
          </p:cNvSpPr>
          <p:nvPr>
            <p:ph type="ctrTitle" idx="4294967295"/>
          </p:nvPr>
        </p:nvSpPr>
        <p:spPr>
          <a:xfrm>
            <a:off x="-25" y="543625"/>
            <a:ext cx="91440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a:t>
            </a:r>
            <a:endParaRPr/>
          </a:p>
        </p:txBody>
      </p:sp>
      <p:grpSp>
        <p:nvGrpSpPr>
          <p:cNvPr id="485" name="Google Shape;485;p25"/>
          <p:cNvGrpSpPr/>
          <p:nvPr/>
        </p:nvGrpSpPr>
        <p:grpSpPr>
          <a:xfrm>
            <a:off x="6001471" y="2264535"/>
            <a:ext cx="1937400" cy="1927707"/>
            <a:chOff x="6001471" y="2264535"/>
            <a:chExt cx="1937400" cy="1927707"/>
          </a:xfrm>
        </p:grpSpPr>
        <p:sp>
          <p:nvSpPr>
            <p:cNvPr id="486" name="Google Shape;486;p25"/>
            <p:cNvSpPr txBox="1"/>
            <p:nvPr/>
          </p:nvSpPr>
          <p:spPr>
            <a:xfrm>
              <a:off x="6001471" y="385174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4"/>
                  </a:solidFill>
                  <a:latin typeface="Share Tech"/>
                  <a:ea typeface="Share Tech"/>
                  <a:cs typeface="Share Tech"/>
                  <a:sym typeface="Share Tech"/>
                </a:rPr>
                <a:t>Conclusion</a:t>
              </a:r>
              <a:endParaRPr sz="1800">
                <a:solidFill>
                  <a:schemeClr val="accent4"/>
                </a:solidFill>
                <a:latin typeface="Share Tech"/>
                <a:ea typeface="Share Tech"/>
                <a:cs typeface="Share Tech"/>
                <a:sym typeface="Share Tech"/>
              </a:endParaRPr>
            </a:p>
          </p:txBody>
        </p:sp>
        <p:grpSp>
          <p:nvGrpSpPr>
            <p:cNvPr id="487" name="Google Shape;487;p25"/>
            <p:cNvGrpSpPr/>
            <p:nvPr/>
          </p:nvGrpSpPr>
          <p:grpSpPr>
            <a:xfrm>
              <a:off x="6689546" y="2264535"/>
              <a:ext cx="561249" cy="1369505"/>
              <a:chOff x="6689546" y="2264535"/>
              <a:chExt cx="561249" cy="1369505"/>
            </a:xfrm>
          </p:grpSpPr>
          <p:grpSp>
            <p:nvGrpSpPr>
              <p:cNvPr id="488" name="Google Shape;488;p25"/>
              <p:cNvGrpSpPr/>
              <p:nvPr/>
            </p:nvGrpSpPr>
            <p:grpSpPr>
              <a:xfrm>
                <a:off x="6689546" y="2264535"/>
                <a:ext cx="561249" cy="561249"/>
                <a:chOff x="459325" y="3292175"/>
                <a:chExt cx="630900" cy="630900"/>
              </a:xfrm>
            </p:grpSpPr>
            <p:sp>
              <p:nvSpPr>
                <p:cNvPr id="489" name="Google Shape;489;p25"/>
                <p:cNvSpPr/>
                <p:nvPr/>
              </p:nvSpPr>
              <p:spPr>
                <a:xfrm>
                  <a:off x="459325" y="3292175"/>
                  <a:ext cx="630900" cy="6309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537475" y="3370324"/>
                  <a:ext cx="474600" cy="474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1" name="Google Shape;491;p25"/>
              <p:cNvCxnSpPr/>
              <p:nvPr/>
            </p:nvCxnSpPr>
            <p:spPr>
              <a:xfrm>
                <a:off x="6970175" y="2825840"/>
                <a:ext cx="0" cy="808200"/>
              </a:xfrm>
              <a:prstGeom prst="straightConnector1">
                <a:avLst/>
              </a:prstGeom>
              <a:noFill/>
              <a:ln w="19050" cap="rnd" cmpd="sng">
                <a:solidFill>
                  <a:schemeClr val="lt1"/>
                </a:solidFill>
                <a:prstDash val="solid"/>
                <a:round/>
                <a:headEnd type="none" w="med" len="med"/>
                <a:tailEnd type="oval" w="med" len="med"/>
              </a:ln>
            </p:spPr>
          </p:cxnSp>
        </p:grpSp>
      </p:grpSp>
      <p:grpSp>
        <p:nvGrpSpPr>
          <p:cNvPr id="492" name="Google Shape;492;p25"/>
          <p:cNvGrpSpPr/>
          <p:nvPr/>
        </p:nvGrpSpPr>
        <p:grpSpPr>
          <a:xfrm>
            <a:off x="3603281" y="2637491"/>
            <a:ext cx="1937400" cy="1554750"/>
            <a:chOff x="3603281" y="2637491"/>
            <a:chExt cx="1937400" cy="1554750"/>
          </a:xfrm>
        </p:grpSpPr>
        <p:sp>
          <p:nvSpPr>
            <p:cNvPr id="493" name="Google Shape;493;p25"/>
            <p:cNvSpPr txBox="1"/>
            <p:nvPr/>
          </p:nvSpPr>
          <p:spPr>
            <a:xfrm>
              <a:off x="3603281" y="385174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3"/>
                  </a:solidFill>
                  <a:latin typeface="Share Tech"/>
                  <a:ea typeface="Share Tech"/>
                  <a:cs typeface="Share Tech"/>
                  <a:sym typeface="Share Tech"/>
                </a:rPr>
                <a:t>Demonstration of Use Cases</a:t>
              </a:r>
              <a:endParaRPr sz="1800">
                <a:solidFill>
                  <a:schemeClr val="accent3"/>
                </a:solidFill>
                <a:latin typeface="Share Tech"/>
                <a:ea typeface="Share Tech"/>
                <a:cs typeface="Share Tech"/>
                <a:sym typeface="Share Tech"/>
              </a:endParaRPr>
            </a:p>
          </p:txBody>
        </p:sp>
        <p:grpSp>
          <p:nvGrpSpPr>
            <p:cNvPr id="494" name="Google Shape;494;p25"/>
            <p:cNvGrpSpPr/>
            <p:nvPr/>
          </p:nvGrpSpPr>
          <p:grpSpPr>
            <a:xfrm>
              <a:off x="4291376" y="2637491"/>
              <a:ext cx="561249" cy="996549"/>
              <a:chOff x="4291376" y="2637491"/>
              <a:chExt cx="561249" cy="996549"/>
            </a:xfrm>
          </p:grpSpPr>
          <p:grpSp>
            <p:nvGrpSpPr>
              <p:cNvPr id="495" name="Google Shape;495;p25"/>
              <p:cNvGrpSpPr/>
              <p:nvPr/>
            </p:nvGrpSpPr>
            <p:grpSpPr>
              <a:xfrm>
                <a:off x="4291376" y="2637491"/>
                <a:ext cx="561249" cy="561249"/>
                <a:chOff x="459325" y="3292175"/>
                <a:chExt cx="630900" cy="630900"/>
              </a:xfrm>
            </p:grpSpPr>
            <p:sp>
              <p:nvSpPr>
                <p:cNvPr id="496" name="Google Shape;496;p25"/>
                <p:cNvSpPr/>
                <p:nvPr/>
              </p:nvSpPr>
              <p:spPr>
                <a:xfrm>
                  <a:off x="459325" y="3292175"/>
                  <a:ext cx="630900" cy="6309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497" name="Google Shape;497;p25"/>
                <p:cNvSpPr/>
                <p:nvPr/>
              </p:nvSpPr>
              <p:spPr>
                <a:xfrm>
                  <a:off x="537475" y="3370324"/>
                  <a:ext cx="474600" cy="474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cxnSp>
            <p:nvCxnSpPr>
              <p:cNvPr id="498" name="Google Shape;498;p25"/>
              <p:cNvCxnSpPr>
                <a:stCxn id="496" idx="4"/>
              </p:cNvCxnSpPr>
              <p:nvPr/>
            </p:nvCxnSpPr>
            <p:spPr>
              <a:xfrm>
                <a:off x="4572000" y="3198740"/>
                <a:ext cx="0" cy="435300"/>
              </a:xfrm>
              <a:prstGeom prst="straightConnector1">
                <a:avLst/>
              </a:prstGeom>
              <a:noFill/>
              <a:ln w="19050" cap="rnd" cmpd="sng">
                <a:solidFill>
                  <a:schemeClr val="lt1"/>
                </a:solidFill>
                <a:prstDash val="solid"/>
                <a:round/>
                <a:headEnd type="none" w="med" len="med"/>
                <a:tailEnd type="oval" w="med" len="med"/>
              </a:ln>
            </p:spPr>
          </p:cxnSp>
        </p:grpSp>
      </p:grpSp>
      <p:grpSp>
        <p:nvGrpSpPr>
          <p:cNvPr id="499" name="Google Shape;499;p25"/>
          <p:cNvGrpSpPr/>
          <p:nvPr/>
        </p:nvGrpSpPr>
        <p:grpSpPr>
          <a:xfrm>
            <a:off x="1205129" y="2264535"/>
            <a:ext cx="1937400" cy="1927707"/>
            <a:chOff x="1205129" y="2264535"/>
            <a:chExt cx="1937400" cy="1927707"/>
          </a:xfrm>
        </p:grpSpPr>
        <p:sp>
          <p:nvSpPr>
            <p:cNvPr id="500" name="Google Shape;500;p25"/>
            <p:cNvSpPr txBox="1"/>
            <p:nvPr/>
          </p:nvSpPr>
          <p:spPr>
            <a:xfrm>
              <a:off x="1205129" y="385174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2"/>
                  </a:solidFill>
                  <a:latin typeface="Share Tech"/>
                  <a:ea typeface="Share Tech"/>
                  <a:cs typeface="Share Tech"/>
                  <a:sym typeface="Share Tech"/>
                </a:rPr>
                <a:t>Introduction</a:t>
              </a:r>
              <a:endParaRPr sz="1800">
                <a:solidFill>
                  <a:schemeClr val="accent2"/>
                </a:solidFill>
                <a:latin typeface="Share Tech"/>
                <a:ea typeface="Share Tech"/>
                <a:cs typeface="Share Tech"/>
                <a:sym typeface="Share Tech"/>
              </a:endParaRPr>
            </a:p>
          </p:txBody>
        </p:sp>
        <p:grpSp>
          <p:nvGrpSpPr>
            <p:cNvPr id="501" name="Google Shape;501;p25"/>
            <p:cNvGrpSpPr/>
            <p:nvPr/>
          </p:nvGrpSpPr>
          <p:grpSpPr>
            <a:xfrm>
              <a:off x="1893817" y="2264535"/>
              <a:ext cx="561249" cy="1369505"/>
              <a:chOff x="1893817" y="2264535"/>
              <a:chExt cx="561249" cy="1369505"/>
            </a:xfrm>
          </p:grpSpPr>
          <p:grpSp>
            <p:nvGrpSpPr>
              <p:cNvPr id="502" name="Google Shape;502;p25"/>
              <p:cNvGrpSpPr/>
              <p:nvPr/>
            </p:nvGrpSpPr>
            <p:grpSpPr>
              <a:xfrm>
                <a:off x="1893817" y="2264535"/>
                <a:ext cx="561249" cy="561249"/>
                <a:chOff x="459325" y="3292175"/>
                <a:chExt cx="630900" cy="630900"/>
              </a:xfrm>
            </p:grpSpPr>
            <p:sp>
              <p:nvSpPr>
                <p:cNvPr id="503" name="Google Shape;503;p25"/>
                <p:cNvSpPr/>
                <p:nvPr/>
              </p:nvSpPr>
              <p:spPr>
                <a:xfrm>
                  <a:off x="459325" y="3292175"/>
                  <a:ext cx="630900" cy="6309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a:off x="537475" y="3370324"/>
                  <a:ext cx="474600" cy="474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5" name="Google Shape;505;p25"/>
              <p:cNvCxnSpPr/>
              <p:nvPr/>
            </p:nvCxnSpPr>
            <p:spPr>
              <a:xfrm>
                <a:off x="2174450" y="2825840"/>
                <a:ext cx="0" cy="808200"/>
              </a:xfrm>
              <a:prstGeom prst="straightConnector1">
                <a:avLst/>
              </a:prstGeom>
              <a:noFill/>
              <a:ln w="19050" cap="rnd" cmpd="sng">
                <a:solidFill>
                  <a:schemeClr val="lt1"/>
                </a:solidFill>
                <a:prstDash val="solid"/>
                <a:round/>
                <a:headEnd type="none" w="med" len="med"/>
                <a:tailEnd type="oval" w="med" len="med"/>
              </a:ln>
            </p:spPr>
          </p:cxn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2"/>
          <p:cNvSpPr txBox="1">
            <a:spLocks noGrp="1"/>
          </p:cNvSpPr>
          <p:nvPr>
            <p:ph type="ctrTitle"/>
          </p:nvPr>
        </p:nvSpPr>
        <p:spPr>
          <a:xfrm>
            <a:off x="873750" y="364325"/>
            <a:ext cx="7396500" cy="90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NodeGoat</a:t>
            </a:r>
            <a:endParaRPr/>
          </a:p>
          <a:p>
            <a:pPr marL="0" lvl="0" indent="0" algn="l" rtl="0">
              <a:spcBef>
                <a:spcPts val="0"/>
              </a:spcBef>
              <a:spcAft>
                <a:spcPts val="0"/>
              </a:spcAft>
              <a:buNone/>
            </a:pPr>
            <a:r>
              <a:rPr lang="en" sz="2000"/>
              <a:t>NodeJS Web Application</a:t>
            </a:r>
            <a:endParaRPr/>
          </a:p>
        </p:txBody>
      </p:sp>
      <p:sp>
        <p:nvSpPr>
          <p:cNvPr id="539" name="Google Shape;539;p32"/>
          <p:cNvSpPr txBox="1"/>
          <p:nvPr/>
        </p:nvSpPr>
        <p:spPr>
          <a:xfrm>
            <a:off x="1132850" y="1667404"/>
            <a:ext cx="3549600" cy="18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hare Tech"/>
                <a:ea typeface="Share Tech"/>
                <a:cs typeface="Share Tech"/>
                <a:sym typeface="Share Tech"/>
              </a:rPr>
              <a:t>Pipeline Stages</a:t>
            </a:r>
            <a:endParaRPr sz="1800">
              <a:solidFill>
                <a:srgbClr val="FFFFFF"/>
              </a:solidFill>
              <a:latin typeface="Share Tech"/>
              <a:ea typeface="Share Tech"/>
              <a:cs typeface="Share Tech"/>
              <a:sym typeface="Share Tech"/>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Build</a:t>
            </a:r>
            <a:endParaRPr>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Test</a:t>
            </a:r>
            <a:endParaRPr>
              <a:solidFill>
                <a:srgbClr val="FFFFFF"/>
              </a:solidFill>
              <a:latin typeface="Maven Pro"/>
              <a:ea typeface="Maven Pro"/>
              <a:cs typeface="Maven Pro"/>
              <a:sym typeface="Maven Pro"/>
            </a:endParaRPr>
          </a:p>
          <a:p>
            <a:pPr marL="241300" lvl="0" indent="-203200" algn="l" rtl="0">
              <a:spcBef>
                <a:spcPts val="300"/>
              </a:spcBef>
              <a:spcAft>
                <a:spcPts val="0"/>
              </a:spcAft>
              <a:buClr>
                <a:schemeClr val="accent2"/>
              </a:buClr>
              <a:buSzPts val="1200"/>
              <a:buFont typeface="Maven Pro"/>
              <a:buChar char="●"/>
            </a:pPr>
            <a:r>
              <a:rPr lang="en">
                <a:solidFill>
                  <a:srgbClr val="FFFFFF"/>
                </a:solidFill>
                <a:latin typeface="Maven Pro"/>
                <a:ea typeface="Maven Pro"/>
                <a:cs typeface="Maven Pro"/>
                <a:sym typeface="Maven Pro"/>
              </a:rPr>
              <a:t>Dast</a:t>
            </a:r>
            <a:endParaRPr>
              <a:solidFill>
                <a:srgbClr val="FFFFFF"/>
              </a:solidFill>
              <a:latin typeface="Maven Pro"/>
              <a:ea typeface="Maven Pro"/>
              <a:cs typeface="Maven Pro"/>
              <a:sym typeface="Maven Pro"/>
            </a:endParaRPr>
          </a:p>
          <a:p>
            <a:pPr marL="241300" lvl="0" indent="-203200" algn="l" rtl="0">
              <a:spcBef>
                <a:spcPts val="300"/>
              </a:spcBef>
              <a:spcAft>
                <a:spcPts val="0"/>
              </a:spcAft>
              <a:buClr>
                <a:schemeClr val="accent2"/>
              </a:buClr>
              <a:buSzPts val="1200"/>
              <a:buFont typeface="Maven Pro"/>
              <a:buChar char="●"/>
            </a:pPr>
            <a:r>
              <a:rPr lang="en">
                <a:solidFill>
                  <a:srgbClr val="FFFFFF"/>
                </a:solidFill>
                <a:latin typeface="Maven Pro"/>
                <a:ea typeface="Maven Pro"/>
                <a:cs typeface="Maven Pro"/>
                <a:sym typeface="Maven Pro"/>
              </a:rPr>
              <a:t>Deploy to Azure Kubernetes Service</a:t>
            </a:r>
            <a:endParaRPr>
              <a:solidFill>
                <a:srgbClr val="FFFFFF"/>
              </a:solidFill>
              <a:latin typeface="Maven Pro"/>
              <a:ea typeface="Maven Pro"/>
              <a:cs typeface="Maven Pro"/>
              <a:sym typeface="Maven Pro"/>
            </a:endParaRPr>
          </a:p>
        </p:txBody>
      </p:sp>
      <p:sp>
        <p:nvSpPr>
          <p:cNvPr id="540" name="Google Shape;540;p32"/>
          <p:cNvSpPr txBox="1"/>
          <p:nvPr/>
        </p:nvSpPr>
        <p:spPr>
          <a:xfrm>
            <a:off x="4532475" y="1667398"/>
            <a:ext cx="4136400" cy="26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hare Tech"/>
                <a:ea typeface="Share Tech"/>
                <a:cs typeface="Share Tech"/>
                <a:sym typeface="Share Tech"/>
              </a:rPr>
              <a:t>GitLab Security Features</a:t>
            </a:r>
            <a:endParaRPr sz="1800">
              <a:solidFill>
                <a:srgbClr val="FFFFFF"/>
              </a:solidFill>
              <a:latin typeface="Advent Pro Medium"/>
              <a:ea typeface="Advent Pro Medium"/>
              <a:cs typeface="Advent Pro Medium"/>
              <a:sym typeface="Advent Pro Medium"/>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Static Application Security Testing </a:t>
            </a:r>
            <a:endParaRPr>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Code Quality</a:t>
            </a:r>
            <a:endParaRPr b="1">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Secret Detection</a:t>
            </a:r>
            <a:endParaRPr>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a:solidFill>
                  <a:srgbClr val="FFFFFF"/>
                </a:solidFill>
                <a:latin typeface="Maven Pro"/>
                <a:ea typeface="Maven Pro"/>
                <a:cs typeface="Maven Pro"/>
                <a:sym typeface="Maven Pro"/>
              </a:rPr>
              <a:t>Container Scanning</a:t>
            </a:r>
            <a:endParaRPr>
              <a:solidFill>
                <a:srgbClr val="FFFFFF"/>
              </a:solidFill>
              <a:latin typeface="Maven Pro"/>
              <a:ea typeface="Maven Pro"/>
              <a:cs typeface="Maven Pro"/>
              <a:sym typeface="Maven Pro"/>
            </a:endParaRPr>
          </a:p>
          <a:p>
            <a:pPr marL="241300" lvl="0" indent="-215900" algn="l" rtl="0">
              <a:spcBef>
                <a:spcPts val="300"/>
              </a:spcBef>
              <a:spcAft>
                <a:spcPts val="0"/>
              </a:spcAft>
              <a:buClr>
                <a:schemeClr val="accent2"/>
              </a:buClr>
              <a:buSzPts val="1400"/>
              <a:buFont typeface="Maven Pro"/>
              <a:buChar char="●"/>
            </a:pPr>
            <a:r>
              <a:rPr lang="en">
                <a:solidFill>
                  <a:schemeClr val="lt1"/>
                </a:solidFill>
                <a:latin typeface="Maven Pro"/>
                <a:ea typeface="Maven Pro"/>
                <a:cs typeface="Maven Pro"/>
                <a:sym typeface="Maven Pro"/>
              </a:rPr>
              <a:t>Dependency Scanning</a:t>
            </a:r>
            <a:endParaRPr>
              <a:solidFill>
                <a:schemeClr val="lt1"/>
              </a:solidFill>
              <a:latin typeface="Maven Pro"/>
              <a:ea typeface="Maven Pro"/>
              <a:cs typeface="Maven Pro"/>
              <a:sym typeface="Maven Pro"/>
            </a:endParaRPr>
          </a:p>
          <a:p>
            <a:pPr marL="241300" lvl="0" indent="-215900" algn="l" rtl="0">
              <a:spcBef>
                <a:spcPts val="300"/>
              </a:spcBef>
              <a:spcAft>
                <a:spcPts val="0"/>
              </a:spcAft>
              <a:buClr>
                <a:schemeClr val="accent2"/>
              </a:buClr>
              <a:buSzPts val="1400"/>
              <a:buFont typeface="Maven Pro"/>
              <a:buChar char="●"/>
            </a:pPr>
            <a:r>
              <a:rPr lang="en">
                <a:solidFill>
                  <a:schemeClr val="lt1"/>
                </a:solidFill>
                <a:latin typeface="Maven Pro"/>
                <a:ea typeface="Maven Pro"/>
                <a:cs typeface="Maven Pro"/>
                <a:sym typeface="Maven Pro"/>
              </a:rPr>
              <a:t>License Scanning</a:t>
            </a:r>
            <a:endParaRPr>
              <a:solidFill>
                <a:srgbClr val="FFFFFF"/>
              </a:solidFill>
              <a:latin typeface="Maven Pro"/>
              <a:ea typeface="Maven Pro"/>
              <a:cs typeface="Maven Pro"/>
              <a:sym typeface="Maven Pro"/>
            </a:endParaRPr>
          </a:p>
          <a:p>
            <a:pPr marL="241300" lvl="0" indent="-215900" algn="l" rtl="0">
              <a:spcBef>
                <a:spcPts val="300"/>
              </a:spcBef>
              <a:spcAft>
                <a:spcPts val="0"/>
              </a:spcAft>
              <a:buClr>
                <a:srgbClr val="00CFCC"/>
              </a:buClr>
              <a:buSzPts val="1400"/>
              <a:buFont typeface="Maven Pro"/>
              <a:buChar char="●"/>
            </a:pPr>
            <a:r>
              <a:rPr lang="en" b="1">
                <a:solidFill>
                  <a:schemeClr val="lt1"/>
                </a:solidFill>
                <a:latin typeface="Maven Pro"/>
                <a:ea typeface="Maven Pro"/>
                <a:cs typeface="Maven Pro"/>
                <a:sym typeface="Maven Pro"/>
              </a:rPr>
              <a:t>Dynamic Application Security Testing (OWASP ZAP)</a:t>
            </a:r>
            <a:endParaRPr b="1">
              <a:solidFill>
                <a:schemeClr val="lt1"/>
              </a:solidFill>
              <a:latin typeface="Maven Pro"/>
              <a:ea typeface="Maven Pro"/>
              <a:cs typeface="Maven Pro"/>
              <a:sym typeface="Maven Pro"/>
            </a:endParaRPr>
          </a:p>
          <a:p>
            <a:pPr marL="0" lvl="0" indent="0" algn="l" rtl="0">
              <a:spcBef>
                <a:spcPts val="300"/>
              </a:spcBef>
              <a:spcAft>
                <a:spcPts val="0"/>
              </a:spcAft>
              <a:buNone/>
            </a:pPr>
            <a:endParaRPr b="1">
              <a:solidFill>
                <a:srgbClr val="FFFFFF"/>
              </a:solidFill>
              <a:latin typeface="Maven Pro"/>
              <a:ea typeface="Maven Pro"/>
              <a:cs typeface="Maven Pro"/>
              <a:sym typeface="Maven Pro"/>
            </a:endParaRPr>
          </a:p>
        </p:txBody>
      </p:sp>
      <p:pic>
        <p:nvPicPr>
          <p:cNvPr id="541" name="Google Shape;541;p32"/>
          <p:cNvPicPr preferRelativeResize="0"/>
          <p:nvPr/>
        </p:nvPicPr>
        <p:blipFill>
          <a:blip r:embed="rId3">
            <a:alphaModFix/>
          </a:blip>
          <a:stretch>
            <a:fillRect/>
          </a:stretch>
        </p:blipFill>
        <p:spPr>
          <a:xfrm>
            <a:off x="8270250" y="4271775"/>
            <a:ext cx="666575" cy="666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and Key Takeaway</a:t>
            </a:r>
            <a:endParaRPr>
              <a:solidFill>
                <a:srgbClr val="FF6B65"/>
              </a:solidFill>
            </a:endParaRPr>
          </a:p>
        </p:txBody>
      </p:sp>
      <p:sp>
        <p:nvSpPr>
          <p:cNvPr id="613" name="Google Shape;613;p40"/>
          <p:cNvSpPr txBox="1">
            <a:spLocks noGrp="1"/>
          </p:cNvSpPr>
          <p:nvPr>
            <p:ph type="ctrTitle" idx="4294967295"/>
          </p:nvPr>
        </p:nvSpPr>
        <p:spPr>
          <a:xfrm>
            <a:off x="618825" y="1210725"/>
            <a:ext cx="3512400" cy="20187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 sz="1600"/>
              <a:t>Technical Skills</a:t>
            </a:r>
            <a:endParaRPr sz="1600"/>
          </a:p>
          <a:p>
            <a:pPr marL="914400" lvl="1" indent="-330200" algn="l" rtl="0">
              <a:lnSpc>
                <a:spcPct val="150000"/>
              </a:lnSpc>
              <a:spcBef>
                <a:spcPts val="0"/>
              </a:spcBef>
              <a:spcAft>
                <a:spcPts val="0"/>
              </a:spcAft>
              <a:buSzPts val="1600"/>
              <a:buChar char="○"/>
            </a:pPr>
            <a:r>
              <a:rPr lang="en" sz="1600"/>
              <a:t>Script writing</a:t>
            </a:r>
            <a:endParaRPr sz="1600"/>
          </a:p>
          <a:p>
            <a:pPr marL="457200" lvl="0" indent="-330200" algn="l" rtl="0">
              <a:lnSpc>
                <a:spcPct val="150000"/>
              </a:lnSpc>
              <a:spcBef>
                <a:spcPts val="0"/>
              </a:spcBef>
              <a:spcAft>
                <a:spcPts val="0"/>
              </a:spcAft>
              <a:buSzPts val="1600"/>
              <a:buChar char="●"/>
            </a:pPr>
            <a:r>
              <a:rPr lang="en" sz="1600"/>
              <a:t>DevSecOps workflow</a:t>
            </a:r>
            <a:endParaRPr sz="1600"/>
          </a:p>
          <a:p>
            <a:pPr marL="457200" lvl="0" indent="-330200" algn="l" rtl="0">
              <a:lnSpc>
                <a:spcPct val="150000"/>
              </a:lnSpc>
              <a:spcBef>
                <a:spcPts val="0"/>
              </a:spcBef>
              <a:spcAft>
                <a:spcPts val="0"/>
              </a:spcAft>
              <a:buSzPts val="1600"/>
              <a:buChar char="●"/>
            </a:pPr>
            <a:r>
              <a:rPr lang="en" sz="1600"/>
              <a:t>Understanding on the new technology trend </a:t>
            </a:r>
            <a:endParaRPr sz="1600"/>
          </a:p>
        </p:txBody>
      </p:sp>
      <p:pic>
        <p:nvPicPr>
          <p:cNvPr id="614" name="Google Shape;614;p40"/>
          <p:cNvPicPr preferRelativeResize="0"/>
          <p:nvPr/>
        </p:nvPicPr>
        <p:blipFill>
          <a:blip r:embed="rId3">
            <a:alphaModFix/>
          </a:blip>
          <a:stretch>
            <a:fillRect/>
          </a:stretch>
        </p:blipFill>
        <p:spPr>
          <a:xfrm>
            <a:off x="4297300" y="989475"/>
            <a:ext cx="4140450" cy="38856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1"/>
          <p:cNvSpPr txBox="1">
            <a:spLocks noGrp="1"/>
          </p:cNvSpPr>
          <p:nvPr>
            <p:ph type="title" idx="4294967295"/>
          </p:nvPr>
        </p:nvSpPr>
        <p:spPr>
          <a:xfrm>
            <a:off x="2660400" y="2011038"/>
            <a:ext cx="3823200"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THANKS</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a:t>
            </a:r>
            <a:r>
              <a:rPr lang="en">
                <a:solidFill>
                  <a:srgbClr val="FF6B65"/>
                </a:solidFill>
              </a:rPr>
              <a:t>DevSecOps</a:t>
            </a:r>
            <a:endParaRPr>
              <a:solidFill>
                <a:srgbClr val="FF6B65"/>
              </a:solidFill>
            </a:endParaRPr>
          </a:p>
        </p:txBody>
      </p:sp>
      <p:sp>
        <p:nvSpPr>
          <p:cNvPr id="511" name="Google Shape;511;p26"/>
          <p:cNvSpPr txBox="1">
            <a:spLocks noGrp="1"/>
          </p:cNvSpPr>
          <p:nvPr>
            <p:ph type="ctrTitle" idx="4294967295"/>
          </p:nvPr>
        </p:nvSpPr>
        <p:spPr>
          <a:xfrm>
            <a:off x="618825" y="1466200"/>
            <a:ext cx="4203300" cy="3141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b="1">
                <a:solidFill>
                  <a:schemeClr val="accent2"/>
                </a:solidFill>
              </a:rPr>
              <a:t>DevOps</a:t>
            </a:r>
            <a:r>
              <a:rPr lang="en" sz="1600"/>
              <a:t> -&gt; A set of practices that automates the process between </a:t>
            </a:r>
            <a:r>
              <a:rPr lang="en" sz="1600" b="1"/>
              <a:t>Dev &amp; Ops</a:t>
            </a:r>
            <a:endParaRPr sz="1600" b="1"/>
          </a:p>
          <a:p>
            <a:pPr marL="0" lvl="0" indent="0" algn="l" rtl="0">
              <a:spcBef>
                <a:spcPts val="0"/>
              </a:spcBef>
              <a:spcAft>
                <a:spcPts val="0"/>
              </a:spcAft>
              <a:buNone/>
            </a:pPr>
            <a:endParaRPr sz="1600" b="1"/>
          </a:p>
          <a:p>
            <a:pPr marL="457200" lvl="0" indent="-330200" algn="l" rtl="0">
              <a:spcBef>
                <a:spcPts val="0"/>
              </a:spcBef>
              <a:spcAft>
                <a:spcPts val="0"/>
              </a:spcAft>
              <a:buSzPts val="1600"/>
              <a:buChar char="●"/>
            </a:pPr>
            <a:r>
              <a:rPr lang="en" sz="1600"/>
              <a:t>Build, test, and release software faster and more reliably. </a:t>
            </a:r>
            <a:endParaRPr sz="1600"/>
          </a:p>
          <a:p>
            <a:pPr marL="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b="1">
                <a:solidFill>
                  <a:schemeClr val="accent2"/>
                </a:solidFill>
              </a:rPr>
              <a:t>DevSecOps</a:t>
            </a:r>
            <a:r>
              <a:rPr lang="en" sz="1600"/>
              <a:t> -&gt; Embeds security throughout the software development and delivery lifecycle</a:t>
            </a:r>
            <a:endParaRPr sz="1600"/>
          </a:p>
        </p:txBody>
      </p:sp>
      <p:pic>
        <p:nvPicPr>
          <p:cNvPr id="512" name="Google Shape;512;p26"/>
          <p:cNvPicPr preferRelativeResize="0"/>
          <p:nvPr/>
        </p:nvPicPr>
        <p:blipFill>
          <a:blip r:embed="rId3">
            <a:alphaModFix/>
          </a:blip>
          <a:stretch>
            <a:fillRect/>
          </a:stretch>
        </p:blipFill>
        <p:spPr>
          <a:xfrm>
            <a:off x="3375300" y="989475"/>
            <a:ext cx="6786650" cy="339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a:t>
            </a:r>
            <a:r>
              <a:rPr lang="en">
                <a:solidFill>
                  <a:srgbClr val="FF6B65"/>
                </a:solidFill>
              </a:rPr>
              <a:t>Objective</a:t>
            </a:r>
            <a:endParaRPr>
              <a:solidFill>
                <a:srgbClr val="FF6B65"/>
              </a:solidFill>
            </a:endParaRPr>
          </a:p>
        </p:txBody>
      </p:sp>
      <p:sp>
        <p:nvSpPr>
          <p:cNvPr id="518" name="Google Shape;518;p27"/>
          <p:cNvSpPr txBox="1">
            <a:spLocks noGrp="1"/>
          </p:cNvSpPr>
          <p:nvPr>
            <p:ph type="ctrTitle" idx="4294967295"/>
          </p:nvPr>
        </p:nvSpPr>
        <p:spPr>
          <a:xfrm>
            <a:off x="618825" y="1454200"/>
            <a:ext cx="4727700" cy="20187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 sz="1500"/>
              <a:t>Research and evaluate enterprise </a:t>
            </a:r>
            <a:r>
              <a:rPr lang="en" sz="1500">
                <a:solidFill>
                  <a:schemeClr val="accent2"/>
                </a:solidFill>
              </a:rPr>
              <a:t>DevSecOps</a:t>
            </a:r>
            <a:r>
              <a:rPr lang="en" sz="1500"/>
              <a:t> models</a:t>
            </a:r>
            <a:endParaRPr sz="1500"/>
          </a:p>
          <a:p>
            <a:pPr marL="457200" lvl="0" indent="-323850" algn="l" rtl="0">
              <a:lnSpc>
                <a:spcPct val="150000"/>
              </a:lnSpc>
              <a:spcBef>
                <a:spcPts val="0"/>
              </a:spcBef>
              <a:spcAft>
                <a:spcPts val="0"/>
              </a:spcAft>
              <a:buSzPts val="1500"/>
              <a:buChar char="●"/>
            </a:pPr>
            <a:r>
              <a:rPr lang="en" sz="1500"/>
              <a:t>Built by </a:t>
            </a:r>
            <a:endParaRPr sz="1500"/>
          </a:p>
          <a:p>
            <a:pPr marL="914400" lvl="1" indent="-323850" algn="l" rtl="0">
              <a:lnSpc>
                <a:spcPct val="150000"/>
              </a:lnSpc>
              <a:spcBef>
                <a:spcPts val="0"/>
              </a:spcBef>
              <a:spcAft>
                <a:spcPts val="0"/>
              </a:spcAft>
              <a:buSzPts val="1500"/>
              <a:buChar char="○"/>
            </a:pPr>
            <a:r>
              <a:rPr lang="en" sz="1500"/>
              <a:t>Open source tools</a:t>
            </a:r>
            <a:endParaRPr sz="1500"/>
          </a:p>
          <a:p>
            <a:pPr marL="914400" lvl="1" indent="-323850" algn="l" rtl="0">
              <a:lnSpc>
                <a:spcPct val="150000"/>
              </a:lnSpc>
              <a:spcBef>
                <a:spcPts val="0"/>
              </a:spcBef>
              <a:spcAft>
                <a:spcPts val="0"/>
              </a:spcAft>
              <a:buSzPts val="1500"/>
              <a:buChar char="○"/>
            </a:pPr>
            <a:r>
              <a:rPr lang="en" sz="1500"/>
              <a:t>Commercial offering</a:t>
            </a:r>
            <a:endParaRPr sz="1500"/>
          </a:p>
          <a:p>
            <a:pPr marL="1371600" lvl="2" indent="-323850" algn="l" rtl="0">
              <a:lnSpc>
                <a:spcPct val="150000"/>
              </a:lnSpc>
              <a:spcBef>
                <a:spcPts val="0"/>
              </a:spcBef>
              <a:spcAft>
                <a:spcPts val="0"/>
              </a:spcAft>
              <a:buSzPts val="1500"/>
              <a:buChar char="■"/>
            </a:pPr>
            <a:r>
              <a:rPr lang="en" sz="1500"/>
              <a:t>Cloud Service Providers</a:t>
            </a:r>
            <a:endParaRPr sz="1500"/>
          </a:p>
          <a:p>
            <a:pPr marL="1371600" lvl="2" indent="-323850" algn="l" rtl="0">
              <a:lnSpc>
                <a:spcPct val="150000"/>
              </a:lnSpc>
              <a:spcBef>
                <a:spcPts val="0"/>
              </a:spcBef>
              <a:spcAft>
                <a:spcPts val="0"/>
              </a:spcAft>
              <a:buSzPts val="1500"/>
              <a:buChar char="■"/>
            </a:pPr>
            <a:r>
              <a:rPr lang="en" sz="1500"/>
              <a:t>Software Development Platforms</a:t>
            </a:r>
            <a:endParaRPr sz="1500"/>
          </a:p>
        </p:txBody>
      </p:sp>
      <p:pic>
        <p:nvPicPr>
          <p:cNvPr id="519" name="Google Shape;519;p27"/>
          <p:cNvPicPr preferRelativeResize="0"/>
          <p:nvPr/>
        </p:nvPicPr>
        <p:blipFill>
          <a:blip r:embed="rId3">
            <a:alphaModFix/>
          </a:blip>
          <a:stretch>
            <a:fillRect/>
          </a:stretch>
        </p:blipFill>
        <p:spPr>
          <a:xfrm>
            <a:off x="5471274" y="1509450"/>
            <a:ext cx="1673575" cy="936400"/>
          </a:xfrm>
          <a:prstGeom prst="rect">
            <a:avLst/>
          </a:prstGeom>
          <a:noFill/>
          <a:ln>
            <a:noFill/>
          </a:ln>
        </p:spPr>
      </p:pic>
      <p:pic>
        <p:nvPicPr>
          <p:cNvPr id="520" name="Google Shape;520;p27"/>
          <p:cNvPicPr preferRelativeResize="0"/>
          <p:nvPr/>
        </p:nvPicPr>
        <p:blipFill>
          <a:blip r:embed="rId4">
            <a:alphaModFix/>
          </a:blip>
          <a:stretch>
            <a:fillRect/>
          </a:stretch>
        </p:blipFill>
        <p:spPr>
          <a:xfrm>
            <a:off x="5246113" y="2676775"/>
            <a:ext cx="2123899" cy="1115050"/>
          </a:xfrm>
          <a:prstGeom prst="rect">
            <a:avLst/>
          </a:prstGeom>
          <a:noFill/>
          <a:ln>
            <a:noFill/>
          </a:ln>
        </p:spPr>
      </p:pic>
      <p:pic>
        <p:nvPicPr>
          <p:cNvPr id="521" name="Google Shape;521;p27"/>
          <p:cNvPicPr preferRelativeResize="0"/>
          <p:nvPr/>
        </p:nvPicPr>
        <p:blipFill>
          <a:blip r:embed="rId5">
            <a:alphaModFix/>
          </a:blip>
          <a:stretch>
            <a:fillRect/>
          </a:stretch>
        </p:blipFill>
        <p:spPr>
          <a:xfrm>
            <a:off x="7269603" y="1278512"/>
            <a:ext cx="1864300" cy="1398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a:t>
            </a:r>
            <a:r>
              <a:rPr lang="en">
                <a:solidFill>
                  <a:srgbClr val="FF6B65"/>
                </a:solidFill>
              </a:rPr>
              <a:t>GitLab</a:t>
            </a:r>
            <a:endParaRPr>
              <a:solidFill>
                <a:srgbClr val="FF6B65"/>
              </a:solidFill>
            </a:endParaRPr>
          </a:p>
        </p:txBody>
      </p:sp>
      <p:grpSp>
        <p:nvGrpSpPr>
          <p:cNvPr id="527" name="Google Shape;527;p28"/>
          <p:cNvGrpSpPr/>
          <p:nvPr/>
        </p:nvGrpSpPr>
        <p:grpSpPr>
          <a:xfrm>
            <a:off x="1867953" y="1680289"/>
            <a:ext cx="2074734" cy="1547192"/>
            <a:chOff x="5216456" y="3725484"/>
            <a:chExt cx="356196" cy="265631"/>
          </a:xfrm>
        </p:grpSpPr>
        <p:sp>
          <p:nvSpPr>
            <p:cNvPr id="528" name="Google Shape;528;p28"/>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9" name="Google Shape;529;p28"/>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530" name="Google Shape;530;p28"/>
          <p:cNvSpPr txBox="1">
            <a:spLocks noGrp="1"/>
          </p:cNvSpPr>
          <p:nvPr>
            <p:ph type="ctrTitle" idx="4294967295"/>
          </p:nvPr>
        </p:nvSpPr>
        <p:spPr>
          <a:xfrm>
            <a:off x="1625375" y="3384325"/>
            <a:ext cx="2559900" cy="10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2"/>
                </a:solidFill>
              </a:rPr>
              <a:t>Complete </a:t>
            </a:r>
            <a:r>
              <a:rPr lang="en"/>
              <a:t>DevOps Platform</a:t>
            </a:r>
            <a:endParaRPr/>
          </a:p>
        </p:txBody>
      </p:sp>
      <p:pic>
        <p:nvPicPr>
          <p:cNvPr id="531" name="Google Shape;531;p28"/>
          <p:cNvPicPr preferRelativeResize="0"/>
          <p:nvPr/>
        </p:nvPicPr>
        <p:blipFill>
          <a:blip r:embed="rId3">
            <a:alphaModFix/>
          </a:blip>
          <a:stretch>
            <a:fillRect/>
          </a:stretch>
        </p:blipFill>
        <p:spPr>
          <a:xfrm>
            <a:off x="5346533" y="1719272"/>
            <a:ext cx="1547175" cy="1547175"/>
          </a:xfrm>
          <a:prstGeom prst="rect">
            <a:avLst/>
          </a:prstGeom>
          <a:noFill/>
          <a:ln>
            <a:noFill/>
          </a:ln>
        </p:spPr>
      </p:pic>
      <p:sp>
        <p:nvSpPr>
          <p:cNvPr id="532" name="Google Shape;532;p28"/>
          <p:cNvSpPr txBox="1">
            <a:spLocks noGrp="1"/>
          </p:cNvSpPr>
          <p:nvPr>
            <p:ph type="ctrTitle" idx="4294967295"/>
          </p:nvPr>
        </p:nvSpPr>
        <p:spPr>
          <a:xfrm>
            <a:off x="4840150" y="3384325"/>
            <a:ext cx="2559900" cy="10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2"/>
                </a:solidFill>
              </a:rPr>
              <a:t>Single </a:t>
            </a:r>
            <a:r>
              <a:rPr lang="en"/>
              <a:t>Application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9"/>
          <p:cNvSpPr txBox="1">
            <a:spLocks noGrp="1"/>
          </p:cNvSpPr>
          <p:nvPr>
            <p:ph type="title"/>
          </p:nvPr>
        </p:nvSpPr>
        <p:spPr>
          <a:xfrm>
            <a:off x="1369050" y="1496400"/>
            <a:ext cx="64059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rgbClr val="FF6B65"/>
                </a:solidFill>
              </a:rPr>
              <a:t>Git-based</a:t>
            </a:r>
            <a:r>
              <a:rPr lang="en" sz="4800"/>
              <a:t> fully integrated platform for software development</a:t>
            </a:r>
            <a:endParaRPr sz="48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0"/>
          <p:cNvSpPr txBox="1">
            <a:spLocks noGrp="1"/>
          </p:cNvSpPr>
          <p:nvPr>
            <p:ph type="ctrTitle"/>
          </p:nvPr>
        </p:nvSpPr>
        <p:spPr>
          <a:xfrm>
            <a:off x="478575" y="16585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GitLab DevSecOps </a:t>
            </a:r>
            <a:r>
              <a:rPr lang="en">
                <a:solidFill>
                  <a:srgbClr val="FF6B65"/>
                </a:solidFill>
              </a:rPr>
              <a:t>Toolchain</a:t>
            </a:r>
            <a:endParaRPr>
              <a:solidFill>
                <a:srgbClr val="FF6B65"/>
              </a:solidFill>
            </a:endParaRPr>
          </a:p>
        </p:txBody>
      </p:sp>
      <p:pic>
        <p:nvPicPr>
          <p:cNvPr id="543" name="Google Shape;543;p30"/>
          <p:cNvPicPr preferRelativeResize="0"/>
          <p:nvPr/>
        </p:nvPicPr>
        <p:blipFill>
          <a:blip r:embed="rId3">
            <a:alphaModFix/>
          </a:blip>
          <a:stretch>
            <a:fillRect/>
          </a:stretch>
        </p:blipFill>
        <p:spPr>
          <a:xfrm>
            <a:off x="554275" y="743650"/>
            <a:ext cx="8035451" cy="4004201"/>
          </a:xfrm>
          <a:prstGeom prst="rect">
            <a:avLst/>
          </a:prstGeom>
          <a:noFill/>
          <a:ln>
            <a:noFill/>
          </a:ln>
          <a:effectLst>
            <a:reflection stA="39000" endPos="30000" dist="38100" dir="5400000" fadeDir="5400012" sy="-100000" algn="bl" rotWithShape="0"/>
          </a:effectLst>
        </p:spPr>
      </p:pic>
      <p:sp>
        <p:nvSpPr>
          <p:cNvPr id="544" name="Google Shape;544;p30"/>
          <p:cNvSpPr/>
          <p:nvPr/>
        </p:nvSpPr>
        <p:spPr>
          <a:xfrm>
            <a:off x="4556025" y="833250"/>
            <a:ext cx="875100" cy="34590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4"/>
                                        </p:tgtEl>
                                        <p:attrNameLst>
                                          <p:attrName>style.visibility</p:attrName>
                                        </p:attrNameLst>
                                      </p:cBhvr>
                                      <p:to>
                                        <p:strVal val="visible"/>
                                      </p:to>
                                    </p:set>
                                    <p:animEffect transition="in" filter="fade">
                                      <p:cBhvr>
                                        <p:cTn id="7" dur="1000"/>
                                        <p:tgtEl>
                                          <p:spTgt spid="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1"/>
          <p:cNvSpPr txBox="1">
            <a:spLocks noGrp="1"/>
          </p:cNvSpPr>
          <p:nvPr>
            <p:ph type="ctrTitle"/>
          </p:nvPr>
        </p:nvSpPr>
        <p:spPr>
          <a:xfrm>
            <a:off x="373075" y="165850"/>
            <a:ext cx="612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Security Tools</a:t>
            </a:r>
            <a:endParaRPr>
              <a:solidFill>
                <a:srgbClr val="FF6B65"/>
              </a:solidFill>
            </a:endParaRPr>
          </a:p>
        </p:txBody>
      </p:sp>
      <p:graphicFrame>
        <p:nvGraphicFramePr>
          <p:cNvPr id="550" name="Google Shape;550;p31"/>
          <p:cNvGraphicFramePr/>
          <p:nvPr/>
        </p:nvGraphicFramePr>
        <p:xfrm>
          <a:off x="540350" y="743650"/>
          <a:ext cx="8063300" cy="3744095"/>
        </p:xfrm>
        <a:graphic>
          <a:graphicData uri="http://schemas.openxmlformats.org/drawingml/2006/table">
            <a:tbl>
              <a:tblPr>
                <a:noFill/>
                <a:tableStyleId>{62EA36C2-9A3E-4BA0-BF9D-DC543DB6267E}</a:tableStyleId>
              </a:tblPr>
              <a:tblGrid>
                <a:gridCol w="2290775">
                  <a:extLst>
                    <a:ext uri="{9D8B030D-6E8A-4147-A177-3AD203B41FA5}">
                      <a16:colId xmlns:a16="http://schemas.microsoft.com/office/drawing/2014/main" val="20000"/>
                    </a:ext>
                  </a:extLst>
                </a:gridCol>
                <a:gridCol w="5772525">
                  <a:extLst>
                    <a:ext uri="{9D8B030D-6E8A-4147-A177-3AD203B41FA5}">
                      <a16:colId xmlns:a16="http://schemas.microsoft.com/office/drawing/2014/main" val="20001"/>
                    </a:ext>
                  </a:extLst>
                </a:gridCol>
              </a:tblGrid>
              <a:tr h="529375">
                <a:tc>
                  <a:txBody>
                    <a:bodyPr/>
                    <a:lstStyle/>
                    <a:p>
                      <a:pPr marL="0" lvl="0" indent="0" algn="ctr" rtl="0">
                        <a:lnSpc>
                          <a:spcPct val="100000"/>
                        </a:lnSpc>
                        <a:spcBef>
                          <a:spcPts val="0"/>
                        </a:spcBef>
                        <a:spcAft>
                          <a:spcPts val="0"/>
                        </a:spcAft>
                        <a:buNone/>
                      </a:pPr>
                      <a:r>
                        <a:rPr lang="en" sz="1200" b="1">
                          <a:solidFill>
                            <a:schemeClr val="lt1"/>
                          </a:solidFill>
                          <a:latin typeface="Maven Pro"/>
                          <a:ea typeface="Maven Pro"/>
                          <a:cs typeface="Maven Pro"/>
                          <a:sym typeface="Maven Pro"/>
                        </a:rPr>
                        <a:t>Security Tool</a:t>
                      </a:r>
                      <a:endParaRPr sz="1200" b="1">
                        <a:solidFill>
                          <a:schemeClr val="lt1"/>
                        </a:solidFill>
                        <a:latin typeface="Maven Pro"/>
                        <a:ea typeface="Maven Pro"/>
                        <a:cs typeface="Maven Pro"/>
                        <a:sym typeface="Maven Pro"/>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C2026"/>
                    </a:solidFill>
                  </a:tcPr>
                </a:tc>
                <a:tc>
                  <a:txBody>
                    <a:bodyPr/>
                    <a:lstStyle/>
                    <a:p>
                      <a:pPr marL="0" lvl="0" indent="0" algn="ctr" rtl="0">
                        <a:lnSpc>
                          <a:spcPct val="100000"/>
                        </a:lnSpc>
                        <a:spcBef>
                          <a:spcPts val="0"/>
                        </a:spcBef>
                        <a:spcAft>
                          <a:spcPts val="0"/>
                        </a:spcAft>
                        <a:buNone/>
                      </a:pPr>
                      <a:r>
                        <a:rPr lang="en" sz="1200" b="1">
                          <a:solidFill>
                            <a:schemeClr val="lt1"/>
                          </a:solidFill>
                          <a:latin typeface="Maven Pro"/>
                          <a:ea typeface="Maven Pro"/>
                          <a:cs typeface="Maven Pro"/>
                          <a:sym typeface="Maven Pro"/>
                        </a:rPr>
                        <a:t>Description</a:t>
                      </a:r>
                      <a:endParaRPr sz="1200" b="1">
                        <a:solidFill>
                          <a:schemeClr val="lt1"/>
                        </a:solidFill>
                        <a:latin typeface="Maven Pro"/>
                        <a:ea typeface="Maven Pro"/>
                        <a:cs typeface="Maven Pro"/>
                        <a:sym typeface="Maven Pro"/>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C2026"/>
                    </a:solidFill>
                  </a:tcPr>
                </a:tc>
                <a:extLst>
                  <a:ext uri="{0D108BD9-81ED-4DB2-BD59-A6C34878D82A}">
                    <a16:rowId xmlns:a16="http://schemas.microsoft.com/office/drawing/2014/main" val="10000"/>
                  </a:ext>
                </a:extLst>
              </a:tr>
              <a:tr h="529375">
                <a:tc>
                  <a:txBody>
                    <a:bodyPr/>
                    <a:lstStyle/>
                    <a:p>
                      <a:pPr marL="0" lvl="0" indent="0" algn="l" rtl="0">
                        <a:lnSpc>
                          <a:spcPct val="100000"/>
                        </a:lnSpc>
                        <a:spcBef>
                          <a:spcPts val="0"/>
                        </a:spcBef>
                        <a:spcAft>
                          <a:spcPts val="0"/>
                        </a:spcAft>
                        <a:buNone/>
                      </a:pPr>
                      <a:r>
                        <a:rPr lang="en" sz="1200" b="1">
                          <a:solidFill>
                            <a:schemeClr val="lt1"/>
                          </a:solidFill>
                          <a:latin typeface="Maven Pro"/>
                          <a:ea typeface="Maven Pro"/>
                          <a:cs typeface="Maven Pro"/>
                          <a:sym typeface="Maven Pro"/>
                        </a:rPr>
                        <a:t>Static Application Security Testing (SAST)</a:t>
                      </a:r>
                      <a:endParaRPr sz="1200" b="1">
                        <a:solidFill>
                          <a:schemeClr val="lt1"/>
                        </a:solidFill>
                        <a:latin typeface="Maven Pro"/>
                        <a:ea typeface="Maven Pro"/>
                        <a:cs typeface="Maven Pro"/>
                        <a:sym typeface="Maven Pro"/>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A5E8F"/>
                    </a:solidFill>
                  </a:tcPr>
                </a:tc>
                <a:tc>
                  <a:txBody>
                    <a:bodyPr/>
                    <a:lstStyle/>
                    <a:p>
                      <a:pPr marL="0" lvl="0" indent="0" algn="l" rtl="0">
                        <a:lnSpc>
                          <a:spcPct val="100000"/>
                        </a:lnSpc>
                        <a:spcBef>
                          <a:spcPts val="0"/>
                        </a:spcBef>
                        <a:spcAft>
                          <a:spcPts val="0"/>
                        </a:spcAft>
                        <a:buNone/>
                      </a:pPr>
                      <a:r>
                        <a:rPr lang="en" sz="1200">
                          <a:solidFill>
                            <a:schemeClr val="lt1"/>
                          </a:solidFill>
                          <a:latin typeface="Maven Pro"/>
                          <a:ea typeface="Maven Pro"/>
                          <a:cs typeface="Maven Pro"/>
                          <a:sym typeface="Maven Pro"/>
                        </a:rPr>
                        <a:t>Analyze source code for known vulnerabilities.</a:t>
                      </a:r>
                      <a:endParaRPr sz="1200">
                        <a:solidFill>
                          <a:schemeClr val="lt1"/>
                        </a:solidFill>
                        <a:latin typeface="Maven Pro"/>
                        <a:ea typeface="Maven Pro"/>
                        <a:cs typeface="Maven Pro"/>
                        <a:sym typeface="Maven Pro"/>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A5E8F"/>
                    </a:solidFill>
                  </a:tcPr>
                </a:tc>
                <a:extLst>
                  <a:ext uri="{0D108BD9-81ED-4DB2-BD59-A6C34878D82A}">
                    <a16:rowId xmlns:a16="http://schemas.microsoft.com/office/drawing/2014/main" val="10001"/>
                  </a:ext>
                </a:extLst>
              </a:tr>
              <a:tr h="529375">
                <a:tc>
                  <a:txBody>
                    <a:bodyPr/>
                    <a:lstStyle/>
                    <a:p>
                      <a:pPr marL="0" lvl="0" indent="0" algn="l" rtl="0">
                        <a:lnSpc>
                          <a:spcPct val="100000"/>
                        </a:lnSpc>
                        <a:spcBef>
                          <a:spcPts val="0"/>
                        </a:spcBef>
                        <a:spcAft>
                          <a:spcPts val="0"/>
                        </a:spcAft>
                        <a:buNone/>
                      </a:pPr>
                      <a:r>
                        <a:rPr lang="en" sz="1200" b="1">
                          <a:solidFill>
                            <a:schemeClr val="lt1"/>
                          </a:solidFill>
                          <a:latin typeface="Maven Pro"/>
                          <a:ea typeface="Maven Pro"/>
                          <a:cs typeface="Maven Pro"/>
                          <a:sym typeface="Maven Pro"/>
                        </a:rPr>
                        <a:t>Dynamic Application Security Testing (DAST)</a:t>
                      </a:r>
                      <a:endParaRPr sz="1200" b="1">
                        <a:solidFill>
                          <a:schemeClr val="lt1"/>
                        </a:solidFill>
                        <a:latin typeface="Maven Pro"/>
                        <a:ea typeface="Maven Pro"/>
                        <a:cs typeface="Maven Pro"/>
                        <a:sym typeface="Maven Pro"/>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A5E8F"/>
                    </a:solidFill>
                  </a:tcPr>
                </a:tc>
                <a:tc>
                  <a:txBody>
                    <a:bodyPr/>
                    <a:lstStyle/>
                    <a:p>
                      <a:pPr marL="0" lvl="0" indent="0" algn="l" rtl="0">
                        <a:lnSpc>
                          <a:spcPct val="100000"/>
                        </a:lnSpc>
                        <a:spcBef>
                          <a:spcPts val="0"/>
                        </a:spcBef>
                        <a:spcAft>
                          <a:spcPts val="0"/>
                        </a:spcAft>
                        <a:buNone/>
                      </a:pPr>
                      <a:r>
                        <a:rPr lang="en" sz="1200">
                          <a:solidFill>
                            <a:schemeClr val="lt1"/>
                          </a:solidFill>
                          <a:latin typeface="Maven Pro"/>
                          <a:ea typeface="Maven Pro"/>
                          <a:cs typeface="Maven Pro"/>
                          <a:sym typeface="Maven Pro"/>
                        </a:rPr>
                        <a:t>Analyze running web applications for known vulnerabilities.</a:t>
                      </a:r>
                      <a:endParaRPr sz="1200">
                        <a:solidFill>
                          <a:schemeClr val="lt1"/>
                        </a:solidFill>
                        <a:latin typeface="Maven Pro"/>
                        <a:ea typeface="Maven Pro"/>
                        <a:cs typeface="Maven Pro"/>
                        <a:sym typeface="Maven Pro"/>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A5E8F"/>
                    </a:solidFill>
                  </a:tcPr>
                </a:tc>
                <a:extLst>
                  <a:ext uri="{0D108BD9-81ED-4DB2-BD59-A6C34878D82A}">
                    <a16:rowId xmlns:a16="http://schemas.microsoft.com/office/drawing/2014/main" val="10002"/>
                  </a:ext>
                </a:extLst>
              </a:tr>
              <a:tr h="529375">
                <a:tc>
                  <a:txBody>
                    <a:bodyPr/>
                    <a:lstStyle/>
                    <a:p>
                      <a:pPr marL="0" lvl="0" indent="0" algn="l" rtl="0">
                        <a:lnSpc>
                          <a:spcPct val="100000"/>
                        </a:lnSpc>
                        <a:spcBef>
                          <a:spcPts val="0"/>
                        </a:spcBef>
                        <a:spcAft>
                          <a:spcPts val="0"/>
                        </a:spcAft>
                        <a:buNone/>
                      </a:pPr>
                      <a:r>
                        <a:rPr lang="en" sz="1200" b="1">
                          <a:solidFill>
                            <a:schemeClr val="lt1"/>
                          </a:solidFill>
                          <a:latin typeface="Maven Pro"/>
                          <a:ea typeface="Maven Pro"/>
                          <a:cs typeface="Maven Pro"/>
                          <a:sym typeface="Maven Pro"/>
                        </a:rPr>
                        <a:t>Container Scanning</a:t>
                      </a:r>
                      <a:endParaRPr sz="1200" b="1">
                        <a:solidFill>
                          <a:schemeClr val="lt1"/>
                        </a:solidFill>
                        <a:latin typeface="Maven Pro"/>
                        <a:ea typeface="Maven Pro"/>
                        <a:cs typeface="Maven Pro"/>
                        <a:sym typeface="Maven Pro"/>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A5E8F"/>
                    </a:solidFill>
                  </a:tcPr>
                </a:tc>
                <a:tc>
                  <a:txBody>
                    <a:bodyPr/>
                    <a:lstStyle/>
                    <a:p>
                      <a:pPr marL="0" lvl="0" indent="0" algn="l" rtl="0">
                        <a:lnSpc>
                          <a:spcPct val="100000"/>
                        </a:lnSpc>
                        <a:spcBef>
                          <a:spcPts val="0"/>
                        </a:spcBef>
                        <a:spcAft>
                          <a:spcPts val="0"/>
                        </a:spcAft>
                        <a:buNone/>
                      </a:pPr>
                      <a:r>
                        <a:rPr lang="en" sz="1200">
                          <a:solidFill>
                            <a:schemeClr val="lt1"/>
                          </a:solidFill>
                          <a:latin typeface="Maven Pro"/>
                          <a:ea typeface="Maven Pro"/>
                          <a:cs typeface="Maven Pro"/>
                          <a:sym typeface="Maven Pro"/>
                        </a:rPr>
                        <a:t>Scan Docker containers for known vulnerabilities.</a:t>
                      </a:r>
                      <a:endParaRPr sz="1200">
                        <a:solidFill>
                          <a:schemeClr val="lt1"/>
                        </a:solidFill>
                        <a:latin typeface="Maven Pro"/>
                        <a:ea typeface="Maven Pro"/>
                        <a:cs typeface="Maven Pro"/>
                        <a:sym typeface="Maven Pro"/>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A5E8F"/>
                    </a:solidFill>
                  </a:tcPr>
                </a:tc>
                <a:extLst>
                  <a:ext uri="{0D108BD9-81ED-4DB2-BD59-A6C34878D82A}">
                    <a16:rowId xmlns:a16="http://schemas.microsoft.com/office/drawing/2014/main" val="10003"/>
                  </a:ext>
                </a:extLst>
              </a:tr>
              <a:tr h="529375">
                <a:tc>
                  <a:txBody>
                    <a:bodyPr/>
                    <a:lstStyle/>
                    <a:p>
                      <a:pPr marL="0" lvl="0" indent="0" algn="l" rtl="0">
                        <a:lnSpc>
                          <a:spcPct val="100000"/>
                        </a:lnSpc>
                        <a:spcBef>
                          <a:spcPts val="0"/>
                        </a:spcBef>
                        <a:spcAft>
                          <a:spcPts val="0"/>
                        </a:spcAft>
                        <a:buNone/>
                      </a:pPr>
                      <a:r>
                        <a:rPr lang="en" sz="1200" b="1">
                          <a:solidFill>
                            <a:schemeClr val="lt1"/>
                          </a:solidFill>
                          <a:latin typeface="Maven Pro"/>
                          <a:ea typeface="Maven Pro"/>
                          <a:cs typeface="Maven Pro"/>
                          <a:sym typeface="Maven Pro"/>
                        </a:rPr>
                        <a:t>Dependency Scanning	</a:t>
                      </a:r>
                      <a:endParaRPr sz="1200" b="1">
                        <a:solidFill>
                          <a:schemeClr val="lt1"/>
                        </a:solidFill>
                        <a:latin typeface="Maven Pro"/>
                        <a:ea typeface="Maven Pro"/>
                        <a:cs typeface="Maven Pro"/>
                        <a:sym typeface="Maven Pro"/>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A5E8F"/>
                    </a:solidFill>
                  </a:tcPr>
                </a:tc>
                <a:tc>
                  <a:txBody>
                    <a:bodyPr/>
                    <a:lstStyle/>
                    <a:p>
                      <a:pPr marL="0" lvl="0" indent="0" algn="l" rtl="0">
                        <a:lnSpc>
                          <a:spcPct val="100000"/>
                        </a:lnSpc>
                        <a:spcBef>
                          <a:spcPts val="0"/>
                        </a:spcBef>
                        <a:spcAft>
                          <a:spcPts val="0"/>
                        </a:spcAft>
                        <a:buNone/>
                      </a:pPr>
                      <a:r>
                        <a:rPr lang="en" sz="1200">
                          <a:solidFill>
                            <a:schemeClr val="lt1"/>
                          </a:solidFill>
                          <a:latin typeface="Maven Pro"/>
                          <a:ea typeface="Maven Pro"/>
                          <a:cs typeface="Maven Pro"/>
                          <a:sym typeface="Maven Pro"/>
                        </a:rPr>
                        <a:t>Analyze your dependencies for known vulnerabilities.</a:t>
                      </a:r>
                      <a:endParaRPr sz="1200">
                        <a:solidFill>
                          <a:schemeClr val="lt1"/>
                        </a:solidFill>
                        <a:latin typeface="Maven Pro"/>
                        <a:ea typeface="Maven Pro"/>
                        <a:cs typeface="Maven Pro"/>
                        <a:sym typeface="Maven Pro"/>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A5E8F"/>
                    </a:solidFill>
                  </a:tcPr>
                </a:tc>
                <a:extLst>
                  <a:ext uri="{0D108BD9-81ED-4DB2-BD59-A6C34878D82A}">
                    <a16:rowId xmlns:a16="http://schemas.microsoft.com/office/drawing/2014/main" val="10004"/>
                  </a:ext>
                </a:extLst>
              </a:tr>
              <a:tr h="529375">
                <a:tc>
                  <a:txBody>
                    <a:bodyPr/>
                    <a:lstStyle/>
                    <a:p>
                      <a:pPr marL="0" lvl="0" indent="0" algn="l" rtl="0">
                        <a:lnSpc>
                          <a:spcPct val="100000"/>
                        </a:lnSpc>
                        <a:spcBef>
                          <a:spcPts val="0"/>
                        </a:spcBef>
                        <a:spcAft>
                          <a:spcPts val="0"/>
                        </a:spcAft>
                        <a:buNone/>
                      </a:pPr>
                      <a:r>
                        <a:rPr lang="en" sz="1200" b="1">
                          <a:solidFill>
                            <a:schemeClr val="lt1"/>
                          </a:solidFill>
                          <a:latin typeface="Maven Pro"/>
                          <a:ea typeface="Maven Pro"/>
                          <a:cs typeface="Maven Pro"/>
                          <a:sym typeface="Maven Pro"/>
                        </a:rPr>
                        <a:t>Fuzz Testing</a:t>
                      </a:r>
                      <a:endParaRPr sz="1200" b="1">
                        <a:solidFill>
                          <a:schemeClr val="lt1"/>
                        </a:solidFill>
                        <a:latin typeface="Maven Pro"/>
                        <a:ea typeface="Maven Pro"/>
                        <a:cs typeface="Maven Pro"/>
                        <a:sym typeface="Maven Pro"/>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A5E8F"/>
                    </a:solidFill>
                  </a:tcPr>
                </a:tc>
                <a:tc>
                  <a:txBody>
                    <a:bodyPr/>
                    <a:lstStyle/>
                    <a:p>
                      <a:pPr marL="0" lvl="0" indent="0" algn="l" rtl="0">
                        <a:lnSpc>
                          <a:spcPct val="100000"/>
                        </a:lnSpc>
                        <a:spcBef>
                          <a:spcPts val="0"/>
                        </a:spcBef>
                        <a:spcAft>
                          <a:spcPts val="0"/>
                        </a:spcAft>
                        <a:buNone/>
                      </a:pPr>
                      <a:r>
                        <a:rPr lang="en" sz="1200">
                          <a:solidFill>
                            <a:schemeClr val="lt1"/>
                          </a:solidFill>
                          <a:latin typeface="Maven Pro"/>
                          <a:ea typeface="Maven Pro"/>
                          <a:cs typeface="Maven Pro"/>
                          <a:sym typeface="Maven Pro"/>
                        </a:rPr>
                        <a:t>Find unknown bugs and vulnerabilities with fuzzing/coverage-guided fuzzing.</a:t>
                      </a:r>
                      <a:endParaRPr sz="1200">
                        <a:solidFill>
                          <a:schemeClr val="lt1"/>
                        </a:solidFill>
                        <a:latin typeface="Maven Pro"/>
                        <a:ea typeface="Maven Pro"/>
                        <a:cs typeface="Maven Pro"/>
                        <a:sym typeface="Maven Pro"/>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A5E8F"/>
                    </a:solidFill>
                  </a:tcPr>
                </a:tc>
                <a:extLst>
                  <a:ext uri="{0D108BD9-81ED-4DB2-BD59-A6C34878D82A}">
                    <a16:rowId xmlns:a16="http://schemas.microsoft.com/office/drawing/2014/main" val="10005"/>
                  </a:ext>
                </a:extLst>
              </a:tr>
              <a:tr h="529375">
                <a:tc>
                  <a:txBody>
                    <a:bodyPr/>
                    <a:lstStyle/>
                    <a:p>
                      <a:pPr marL="0" lvl="0" indent="0" algn="l" rtl="0">
                        <a:lnSpc>
                          <a:spcPct val="100000"/>
                        </a:lnSpc>
                        <a:spcBef>
                          <a:spcPts val="0"/>
                        </a:spcBef>
                        <a:spcAft>
                          <a:spcPts val="0"/>
                        </a:spcAft>
                        <a:buNone/>
                      </a:pPr>
                      <a:r>
                        <a:rPr lang="en" sz="1200" b="1">
                          <a:solidFill>
                            <a:schemeClr val="lt1"/>
                          </a:solidFill>
                          <a:latin typeface="Maven Pro"/>
                          <a:ea typeface="Maven Pro"/>
                          <a:cs typeface="Maven Pro"/>
                          <a:sym typeface="Maven Pro"/>
                        </a:rPr>
                        <a:t>Secret Detection</a:t>
                      </a:r>
                      <a:endParaRPr sz="1200" b="1">
                        <a:solidFill>
                          <a:schemeClr val="lt1"/>
                        </a:solidFill>
                        <a:latin typeface="Maven Pro"/>
                        <a:ea typeface="Maven Pro"/>
                        <a:cs typeface="Maven Pro"/>
                        <a:sym typeface="Maven Pro"/>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A5E8F"/>
                    </a:solidFill>
                  </a:tcPr>
                </a:tc>
                <a:tc>
                  <a:txBody>
                    <a:bodyPr/>
                    <a:lstStyle/>
                    <a:p>
                      <a:pPr marL="0" lvl="0" indent="0" algn="l" rtl="0">
                        <a:lnSpc>
                          <a:spcPct val="100000"/>
                        </a:lnSpc>
                        <a:spcBef>
                          <a:spcPts val="0"/>
                        </a:spcBef>
                        <a:spcAft>
                          <a:spcPts val="0"/>
                        </a:spcAft>
                        <a:buNone/>
                      </a:pPr>
                      <a:r>
                        <a:rPr lang="en" sz="1200">
                          <a:solidFill>
                            <a:schemeClr val="lt1"/>
                          </a:solidFill>
                          <a:latin typeface="Maven Pro"/>
                          <a:ea typeface="Maven Pro"/>
                          <a:cs typeface="Maven Pro"/>
                          <a:sym typeface="Maven Pro"/>
                        </a:rPr>
                        <a:t>Analyze Git history for leaked secrets.</a:t>
                      </a:r>
                      <a:endParaRPr sz="1200">
                        <a:solidFill>
                          <a:schemeClr val="lt1"/>
                        </a:solidFill>
                        <a:latin typeface="Maven Pro"/>
                        <a:ea typeface="Maven Pro"/>
                        <a:cs typeface="Maven Pro"/>
                        <a:sym typeface="Maven Pro"/>
                      </a:endParaRPr>
                    </a:p>
                  </a:txBody>
                  <a:tcPr marL="91425" marR="91425" marT="91425" marB="91425">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1A5E8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2"/>
          <p:cNvSpPr txBox="1">
            <a:spLocks noGrp="1"/>
          </p:cNvSpPr>
          <p:nvPr>
            <p:ph type="ctrTitle"/>
          </p:nvPr>
        </p:nvSpPr>
        <p:spPr>
          <a:xfrm>
            <a:off x="373075" y="165850"/>
            <a:ext cx="612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Vulnerability Management</a:t>
            </a:r>
            <a:endParaRPr>
              <a:solidFill>
                <a:srgbClr val="FF6B65"/>
              </a:solidFill>
            </a:endParaRPr>
          </a:p>
        </p:txBody>
      </p:sp>
      <p:pic>
        <p:nvPicPr>
          <p:cNvPr id="556" name="Google Shape;556;p32"/>
          <p:cNvPicPr preferRelativeResize="0"/>
          <p:nvPr/>
        </p:nvPicPr>
        <p:blipFill>
          <a:blip r:embed="rId3">
            <a:alphaModFix/>
          </a:blip>
          <a:stretch>
            <a:fillRect/>
          </a:stretch>
        </p:blipFill>
        <p:spPr>
          <a:xfrm>
            <a:off x="3005138" y="743650"/>
            <a:ext cx="3133725" cy="4048125"/>
          </a:xfrm>
          <a:prstGeom prst="rect">
            <a:avLst/>
          </a:prstGeom>
          <a:noFill/>
          <a:ln>
            <a:noFill/>
          </a:ln>
        </p:spPr>
      </p:pic>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637</Words>
  <Application>Microsoft Office PowerPoint</Application>
  <PresentationFormat>On-screen Show (16:9)</PresentationFormat>
  <Paragraphs>132</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Livvic Light</vt:lpstr>
      <vt:lpstr>Maven Pro</vt:lpstr>
      <vt:lpstr>Advent Pro Medium</vt:lpstr>
      <vt:lpstr>Share Tech</vt:lpstr>
      <vt:lpstr>Nunito Light</vt:lpstr>
      <vt:lpstr>Advent Pro SemiBold</vt:lpstr>
      <vt:lpstr>Fira Sans Condensed Medium</vt:lpstr>
      <vt:lpstr>Arial</vt:lpstr>
      <vt:lpstr>Fira Sans Extra Condensed Medium</vt:lpstr>
      <vt:lpstr>Data Science Consulting by Slidesgo</vt:lpstr>
      <vt:lpstr>IT 3531 - Final Year Project Secure DevOps</vt:lpstr>
      <vt:lpstr>Overview</vt:lpstr>
      <vt:lpstr>What is DevSecOps</vt:lpstr>
      <vt:lpstr>Project Objective</vt:lpstr>
      <vt:lpstr>What is GitLab</vt:lpstr>
      <vt:lpstr>Git-based fully integrated platform for software development</vt:lpstr>
      <vt:lpstr>GitLab DevSecOps Toolchain</vt:lpstr>
      <vt:lpstr>Security Tools</vt:lpstr>
      <vt:lpstr>Vulnerability Management</vt:lpstr>
      <vt:lpstr>Other Technologies Implemented</vt:lpstr>
      <vt:lpstr>Getting Started with GitLab CI/CD</vt:lpstr>
      <vt:lpstr>Demonstration of  Use Cases</vt:lpstr>
      <vt:lpstr>AndroGoat Kotlin Android Application </vt:lpstr>
      <vt:lpstr>AndroGoat Kotlin Android Application </vt:lpstr>
      <vt:lpstr>WebGoat.NET ASP.NET Web Application </vt:lpstr>
      <vt:lpstr>WebGoat.NET ASP.NET Web Application </vt:lpstr>
      <vt:lpstr>VAmPI Python Web API</vt:lpstr>
      <vt:lpstr>VAmPI Python Web API</vt:lpstr>
      <vt:lpstr>NodeGoat NodeJS Web Application</vt:lpstr>
      <vt:lpstr>NodeGoat NodeJS Web Application</vt:lpstr>
      <vt:lpstr>Conclusion and Key Takeaway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3531 - Final Year Project Secure DevOps</dc:title>
  <cp:lastModifiedBy>DYLAN LIEW HOCK CONG</cp:lastModifiedBy>
  <cp:revision>2</cp:revision>
  <dcterms:modified xsi:type="dcterms:W3CDTF">2021-05-27T08:28:18Z</dcterms:modified>
</cp:coreProperties>
</file>