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LAN LIEW HOCK CONG" initials="DLHC" lastIdx="1" clrIdx="0">
    <p:extLst>
      <p:ext uri="{19B8F6BF-5375-455C-9EA6-DF929625EA0E}">
        <p15:presenceInfo xmlns:p15="http://schemas.microsoft.com/office/powerpoint/2012/main" userId="DYLAN LIEW HOCK C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0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FF57-7B96-46A9-9CF7-50A582B91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129C6-0AA6-41B7-8AD7-41D5E7FC6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651B7-9296-454F-A885-92389E32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BFFDA-C977-46E2-A990-DDF9B1EB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94A2-0923-4A96-9D68-92249B93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8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FE11-B3EF-4EAC-8672-672497E2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AA4C4-8BFF-4B49-9E11-4ABAD5437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4ECEC-CB3A-4010-BF72-738F0E61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8504-55C5-4282-9383-272612B2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0953-1BC5-4A7F-B48F-E27F894F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1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5CCA3-1AD4-4406-AB2D-BC3197067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FA61B-62F2-424A-938A-ED106984F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7C2A-45AD-4C95-952D-FC0777DC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B4FEB-8D75-4659-86D4-95BC4113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9781C-359C-48C5-AAFE-69D09F02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1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5824-12DA-46C6-9F19-B9AB4688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0049-3892-4C02-AA07-29639CF7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5139-7192-45BF-9E2F-35CC83F4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35A11-A54D-466A-A6D6-69A109BB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640DF-53C7-4CD8-8570-7B04E305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C5CC-82E1-45B0-90F8-85D66DA7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91DBE-3BA6-4CEB-8997-20FCA683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20981-5629-42C1-9408-0D4FEC58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456C-DC5B-45D0-AB9F-C8B6D252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F358-6AB3-4668-9166-6A9042E7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6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A44F-172A-4620-944D-7628C25E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FE69-C37A-421A-B2CE-B4EBEB41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FB268-761A-4BA7-BE4F-82A6637E5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7831D-BD1D-4F49-9E85-DEA5DC8C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489EA-BE43-4F3B-BE3A-220A66E3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7E4FD-A1F4-4EC6-A014-816A052D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2545-F7D2-43BD-BA82-C1727833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C4D9B-577C-4D7E-B500-3BC4D798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B1089-024B-41DE-88BB-EF7EF11FC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68386-DECA-4C5E-865A-97AED9785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0FDBA-A6D3-4855-AEE1-5DDB1BB24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18EC4-B43A-4E5F-AC93-58A0EB81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B2543-923E-4548-8E84-797DF948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B6EC9-6026-4FFC-B0C8-A8567F7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8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A32E-2920-4B17-B307-B257291F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10D15-7FE2-4B6D-91C5-CE67EC22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92131-EFCB-411C-B620-B2865354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BB967-1C37-4D96-8CEF-B2CD095A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1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2DD55-8164-4724-8B51-4C78B19B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3D599-4E6E-4A55-86FA-F2C89969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181E6-DF23-41FD-A1D2-2B6530AA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9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D1A0-BF4A-4ED0-891D-F1E5B106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552C-288B-41BF-8164-5FC133FF9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0FE90-C365-44FA-BA2D-49A6F493B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CF8FC-8735-4649-9010-FEC4E845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39D64-CB39-47EA-8B78-EDC4A7D5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4352E-9178-4B63-9D29-A488D0FF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7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A2DD-B9BC-41FA-AC9F-8EE675E1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EFAE5-BADB-4DD0-A8B1-496EE2B33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9E776-ABA4-4644-852A-E27D8BB83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C6EC8-1DAA-4FDD-BE5B-921316CF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C54C-6351-45C6-91DB-E70F556F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AB2A8-9742-4B54-BA00-7F759324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4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44929-C6B0-407D-A12A-C03A1E17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BD1A9-6FAA-4C55-81DA-951CFB4A9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0C24E-9560-4269-97DD-F27DBAA0F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28A4-7CE5-42BC-B8BE-A2E0A07C0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5169-24D2-423F-A6A6-D6E2C109E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0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microsoft.com/office/2007/relationships/hdphoto" Target="../media/hdphoto2.wdp"/><Relationship Id="rId4" Type="http://schemas.openxmlformats.org/officeDocument/2006/relationships/image" Target="../media/image3.sv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A0B963-3A27-401F-AC50-0DCEAE6BA8B5}"/>
              </a:ext>
            </a:extLst>
          </p:cNvPr>
          <p:cNvSpPr/>
          <p:nvPr/>
        </p:nvSpPr>
        <p:spPr>
          <a:xfrm>
            <a:off x="0" y="1"/>
            <a:ext cx="12192000" cy="363690"/>
          </a:xfrm>
          <a:prstGeom prst="rect">
            <a:avLst/>
          </a:prstGeom>
          <a:solidFill>
            <a:srgbClr val="38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itLab Reviews 2021: Details, Pricing, &amp;amp; Features | G2">
            <a:extLst>
              <a:ext uri="{FF2B5EF4-FFF2-40B4-BE49-F238E27FC236}">
                <a16:creationId xmlns:a16="http://schemas.microsoft.com/office/drawing/2014/main" id="{296DE636-8462-49D7-8F4D-4E3FBE4D2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3" r="18005" b="388"/>
          <a:stretch/>
        </p:blipFill>
        <p:spPr bwMode="auto">
          <a:xfrm>
            <a:off x="154203" y="57999"/>
            <a:ext cx="305793" cy="24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12B69E-D35E-4372-8949-5FEA76DE22AD}"/>
              </a:ext>
            </a:extLst>
          </p:cNvPr>
          <p:cNvSpPr txBox="1"/>
          <p:nvPr/>
        </p:nvSpPr>
        <p:spPr>
          <a:xfrm>
            <a:off x="374271" y="43345"/>
            <a:ext cx="6098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DevSecOps with GitLab </a:t>
            </a:r>
            <a:r>
              <a:rPr lang="en-SG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(v13.2)</a:t>
            </a:r>
            <a:r>
              <a:rPr lang="e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1E00A6-472A-41F5-8E22-050B4DAA3B31}"/>
              </a:ext>
            </a:extLst>
          </p:cNvPr>
          <p:cNvSpPr/>
          <p:nvPr/>
        </p:nvSpPr>
        <p:spPr>
          <a:xfrm>
            <a:off x="9144000" y="474217"/>
            <a:ext cx="2651141" cy="1509734"/>
          </a:xfrm>
          <a:prstGeom prst="rect">
            <a:avLst/>
          </a:prstGeom>
          <a:ln w="19050">
            <a:solidFill>
              <a:srgbClr val="380D7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4B14F1-2E28-47C0-8EC7-C13234915F1D}"/>
              </a:ext>
            </a:extLst>
          </p:cNvPr>
          <p:cNvGrpSpPr/>
          <p:nvPr/>
        </p:nvGrpSpPr>
        <p:grpSpPr>
          <a:xfrm>
            <a:off x="154202" y="3029652"/>
            <a:ext cx="3326239" cy="3696268"/>
            <a:chOff x="154202" y="3151572"/>
            <a:chExt cx="5699141" cy="35391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C0A4DC-90CB-443B-8E6D-2AB52C2C8F06}"/>
                </a:ext>
              </a:extLst>
            </p:cNvPr>
            <p:cNvSpPr/>
            <p:nvPr/>
          </p:nvSpPr>
          <p:spPr>
            <a:xfrm>
              <a:off x="154202" y="3151572"/>
              <a:ext cx="5699141" cy="3539190"/>
            </a:xfrm>
            <a:prstGeom prst="rect">
              <a:avLst/>
            </a:prstGeom>
            <a:ln w="19050">
              <a:solidFill>
                <a:srgbClr val="380D7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8B7336E-F0E1-488A-A0DE-C51E005D6628}"/>
                </a:ext>
              </a:extLst>
            </p:cNvPr>
            <p:cNvSpPr/>
            <p:nvPr/>
          </p:nvSpPr>
          <p:spPr>
            <a:xfrm>
              <a:off x="154202" y="3154871"/>
              <a:ext cx="5699141" cy="329787"/>
            </a:xfrm>
            <a:prstGeom prst="rect">
              <a:avLst/>
            </a:prstGeom>
            <a:solidFill>
              <a:srgbClr val="38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13653C-A704-4347-8D86-9614B257032C}"/>
                </a:ext>
              </a:extLst>
            </p:cNvPr>
            <p:cNvSpPr txBox="1"/>
            <p:nvPr/>
          </p:nvSpPr>
          <p:spPr>
            <a:xfrm>
              <a:off x="182655" y="3172925"/>
              <a:ext cx="565221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GitLab CI/CD Pipeline Configuration</a:t>
              </a:r>
              <a:endParaRPr lang="en-US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E9A2D95-B83D-4462-B14A-EB8665582F02}"/>
              </a:ext>
            </a:extLst>
          </p:cNvPr>
          <p:cNvGrpSpPr/>
          <p:nvPr/>
        </p:nvGrpSpPr>
        <p:grpSpPr>
          <a:xfrm>
            <a:off x="3612921" y="3044523"/>
            <a:ext cx="5416193" cy="3681397"/>
            <a:chOff x="6096000" y="3151573"/>
            <a:chExt cx="5699141" cy="368139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E1B8E0-5EE8-4238-9E04-8249914A9EB7}"/>
                </a:ext>
              </a:extLst>
            </p:cNvPr>
            <p:cNvSpPr/>
            <p:nvPr/>
          </p:nvSpPr>
          <p:spPr>
            <a:xfrm>
              <a:off x="6096000" y="3151573"/>
              <a:ext cx="5699141" cy="3681397"/>
            </a:xfrm>
            <a:prstGeom prst="rect">
              <a:avLst/>
            </a:prstGeom>
            <a:ln w="19050">
              <a:solidFill>
                <a:srgbClr val="380D7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80D7E7-B696-4353-B8FB-683BEFFA2F71}"/>
                </a:ext>
              </a:extLst>
            </p:cNvPr>
            <p:cNvSpPr/>
            <p:nvPr/>
          </p:nvSpPr>
          <p:spPr>
            <a:xfrm>
              <a:off x="6096000" y="3160104"/>
              <a:ext cx="5699141" cy="329787"/>
            </a:xfrm>
            <a:prstGeom prst="rect">
              <a:avLst/>
            </a:prstGeom>
            <a:solidFill>
              <a:srgbClr val="38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AFBA3B-1478-4246-952A-CCA4BD75C674}"/>
                </a:ext>
              </a:extLst>
            </p:cNvPr>
            <p:cNvSpPr txBox="1"/>
            <p:nvPr/>
          </p:nvSpPr>
          <p:spPr>
            <a:xfrm>
              <a:off x="6123248" y="3184799"/>
              <a:ext cx="565221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GitLab Sample Pipeline</a:t>
              </a:r>
              <a:endParaRPr lang="en-US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C8F3BD3-FC13-4B84-8D1D-B2D526C46CDD}"/>
              </a:ext>
            </a:extLst>
          </p:cNvPr>
          <p:cNvSpPr/>
          <p:nvPr/>
        </p:nvSpPr>
        <p:spPr>
          <a:xfrm>
            <a:off x="9150524" y="478390"/>
            <a:ext cx="2651141" cy="329787"/>
          </a:xfrm>
          <a:prstGeom prst="rect">
            <a:avLst/>
          </a:prstGeom>
          <a:solidFill>
            <a:srgbClr val="38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B79C79-A2CD-409F-BAB0-B2C667F51614}"/>
              </a:ext>
            </a:extLst>
          </p:cNvPr>
          <p:cNvSpPr txBox="1"/>
          <p:nvPr/>
        </p:nvSpPr>
        <p:spPr>
          <a:xfrm>
            <a:off x="9158144" y="503909"/>
            <a:ext cx="26143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Security Features Implemented</a:t>
            </a:r>
            <a:endParaRPr lang="en-US" sz="12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A6EA24-9DC3-47FF-B067-8A7B658B987D}"/>
              </a:ext>
            </a:extLst>
          </p:cNvPr>
          <p:cNvGrpSpPr/>
          <p:nvPr/>
        </p:nvGrpSpPr>
        <p:grpSpPr>
          <a:xfrm>
            <a:off x="154203" y="470770"/>
            <a:ext cx="3326238" cy="2458861"/>
            <a:chOff x="154203" y="470770"/>
            <a:chExt cx="3273667" cy="24588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59F1C5-DF1B-4698-B53B-A10859913CC8}"/>
                </a:ext>
              </a:extLst>
            </p:cNvPr>
            <p:cNvSpPr/>
            <p:nvPr/>
          </p:nvSpPr>
          <p:spPr>
            <a:xfrm>
              <a:off x="154203" y="474217"/>
              <a:ext cx="3273667" cy="2455414"/>
            </a:xfrm>
            <a:prstGeom prst="rect">
              <a:avLst/>
            </a:prstGeom>
            <a:ln w="19050">
              <a:solidFill>
                <a:srgbClr val="380D7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DA1A2B-BB62-42EB-A364-6E889B7D28F9}"/>
                </a:ext>
              </a:extLst>
            </p:cNvPr>
            <p:cNvSpPr/>
            <p:nvPr/>
          </p:nvSpPr>
          <p:spPr>
            <a:xfrm>
              <a:off x="154203" y="470770"/>
              <a:ext cx="3273667" cy="329787"/>
            </a:xfrm>
            <a:prstGeom prst="rect">
              <a:avLst/>
            </a:prstGeom>
            <a:solidFill>
              <a:srgbClr val="38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9DA620-E759-46AA-9417-1140544DABA8}"/>
                </a:ext>
              </a:extLst>
            </p:cNvPr>
            <p:cNvSpPr txBox="1"/>
            <p:nvPr/>
          </p:nvSpPr>
          <p:spPr>
            <a:xfrm>
              <a:off x="171958" y="496544"/>
              <a:ext cx="325591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What is GitLab?</a:t>
              </a:r>
              <a:endParaRPr lang="en-US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20" name="Graphic 19" descr="Checkmark with solid fill">
              <a:extLst>
                <a:ext uri="{FF2B5EF4-FFF2-40B4-BE49-F238E27FC236}">
                  <a16:creationId xmlns:a16="http://schemas.microsoft.com/office/drawing/2014/main" id="{B0984687-9F3A-4C44-A68D-F9B1123CB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335" y="1232037"/>
              <a:ext cx="673550" cy="673550"/>
            </a:xfrm>
            <a:prstGeom prst="rect">
              <a:avLst/>
            </a:prstGeom>
          </p:spPr>
        </p:pic>
        <p:pic>
          <p:nvPicPr>
            <p:cNvPr id="27" name="Graphic 26" descr="Badge 1 with solid fill">
              <a:extLst>
                <a:ext uri="{FF2B5EF4-FFF2-40B4-BE49-F238E27FC236}">
                  <a16:creationId xmlns:a16="http://schemas.microsoft.com/office/drawing/2014/main" id="{9913A437-3B38-41DF-8748-3A2350687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61429" y="1232037"/>
              <a:ext cx="673550" cy="67355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CE9615-E004-442D-836B-2EFA47371833}"/>
                </a:ext>
              </a:extLst>
            </p:cNvPr>
            <p:cNvSpPr txBox="1"/>
            <p:nvPr/>
          </p:nvSpPr>
          <p:spPr>
            <a:xfrm>
              <a:off x="370793" y="1885559"/>
              <a:ext cx="12846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rgbClr val="380D75"/>
                  </a:solidFill>
                </a:rPr>
                <a:t>Complete</a:t>
              </a:r>
              <a:r>
                <a:rPr lang="en-US" sz="1000" b="1" dirty="0"/>
                <a:t>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/>
                <a:t>DevOps Platform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323B4C-1045-492B-A82B-054729DC2AAB}"/>
                </a:ext>
              </a:extLst>
            </p:cNvPr>
            <p:cNvSpPr txBox="1"/>
            <p:nvPr/>
          </p:nvSpPr>
          <p:spPr>
            <a:xfrm>
              <a:off x="1852286" y="1885559"/>
              <a:ext cx="12846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/>
                <a:t>Delivered as a </a:t>
              </a:r>
              <a:r>
                <a:rPr lang="en-US" sz="1000" b="1" dirty="0">
                  <a:solidFill>
                    <a:srgbClr val="380D75"/>
                  </a:solidFill>
                </a:rPr>
                <a:t>Single</a:t>
              </a:r>
              <a:r>
                <a:rPr lang="en-US" sz="1000" dirty="0"/>
                <a:t>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/>
                <a:t>Application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57F60FE-3216-42D5-BEC5-6215436CC763}"/>
              </a:ext>
            </a:extLst>
          </p:cNvPr>
          <p:cNvGrpSpPr/>
          <p:nvPr/>
        </p:nvGrpSpPr>
        <p:grpSpPr>
          <a:xfrm>
            <a:off x="6754837" y="446076"/>
            <a:ext cx="2274275" cy="2603580"/>
            <a:chOff x="6100982" y="446076"/>
            <a:chExt cx="2927201" cy="260358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514421-F52B-407C-AB1E-9C10E3A8C2E6}"/>
                </a:ext>
              </a:extLst>
            </p:cNvPr>
            <p:cNvSpPr/>
            <p:nvPr/>
          </p:nvSpPr>
          <p:spPr>
            <a:xfrm>
              <a:off x="6108186" y="446076"/>
              <a:ext cx="2919997" cy="2455414"/>
            </a:xfrm>
            <a:prstGeom prst="rect">
              <a:avLst/>
            </a:prstGeom>
            <a:ln w="19050">
              <a:solidFill>
                <a:srgbClr val="380D7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AD0A36-CA5B-4B66-A9F1-0A8EC16B8A78}"/>
                </a:ext>
              </a:extLst>
            </p:cNvPr>
            <p:cNvSpPr/>
            <p:nvPr/>
          </p:nvSpPr>
          <p:spPr>
            <a:xfrm>
              <a:off x="6108186" y="446076"/>
              <a:ext cx="2919997" cy="343279"/>
            </a:xfrm>
            <a:prstGeom prst="rect">
              <a:avLst/>
            </a:prstGeom>
            <a:solidFill>
              <a:srgbClr val="38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99C292-81D2-4651-926E-E7D3E4F0D08B}"/>
                </a:ext>
              </a:extLst>
            </p:cNvPr>
            <p:cNvSpPr txBox="1"/>
            <p:nvPr/>
          </p:nvSpPr>
          <p:spPr>
            <a:xfrm>
              <a:off x="6101870" y="491339"/>
              <a:ext cx="28516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Use Cases</a:t>
              </a:r>
              <a:endParaRPr lang="en-US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063098-85A6-4DB1-A8CC-FFBB9A1121B5}"/>
                </a:ext>
              </a:extLst>
            </p:cNvPr>
            <p:cNvSpPr txBox="1"/>
            <p:nvPr/>
          </p:nvSpPr>
          <p:spPr>
            <a:xfrm>
              <a:off x="6100982" y="802887"/>
              <a:ext cx="2927201" cy="2246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rtl="0">
                <a:spcBef>
                  <a:spcPts val="0"/>
                </a:spcBef>
                <a:spcAft>
                  <a:spcPts val="0"/>
                </a:spcAft>
              </a:pPr>
              <a:r>
                <a:rPr lang="en-SG" sz="1000" dirty="0">
                  <a:solidFill>
                    <a:srgbClr val="380D75"/>
                  </a:solidFill>
                </a:rPr>
                <a:t>Use cases to demonstrate GitLab features in different scenarios </a:t>
              </a:r>
            </a:p>
            <a:p>
              <a:pPr lvl="0" rtl="0">
                <a:spcBef>
                  <a:spcPts val="0"/>
                </a:spcBef>
                <a:spcAft>
                  <a:spcPts val="0"/>
                </a:spcAft>
              </a:pPr>
              <a:r>
                <a:rPr lang="en-SG" sz="1000" b="1" dirty="0"/>
                <a:t>1. AndroGoat</a:t>
              </a:r>
            </a:p>
            <a:p>
              <a:pPr lvl="0" rtl="0">
                <a:spcBef>
                  <a:spcPts val="0"/>
                </a:spcBef>
                <a:spcAft>
                  <a:spcPts val="0"/>
                </a:spcAft>
              </a:pPr>
              <a:r>
                <a:rPr lang="en-SG" sz="1000" dirty="0"/>
                <a:t>Kotlin Android Mobile Application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SG" sz="1000" b="1" dirty="0"/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000" b="1" dirty="0"/>
                <a:t>2. WebGoat.NET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000" dirty="0"/>
                <a:t>.NET Web Application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SG" sz="1000" dirty="0"/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000" b="1" dirty="0"/>
                <a:t>3. VAMPI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000" dirty="0"/>
                <a:t>Python Web API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SG" sz="1000" b="1" dirty="0"/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000" b="1" dirty="0"/>
                <a:t>4. NodeGoat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000" dirty="0"/>
                <a:t>NodeJS Web Application with MongoDB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00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F8361AC-71AD-40CD-B26A-FD6CFF818C43}"/>
              </a:ext>
            </a:extLst>
          </p:cNvPr>
          <p:cNvSpPr txBox="1"/>
          <p:nvPr/>
        </p:nvSpPr>
        <p:spPr>
          <a:xfrm>
            <a:off x="9124416" y="808177"/>
            <a:ext cx="29607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000" dirty="0"/>
              <a:t>Static Application Security Testing (SAST)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000" dirty="0"/>
              <a:t>Dynamic Application Security Testing (DAST)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000" dirty="0"/>
              <a:t>Fuzz Testing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000" dirty="0"/>
              <a:t>Dependency List/Scanning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000" dirty="0"/>
              <a:t>Secret Detection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000" dirty="0"/>
              <a:t>Container Scanning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API Fuzzing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67AC8F-6CEF-4C4B-BA85-46D389DDC81B}"/>
              </a:ext>
            </a:extLst>
          </p:cNvPr>
          <p:cNvSpPr/>
          <p:nvPr/>
        </p:nvSpPr>
        <p:spPr>
          <a:xfrm>
            <a:off x="9136600" y="2055922"/>
            <a:ext cx="2651141" cy="856770"/>
          </a:xfrm>
          <a:prstGeom prst="rect">
            <a:avLst/>
          </a:prstGeom>
          <a:ln w="19050">
            <a:solidFill>
              <a:srgbClr val="380D7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7D10C7-E2B7-4551-846A-4989D4B5212B}"/>
              </a:ext>
            </a:extLst>
          </p:cNvPr>
          <p:cNvSpPr/>
          <p:nvPr/>
        </p:nvSpPr>
        <p:spPr>
          <a:xfrm>
            <a:off x="9143124" y="2060095"/>
            <a:ext cx="2651141" cy="329787"/>
          </a:xfrm>
          <a:prstGeom prst="rect">
            <a:avLst/>
          </a:prstGeom>
          <a:solidFill>
            <a:srgbClr val="38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151177-29F2-434D-B655-0DBEE1C4A793}"/>
              </a:ext>
            </a:extLst>
          </p:cNvPr>
          <p:cNvSpPr txBox="1"/>
          <p:nvPr/>
        </p:nvSpPr>
        <p:spPr>
          <a:xfrm>
            <a:off x="9150744" y="2085614"/>
            <a:ext cx="26143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Other Features Implemented</a:t>
            </a:r>
            <a:endParaRPr lang="en-US" sz="12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73B0E7-AFED-4187-9E06-40DC78081F34}"/>
              </a:ext>
            </a:extLst>
          </p:cNvPr>
          <p:cNvSpPr txBox="1"/>
          <p:nvPr/>
        </p:nvSpPr>
        <p:spPr>
          <a:xfrm>
            <a:off x="9132438" y="2374771"/>
            <a:ext cx="29607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000" dirty="0"/>
              <a:t>Container Registry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000" dirty="0"/>
              <a:t>Kubernetes Management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000" dirty="0"/>
              <a:t>Secret Management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A27BE9F-658C-4CEC-AEE5-A49F17BBF121}"/>
              </a:ext>
            </a:extLst>
          </p:cNvPr>
          <p:cNvGrpSpPr/>
          <p:nvPr/>
        </p:nvGrpSpPr>
        <p:grpSpPr>
          <a:xfrm>
            <a:off x="3606369" y="467874"/>
            <a:ext cx="3058763" cy="2455414"/>
            <a:chOff x="6101870" y="446076"/>
            <a:chExt cx="2948794" cy="245541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0B0A3BF-313C-4FF4-B7F3-9491300FC7AC}"/>
                </a:ext>
              </a:extLst>
            </p:cNvPr>
            <p:cNvSpPr/>
            <p:nvPr/>
          </p:nvSpPr>
          <p:spPr>
            <a:xfrm>
              <a:off x="6108186" y="446076"/>
              <a:ext cx="2919997" cy="2455414"/>
            </a:xfrm>
            <a:prstGeom prst="rect">
              <a:avLst/>
            </a:prstGeom>
            <a:ln w="19050">
              <a:solidFill>
                <a:srgbClr val="380D7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830E7ED-FB47-4D8E-B896-E4218BEFACA5}"/>
                </a:ext>
              </a:extLst>
            </p:cNvPr>
            <p:cNvSpPr/>
            <p:nvPr/>
          </p:nvSpPr>
          <p:spPr>
            <a:xfrm>
              <a:off x="6108186" y="446076"/>
              <a:ext cx="2919997" cy="343279"/>
            </a:xfrm>
            <a:prstGeom prst="rect">
              <a:avLst/>
            </a:prstGeom>
            <a:solidFill>
              <a:srgbClr val="38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FB9D42-A9A9-476D-B66E-E4255561EA1E}"/>
                </a:ext>
              </a:extLst>
            </p:cNvPr>
            <p:cNvSpPr txBox="1"/>
            <p:nvPr/>
          </p:nvSpPr>
          <p:spPr>
            <a:xfrm>
              <a:off x="6101870" y="491339"/>
              <a:ext cx="28516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Use Case Implementation</a:t>
              </a:r>
              <a:endParaRPr lang="en-US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1AA4969-08D6-4676-85B0-32E89983C79B}"/>
                </a:ext>
              </a:extLst>
            </p:cNvPr>
            <p:cNvSpPr txBox="1"/>
            <p:nvPr/>
          </p:nvSpPr>
          <p:spPr>
            <a:xfrm>
              <a:off x="6123464" y="864457"/>
              <a:ext cx="29272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rtl="0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0E7DB35-5C7E-40E9-955B-5E2DFE02164F}"/>
              </a:ext>
            </a:extLst>
          </p:cNvPr>
          <p:cNvSpPr txBox="1"/>
          <p:nvPr/>
        </p:nvSpPr>
        <p:spPr>
          <a:xfrm>
            <a:off x="3628768" y="829207"/>
            <a:ext cx="293557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SG" sz="1000" dirty="0">
                <a:solidFill>
                  <a:srgbClr val="380D75"/>
                </a:solidFill>
              </a:rPr>
              <a:t>Open source deliberately vulnerable application </a:t>
            </a:r>
            <a:r>
              <a:rPr lang="en-SG" sz="1000" dirty="0"/>
              <a:t>is forked to GitLab repository for use case demonstration.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SG" sz="10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SG" sz="1000" dirty="0"/>
              <a:t>Ensure </a:t>
            </a:r>
            <a:r>
              <a:rPr lang="en-SG" sz="1000" dirty="0">
                <a:solidFill>
                  <a:srgbClr val="380D75"/>
                </a:solidFill>
              </a:rPr>
              <a:t>GitLab runner </a:t>
            </a:r>
            <a:r>
              <a:rPr lang="en-SG" sz="1000" dirty="0"/>
              <a:t>availability, create and configure </a:t>
            </a:r>
            <a:r>
              <a:rPr lang="en-SG" sz="1000" dirty="0">
                <a:solidFill>
                  <a:srgbClr val="380D75"/>
                </a:solidFill>
              </a:rPr>
              <a:t>.gitlab-ci.yml</a:t>
            </a:r>
            <a:r>
              <a:rPr lang="en-SG" sz="1000" dirty="0"/>
              <a:t> file to run necessary jobs based on different scenario through </a:t>
            </a:r>
            <a:r>
              <a:rPr lang="en-SG" sz="1000" dirty="0">
                <a:solidFill>
                  <a:srgbClr val="380D75"/>
                </a:solidFill>
              </a:rPr>
              <a:t>GitLab CI/CD pipeline</a:t>
            </a:r>
            <a:r>
              <a:rPr lang="en-SG" sz="1000" dirty="0"/>
              <a:t>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SG" sz="10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SG" sz="1000" dirty="0"/>
          </a:p>
        </p:txBody>
      </p:sp>
      <p:sp>
        <p:nvSpPr>
          <p:cNvPr id="63" name="Google Shape;574;p34">
            <a:extLst>
              <a:ext uri="{FF2B5EF4-FFF2-40B4-BE49-F238E27FC236}">
                <a16:creationId xmlns:a16="http://schemas.microsoft.com/office/drawing/2014/main" id="{768242BE-6A3F-4F7D-BFA5-7ED7F66D238C}"/>
              </a:ext>
            </a:extLst>
          </p:cNvPr>
          <p:cNvSpPr/>
          <p:nvPr/>
        </p:nvSpPr>
        <p:spPr>
          <a:xfrm>
            <a:off x="4161426" y="2228482"/>
            <a:ext cx="410349" cy="410349"/>
          </a:xfrm>
          <a:prstGeom prst="rect">
            <a:avLst/>
          </a:prstGeom>
          <a:solidFill>
            <a:srgbClr val="380D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580;p34">
            <a:extLst>
              <a:ext uri="{FF2B5EF4-FFF2-40B4-BE49-F238E27FC236}">
                <a16:creationId xmlns:a16="http://schemas.microsoft.com/office/drawing/2014/main" id="{F94318B6-E9A0-4950-B9BC-ABD1EBF65733}"/>
              </a:ext>
            </a:extLst>
          </p:cNvPr>
          <p:cNvPicPr preferRelativeResize="0"/>
          <p:nvPr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9216" y="2289602"/>
            <a:ext cx="294767" cy="29476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576;p34">
            <a:extLst>
              <a:ext uri="{FF2B5EF4-FFF2-40B4-BE49-F238E27FC236}">
                <a16:creationId xmlns:a16="http://schemas.microsoft.com/office/drawing/2014/main" id="{F13C630F-6603-4868-B835-0BD351C77EBB}"/>
              </a:ext>
            </a:extLst>
          </p:cNvPr>
          <p:cNvSpPr/>
          <p:nvPr/>
        </p:nvSpPr>
        <p:spPr>
          <a:xfrm>
            <a:off x="5012434" y="2217046"/>
            <a:ext cx="419074" cy="419074"/>
          </a:xfrm>
          <a:prstGeom prst="rect">
            <a:avLst/>
          </a:prstGeom>
          <a:solidFill>
            <a:srgbClr val="380D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579;p34">
            <a:extLst>
              <a:ext uri="{FF2B5EF4-FFF2-40B4-BE49-F238E27FC236}">
                <a16:creationId xmlns:a16="http://schemas.microsoft.com/office/drawing/2014/main" id="{E497EAD1-DC8B-4B51-B70B-146C6F1BABFD}"/>
              </a:ext>
            </a:extLst>
          </p:cNvPr>
          <p:cNvPicPr preferRelativeResize="0"/>
          <p:nvPr/>
        </p:nvPicPr>
        <p:blipFill>
          <a:blip r:embed="rId9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3975" y="2293211"/>
            <a:ext cx="301034" cy="30103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575;p34">
            <a:extLst>
              <a:ext uri="{FF2B5EF4-FFF2-40B4-BE49-F238E27FC236}">
                <a16:creationId xmlns:a16="http://schemas.microsoft.com/office/drawing/2014/main" id="{A682D0CD-38D8-4393-8E48-C7CB53EC907C}"/>
              </a:ext>
            </a:extLst>
          </p:cNvPr>
          <p:cNvSpPr/>
          <p:nvPr/>
        </p:nvSpPr>
        <p:spPr>
          <a:xfrm>
            <a:off x="5863954" y="2217046"/>
            <a:ext cx="419074" cy="419074"/>
          </a:xfrm>
          <a:prstGeom prst="rect">
            <a:avLst/>
          </a:prstGeom>
          <a:solidFill>
            <a:srgbClr val="380D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581;p34">
            <a:extLst>
              <a:ext uri="{FF2B5EF4-FFF2-40B4-BE49-F238E27FC236}">
                <a16:creationId xmlns:a16="http://schemas.microsoft.com/office/drawing/2014/main" id="{24B3E826-FCC0-4B9E-B531-1DB838A83263}"/>
              </a:ext>
            </a:extLst>
          </p:cNvPr>
          <p:cNvPicPr preferRelativeResize="0"/>
          <p:nvPr/>
        </p:nvPicPr>
        <p:blipFill>
          <a:blip r:embed="rId11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2974" y="2284847"/>
            <a:ext cx="301034" cy="30103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0C0B3C79-6D24-49C8-8C62-502047C7E8EB}"/>
              </a:ext>
            </a:extLst>
          </p:cNvPr>
          <p:cNvSpPr txBox="1"/>
          <p:nvPr/>
        </p:nvSpPr>
        <p:spPr>
          <a:xfrm>
            <a:off x="3891637" y="2636120"/>
            <a:ext cx="94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SG" sz="900" dirty="0">
                <a:solidFill>
                  <a:srgbClr val="380D75"/>
                </a:solidFill>
              </a:rPr>
              <a:t>Git Repository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SG" sz="900" dirty="0">
              <a:solidFill>
                <a:srgbClr val="380D7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88B03B-4BC7-44BB-89F8-B1A82C67D6FA}"/>
              </a:ext>
            </a:extLst>
          </p:cNvPr>
          <p:cNvSpPr txBox="1"/>
          <p:nvPr/>
        </p:nvSpPr>
        <p:spPr>
          <a:xfrm>
            <a:off x="4749285" y="2624887"/>
            <a:ext cx="94537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SG" sz="900" dirty="0">
                <a:solidFill>
                  <a:srgbClr val="380D75"/>
                </a:solidFill>
              </a:rPr>
              <a:t>Runner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CE2172-720B-4326-A697-137A8BBD83E9}"/>
              </a:ext>
            </a:extLst>
          </p:cNvPr>
          <p:cNvSpPr txBox="1"/>
          <p:nvPr/>
        </p:nvSpPr>
        <p:spPr>
          <a:xfrm>
            <a:off x="5619543" y="2624887"/>
            <a:ext cx="94537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SG" sz="900" dirty="0">
                <a:solidFill>
                  <a:srgbClr val="380D75"/>
                </a:solidFill>
              </a:rPr>
              <a:t>.gitlab-ci.yml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122A1A-2561-4BD0-BFF3-43C402E2F003}"/>
              </a:ext>
            </a:extLst>
          </p:cNvPr>
          <p:cNvSpPr txBox="1"/>
          <p:nvPr/>
        </p:nvSpPr>
        <p:spPr>
          <a:xfrm>
            <a:off x="197385" y="3394598"/>
            <a:ext cx="3257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SG" sz="1000" dirty="0"/>
              <a:t>To use GitLab CI/CD pipeline, you need: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/>
              <a:t>GitLab runner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/>
              <a:t>Application code in a Git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/>
              <a:t>.</a:t>
            </a:r>
            <a:r>
              <a:rPr lang="en-SG" sz="1000" dirty="0">
                <a:solidFill>
                  <a:srgbClr val="380D75"/>
                </a:solidFill>
              </a:rPr>
              <a:t>gitlab-ci.yml </a:t>
            </a:r>
            <a:r>
              <a:rPr lang="en-SG" sz="1000" dirty="0"/>
              <a:t>file that contains CI/CD configuration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177C0B8-4217-485D-9167-D5A7374D12A4}"/>
              </a:ext>
            </a:extLst>
          </p:cNvPr>
          <p:cNvGrpSpPr/>
          <p:nvPr/>
        </p:nvGrpSpPr>
        <p:grpSpPr>
          <a:xfrm>
            <a:off x="9158144" y="3051005"/>
            <a:ext cx="2606963" cy="3674915"/>
            <a:chOff x="154202" y="3151572"/>
            <a:chExt cx="5699141" cy="367491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33DF18B-7676-4E1D-9824-EE16D54F9D9E}"/>
                </a:ext>
              </a:extLst>
            </p:cNvPr>
            <p:cNvSpPr/>
            <p:nvPr/>
          </p:nvSpPr>
          <p:spPr>
            <a:xfrm>
              <a:off x="154202" y="3151572"/>
              <a:ext cx="5699141" cy="3674915"/>
            </a:xfrm>
            <a:prstGeom prst="rect">
              <a:avLst/>
            </a:prstGeom>
            <a:ln w="19050">
              <a:solidFill>
                <a:srgbClr val="380D7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FCB3B8F-6AA9-44DC-BE29-B073FE765FA2}"/>
                </a:ext>
              </a:extLst>
            </p:cNvPr>
            <p:cNvSpPr/>
            <p:nvPr/>
          </p:nvSpPr>
          <p:spPr>
            <a:xfrm>
              <a:off x="154202" y="3154871"/>
              <a:ext cx="5699141" cy="329787"/>
            </a:xfrm>
            <a:prstGeom prst="rect">
              <a:avLst/>
            </a:prstGeom>
            <a:solidFill>
              <a:srgbClr val="38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64F064D-6139-473B-A7A8-9248CF3BA3C0}"/>
                </a:ext>
              </a:extLst>
            </p:cNvPr>
            <p:cNvSpPr txBox="1"/>
            <p:nvPr/>
          </p:nvSpPr>
          <p:spPr>
            <a:xfrm>
              <a:off x="182655" y="3172925"/>
              <a:ext cx="565221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Other Technologies Implemented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8D1E869-A4A4-4E4B-9300-9A660B7987A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38816" y="3465606"/>
            <a:ext cx="2727815" cy="122751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0474FFF-D906-4D44-85B6-DD2A7E1C17DA}"/>
              </a:ext>
            </a:extLst>
          </p:cNvPr>
          <p:cNvSpPr txBox="1"/>
          <p:nvPr/>
        </p:nvSpPr>
        <p:spPr>
          <a:xfrm>
            <a:off x="3740416" y="4762720"/>
            <a:ext cx="50896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SG" sz="1000" dirty="0"/>
              <a:t>Here is one of the pipeline I did for </a:t>
            </a:r>
            <a:r>
              <a:rPr lang="en-SG" sz="1000" dirty="0">
                <a:solidFill>
                  <a:srgbClr val="380D75"/>
                </a:solidFill>
              </a:rPr>
              <a:t>NodeGoat</a:t>
            </a:r>
            <a:r>
              <a:rPr lang="en-SG" sz="1000" dirty="0"/>
              <a:t>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SG" sz="1000" dirty="0"/>
              <a:t>Whenever there is a new changes in the repository, the pipeline will run.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SG" sz="10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SG" sz="1000" dirty="0"/>
              <a:t>There are 4 stages: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000" dirty="0">
                <a:solidFill>
                  <a:srgbClr val="380D75"/>
                </a:solidFill>
              </a:rPr>
              <a:t>Build</a:t>
            </a:r>
            <a:r>
              <a:rPr lang="en-SG" sz="1000" dirty="0"/>
              <a:t> : Build the docker image and deploy to the GitLab container registry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000" dirty="0">
                <a:solidFill>
                  <a:srgbClr val="380D75"/>
                </a:solidFill>
              </a:rPr>
              <a:t>Test</a:t>
            </a:r>
            <a:r>
              <a:rPr lang="en-SG" sz="1000" dirty="0"/>
              <a:t> : Unit testing and security testing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000" dirty="0">
                <a:solidFill>
                  <a:srgbClr val="380D75"/>
                </a:solidFill>
              </a:rPr>
              <a:t>DAST</a:t>
            </a:r>
            <a:r>
              <a:rPr lang="en-SG" sz="1000" dirty="0"/>
              <a:t> : Dynamic Application Security Testing with the use of </a:t>
            </a:r>
            <a:r>
              <a:rPr lang="en-SG" sz="1000" dirty="0">
                <a:solidFill>
                  <a:srgbClr val="380D75"/>
                </a:solidFill>
              </a:rPr>
              <a:t>GitLab service</a:t>
            </a:r>
            <a:r>
              <a:rPr lang="en-SG" sz="1000" dirty="0"/>
              <a:t> as testing environment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000" dirty="0">
                <a:solidFill>
                  <a:srgbClr val="380D75"/>
                </a:solidFill>
              </a:rPr>
              <a:t>Deploy</a:t>
            </a:r>
            <a:r>
              <a:rPr lang="en-SG" sz="1000" dirty="0"/>
              <a:t> : Manually deploy the application to Azure Kubernetes cluster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SG" sz="10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SG" sz="1000" dirty="0"/>
              <a:t>You </a:t>
            </a:r>
            <a:r>
              <a:rPr lang="en-US" sz="1000" dirty="0"/>
              <a:t>can view </a:t>
            </a:r>
            <a:r>
              <a:rPr lang="en-US" sz="1000" dirty="0">
                <a:solidFill>
                  <a:srgbClr val="380D75"/>
                </a:solidFill>
              </a:rPr>
              <a:t>Vulnerability Report</a:t>
            </a:r>
            <a:r>
              <a:rPr lang="en-US" sz="1000" dirty="0"/>
              <a:t> which shows the results of the latest successful pipeline on your project's default branch, as well as vulnerabilities from your latest container scan. </a:t>
            </a:r>
            <a:endParaRPr lang="en-SG" sz="1000" dirty="0"/>
          </a:p>
        </p:txBody>
      </p:sp>
      <p:pic>
        <p:nvPicPr>
          <p:cNvPr id="83" name="Google Shape;563;p33">
            <a:extLst>
              <a:ext uri="{FF2B5EF4-FFF2-40B4-BE49-F238E27FC236}">
                <a16:creationId xmlns:a16="http://schemas.microsoft.com/office/drawing/2014/main" id="{0F2F037F-0894-40ED-83CD-54871B27B371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379069" y="3887597"/>
            <a:ext cx="760913" cy="54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562;p33">
            <a:extLst>
              <a:ext uri="{FF2B5EF4-FFF2-40B4-BE49-F238E27FC236}">
                <a16:creationId xmlns:a16="http://schemas.microsoft.com/office/drawing/2014/main" id="{9921499B-00E4-4311-9CB3-5F9612794660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9376828" y="5378054"/>
            <a:ext cx="760913" cy="74066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EE2917C9-9BF3-4A38-9064-306E7F9E8C2C}"/>
              </a:ext>
            </a:extLst>
          </p:cNvPr>
          <p:cNvSpPr txBox="1"/>
          <p:nvPr/>
        </p:nvSpPr>
        <p:spPr>
          <a:xfrm>
            <a:off x="10208278" y="3655308"/>
            <a:ext cx="14840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000" dirty="0"/>
              <a:t>Create, deploy, and run application by using containers easily.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000" dirty="0"/>
              <a:t>Package up an application with all of the parts nit needs and deploy it as one package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9A958A-7ADA-4F14-865B-3EF3EF059954}"/>
              </a:ext>
            </a:extLst>
          </p:cNvPr>
          <p:cNvSpPr txBox="1"/>
          <p:nvPr/>
        </p:nvSpPr>
        <p:spPr>
          <a:xfrm>
            <a:off x="10208278" y="5478479"/>
            <a:ext cx="1484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000" dirty="0"/>
              <a:t>Container-orchestration system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000" dirty="0"/>
              <a:t>Azure Kubernetes Service (AKS)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0E9399-CC90-44F5-9CCD-A1CEBD9987CC}"/>
              </a:ext>
            </a:extLst>
          </p:cNvPr>
          <p:cNvSpPr txBox="1"/>
          <p:nvPr/>
        </p:nvSpPr>
        <p:spPr>
          <a:xfrm>
            <a:off x="9449581" y="4473418"/>
            <a:ext cx="6198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Docker</a:t>
            </a:r>
            <a:endParaRPr lang="en-US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D2B6B6-DA57-4D0E-9B32-2C304E6EF45B}"/>
              </a:ext>
            </a:extLst>
          </p:cNvPr>
          <p:cNvSpPr txBox="1"/>
          <p:nvPr/>
        </p:nvSpPr>
        <p:spPr>
          <a:xfrm>
            <a:off x="9327871" y="6133856"/>
            <a:ext cx="8781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Kubernetes</a:t>
            </a:r>
            <a:endParaRPr lang="en-US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0C2B6A-7980-469C-9242-7DC71C4CCE0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8028" y="4134682"/>
            <a:ext cx="1174567" cy="123506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438C228D-F766-47BD-B706-FB44773955DD}"/>
              </a:ext>
            </a:extLst>
          </p:cNvPr>
          <p:cNvSpPr txBox="1"/>
          <p:nvPr/>
        </p:nvSpPr>
        <p:spPr>
          <a:xfrm>
            <a:off x="1629578" y="4148880"/>
            <a:ext cx="168836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In the </a:t>
            </a:r>
            <a:r>
              <a:rPr lang="en-US" sz="1000" dirty="0">
                <a:solidFill>
                  <a:srgbClr val="380D75"/>
                </a:solidFill>
              </a:rPr>
              <a:t>.</a:t>
            </a:r>
            <a:r>
              <a:rPr lang="en-US" sz="1000" dirty="0" err="1">
                <a:solidFill>
                  <a:srgbClr val="380D75"/>
                </a:solidFill>
              </a:rPr>
              <a:t>gitlab-ci.yml</a:t>
            </a:r>
            <a:r>
              <a:rPr lang="en-US" sz="1000" dirty="0">
                <a:solidFill>
                  <a:srgbClr val="380D75"/>
                </a:solidFill>
              </a:rPr>
              <a:t> </a:t>
            </a:r>
            <a:r>
              <a:rPr lang="en-US" sz="1000" dirty="0"/>
              <a:t>file, you can define scripts, templates to include and others using </a:t>
            </a:r>
            <a:r>
              <a:rPr lang="en-US" sz="1000" dirty="0">
                <a:solidFill>
                  <a:srgbClr val="380D75"/>
                </a:solidFill>
              </a:rPr>
              <a:t>keywords</a:t>
            </a:r>
            <a:r>
              <a:rPr lang="en-SG" sz="1000" dirty="0"/>
              <a:t>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SG" sz="10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SG" sz="1000" b="1" dirty="0"/>
              <a:t>Notes: </a:t>
            </a:r>
            <a:r>
              <a:rPr lang="en-SG" sz="1000" dirty="0"/>
              <a:t>Those highlighted in </a:t>
            </a:r>
            <a:r>
              <a:rPr lang="en-SG" sz="1000" dirty="0">
                <a:solidFill>
                  <a:srgbClr val="380D75"/>
                </a:solidFill>
              </a:rPr>
              <a:t>blue</a:t>
            </a:r>
            <a:r>
              <a:rPr lang="en-SG" sz="1000" dirty="0"/>
              <a:t> are the keywords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83AA50F-3B5B-4866-A2F9-5487F234D596}"/>
              </a:ext>
            </a:extLst>
          </p:cNvPr>
          <p:cNvSpPr txBox="1"/>
          <p:nvPr/>
        </p:nvSpPr>
        <p:spPr>
          <a:xfrm>
            <a:off x="236379" y="5463055"/>
            <a:ext cx="32772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By default, the GitLab CI/CD executor pulls images from </a:t>
            </a:r>
            <a:r>
              <a:rPr lang="en-US" sz="1000" dirty="0">
                <a:solidFill>
                  <a:srgbClr val="380D75"/>
                </a:solidFill>
              </a:rPr>
              <a:t>Docker Hub </a:t>
            </a:r>
            <a:r>
              <a:rPr lang="en-US" sz="1000" dirty="0"/>
              <a:t>to run the jobs.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As of sample above, it pull the </a:t>
            </a:r>
            <a:r>
              <a:rPr lang="en-US" sz="1000" dirty="0">
                <a:solidFill>
                  <a:srgbClr val="380D75"/>
                </a:solidFill>
              </a:rPr>
              <a:t>node:latest </a:t>
            </a:r>
            <a:r>
              <a:rPr lang="en-US" sz="1000" dirty="0"/>
              <a:t>image from Docker Hub.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/>
              <a:t>Notes: </a:t>
            </a:r>
            <a:r>
              <a:rPr lang="en-US" sz="1000" dirty="0"/>
              <a:t>Do go through all the </a:t>
            </a:r>
            <a:r>
              <a:rPr lang="en-US" sz="1000" dirty="0">
                <a:solidFill>
                  <a:srgbClr val="380D75"/>
                </a:solidFill>
              </a:rPr>
              <a:t>keywords</a:t>
            </a:r>
            <a:r>
              <a:rPr lang="en-US" sz="1000" dirty="0"/>
              <a:t>. It will assist you when configuring your pipeline.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0E8639-AC7A-47F4-87B8-87DF8DBC3A9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66631" y="3504076"/>
            <a:ext cx="2586667" cy="123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420</Words>
  <Application>Microsoft Office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LIEW HOCK CONG</dc:creator>
  <cp:lastModifiedBy>DYLAN LIEW HOCK CONG</cp:lastModifiedBy>
  <cp:revision>34</cp:revision>
  <dcterms:created xsi:type="dcterms:W3CDTF">2021-10-27T02:15:48Z</dcterms:created>
  <dcterms:modified xsi:type="dcterms:W3CDTF">2021-10-27T08:16:00Z</dcterms:modified>
</cp:coreProperties>
</file>