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258" r:id="rId4"/>
    <p:sldId id="260" r:id="rId5"/>
    <p:sldId id="263" r:id="rId6"/>
    <p:sldId id="262" r:id="rId7"/>
    <p:sldId id="268" r:id="rId8"/>
    <p:sldId id="265" r:id="rId9"/>
    <p:sldId id="264" r:id="rId10"/>
    <p:sldId id="267" r:id="rId11"/>
  </p:sldIdLst>
  <p:sldSz cx="9144000" cy="6858000" type="screen4x3"/>
  <p:notesSz cx="6858000" cy="9144000"/>
  <p:defaultTextStyle>
    <a:defPPr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32FF"/>
    <a:srgbClr val="124C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0"/>
  </p:normalViewPr>
  <p:slideViewPr>
    <p:cSldViewPr snapToGrid="0" snapToObjects="1">
      <p:cViewPr varScale="1">
        <p:scale>
          <a:sx n="116" d="100"/>
          <a:sy n="116" d="100"/>
        </p:scale>
        <p:origin x="1520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7282C-666D-D54E-90BD-11DBBC7629F8}" type="datetimeFigureOut">
              <a:rPr lang="it-IT" smtClean="0"/>
              <a:t>03/05/23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07BB2-D93C-7A45-8BA6-3214CD150CA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40524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7282C-666D-D54E-90BD-11DBBC7629F8}" type="datetimeFigureOut">
              <a:rPr lang="it-IT" smtClean="0"/>
              <a:t>03/05/23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07BB2-D93C-7A45-8BA6-3214CD150CA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27847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7282C-666D-D54E-90BD-11DBBC7629F8}" type="datetimeFigureOut">
              <a:rPr lang="it-IT" smtClean="0"/>
              <a:t>03/05/23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07BB2-D93C-7A45-8BA6-3214CD150CA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5602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7282C-666D-D54E-90BD-11DBBC7629F8}" type="datetimeFigureOut">
              <a:rPr lang="it-IT" smtClean="0"/>
              <a:t>03/05/23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07BB2-D93C-7A45-8BA6-3214CD150CA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77116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7282C-666D-D54E-90BD-11DBBC7629F8}" type="datetimeFigureOut">
              <a:rPr lang="it-IT" smtClean="0"/>
              <a:t>03/05/23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07BB2-D93C-7A45-8BA6-3214CD150CA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15047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7282C-666D-D54E-90BD-11DBBC7629F8}" type="datetimeFigureOut">
              <a:rPr lang="it-IT" smtClean="0"/>
              <a:t>03/05/23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07BB2-D93C-7A45-8BA6-3214CD150CA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41503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7282C-666D-D54E-90BD-11DBBC7629F8}" type="datetimeFigureOut">
              <a:rPr lang="it-IT" smtClean="0"/>
              <a:t>03/05/23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07BB2-D93C-7A45-8BA6-3214CD150CA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6980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7282C-666D-D54E-90BD-11DBBC7629F8}" type="datetimeFigureOut">
              <a:rPr lang="it-IT" smtClean="0"/>
              <a:t>03/05/23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07BB2-D93C-7A45-8BA6-3214CD150CA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34126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7282C-666D-D54E-90BD-11DBBC7629F8}" type="datetimeFigureOut">
              <a:rPr lang="it-IT" smtClean="0"/>
              <a:t>03/05/23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07BB2-D93C-7A45-8BA6-3214CD150CA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17216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7282C-666D-D54E-90BD-11DBBC7629F8}" type="datetimeFigureOut">
              <a:rPr lang="it-IT" smtClean="0"/>
              <a:t>03/05/23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07BB2-D93C-7A45-8BA6-3214CD150CA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37359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7282C-666D-D54E-90BD-11DBBC7629F8}" type="datetimeFigureOut">
              <a:rPr lang="it-IT" smtClean="0"/>
              <a:t>03/05/23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07BB2-D93C-7A45-8BA6-3214CD150CA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31388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47282C-666D-D54E-90BD-11DBBC7629F8}" type="datetimeFigureOut">
              <a:rPr lang="it-IT" smtClean="0"/>
              <a:t>03/05/23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507BB2-D93C-7A45-8BA6-3214CD150CA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35112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landolfi/clockwork-rnn" TargetMode="External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arxiv.org/search/cs?searchtype=author&amp;query=Koutn%C3%ADk%2C+J" TargetMode="External"/><Relationship Id="rId4" Type="http://schemas.openxmlformats.org/officeDocument/2006/relationships/hyperlink" Target="https://pythonalgos.com/long-short-term-memory-lstm-in-keras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"/>
          <p:cNvSpPr>
            <a:spLocks noChangeShapeType="1"/>
          </p:cNvSpPr>
          <p:nvPr/>
        </p:nvSpPr>
        <p:spPr bwMode="auto">
          <a:xfrm flipH="1">
            <a:off x="447665" y="130205"/>
            <a:ext cx="232931" cy="5738813"/>
          </a:xfrm>
          <a:prstGeom prst="line">
            <a:avLst/>
          </a:prstGeom>
          <a:noFill/>
          <a:ln w="25400">
            <a:gradFill flip="none" rotWithShape="1">
              <a:gsLst>
                <a:gs pos="43000">
                  <a:srgbClr val="124C86"/>
                </a:gs>
                <a:gs pos="100000">
                  <a:prstClr val="white"/>
                </a:gs>
              </a:gsLst>
              <a:lin ang="10800000" scaled="0"/>
              <a:tileRect/>
            </a:gra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it-IT"/>
          </a:p>
        </p:txBody>
      </p:sp>
      <p:sp>
        <p:nvSpPr>
          <p:cNvPr id="6" name="Line 3"/>
          <p:cNvSpPr>
            <a:spLocks noChangeShapeType="1"/>
          </p:cNvSpPr>
          <p:nvPr/>
        </p:nvSpPr>
        <p:spPr bwMode="auto">
          <a:xfrm flipH="1">
            <a:off x="854066" y="6302405"/>
            <a:ext cx="8181975" cy="0"/>
          </a:xfrm>
          <a:prstGeom prst="line">
            <a:avLst/>
          </a:prstGeom>
          <a:noFill/>
          <a:ln w="25400">
            <a:gradFill flip="none" rotWithShape="1">
              <a:gsLst>
                <a:gs pos="43000">
                  <a:srgbClr val="124C86"/>
                </a:gs>
                <a:gs pos="100000">
                  <a:prstClr val="white"/>
                </a:gs>
              </a:gsLst>
              <a:lin ang="10800000" scaled="0"/>
              <a:tileRect/>
            </a:gra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it-IT"/>
          </a:p>
        </p:txBody>
      </p:sp>
      <p:sp>
        <p:nvSpPr>
          <p:cNvPr id="9" name="CasellaDiTesto 1"/>
          <p:cNvSpPr txBox="1">
            <a:spLocks noChangeArrowheads="1"/>
          </p:cNvSpPr>
          <p:nvPr/>
        </p:nvSpPr>
        <p:spPr bwMode="auto">
          <a:xfrm>
            <a:off x="1202516" y="775111"/>
            <a:ext cx="7493819" cy="4154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1pPr>
            <a:lvl2pPr marL="742950" indent="-28575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2pPr>
            <a:lvl3pPr marL="11430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3pPr>
            <a:lvl4pPr marL="16002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4pPr>
            <a:lvl5pPr marL="20574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9pPr>
          </a:lstStyle>
          <a:p>
            <a:pPr eaLnBrk="1" hangingPunct="1"/>
            <a:r>
              <a:rPr lang="it-IT" sz="5400" dirty="0"/>
              <a:t>Energy </a:t>
            </a:r>
            <a:r>
              <a:rPr lang="it-IT" sz="5400" dirty="0" err="1"/>
              <a:t>Consumption</a:t>
            </a:r>
            <a:r>
              <a:rPr lang="it-IT" sz="5400" dirty="0"/>
              <a:t> </a:t>
            </a:r>
            <a:r>
              <a:rPr lang="it-IT" sz="5400" dirty="0" err="1"/>
              <a:t>Prediction-Assignment</a:t>
            </a:r>
            <a:r>
              <a:rPr lang="it-IT" sz="5400" dirty="0"/>
              <a:t> 3</a:t>
            </a:r>
          </a:p>
          <a:p>
            <a:pPr eaLnBrk="1" hangingPunct="1"/>
            <a:r>
              <a:rPr lang="it-IT" sz="2800" dirty="0"/>
              <a:t>Dylan Nico Ambrosi</a:t>
            </a:r>
          </a:p>
          <a:p>
            <a:pPr eaLnBrk="1" hangingPunct="1"/>
            <a:endParaRPr lang="it-IT" sz="2800" dirty="0"/>
          </a:p>
          <a:p>
            <a:pPr eaLnBrk="1" hangingPunct="1"/>
            <a:r>
              <a:rPr lang="it-IT" sz="2800" dirty="0"/>
              <a:t>Code: https://</a:t>
            </a:r>
            <a:r>
              <a:rPr lang="it-IT" sz="2800" dirty="0" err="1"/>
              <a:t>github.com</a:t>
            </a:r>
            <a:r>
              <a:rPr lang="it-IT" sz="2800" dirty="0"/>
              <a:t>/Dylan-Nico/</a:t>
            </a:r>
            <a:r>
              <a:rPr lang="it-IT" sz="2800" dirty="0" err="1"/>
              <a:t>MidtermsISPR.git</a:t>
            </a:r>
            <a:endParaRPr lang="it-IT" sz="2800" dirty="0"/>
          </a:p>
          <a:p>
            <a:pPr eaLnBrk="1" hangingPunct="1"/>
            <a:endParaRPr lang="it-IT" sz="4400" dirty="0"/>
          </a:p>
        </p:txBody>
      </p:sp>
      <p:pic>
        <p:nvPicPr>
          <p:cNvPr id="3" name="Immagine 2" descr="cherubino_pant541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43" y="5928935"/>
            <a:ext cx="731644" cy="746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2303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magine 9" descr="cherubino_pant541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43" y="5928935"/>
            <a:ext cx="731644" cy="746940"/>
          </a:xfrm>
          <a:prstGeom prst="rect">
            <a:avLst/>
          </a:prstGeom>
        </p:spPr>
      </p:pic>
      <p:sp>
        <p:nvSpPr>
          <p:cNvPr id="11" name="Line 1"/>
          <p:cNvSpPr>
            <a:spLocks noChangeShapeType="1"/>
          </p:cNvSpPr>
          <p:nvPr/>
        </p:nvSpPr>
        <p:spPr bwMode="auto">
          <a:xfrm flipH="1">
            <a:off x="447665" y="130205"/>
            <a:ext cx="232931" cy="5738813"/>
          </a:xfrm>
          <a:prstGeom prst="line">
            <a:avLst/>
          </a:prstGeom>
          <a:noFill/>
          <a:ln w="25400">
            <a:gradFill flip="none" rotWithShape="1">
              <a:gsLst>
                <a:gs pos="43000">
                  <a:srgbClr val="124C86"/>
                </a:gs>
                <a:gs pos="100000">
                  <a:prstClr val="white"/>
                </a:gs>
              </a:gsLst>
              <a:lin ang="10800000" scaled="0"/>
              <a:tileRect/>
            </a:gra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it-IT"/>
          </a:p>
        </p:txBody>
      </p:sp>
      <p:sp>
        <p:nvSpPr>
          <p:cNvPr id="12" name="Line 3"/>
          <p:cNvSpPr>
            <a:spLocks noChangeShapeType="1"/>
          </p:cNvSpPr>
          <p:nvPr/>
        </p:nvSpPr>
        <p:spPr bwMode="auto">
          <a:xfrm flipH="1">
            <a:off x="854066" y="6302405"/>
            <a:ext cx="8181975" cy="0"/>
          </a:xfrm>
          <a:prstGeom prst="line">
            <a:avLst/>
          </a:prstGeom>
          <a:noFill/>
          <a:ln w="25400">
            <a:gradFill flip="none" rotWithShape="1">
              <a:gsLst>
                <a:gs pos="43000">
                  <a:srgbClr val="124C86"/>
                </a:gs>
                <a:gs pos="100000">
                  <a:prstClr val="white"/>
                </a:gs>
              </a:gsLst>
              <a:lin ang="10800000" scaled="0"/>
              <a:tileRect/>
            </a:gra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it-IT"/>
          </a:p>
        </p:txBody>
      </p:sp>
      <p:sp>
        <p:nvSpPr>
          <p:cNvPr id="4" name="CasellaDiTesto 1">
            <a:extLst>
              <a:ext uri="{FF2B5EF4-FFF2-40B4-BE49-F238E27FC236}">
                <a16:creationId xmlns:a16="http://schemas.microsoft.com/office/drawing/2014/main" id="{F3856722-B763-3102-2FAC-877A60728A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3935" y="293926"/>
            <a:ext cx="7493819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1pPr>
            <a:lvl2pPr marL="742950" indent="-28575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2pPr>
            <a:lvl3pPr marL="11430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3pPr>
            <a:lvl4pPr marL="16002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4pPr>
            <a:lvl5pPr marL="20574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9pPr>
          </a:lstStyle>
          <a:p>
            <a:pPr eaLnBrk="1" hangingPunct="1"/>
            <a:r>
              <a:rPr lang="it-IT" sz="4400" dirty="0" err="1"/>
              <a:t>Bibliography</a:t>
            </a:r>
            <a:endParaRPr lang="it-IT" sz="4400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5F557F9F-7521-5C41-7B1E-1058943A071A}"/>
              </a:ext>
            </a:extLst>
          </p:cNvPr>
          <p:cNvSpPr txBox="1"/>
          <p:nvPr/>
        </p:nvSpPr>
        <p:spPr>
          <a:xfrm>
            <a:off x="813487" y="1447963"/>
            <a:ext cx="793518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it-IT" b="0" i="1" u="none" strike="noStrike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[1] </a:t>
            </a:r>
            <a:r>
              <a:rPr lang="it-IT" b="0" i="1" u="none" strike="noStrike" dirty="0">
                <a:solidFill>
                  <a:srgbClr val="202122"/>
                </a:solidFill>
                <a:effectLst/>
                <a:latin typeface="Arial" panose="020B0604020202020204" pitchFamily="34" charset="0"/>
                <a:hlinkClick r:id="rId3"/>
              </a:rPr>
              <a:t>https://github.com/flandolfi/clockwork-rnn</a:t>
            </a:r>
            <a:endParaRPr lang="it-IT" b="0" i="1" u="none" strike="noStrike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it-IT" i="1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it-IT" b="0" i="0" u="none" strike="noStrike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[2] </a:t>
            </a:r>
            <a:r>
              <a:rPr lang="it-IT" b="0" i="0" u="none" strike="noStrike" dirty="0">
                <a:solidFill>
                  <a:srgbClr val="202122"/>
                </a:solidFill>
                <a:effectLst/>
                <a:latin typeface="Arial" panose="020B0604020202020204" pitchFamily="34" charset="0"/>
                <a:hlinkClick r:id="rId4"/>
              </a:rPr>
              <a:t>https://pythonalgos.com/long-short-term-memory-lstm-in-keras/</a:t>
            </a:r>
            <a:endParaRPr lang="it-IT" b="0" i="0" u="none" strike="noStrike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it-IT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202122"/>
                </a:solidFill>
                <a:latin typeface="Arial" panose="020B0604020202020204" pitchFamily="34" charset="0"/>
              </a:rPr>
              <a:t> [3]</a:t>
            </a:r>
            <a:r>
              <a:rPr lang="it-IT" dirty="0">
                <a:latin typeface="Arial" panose="020B0604020202020204" pitchFamily="34" charset="0"/>
              </a:rPr>
              <a:t> </a:t>
            </a:r>
            <a:r>
              <a:rPr lang="it-IT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it-IT" i="0" u="none" strike="noStrike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Clockwork</a:t>
            </a:r>
            <a:r>
              <a:rPr lang="it-IT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RNN, </a:t>
            </a:r>
            <a:r>
              <a:rPr lang="it-IT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Jan Koutník</a:t>
            </a:r>
            <a:r>
              <a:rPr lang="it-IT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et al. </a:t>
            </a:r>
            <a:r>
              <a:rPr lang="it-IT" b="0" i="0" u="sng" strike="noStrike" dirty="0">
                <a:solidFill>
                  <a:srgbClr val="0432F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https://</a:t>
            </a:r>
            <a:r>
              <a:rPr lang="it-IT" b="0" i="0" u="sng" strike="noStrike" dirty="0" err="1">
                <a:solidFill>
                  <a:srgbClr val="0432F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arxiv.org</a:t>
            </a:r>
            <a:r>
              <a:rPr lang="it-IT" b="0" i="0" u="sng" strike="noStrike" dirty="0">
                <a:solidFill>
                  <a:srgbClr val="0432F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it-IT" b="0" i="0" u="sng" strike="noStrike" dirty="0" err="1">
                <a:solidFill>
                  <a:srgbClr val="0432F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abs</a:t>
            </a:r>
            <a:r>
              <a:rPr lang="it-IT" b="0" i="0" u="sng" strike="noStrike" dirty="0">
                <a:solidFill>
                  <a:srgbClr val="0432F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/1402.3511</a:t>
            </a:r>
          </a:p>
        </p:txBody>
      </p:sp>
    </p:spTree>
    <p:extLst>
      <p:ext uri="{BB962C8B-B14F-4D97-AF65-F5344CB8AC3E}">
        <p14:creationId xmlns:p14="http://schemas.microsoft.com/office/powerpoint/2010/main" val="3560151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magine 9" descr="cherubino_pant541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43" y="5928935"/>
            <a:ext cx="731644" cy="746940"/>
          </a:xfrm>
          <a:prstGeom prst="rect">
            <a:avLst/>
          </a:prstGeom>
        </p:spPr>
      </p:pic>
      <p:sp>
        <p:nvSpPr>
          <p:cNvPr id="11" name="Line 1"/>
          <p:cNvSpPr>
            <a:spLocks noChangeShapeType="1"/>
          </p:cNvSpPr>
          <p:nvPr/>
        </p:nvSpPr>
        <p:spPr bwMode="auto">
          <a:xfrm flipH="1">
            <a:off x="447665" y="130205"/>
            <a:ext cx="232931" cy="5738813"/>
          </a:xfrm>
          <a:prstGeom prst="line">
            <a:avLst/>
          </a:prstGeom>
          <a:noFill/>
          <a:ln w="25400">
            <a:gradFill flip="none" rotWithShape="1">
              <a:gsLst>
                <a:gs pos="43000">
                  <a:srgbClr val="124C86"/>
                </a:gs>
                <a:gs pos="100000">
                  <a:prstClr val="white"/>
                </a:gs>
              </a:gsLst>
              <a:lin ang="10800000" scaled="0"/>
              <a:tileRect/>
            </a:gra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it-IT"/>
          </a:p>
        </p:txBody>
      </p:sp>
      <p:sp>
        <p:nvSpPr>
          <p:cNvPr id="12" name="Line 3"/>
          <p:cNvSpPr>
            <a:spLocks noChangeShapeType="1"/>
          </p:cNvSpPr>
          <p:nvPr/>
        </p:nvSpPr>
        <p:spPr bwMode="auto">
          <a:xfrm flipH="1">
            <a:off x="854066" y="6302405"/>
            <a:ext cx="8181975" cy="0"/>
          </a:xfrm>
          <a:prstGeom prst="line">
            <a:avLst/>
          </a:prstGeom>
          <a:noFill/>
          <a:ln w="25400">
            <a:gradFill flip="none" rotWithShape="1">
              <a:gsLst>
                <a:gs pos="43000">
                  <a:srgbClr val="124C86"/>
                </a:gs>
                <a:gs pos="100000">
                  <a:prstClr val="white"/>
                </a:gs>
              </a:gsLst>
              <a:lin ang="10800000" scaled="0"/>
              <a:tileRect/>
            </a:gra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it-IT"/>
          </a:p>
        </p:txBody>
      </p:sp>
      <p:sp>
        <p:nvSpPr>
          <p:cNvPr id="4" name="CasellaDiTesto 1">
            <a:extLst>
              <a:ext uri="{FF2B5EF4-FFF2-40B4-BE49-F238E27FC236}">
                <a16:creationId xmlns:a16="http://schemas.microsoft.com/office/drawing/2014/main" id="{F3856722-B763-3102-2FAC-877A60728A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3935" y="293926"/>
            <a:ext cx="7493819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1pPr>
            <a:lvl2pPr marL="742950" indent="-28575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2pPr>
            <a:lvl3pPr marL="11430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3pPr>
            <a:lvl4pPr marL="16002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4pPr>
            <a:lvl5pPr marL="20574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9pPr>
          </a:lstStyle>
          <a:p>
            <a:pPr eaLnBrk="1" hangingPunct="1"/>
            <a:r>
              <a:rPr lang="it-IT" sz="4400" dirty="0"/>
              <a:t>Data </a:t>
            </a:r>
            <a:r>
              <a:rPr lang="it-IT" sz="4400" dirty="0" err="1"/>
              <a:t>Preprocessing</a:t>
            </a:r>
            <a:endParaRPr lang="it-IT" sz="4400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5F557F9F-7521-5C41-7B1E-1058943A071A}"/>
              </a:ext>
            </a:extLst>
          </p:cNvPr>
          <p:cNvSpPr txBox="1"/>
          <p:nvPr/>
        </p:nvSpPr>
        <p:spPr>
          <a:xfrm>
            <a:off x="813487" y="1324258"/>
            <a:ext cx="7935185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it-IT" sz="2000" dirty="0"/>
              <a:t>The data </a:t>
            </a:r>
            <a:r>
              <a:rPr lang="it-IT" sz="2000" dirty="0" err="1"/>
              <a:t>is</a:t>
            </a:r>
            <a:r>
              <a:rPr lang="it-IT" sz="2000" dirty="0"/>
              <a:t> </a:t>
            </a:r>
            <a:r>
              <a:rPr lang="it-IT" sz="2000" dirty="0" err="1"/>
              <a:t>scaled</a:t>
            </a:r>
            <a:r>
              <a:rPr lang="it-IT" sz="2000" dirty="0"/>
              <a:t> with </a:t>
            </a:r>
            <a:r>
              <a:rPr lang="it-IT" sz="2000" i="1" dirty="0" err="1"/>
              <a:t>MaxMinScaler</a:t>
            </a:r>
            <a:r>
              <a:rPr lang="it-IT" sz="2000" i="1" dirty="0"/>
              <a:t>().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it-IT" sz="2000" dirty="0"/>
              <a:t>TR, VL and TS </a:t>
            </a:r>
            <a:r>
              <a:rPr lang="it-IT" sz="2000" dirty="0" err="1"/>
              <a:t>partition</a:t>
            </a:r>
            <a:r>
              <a:rPr lang="it-IT" sz="2000" dirty="0"/>
              <a:t> are </a:t>
            </a:r>
            <a:r>
              <a:rPr lang="it-IT" sz="2000" dirty="0" err="1"/>
              <a:t>created</a:t>
            </a:r>
            <a:r>
              <a:rPr lang="it-IT" sz="2000" dirty="0"/>
              <a:t>.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it-IT" sz="2000" dirty="0"/>
              <a:t>The one-step-</a:t>
            </a:r>
            <a:r>
              <a:rPr lang="it-IT" sz="2000" dirty="0" err="1"/>
              <a:t>ahead</a:t>
            </a:r>
            <a:r>
              <a:rPr lang="it-IT" sz="2000" dirty="0"/>
              <a:t> </a:t>
            </a:r>
            <a:r>
              <a:rPr lang="it-IT" sz="2000" dirty="0" err="1"/>
              <a:t>is</a:t>
            </a:r>
            <a:r>
              <a:rPr lang="it-IT" sz="2000" dirty="0"/>
              <a:t> </a:t>
            </a:r>
            <a:r>
              <a:rPr lang="it-IT" sz="2000" dirty="0" err="1"/>
              <a:t>performed</a:t>
            </a:r>
            <a:r>
              <a:rPr lang="it-IT" sz="2000" dirty="0"/>
              <a:t> by the </a:t>
            </a:r>
            <a:r>
              <a:rPr lang="it-IT" sz="2000" i="1" dirty="0" err="1"/>
              <a:t>onestep_split</a:t>
            </a:r>
            <a:r>
              <a:rPr lang="it-IT" sz="2000" i="1" dirty="0"/>
              <a:t>() </a:t>
            </a:r>
            <a:r>
              <a:rPr lang="it-IT" sz="2000" dirty="0" err="1"/>
              <a:t>function</a:t>
            </a:r>
            <a:r>
              <a:rPr lang="it-IT" sz="2000" dirty="0"/>
              <a:t>, </a:t>
            </a:r>
            <a:r>
              <a:rPr lang="it-IT" sz="2000" dirty="0" err="1"/>
              <a:t>which</a:t>
            </a:r>
            <a:r>
              <a:rPr lang="it-IT" sz="2000" dirty="0"/>
              <a:t> takes </a:t>
            </a:r>
            <a:r>
              <a:rPr lang="it-IT" sz="2000" dirty="0" err="1"/>
              <a:t>as</a:t>
            </a:r>
            <a:r>
              <a:rPr lang="it-IT" sz="2000" dirty="0"/>
              <a:t> </a:t>
            </a:r>
            <a:r>
              <a:rPr lang="it-IT" sz="2000" dirty="0" err="1"/>
              <a:t>parameter</a:t>
            </a:r>
            <a:r>
              <a:rPr lang="it-IT" sz="2000" dirty="0"/>
              <a:t>: the data and the step (looks back </a:t>
            </a:r>
            <a:r>
              <a:rPr lang="it-IT" sz="2000" i="1" dirty="0"/>
              <a:t>k</a:t>
            </a:r>
            <a:r>
              <a:rPr lang="it-IT" sz="2000" dirty="0"/>
              <a:t> steps).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endParaRPr lang="it-IT" sz="2000" dirty="0"/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endParaRPr lang="it-IT" sz="2000" dirty="0"/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endParaRPr lang="it-IT" sz="2000" dirty="0"/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endParaRPr lang="it-IT" sz="2000" dirty="0"/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endParaRPr lang="it-IT" sz="2000" dirty="0"/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endParaRPr lang="it-IT" sz="2000" dirty="0"/>
          </a:p>
          <a:p>
            <a:pPr eaLnBrk="1" hangingPunct="1"/>
            <a:endParaRPr lang="it-IT" sz="2000" dirty="0"/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endParaRPr lang="it-IT" sz="2000" i="1" dirty="0"/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endParaRPr lang="it-IT" sz="2000" dirty="0"/>
          </a:p>
          <a:p>
            <a:endParaRPr lang="it-IT" sz="2000" dirty="0"/>
          </a:p>
          <a:p>
            <a:pPr lvl="1"/>
            <a:endParaRPr lang="it-IT" sz="2000" dirty="0"/>
          </a:p>
        </p:txBody>
      </p:sp>
      <p:pic>
        <p:nvPicPr>
          <p:cNvPr id="9" name="Immagine 8" descr="Immagine che contiene testo&#10;&#10;Descrizione generata automaticamente">
            <a:extLst>
              <a:ext uri="{FF2B5EF4-FFF2-40B4-BE49-F238E27FC236}">
                <a16:creationId xmlns:a16="http://schemas.microsoft.com/office/drawing/2014/main" id="{9E6BB209-8300-4900-9D6D-AD422AE4CC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2838" y="3037252"/>
            <a:ext cx="3922540" cy="1683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879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magine 9" descr="cherubino_pant541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43" y="5928935"/>
            <a:ext cx="731644" cy="746940"/>
          </a:xfrm>
          <a:prstGeom prst="rect">
            <a:avLst/>
          </a:prstGeom>
        </p:spPr>
      </p:pic>
      <p:sp>
        <p:nvSpPr>
          <p:cNvPr id="11" name="Line 1"/>
          <p:cNvSpPr>
            <a:spLocks noChangeShapeType="1"/>
          </p:cNvSpPr>
          <p:nvPr/>
        </p:nvSpPr>
        <p:spPr bwMode="auto">
          <a:xfrm flipH="1">
            <a:off x="447665" y="130205"/>
            <a:ext cx="232931" cy="5738813"/>
          </a:xfrm>
          <a:prstGeom prst="line">
            <a:avLst/>
          </a:prstGeom>
          <a:noFill/>
          <a:ln w="25400">
            <a:gradFill flip="none" rotWithShape="1">
              <a:gsLst>
                <a:gs pos="43000">
                  <a:srgbClr val="124C86"/>
                </a:gs>
                <a:gs pos="100000">
                  <a:prstClr val="white"/>
                </a:gs>
              </a:gsLst>
              <a:lin ang="10800000" scaled="0"/>
              <a:tileRect/>
            </a:gra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it-IT"/>
          </a:p>
        </p:txBody>
      </p:sp>
      <p:sp>
        <p:nvSpPr>
          <p:cNvPr id="12" name="Line 3"/>
          <p:cNvSpPr>
            <a:spLocks noChangeShapeType="1"/>
          </p:cNvSpPr>
          <p:nvPr/>
        </p:nvSpPr>
        <p:spPr bwMode="auto">
          <a:xfrm flipH="1">
            <a:off x="854066" y="6302405"/>
            <a:ext cx="8181975" cy="0"/>
          </a:xfrm>
          <a:prstGeom prst="line">
            <a:avLst/>
          </a:prstGeom>
          <a:noFill/>
          <a:ln w="25400">
            <a:gradFill flip="none" rotWithShape="1">
              <a:gsLst>
                <a:gs pos="43000">
                  <a:srgbClr val="124C86"/>
                </a:gs>
                <a:gs pos="100000">
                  <a:prstClr val="white"/>
                </a:gs>
              </a:gsLst>
              <a:lin ang="10800000" scaled="0"/>
              <a:tileRect/>
            </a:gra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it-IT"/>
          </a:p>
        </p:txBody>
      </p:sp>
      <p:sp>
        <p:nvSpPr>
          <p:cNvPr id="4" name="CasellaDiTesto 1">
            <a:extLst>
              <a:ext uri="{FF2B5EF4-FFF2-40B4-BE49-F238E27FC236}">
                <a16:creationId xmlns:a16="http://schemas.microsoft.com/office/drawing/2014/main" id="{F3856722-B763-3102-2FAC-877A60728A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4494" y="404095"/>
            <a:ext cx="7493819" cy="3354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1pPr>
            <a:lvl2pPr marL="742950" indent="-28575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2pPr>
            <a:lvl3pPr marL="11430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3pPr>
            <a:lvl4pPr marL="16002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4pPr>
            <a:lvl5pPr marL="20574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9pPr>
          </a:lstStyle>
          <a:p>
            <a:pPr eaLnBrk="1" hangingPunct="1"/>
            <a:r>
              <a:rPr lang="it-IT" sz="4400" dirty="0"/>
              <a:t>LSTM</a:t>
            </a:r>
          </a:p>
          <a:p>
            <a:pPr eaLnBrk="1" hangingPunct="1"/>
            <a:endParaRPr lang="it-IT" sz="2400" dirty="0"/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it-IT" sz="2000" dirty="0">
                <a:latin typeface="Calibri" panose="020F0502020204030204" pitchFamily="34" charset="0"/>
                <a:cs typeface="Calibri" panose="020F0502020204030204" pitchFamily="34" charset="0"/>
              </a:rPr>
              <a:t>The NN </a:t>
            </a:r>
            <a:r>
              <a:rPr lang="it-IT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it-IT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composed</a:t>
            </a:r>
            <a:r>
              <a:rPr lang="it-IT" sz="2000" dirty="0">
                <a:latin typeface="Calibri" panose="020F0502020204030204" pitchFamily="34" charset="0"/>
                <a:cs typeface="Calibri" panose="020F0502020204030204" pitchFamily="34" charset="0"/>
              </a:rPr>
              <a:t> by: the LSTM </a:t>
            </a:r>
            <a:r>
              <a:rPr lang="it-IT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layer</a:t>
            </a:r>
            <a:r>
              <a:rPr lang="it-IT" sz="2000" dirty="0">
                <a:latin typeface="Calibri" panose="020F0502020204030204" pitchFamily="34" charset="0"/>
                <a:cs typeface="Calibri" panose="020F0502020204030204" pitchFamily="34" charset="0"/>
              </a:rPr>
              <a:t>, a </a:t>
            </a:r>
            <a:r>
              <a:rPr lang="it-IT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BatchNormalization</a:t>
            </a:r>
            <a:r>
              <a:rPr lang="it-IT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layer</a:t>
            </a:r>
            <a:r>
              <a:rPr lang="it-IT" sz="2000" dirty="0">
                <a:latin typeface="Calibri" panose="020F0502020204030204" pitchFamily="34" charset="0"/>
                <a:cs typeface="Calibri" panose="020F0502020204030204" pitchFamily="34" charset="0"/>
              </a:rPr>
              <a:t> and a Dense </a:t>
            </a:r>
            <a:r>
              <a:rPr lang="it-IT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layer</a:t>
            </a:r>
            <a:r>
              <a:rPr lang="it-IT" sz="2000" dirty="0">
                <a:latin typeface="Calibri" panose="020F0502020204030204" pitchFamily="34" charset="0"/>
                <a:cs typeface="Calibri" panose="020F0502020204030204" pitchFamily="34" charset="0"/>
              </a:rPr>
              <a:t> with </a:t>
            </a:r>
            <a:r>
              <a:rPr lang="it-IT" sz="2000" i="1" dirty="0" err="1">
                <a:latin typeface="Calibri" panose="020F0502020204030204" pitchFamily="34" charset="0"/>
                <a:cs typeface="Calibri" panose="020F0502020204030204" pitchFamily="34" charset="0"/>
              </a:rPr>
              <a:t>relu</a:t>
            </a:r>
            <a:r>
              <a:rPr lang="it-IT" sz="2000" dirty="0">
                <a:latin typeface="Calibri" panose="020F0502020204030204" pitchFamily="34" charset="0"/>
                <a:cs typeface="Calibri" panose="020F0502020204030204" pitchFamily="34" charset="0"/>
              </a:rPr>
              <a:t> activation </a:t>
            </a:r>
            <a:r>
              <a:rPr lang="it-IT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function</a:t>
            </a:r>
            <a:r>
              <a:rPr lang="it-IT" sz="200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it-IT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Also</a:t>
            </a:r>
            <a:r>
              <a:rPr lang="it-IT" sz="20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it-IT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as</a:t>
            </a:r>
            <a:r>
              <a:rPr lang="it-IT" sz="2000" dirty="0">
                <a:latin typeface="Calibri" panose="020F0502020204030204" pitchFamily="34" charset="0"/>
                <a:cs typeface="Calibri" panose="020F0502020204030204" pitchFamily="34" charset="0"/>
              </a:rPr>
              <a:t> a small </a:t>
            </a:r>
            <a:r>
              <a:rPr lang="it-IT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grid</a:t>
            </a:r>
            <a:r>
              <a:rPr lang="it-IT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search</a:t>
            </a:r>
            <a:r>
              <a:rPr lang="it-IT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suggested</a:t>
            </a:r>
            <a:r>
              <a:rPr lang="it-IT" sz="2000" dirty="0">
                <a:latin typeface="Calibri" panose="020F0502020204030204" pitchFamily="34" charset="0"/>
                <a:cs typeface="Calibri" panose="020F0502020204030204" pitchFamily="34" charset="0"/>
              </a:rPr>
              <a:t>, the weights of the Dense </a:t>
            </a:r>
            <a:r>
              <a:rPr lang="it-IT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layer</a:t>
            </a:r>
            <a:r>
              <a:rPr lang="it-IT" sz="2000" dirty="0">
                <a:latin typeface="Calibri" panose="020F0502020204030204" pitchFamily="34" charset="0"/>
                <a:cs typeface="Calibri" panose="020F0502020204030204" pitchFamily="34" charset="0"/>
              </a:rPr>
              <a:t> are </a:t>
            </a:r>
            <a:r>
              <a:rPr lang="it-IT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initialized</a:t>
            </a:r>
            <a:r>
              <a:rPr lang="it-IT" sz="2000" dirty="0">
                <a:latin typeface="Calibri" panose="020F0502020204030204" pitchFamily="34" charset="0"/>
                <a:cs typeface="Calibri" panose="020F0502020204030204" pitchFamily="34" charset="0"/>
              </a:rPr>
              <a:t> to </a:t>
            </a:r>
            <a:r>
              <a:rPr lang="it-IT" sz="2000" i="1" dirty="0" err="1">
                <a:latin typeface="Calibri" panose="020F0502020204030204" pitchFamily="34" charset="0"/>
                <a:cs typeface="Calibri" panose="020F0502020204030204" pitchFamily="34" charset="0"/>
              </a:rPr>
              <a:t>zeros</a:t>
            </a:r>
            <a:r>
              <a:rPr lang="it-IT" sz="200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it-IT" sz="2000" dirty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it-IT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optimizer</a:t>
            </a:r>
            <a:r>
              <a:rPr lang="it-IT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used</a:t>
            </a:r>
            <a:r>
              <a:rPr lang="it-IT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it-IT" sz="2000" dirty="0">
                <a:latin typeface="Calibri" panose="020F0502020204030204" pitchFamily="34" charset="0"/>
                <a:cs typeface="Calibri" panose="020F0502020204030204" pitchFamily="34" charset="0"/>
              </a:rPr>
              <a:t> the SGD.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it-IT" sz="2000" dirty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it-IT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loss</a:t>
            </a:r>
            <a:r>
              <a:rPr lang="it-IT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used</a:t>
            </a:r>
            <a:r>
              <a:rPr lang="it-IT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it-IT" sz="2000" dirty="0">
                <a:latin typeface="Calibri" panose="020F0502020204030204" pitchFamily="34" charset="0"/>
                <a:cs typeface="Calibri" panose="020F0502020204030204" pitchFamily="34" charset="0"/>
              </a:rPr>
              <a:t> the </a:t>
            </a:r>
            <a:r>
              <a:rPr lang="it-IT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Mean</a:t>
            </a:r>
            <a:r>
              <a:rPr lang="it-IT" sz="2000" dirty="0">
                <a:latin typeface="Calibri" panose="020F0502020204030204" pitchFamily="34" charset="0"/>
                <a:cs typeface="Calibri" panose="020F0502020204030204" pitchFamily="34" charset="0"/>
              </a:rPr>
              <a:t> Absolute </a:t>
            </a:r>
            <a:r>
              <a:rPr lang="it-IT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Error</a:t>
            </a:r>
            <a:r>
              <a:rPr lang="it-IT" sz="2000" dirty="0">
                <a:latin typeface="Calibri" panose="020F0502020204030204" pitchFamily="34" charset="0"/>
                <a:cs typeface="Calibri" panose="020F0502020204030204" pitchFamily="34" charset="0"/>
              </a:rPr>
              <a:t> Loss.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endParaRPr lang="it-IT" sz="2400" dirty="0"/>
          </a:p>
        </p:txBody>
      </p:sp>
      <p:pic>
        <p:nvPicPr>
          <p:cNvPr id="3" name="Immagine 2" descr="Immagine che contiene testo&#10;&#10;Descrizione generata automaticamente">
            <a:extLst>
              <a:ext uri="{FF2B5EF4-FFF2-40B4-BE49-F238E27FC236}">
                <a16:creationId xmlns:a16="http://schemas.microsoft.com/office/drawing/2014/main" id="{647D8A1E-0341-8356-A6AB-460D10979F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4494" y="3429000"/>
            <a:ext cx="4618166" cy="2749667"/>
          </a:xfrm>
          <a:prstGeom prst="rect">
            <a:avLst/>
          </a:prstGeom>
        </p:spPr>
      </p:pic>
      <p:pic>
        <p:nvPicPr>
          <p:cNvPr id="6" name="Immagine 5" descr="Immagine che contiene testo&#10;&#10;Descrizione generata automaticamente">
            <a:extLst>
              <a:ext uri="{FF2B5EF4-FFF2-40B4-BE49-F238E27FC236}">
                <a16:creationId xmlns:a16="http://schemas.microsoft.com/office/drawing/2014/main" id="{E35CA0E8-B310-9D4C-F36F-676235165C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3667" y="3966060"/>
            <a:ext cx="2934720" cy="837757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0C4E11D9-0551-9FDC-F3FE-6987808F62C9}"/>
              </a:ext>
            </a:extLst>
          </p:cNvPr>
          <p:cNvSpPr txBox="1"/>
          <p:nvPr/>
        </p:nvSpPr>
        <p:spPr>
          <a:xfrm>
            <a:off x="6357258" y="4927555"/>
            <a:ext cx="20075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Learning_rate</a:t>
            </a:r>
            <a:r>
              <a:rPr lang="it-IT" dirty="0"/>
              <a:t>=0.01</a:t>
            </a:r>
          </a:p>
          <a:p>
            <a:r>
              <a:rPr lang="it-IT" dirty="0" err="1"/>
              <a:t>Momentum</a:t>
            </a:r>
            <a:r>
              <a:rPr lang="it-IT" dirty="0"/>
              <a:t>=0.1</a:t>
            </a:r>
          </a:p>
        </p:txBody>
      </p:sp>
    </p:spTree>
    <p:extLst>
      <p:ext uri="{BB962C8B-B14F-4D97-AF65-F5344CB8AC3E}">
        <p14:creationId xmlns:p14="http://schemas.microsoft.com/office/powerpoint/2010/main" val="32227786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magine 9" descr="cherubino_pant541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43" y="5928935"/>
            <a:ext cx="731644" cy="746940"/>
          </a:xfrm>
          <a:prstGeom prst="rect">
            <a:avLst/>
          </a:prstGeom>
        </p:spPr>
      </p:pic>
      <p:sp>
        <p:nvSpPr>
          <p:cNvPr id="11" name="Line 1"/>
          <p:cNvSpPr>
            <a:spLocks noChangeShapeType="1"/>
          </p:cNvSpPr>
          <p:nvPr/>
        </p:nvSpPr>
        <p:spPr bwMode="auto">
          <a:xfrm flipH="1">
            <a:off x="447665" y="130205"/>
            <a:ext cx="232931" cy="5738813"/>
          </a:xfrm>
          <a:prstGeom prst="line">
            <a:avLst/>
          </a:prstGeom>
          <a:noFill/>
          <a:ln w="25400">
            <a:gradFill flip="none" rotWithShape="1">
              <a:gsLst>
                <a:gs pos="43000">
                  <a:srgbClr val="124C86"/>
                </a:gs>
                <a:gs pos="100000">
                  <a:prstClr val="white"/>
                </a:gs>
              </a:gsLst>
              <a:lin ang="10800000" scaled="0"/>
              <a:tileRect/>
            </a:gra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it-IT"/>
          </a:p>
        </p:txBody>
      </p:sp>
      <p:sp>
        <p:nvSpPr>
          <p:cNvPr id="12" name="Line 3"/>
          <p:cNvSpPr>
            <a:spLocks noChangeShapeType="1"/>
          </p:cNvSpPr>
          <p:nvPr/>
        </p:nvSpPr>
        <p:spPr bwMode="auto">
          <a:xfrm flipH="1">
            <a:off x="854066" y="6302405"/>
            <a:ext cx="8181975" cy="0"/>
          </a:xfrm>
          <a:prstGeom prst="line">
            <a:avLst/>
          </a:prstGeom>
          <a:noFill/>
          <a:ln w="25400">
            <a:gradFill flip="none" rotWithShape="1">
              <a:gsLst>
                <a:gs pos="43000">
                  <a:srgbClr val="124C86"/>
                </a:gs>
                <a:gs pos="100000">
                  <a:prstClr val="white"/>
                </a:gs>
              </a:gsLst>
              <a:lin ang="10800000" scaled="0"/>
              <a:tileRect/>
            </a:gra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it-IT"/>
          </a:p>
        </p:txBody>
      </p:sp>
      <p:sp>
        <p:nvSpPr>
          <p:cNvPr id="4" name="CasellaDiTesto 1">
            <a:extLst>
              <a:ext uri="{FF2B5EF4-FFF2-40B4-BE49-F238E27FC236}">
                <a16:creationId xmlns:a16="http://schemas.microsoft.com/office/drawing/2014/main" id="{F3856722-B763-3102-2FAC-877A60728A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3935" y="293926"/>
            <a:ext cx="7493819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1pPr>
            <a:lvl2pPr marL="742950" indent="-28575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2pPr>
            <a:lvl3pPr marL="11430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3pPr>
            <a:lvl4pPr marL="16002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4pPr>
            <a:lvl5pPr marL="20574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9pPr>
          </a:lstStyle>
          <a:p>
            <a:pPr eaLnBrk="1" hangingPunct="1"/>
            <a:r>
              <a:rPr lang="it-IT" sz="4400" dirty="0"/>
              <a:t>CWRNN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5F557F9F-7521-5C41-7B1E-1058943A071A}"/>
              </a:ext>
            </a:extLst>
          </p:cNvPr>
          <p:cNvSpPr txBox="1"/>
          <p:nvPr/>
        </p:nvSpPr>
        <p:spPr>
          <a:xfrm>
            <a:off x="977460" y="1170131"/>
            <a:ext cx="793518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/>
              <a:t>The </a:t>
            </a:r>
            <a:r>
              <a:rPr lang="it-IT" sz="2000" dirty="0" err="1"/>
              <a:t>clockwork</a:t>
            </a:r>
            <a:r>
              <a:rPr lang="it-IT" sz="2000" dirty="0"/>
              <a:t> RNN </a:t>
            </a:r>
            <a:r>
              <a:rPr lang="it-IT" sz="2000" dirty="0" err="1"/>
              <a:t>is</a:t>
            </a:r>
            <a:r>
              <a:rPr lang="it-IT" sz="2000" dirty="0"/>
              <a:t> </a:t>
            </a:r>
            <a:r>
              <a:rPr lang="it-IT" sz="2000" dirty="0" err="1"/>
              <a:t>implemented</a:t>
            </a:r>
            <a:r>
              <a:rPr lang="it-IT" sz="2000" dirty="0"/>
              <a:t> </a:t>
            </a:r>
            <a:r>
              <a:rPr lang="it-IT" sz="2000" dirty="0" err="1"/>
              <a:t>using</a:t>
            </a:r>
            <a:r>
              <a:rPr lang="it-IT" sz="2000" dirty="0"/>
              <a:t> [1] Reference, </a:t>
            </a:r>
            <a:r>
              <a:rPr lang="it-IT" sz="2000" dirty="0" err="1"/>
              <a:t>which</a:t>
            </a:r>
            <a:r>
              <a:rPr lang="it-IT" sz="2000" dirty="0"/>
              <a:t> </a:t>
            </a:r>
            <a:r>
              <a:rPr lang="it-IT" sz="2000" dirty="0" err="1"/>
              <a:t>lean</a:t>
            </a:r>
            <a:r>
              <a:rPr lang="it-IT" sz="2000" dirty="0"/>
              <a:t> on the </a:t>
            </a:r>
            <a:r>
              <a:rPr lang="it-IT" sz="2000" dirty="0" err="1"/>
              <a:t>Keras</a:t>
            </a:r>
            <a:r>
              <a:rPr lang="it-IT" sz="2000" dirty="0"/>
              <a:t> </a:t>
            </a:r>
            <a:r>
              <a:rPr lang="it-IT" sz="2000" dirty="0" err="1"/>
              <a:t>implementation</a:t>
            </a:r>
            <a:r>
              <a:rPr lang="it-IT" sz="2000" dirty="0"/>
              <a:t> of </a:t>
            </a:r>
            <a:r>
              <a:rPr lang="it-IT" sz="2000" dirty="0" err="1"/>
              <a:t>Sequential</a:t>
            </a:r>
            <a:r>
              <a:rPr lang="it-IT" sz="2000" dirty="0"/>
              <a:t>().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/>
              <a:t>The </a:t>
            </a:r>
            <a:r>
              <a:rPr lang="it-IT" sz="2000" dirty="0" err="1"/>
              <a:t>internal</a:t>
            </a:r>
            <a:r>
              <a:rPr lang="it-IT" sz="2000" dirty="0"/>
              <a:t> </a:t>
            </a:r>
            <a:r>
              <a:rPr lang="it-IT" sz="2000" dirty="0" err="1"/>
              <a:t>layers</a:t>
            </a:r>
            <a:r>
              <a:rPr lang="it-IT" sz="2000" dirty="0"/>
              <a:t> are </a:t>
            </a:r>
            <a:r>
              <a:rPr lang="it-IT" sz="2000" dirty="0" err="1"/>
              <a:t>SimpleRNN</a:t>
            </a:r>
            <a:r>
              <a:rPr lang="it-IT" sz="2000" dirty="0"/>
              <a:t>, </a:t>
            </a:r>
            <a:r>
              <a:rPr lang="it-IT" sz="2000" dirty="0" err="1"/>
              <a:t>also</a:t>
            </a:r>
            <a:r>
              <a:rPr lang="it-IT" sz="2000" dirty="0"/>
              <a:t> from </a:t>
            </a:r>
            <a:r>
              <a:rPr lang="it-IT" sz="2000" dirty="0" err="1"/>
              <a:t>Keras</a:t>
            </a:r>
            <a:r>
              <a:rPr lang="it-IT" sz="2000" dirty="0"/>
              <a:t>. The </a:t>
            </a:r>
            <a:r>
              <a:rPr lang="it-IT" sz="2000" dirty="0" err="1"/>
              <a:t>recurrent</a:t>
            </a:r>
            <a:r>
              <a:rPr lang="it-IT" sz="2000" dirty="0"/>
              <a:t> </a:t>
            </a:r>
            <a:r>
              <a:rPr lang="it-IT" sz="2000" dirty="0" err="1"/>
              <a:t>units</a:t>
            </a:r>
            <a:r>
              <a:rPr lang="it-IT" sz="2000" dirty="0"/>
              <a:t> are set to 8, with </a:t>
            </a:r>
            <a:r>
              <a:rPr lang="it-IT" sz="2000" dirty="0" err="1"/>
              <a:t>different</a:t>
            </a:r>
            <a:r>
              <a:rPr lang="it-IT" sz="2000" dirty="0"/>
              <a:t> frequencies (</a:t>
            </a:r>
            <a:r>
              <a:rPr lang="it-IT" sz="2000" dirty="0" err="1"/>
              <a:t>period</a:t>
            </a:r>
            <a:r>
              <a:rPr lang="it-IT" sz="2000" dirty="0"/>
              <a:t> </a:t>
            </a:r>
            <a:r>
              <a:rPr lang="it-IT" sz="2000" dirty="0" err="1"/>
              <a:t>parameter</a:t>
            </a:r>
            <a:r>
              <a:rPr lang="it-IT" sz="2000" dirty="0"/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/>
              <a:t>Loss </a:t>
            </a:r>
            <a:r>
              <a:rPr lang="it-IT" sz="2000" dirty="0" err="1"/>
              <a:t>is</a:t>
            </a:r>
            <a:r>
              <a:rPr lang="it-IT" sz="2000" dirty="0"/>
              <a:t> the </a:t>
            </a:r>
            <a:r>
              <a:rPr lang="it-IT" sz="2000" dirty="0" err="1"/>
              <a:t>Mean</a:t>
            </a:r>
            <a:r>
              <a:rPr lang="it-IT" sz="2000" dirty="0"/>
              <a:t> </a:t>
            </a:r>
            <a:r>
              <a:rPr lang="it-IT" sz="2000" dirty="0" err="1"/>
              <a:t>Squared</a:t>
            </a:r>
            <a:r>
              <a:rPr lang="it-IT" sz="2000" dirty="0"/>
              <a:t> </a:t>
            </a:r>
            <a:r>
              <a:rPr lang="it-IT" sz="2000" dirty="0" err="1"/>
              <a:t>Error</a:t>
            </a:r>
            <a:r>
              <a:rPr lang="it-IT" sz="2000" dirty="0"/>
              <a:t>. The </a:t>
            </a:r>
            <a:r>
              <a:rPr lang="it-IT" sz="2000" dirty="0" err="1"/>
              <a:t>optimizer</a:t>
            </a:r>
            <a:r>
              <a:rPr lang="it-IT" sz="2000" dirty="0"/>
              <a:t> </a:t>
            </a:r>
            <a:r>
              <a:rPr lang="it-IT" sz="2000" dirty="0" err="1"/>
              <a:t>is</a:t>
            </a:r>
            <a:r>
              <a:rPr lang="it-IT" sz="2000" dirty="0"/>
              <a:t> the SGD.</a:t>
            </a:r>
            <a:endParaRPr lang="it-IT" dirty="0"/>
          </a:p>
        </p:txBody>
      </p:sp>
      <p:pic>
        <p:nvPicPr>
          <p:cNvPr id="6" name="Immagine 5" descr="Immagine che contiene testo&#10;&#10;Descrizione generata automaticamente">
            <a:extLst>
              <a:ext uri="{FF2B5EF4-FFF2-40B4-BE49-F238E27FC236}">
                <a16:creationId xmlns:a16="http://schemas.microsoft.com/office/drawing/2014/main" id="{2A89CDC6-3E97-6F5D-11E4-4E1A080C2C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1373" y="2999611"/>
            <a:ext cx="5036836" cy="2998944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94B72666-2E60-36EC-D26B-A651585A2D33}"/>
              </a:ext>
            </a:extLst>
          </p:cNvPr>
          <p:cNvSpPr txBox="1"/>
          <p:nvPr/>
        </p:nvSpPr>
        <p:spPr>
          <a:xfrm>
            <a:off x="6833118" y="4056654"/>
            <a:ext cx="20795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 err="1"/>
              <a:t>Learning_rate</a:t>
            </a:r>
            <a:r>
              <a:rPr lang="it-IT" dirty="0"/>
              <a:t>= 0.01</a:t>
            </a:r>
          </a:p>
        </p:txBody>
      </p:sp>
    </p:spTree>
    <p:extLst>
      <p:ext uri="{BB962C8B-B14F-4D97-AF65-F5344CB8AC3E}">
        <p14:creationId xmlns:p14="http://schemas.microsoft.com/office/powerpoint/2010/main" val="30136962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magine 9" descr="cherubino_pant541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43" y="5928935"/>
            <a:ext cx="731644" cy="746940"/>
          </a:xfrm>
          <a:prstGeom prst="rect">
            <a:avLst/>
          </a:prstGeom>
        </p:spPr>
      </p:pic>
      <p:sp>
        <p:nvSpPr>
          <p:cNvPr id="11" name="Line 1"/>
          <p:cNvSpPr>
            <a:spLocks noChangeShapeType="1"/>
          </p:cNvSpPr>
          <p:nvPr/>
        </p:nvSpPr>
        <p:spPr bwMode="auto">
          <a:xfrm flipH="1">
            <a:off x="447665" y="130205"/>
            <a:ext cx="232931" cy="5738813"/>
          </a:xfrm>
          <a:prstGeom prst="line">
            <a:avLst/>
          </a:prstGeom>
          <a:noFill/>
          <a:ln w="25400">
            <a:gradFill flip="none" rotWithShape="1">
              <a:gsLst>
                <a:gs pos="43000">
                  <a:srgbClr val="124C86"/>
                </a:gs>
                <a:gs pos="100000">
                  <a:prstClr val="white"/>
                </a:gs>
              </a:gsLst>
              <a:lin ang="10800000" scaled="0"/>
              <a:tileRect/>
            </a:gra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it-IT"/>
          </a:p>
        </p:txBody>
      </p:sp>
      <p:sp>
        <p:nvSpPr>
          <p:cNvPr id="12" name="Line 3"/>
          <p:cNvSpPr>
            <a:spLocks noChangeShapeType="1"/>
          </p:cNvSpPr>
          <p:nvPr/>
        </p:nvSpPr>
        <p:spPr bwMode="auto">
          <a:xfrm flipH="1">
            <a:off x="854066" y="6302405"/>
            <a:ext cx="8181975" cy="0"/>
          </a:xfrm>
          <a:prstGeom prst="line">
            <a:avLst/>
          </a:prstGeom>
          <a:noFill/>
          <a:ln w="25400">
            <a:gradFill flip="none" rotWithShape="1">
              <a:gsLst>
                <a:gs pos="43000">
                  <a:srgbClr val="124C86"/>
                </a:gs>
                <a:gs pos="100000">
                  <a:prstClr val="white"/>
                </a:gs>
              </a:gsLst>
              <a:lin ang="10800000" scaled="0"/>
              <a:tileRect/>
            </a:gra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it-IT"/>
          </a:p>
        </p:txBody>
      </p:sp>
      <p:sp>
        <p:nvSpPr>
          <p:cNvPr id="4" name="CasellaDiTesto 1">
            <a:extLst>
              <a:ext uri="{FF2B5EF4-FFF2-40B4-BE49-F238E27FC236}">
                <a16:creationId xmlns:a16="http://schemas.microsoft.com/office/drawing/2014/main" id="{F3856722-B763-3102-2FAC-877A60728A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3935" y="293926"/>
            <a:ext cx="7493819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1pPr>
            <a:lvl2pPr marL="742950" indent="-28575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2pPr>
            <a:lvl3pPr marL="11430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3pPr>
            <a:lvl4pPr marL="16002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4pPr>
            <a:lvl5pPr marL="20574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9pPr>
          </a:lstStyle>
          <a:p>
            <a:pPr eaLnBrk="1" hangingPunct="1"/>
            <a:r>
              <a:rPr lang="it-IT" sz="4400" dirty="0" err="1"/>
              <a:t>Period</a:t>
            </a:r>
            <a:r>
              <a:rPr lang="it-IT" sz="4400" dirty="0"/>
              <a:t> </a:t>
            </a:r>
            <a:r>
              <a:rPr lang="it-IT" sz="4400" dirty="0" err="1"/>
              <a:t>Parameter</a:t>
            </a:r>
            <a:endParaRPr lang="it-IT" sz="4400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5F557F9F-7521-5C41-7B1E-1058943A071A}"/>
              </a:ext>
            </a:extLst>
          </p:cNvPr>
          <p:cNvSpPr txBox="1"/>
          <p:nvPr/>
        </p:nvSpPr>
        <p:spPr>
          <a:xfrm>
            <a:off x="813487" y="1229515"/>
            <a:ext cx="79351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Small </a:t>
            </a:r>
            <a:r>
              <a:rPr lang="it-IT" dirty="0" err="1"/>
              <a:t>values</a:t>
            </a:r>
            <a:r>
              <a:rPr lang="it-IT" dirty="0"/>
              <a:t> </a:t>
            </a:r>
            <a:r>
              <a:rPr lang="it-IT" dirty="0" err="1"/>
              <a:t>allow</a:t>
            </a:r>
            <a:r>
              <a:rPr lang="it-IT" dirty="0"/>
              <a:t> to </a:t>
            </a:r>
            <a:r>
              <a:rPr lang="it-IT" dirty="0" err="1"/>
              <a:t>see</a:t>
            </a:r>
            <a:r>
              <a:rPr lang="it-IT" dirty="0"/>
              <a:t> </a:t>
            </a:r>
            <a:r>
              <a:rPr lang="it-IT" dirty="0" err="1"/>
              <a:t>changes</a:t>
            </a:r>
            <a:r>
              <a:rPr lang="it-IT" dirty="0"/>
              <a:t> in </a:t>
            </a:r>
            <a:r>
              <a:rPr lang="it-IT" dirty="0" err="1"/>
              <a:t>longer</a:t>
            </a:r>
            <a:r>
              <a:rPr lang="it-IT" dirty="0"/>
              <a:t> </a:t>
            </a:r>
            <a:r>
              <a:rPr lang="it-IT" dirty="0" err="1"/>
              <a:t>periods</a:t>
            </a:r>
            <a:r>
              <a:rPr lang="it-IT" dirty="0"/>
              <a:t> of time (</a:t>
            </a:r>
            <a:r>
              <a:rPr lang="it-IT" dirty="0" err="1"/>
              <a:t>i.e</a:t>
            </a:r>
            <a:r>
              <a:rPr lang="it-IT" dirty="0"/>
              <a:t>, </a:t>
            </a:r>
            <a:r>
              <a:rPr lang="it-IT" dirty="0" err="1"/>
              <a:t>months</a:t>
            </a:r>
            <a:r>
              <a:rPr lang="it-IT" dirty="0"/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In </a:t>
            </a:r>
            <a:r>
              <a:rPr lang="it-IT" dirty="0" err="1"/>
              <a:t>this</a:t>
            </a:r>
            <a:r>
              <a:rPr lang="it-IT" dirty="0"/>
              <a:t> case, high </a:t>
            </a:r>
            <a:r>
              <a:rPr lang="it-IT" dirty="0" err="1"/>
              <a:t>values</a:t>
            </a:r>
            <a:r>
              <a:rPr lang="it-IT" dirty="0"/>
              <a:t>  are </a:t>
            </a:r>
            <a:r>
              <a:rPr lang="it-IT" dirty="0" err="1"/>
              <a:t>preferred</a:t>
            </a:r>
            <a:r>
              <a:rPr lang="it-IT" dirty="0"/>
              <a:t>, </a:t>
            </a:r>
            <a:r>
              <a:rPr lang="it-IT" dirty="0" err="1"/>
              <a:t>since</a:t>
            </a:r>
            <a:r>
              <a:rPr lang="it-IT" dirty="0"/>
              <a:t> the </a:t>
            </a:r>
            <a:r>
              <a:rPr lang="it-IT" dirty="0" err="1"/>
              <a:t>measurements</a:t>
            </a:r>
            <a:r>
              <a:rPr lang="it-IT" dirty="0"/>
              <a:t> are </a:t>
            </a:r>
            <a:r>
              <a:rPr lang="it-IT" dirty="0" err="1"/>
              <a:t>taken</a:t>
            </a:r>
            <a:r>
              <a:rPr lang="it-IT" dirty="0"/>
              <a:t> in a </a:t>
            </a:r>
            <a:r>
              <a:rPr lang="it-IT" dirty="0" err="1"/>
              <a:t>timestep</a:t>
            </a:r>
            <a:r>
              <a:rPr lang="it-IT" dirty="0"/>
              <a:t> of 10 minutes.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</p:txBody>
      </p:sp>
      <p:pic>
        <p:nvPicPr>
          <p:cNvPr id="5" name="Immagine 4" descr="Immagine che contiene tavolo&#10;&#10;Descrizione generata automaticamente">
            <a:extLst>
              <a:ext uri="{FF2B5EF4-FFF2-40B4-BE49-F238E27FC236}">
                <a16:creationId xmlns:a16="http://schemas.microsoft.com/office/drawing/2014/main" id="{7F8B414E-580C-AE1B-B3F0-BC622B7E7A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2130" y="2343776"/>
            <a:ext cx="2065538" cy="3284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0384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magine 9" descr="cherubino_pant541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43" y="5928935"/>
            <a:ext cx="731644" cy="746940"/>
          </a:xfrm>
          <a:prstGeom prst="rect">
            <a:avLst/>
          </a:prstGeom>
        </p:spPr>
      </p:pic>
      <p:sp>
        <p:nvSpPr>
          <p:cNvPr id="11" name="Line 1"/>
          <p:cNvSpPr>
            <a:spLocks noChangeShapeType="1"/>
          </p:cNvSpPr>
          <p:nvPr/>
        </p:nvSpPr>
        <p:spPr bwMode="auto">
          <a:xfrm flipH="1">
            <a:off x="447665" y="130205"/>
            <a:ext cx="232931" cy="5738813"/>
          </a:xfrm>
          <a:prstGeom prst="line">
            <a:avLst/>
          </a:prstGeom>
          <a:noFill/>
          <a:ln w="25400">
            <a:gradFill flip="none" rotWithShape="1">
              <a:gsLst>
                <a:gs pos="43000">
                  <a:srgbClr val="124C86"/>
                </a:gs>
                <a:gs pos="100000">
                  <a:prstClr val="white"/>
                </a:gs>
              </a:gsLst>
              <a:lin ang="10800000" scaled="0"/>
              <a:tileRect/>
            </a:gra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it-IT"/>
          </a:p>
        </p:txBody>
      </p:sp>
      <p:sp>
        <p:nvSpPr>
          <p:cNvPr id="12" name="Line 3"/>
          <p:cNvSpPr>
            <a:spLocks noChangeShapeType="1"/>
          </p:cNvSpPr>
          <p:nvPr/>
        </p:nvSpPr>
        <p:spPr bwMode="auto">
          <a:xfrm flipH="1">
            <a:off x="854066" y="6302405"/>
            <a:ext cx="8181975" cy="0"/>
          </a:xfrm>
          <a:prstGeom prst="line">
            <a:avLst/>
          </a:prstGeom>
          <a:noFill/>
          <a:ln w="25400">
            <a:gradFill flip="none" rotWithShape="1">
              <a:gsLst>
                <a:gs pos="43000">
                  <a:srgbClr val="124C86"/>
                </a:gs>
                <a:gs pos="100000">
                  <a:prstClr val="white"/>
                </a:gs>
              </a:gsLst>
              <a:lin ang="10800000" scaled="0"/>
              <a:tileRect/>
            </a:gra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it-IT"/>
          </a:p>
        </p:txBody>
      </p:sp>
      <p:sp>
        <p:nvSpPr>
          <p:cNvPr id="4" name="CasellaDiTesto 1">
            <a:extLst>
              <a:ext uri="{FF2B5EF4-FFF2-40B4-BE49-F238E27FC236}">
                <a16:creationId xmlns:a16="http://schemas.microsoft.com/office/drawing/2014/main" id="{F3856722-B763-3102-2FAC-877A60728A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3935" y="293926"/>
            <a:ext cx="7493819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1pPr>
            <a:lvl2pPr marL="742950" indent="-28575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2pPr>
            <a:lvl3pPr marL="11430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3pPr>
            <a:lvl4pPr marL="16002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4pPr>
            <a:lvl5pPr marL="20574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9pPr>
          </a:lstStyle>
          <a:p>
            <a:pPr eaLnBrk="1" hangingPunct="1"/>
            <a:r>
              <a:rPr lang="it-IT" sz="4400" dirty="0" err="1"/>
              <a:t>Losses</a:t>
            </a:r>
            <a:endParaRPr lang="it-IT" sz="4400" dirty="0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A7238315-B4F6-09F1-0C23-546F095AC325}"/>
              </a:ext>
            </a:extLst>
          </p:cNvPr>
          <p:cNvSpPr txBox="1"/>
          <p:nvPr/>
        </p:nvSpPr>
        <p:spPr>
          <a:xfrm>
            <a:off x="2545319" y="2276930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LSTM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367CBEB6-8866-E2B0-E67E-FF5CE32BC5DD}"/>
              </a:ext>
            </a:extLst>
          </p:cNvPr>
          <p:cNvSpPr txBox="1"/>
          <p:nvPr/>
        </p:nvSpPr>
        <p:spPr>
          <a:xfrm>
            <a:off x="6013373" y="2276930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CWRNN</a:t>
            </a:r>
          </a:p>
        </p:txBody>
      </p:sp>
      <p:pic>
        <p:nvPicPr>
          <p:cNvPr id="8" name="Immagine 7" descr="Immagine che contiene grafico&#10;&#10;Descrizione generata automaticamente">
            <a:extLst>
              <a:ext uri="{FF2B5EF4-FFF2-40B4-BE49-F238E27FC236}">
                <a16:creationId xmlns:a16="http://schemas.microsoft.com/office/drawing/2014/main" id="{0311D256-8C30-B6DE-7E21-7FAB013275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2813384"/>
            <a:ext cx="3470623" cy="2677508"/>
          </a:xfrm>
          <a:prstGeom prst="rect">
            <a:avLst/>
          </a:prstGeom>
        </p:spPr>
      </p:pic>
      <p:pic>
        <p:nvPicPr>
          <p:cNvPr id="9" name="Immagine 8" descr="Immagine che contiene grafico&#10;&#10;Descrizione generata automaticamente">
            <a:extLst>
              <a:ext uri="{FF2B5EF4-FFF2-40B4-BE49-F238E27FC236}">
                <a16:creationId xmlns:a16="http://schemas.microsoft.com/office/drawing/2014/main" id="{BA17D4ED-B88A-3FB7-24BD-10BCB11E63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3935" y="2774699"/>
            <a:ext cx="3520767" cy="2716193"/>
          </a:xfrm>
          <a:prstGeom prst="rect">
            <a:avLst/>
          </a:prstGeom>
        </p:spPr>
      </p:pic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FB59DDE1-B506-2D7F-EEA6-BA34430249D4}"/>
              </a:ext>
            </a:extLst>
          </p:cNvPr>
          <p:cNvSpPr txBox="1"/>
          <p:nvPr/>
        </p:nvSpPr>
        <p:spPr>
          <a:xfrm>
            <a:off x="998553" y="1228304"/>
            <a:ext cx="79628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 err="1"/>
              <a:t>Clockwork</a:t>
            </a:r>
            <a:r>
              <a:rPr lang="it-IT" sz="2000" dirty="0"/>
              <a:t> </a:t>
            </a:r>
            <a:r>
              <a:rPr lang="it-IT" sz="2000" dirty="0" err="1"/>
              <a:t>loss</a:t>
            </a:r>
            <a:r>
              <a:rPr lang="it-IT" sz="2000" dirty="0"/>
              <a:t> </a:t>
            </a:r>
            <a:r>
              <a:rPr lang="it-IT" sz="2000" dirty="0" err="1"/>
              <a:t>has</a:t>
            </a:r>
            <a:r>
              <a:rPr lang="it-IT" sz="2000" dirty="0"/>
              <a:t> a </a:t>
            </a:r>
            <a:r>
              <a:rPr lang="it-IT" sz="2000" dirty="0" err="1"/>
              <a:t>faster</a:t>
            </a:r>
            <a:r>
              <a:rPr lang="it-IT" sz="2000" dirty="0"/>
              <a:t> </a:t>
            </a:r>
            <a:r>
              <a:rPr lang="it-IT" sz="2000" dirty="0" err="1"/>
              <a:t>convergence</a:t>
            </a:r>
            <a:r>
              <a:rPr lang="it-IT" sz="20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 err="1"/>
              <a:t>Both</a:t>
            </a:r>
            <a:r>
              <a:rPr lang="it-IT" sz="2000" dirty="0"/>
              <a:t> </a:t>
            </a:r>
            <a:r>
              <a:rPr lang="it-IT" sz="2000" dirty="0" err="1"/>
              <a:t>losses</a:t>
            </a:r>
            <a:r>
              <a:rPr lang="it-IT" sz="2000" dirty="0"/>
              <a:t> are </a:t>
            </a:r>
            <a:r>
              <a:rPr lang="it-IT" sz="2000" dirty="0" err="1"/>
              <a:t>not</a:t>
            </a:r>
            <a:r>
              <a:rPr lang="it-IT" sz="2000" dirty="0"/>
              <a:t> </a:t>
            </a:r>
            <a:r>
              <a:rPr lang="it-IT" sz="2000" dirty="0" err="1"/>
              <a:t>optimal</a:t>
            </a:r>
            <a:r>
              <a:rPr lang="it-IT" sz="2000" dirty="0"/>
              <a:t> </a:t>
            </a:r>
            <a:r>
              <a:rPr lang="it-IT" sz="2000" dirty="0" err="1"/>
              <a:t>but</a:t>
            </a:r>
            <a:r>
              <a:rPr lang="it-IT" sz="2000" dirty="0"/>
              <a:t> CWRNN performance </a:t>
            </a:r>
            <a:r>
              <a:rPr lang="it-IT" sz="2000" dirty="0" err="1"/>
              <a:t>is</a:t>
            </a:r>
            <a:r>
              <a:rPr lang="it-IT" sz="2000" dirty="0"/>
              <a:t> </a:t>
            </a:r>
            <a:r>
              <a:rPr lang="it-IT" sz="2000" dirty="0" err="1"/>
              <a:t>slightly</a:t>
            </a:r>
            <a:r>
              <a:rPr lang="it-IT" sz="2000" dirty="0"/>
              <a:t> </a:t>
            </a:r>
            <a:r>
              <a:rPr lang="it-IT" sz="2000" dirty="0" err="1"/>
              <a:t>better</a:t>
            </a:r>
            <a:r>
              <a:rPr lang="it-IT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067001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magine 9" descr="cherubino_pant541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43" y="5928935"/>
            <a:ext cx="731644" cy="746940"/>
          </a:xfrm>
          <a:prstGeom prst="rect">
            <a:avLst/>
          </a:prstGeom>
        </p:spPr>
      </p:pic>
      <p:sp>
        <p:nvSpPr>
          <p:cNvPr id="11" name="Line 1"/>
          <p:cNvSpPr>
            <a:spLocks noChangeShapeType="1"/>
          </p:cNvSpPr>
          <p:nvPr/>
        </p:nvSpPr>
        <p:spPr bwMode="auto">
          <a:xfrm flipH="1">
            <a:off x="447665" y="130205"/>
            <a:ext cx="232931" cy="5738813"/>
          </a:xfrm>
          <a:prstGeom prst="line">
            <a:avLst/>
          </a:prstGeom>
          <a:noFill/>
          <a:ln w="25400">
            <a:gradFill flip="none" rotWithShape="1">
              <a:gsLst>
                <a:gs pos="43000">
                  <a:srgbClr val="124C86"/>
                </a:gs>
                <a:gs pos="100000">
                  <a:prstClr val="white"/>
                </a:gs>
              </a:gsLst>
              <a:lin ang="10800000" scaled="0"/>
              <a:tileRect/>
            </a:gra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it-IT"/>
          </a:p>
        </p:txBody>
      </p:sp>
      <p:sp>
        <p:nvSpPr>
          <p:cNvPr id="12" name="Line 3"/>
          <p:cNvSpPr>
            <a:spLocks noChangeShapeType="1"/>
          </p:cNvSpPr>
          <p:nvPr/>
        </p:nvSpPr>
        <p:spPr bwMode="auto">
          <a:xfrm flipH="1">
            <a:off x="854066" y="6302405"/>
            <a:ext cx="8181975" cy="0"/>
          </a:xfrm>
          <a:prstGeom prst="line">
            <a:avLst/>
          </a:prstGeom>
          <a:noFill/>
          <a:ln w="25400">
            <a:gradFill flip="none" rotWithShape="1">
              <a:gsLst>
                <a:gs pos="43000">
                  <a:srgbClr val="124C86"/>
                </a:gs>
                <a:gs pos="100000">
                  <a:prstClr val="white"/>
                </a:gs>
              </a:gsLst>
              <a:lin ang="10800000" scaled="0"/>
              <a:tileRect/>
            </a:gra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it-IT"/>
          </a:p>
        </p:txBody>
      </p:sp>
      <p:sp>
        <p:nvSpPr>
          <p:cNvPr id="4" name="CasellaDiTesto 1">
            <a:extLst>
              <a:ext uri="{FF2B5EF4-FFF2-40B4-BE49-F238E27FC236}">
                <a16:creationId xmlns:a16="http://schemas.microsoft.com/office/drawing/2014/main" id="{F3856722-B763-3102-2FAC-877A60728A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3935" y="293926"/>
            <a:ext cx="7493819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1pPr>
            <a:lvl2pPr marL="742950" indent="-28575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2pPr>
            <a:lvl3pPr marL="11430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3pPr>
            <a:lvl4pPr marL="16002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4pPr>
            <a:lvl5pPr marL="20574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9pPr>
          </a:lstStyle>
          <a:p>
            <a:pPr eaLnBrk="1" hangingPunct="1"/>
            <a:r>
              <a:rPr lang="it-IT" sz="4400" dirty="0"/>
              <a:t>Testing: RMSE</a:t>
            </a:r>
          </a:p>
          <a:p>
            <a:pPr eaLnBrk="1" hangingPunct="1"/>
            <a:endParaRPr lang="it-IT" sz="4400" dirty="0"/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DD8BC42B-EAAE-5DBE-9AF9-BC316C13C3BC}"/>
              </a:ext>
            </a:extLst>
          </p:cNvPr>
          <p:cNvSpPr txBox="1"/>
          <p:nvPr/>
        </p:nvSpPr>
        <p:spPr>
          <a:xfrm>
            <a:off x="854066" y="1467813"/>
            <a:ext cx="793518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/>
              <a:t>Models are </a:t>
            </a:r>
            <a:r>
              <a:rPr lang="it-IT" sz="2000" dirty="0" err="1"/>
              <a:t>tested</a:t>
            </a:r>
            <a:r>
              <a:rPr lang="it-IT" sz="2000" dirty="0"/>
              <a:t> and Root </a:t>
            </a:r>
            <a:r>
              <a:rPr lang="it-IT" sz="2000" dirty="0" err="1"/>
              <a:t>Mean</a:t>
            </a:r>
            <a:r>
              <a:rPr lang="it-IT" sz="2000" dirty="0"/>
              <a:t> </a:t>
            </a:r>
            <a:r>
              <a:rPr lang="it-IT" sz="2000" dirty="0" err="1"/>
              <a:t>Square</a:t>
            </a:r>
            <a:r>
              <a:rPr lang="it-IT" sz="2000" dirty="0"/>
              <a:t> </a:t>
            </a:r>
            <a:r>
              <a:rPr lang="it-IT" sz="2000" dirty="0" err="1"/>
              <a:t>Error</a:t>
            </a:r>
            <a:r>
              <a:rPr lang="it-IT" sz="2000" dirty="0"/>
              <a:t> </a:t>
            </a:r>
            <a:r>
              <a:rPr lang="it-IT" sz="2000" dirty="0" err="1"/>
              <a:t>is</a:t>
            </a:r>
            <a:r>
              <a:rPr lang="it-IT" sz="2000" dirty="0"/>
              <a:t> </a:t>
            </a:r>
            <a:r>
              <a:rPr lang="it-IT" sz="2000" dirty="0" err="1"/>
              <a:t>computed</a:t>
            </a:r>
            <a:r>
              <a:rPr lang="it-IT" sz="2000" dirty="0"/>
              <a:t> </a:t>
            </a:r>
            <a:r>
              <a:rPr lang="it-IT" sz="2000" dirty="0" err="1"/>
              <a:t>between</a:t>
            </a:r>
            <a:r>
              <a:rPr lang="it-IT" sz="2000" dirty="0"/>
              <a:t> the </a:t>
            </a:r>
            <a:r>
              <a:rPr lang="it-IT" sz="2000" dirty="0" err="1"/>
              <a:t>gound</a:t>
            </a:r>
            <a:r>
              <a:rPr lang="it-IT" sz="2000" dirty="0"/>
              <a:t> truth and the </a:t>
            </a:r>
            <a:r>
              <a:rPr lang="it-IT" sz="2000" dirty="0" err="1"/>
              <a:t>predicted</a:t>
            </a:r>
            <a:r>
              <a:rPr lang="it-IT" sz="2000" dirty="0"/>
              <a:t> labels.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/>
              <a:t>LSTM shows a RMSE = 72.89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/>
              <a:t>CWRNN shows a RMSE = 61.77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 err="1"/>
              <a:t>Execution</a:t>
            </a:r>
            <a:r>
              <a:rPr lang="it-IT" sz="2000" dirty="0"/>
              <a:t> time: The LSTM </a:t>
            </a:r>
            <a:r>
              <a:rPr lang="it-IT" sz="2000" dirty="0" err="1"/>
              <a:t>runs</a:t>
            </a:r>
            <a:r>
              <a:rPr lang="it-IT" sz="2000" dirty="0"/>
              <a:t> </a:t>
            </a:r>
            <a:r>
              <a:rPr lang="it-IT" sz="2000" dirty="0" err="1"/>
              <a:t>approximately</a:t>
            </a:r>
            <a:r>
              <a:rPr lang="it-IT" sz="2000" dirty="0"/>
              <a:t> </a:t>
            </a:r>
            <a:r>
              <a:rPr lang="it-IT" sz="2000" dirty="0" err="1"/>
              <a:t>within</a:t>
            </a:r>
            <a:r>
              <a:rPr lang="it-IT" sz="2000" dirty="0"/>
              <a:t> 3 minutes. </a:t>
            </a:r>
            <a:r>
              <a:rPr lang="it-IT" sz="2000" dirty="0" err="1"/>
              <a:t>Whereas</a:t>
            </a:r>
            <a:r>
              <a:rPr lang="it-IT" sz="2000" dirty="0"/>
              <a:t> the CWRNN takes </a:t>
            </a:r>
            <a:r>
              <a:rPr lang="it-IT" sz="2000" dirty="0" err="1"/>
              <a:t>about</a:t>
            </a:r>
            <a:r>
              <a:rPr lang="it-IT" sz="2000" dirty="0"/>
              <a:t> 5-6 minutes.</a:t>
            </a:r>
          </a:p>
        </p:txBody>
      </p:sp>
    </p:spTree>
    <p:extLst>
      <p:ext uri="{BB962C8B-B14F-4D97-AF65-F5344CB8AC3E}">
        <p14:creationId xmlns:p14="http://schemas.microsoft.com/office/powerpoint/2010/main" val="24083609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magine 9" descr="cherubino_pant541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43" y="5928935"/>
            <a:ext cx="731644" cy="746940"/>
          </a:xfrm>
          <a:prstGeom prst="rect">
            <a:avLst/>
          </a:prstGeom>
        </p:spPr>
      </p:pic>
      <p:sp>
        <p:nvSpPr>
          <p:cNvPr id="11" name="Line 1"/>
          <p:cNvSpPr>
            <a:spLocks noChangeShapeType="1"/>
          </p:cNvSpPr>
          <p:nvPr/>
        </p:nvSpPr>
        <p:spPr bwMode="auto">
          <a:xfrm flipH="1">
            <a:off x="447665" y="130205"/>
            <a:ext cx="232931" cy="5738813"/>
          </a:xfrm>
          <a:prstGeom prst="line">
            <a:avLst/>
          </a:prstGeom>
          <a:noFill/>
          <a:ln w="25400">
            <a:gradFill flip="none" rotWithShape="1">
              <a:gsLst>
                <a:gs pos="43000">
                  <a:srgbClr val="124C86"/>
                </a:gs>
                <a:gs pos="100000">
                  <a:prstClr val="white"/>
                </a:gs>
              </a:gsLst>
              <a:lin ang="10800000" scaled="0"/>
              <a:tileRect/>
            </a:gra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it-IT"/>
          </a:p>
        </p:txBody>
      </p:sp>
      <p:sp>
        <p:nvSpPr>
          <p:cNvPr id="12" name="Line 3"/>
          <p:cNvSpPr>
            <a:spLocks noChangeShapeType="1"/>
          </p:cNvSpPr>
          <p:nvPr/>
        </p:nvSpPr>
        <p:spPr bwMode="auto">
          <a:xfrm flipH="1">
            <a:off x="854066" y="6302405"/>
            <a:ext cx="8181975" cy="0"/>
          </a:xfrm>
          <a:prstGeom prst="line">
            <a:avLst/>
          </a:prstGeom>
          <a:noFill/>
          <a:ln w="25400">
            <a:gradFill flip="none" rotWithShape="1">
              <a:gsLst>
                <a:gs pos="43000">
                  <a:srgbClr val="124C86"/>
                </a:gs>
                <a:gs pos="100000">
                  <a:prstClr val="white"/>
                </a:gs>
              </a:gsLst>
              <a:lin ang="10800000" scaled="0"/>
              <a:tileRect/>
            </a:gra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it-IT"/>
          </a:p>
        </p:txBody>
      </p:sp>
      <p:sp>
        <p:nvSpPr>
          <p:cNvPr id="4" name="CasellaDiTesto 1">
            <a:extLst>
              <a:ext uri="{FF2B5EF4-FFF2-40B4-BE49-F238E27FC236}">
                <a16:creationId xmlns:a16="http://schemas.microsoft.com/office/drawing/2014/main" id="{F3856722-B763-3102-2FAC-877A60728A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3935" y="293926"/>
            <a:ext cx="7493819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1pPr>
            <a:lvl2pPr marL="742950" indent="-28575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2pPr>
            <a:lvl3pPr marL="11430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3pPr>
            <a:lvl4pPr marL="16002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4pPr>
            <a:lvl5pPr marL="20574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9pPr>
          </a:lstStyle>
          <a:p>
            <a:pPr eaLnBrk="1" hangingPunct="1"/>
            <a:r>
              <a:rPr lang="it-IT" sz="4400" dirty="0"/>
              <a:t>Small </a:t>
            </a:r>
            <a:r>
              <a:rPr lang="it-IT" sz="4400" dirty="0" err="1"/>
              <a:t>GridSearch</a:t>
            </a:r>
            <a:endParaRPr lang="it-IT" sz="4400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5F557F9F-7521-5C41-7B1E-1058943A071A}"/>
              </a:ext>
            </a:extLst>
          </p:cNvPr>
          <p:cNvSpPr txBox="1"/>
          <p:nvPr/>
        </p:nvSpPr>
        <p:spPr>
          <a:xfrm>
            <a:off x="813487" y="1201446"/>
            <a:ext cx="793518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92970A93-3A7D-8BEA-98C1-F58C7A9BF531}"/>
              </a:ext>
            </a:extLst>
          </p:cNvPr>
          <p:cNvSpPr txBox="1"/>
          <p:nvPr/>
        </p:nvSpPr>
        <p:spPr>
          <a:xfrm>
            <a:off x="854066" y="1467813"/>
            <a:ext cx="7935185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/>
              <a:t>A small </a:t>
            </a:r>
            <a:r>
              <a:rPr lang="it-IT" sz="2000" dirty="0" err="1"/>
              <a:t>grid</a:t>
            </a:r>
            <a:r>
              <a:rPr lang="it-IT" sz="2000" dirty="0"/>
              <a:t> </a:t>
            </a:r>
            <a:r>
              <a:rPr lang="it-IT" sz="2000" dirty="0" err="1"/>
              <a:t>search</a:t>
            </a:r>
            <a:r>
              <a:rPr lang="it-IT" sz="2000" dirty="0"/>
              <a:t> </a:t>
            </a:r>
            <a:r>
              <a:rPr lang="it-IT" sz="2000" dirty="0" err="1"/>
              <a:t>is</a:t>
            </a:r>
            <a:r>
              <a:rPr lang="it-IT" sz="2000" dirty="0"/>
              <a:t> </a:t>
            </a:r>
            <a:r>
              <a:rPr lang="it-IT" sz="2000" dirty="0" err="1"/>
              <a:t>performed</a:t>
            </a:r>
            <a:r>
              <a:rPr lang="it-IT" sz="2000" dirty="0"/>
              <a:t> on the LSTM model to </a:t>
            </a:r>
            <a:r>
              <a:rPr lang="it-IT" sz="2000" dirty="0" err="1"/>
              <a:t>have</a:t>
            </a:r>
            <a:r>
              <a:rPr lang="it-IT" sz="2000" dirty="0"/>
              <a:t> an </a:t>
            </a:r>
            <a:r>
              <a:rPr lang="it-IT" sz="2000" dirty="0" err="1"/>
              <a:t>hint</a:t>
            </a:r>
            <a:r>
              <a:rPr lang="it-IT" sz="2000" dirty="0"/>
              <a:t> of the best </a:t>
            </a:r>
            <a:r>
              <a:rPr lang="it-IT" sz="2000" dirty="0" err="1"/>
              <a:t>hyperparameters</a:t>
            </a:r>
            <a:r>
              <a:rPr lang="it-IT" sz="2000" dirty="0"/>
              <a:t> to be </a:t>
            </a:r>
            <a:r>
              <a:rPr lang="it-IT" sz="2000" dirty="0" err="1"/>
              <a:t>chosen</a:t>
            </a:r>
            <a:r>
              <a:rPr lang="it-IT" sz="20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/>
              <a:t>The best estimator </a:t>
            </a:r>
            <a:r>
              <a:rPr lang="it-IT" sz="2000" dirty="0" err="1"/>
              <a:t>is</a:t>
            </a:r>
            <a:r>
              <a:rPr lang="it-IT" sz="2000" dirty="0"/>
              <a:t> </a:t>
            </a:r>
            <a:r>
              <a:rPr lang="it-IT" sz="2000" dirty="0" err="1"/>
              <a:t>obtained</a:t>
            </a:r>
            <a:r>
              <a:rPr lang="it-IT" sz="2000" dirty="0"/>
              <a:t> </a:t>
            </a:r>
            <a:r>
              <a:rPr lang="it-IT" sz="2000" dirty="0" err="1"/>
              <a:t>using</a:t>
            </a:r>
            <a:r>
              <a:rPr lang="it-IT" sz="2000" dirty="0"/>
              <a:t>: </a:t>
            </a:r>
            <a:r>
              <a:rPr lang="it-IT" sz="20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{'kc__</a:t>
            </a:r>
            <a:r>
              <a:rPr lang="it-IT" sz="2000" b="1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batch_size</a:t>
            </a:r>
            <a:r>
              <a:rPr lang="it-IT" sz="20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': 64, 'kc__</a:t>
            </a:r>
            <a:r>
              <a:rPr lang="it-IT" sz="2000" b="1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epochs</a:t>
            </a:r>
            <a:r>
              <a:rPr lang="it-IT" sz="20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': 20, 'kc__</a:t>
            </a:r>
            <a:r>
              <a:rPr lang="it-IT" sz="2000" b="1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init</a:t>
            </a:r>
            <a:r>
              <a:rPr lang="it-IT" sz="20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': '</a:t>
            </a:r>
            <a:r>
              <a:rPr lang="it-IT" sz="2000" b="1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zeros</a:t>
            </a:r>
            <a:r>
              <a:rPr lang="it-IT" sz="20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', 'kc__</a:t>
            </a:r>
            <a:r>
              <a:rPr lang="it-IT" sz="2000" b="1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optimizer</a:t>
            </a:r>
            <a:r>
              <a:rPr lang="it-IT" sz="20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': '</a:t>
            </a:r>
            <a:r>
              <a:rPr lang="it-IT" sz="2000" b="1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sgd</a:t>
            </a:r>
            <a:r>
              <a:rPr lang="it-IT" sz="20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’}.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>
                <a:latin typeface="Calibri" panose="020F0502020204030204" pitchFamily="34" charset="0"/>
                <a:cs typeface="Calibri" panose="020F0502020204030204" pitchFamily="34" charset="0"/>
              </a:rPr>
              <a:t>The max </a:t>
            </a:r>
            <a:r>
              <a:rPr lang="it-IT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number</a:t>
            </a:r>
            <a:r>
              <a:rPr lang="it-IT" sz="2000" dirty="0">
                <a:latin typeface="Calibri" panose="020F0502020204030204" pitchFamily="34" charset="0"/>
                <a:cs typeface="Calibri" panose="020F0502020204030204" pitchFamily="34" charset="0"/>
              </a:rPr>
              <a:t> of </a:t>
            </a:r>
            <a:r>
              <a:rPr lang="it-IT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epochs</a:t>
            </a:r>
            <a:r>
              <a:rPr lang="it-IT" sz="2000" dirty="0">
                <a:latin typeface="Calibri" panose="020F0502020204030204" pitchFamily="34" charset="0"/>
                <a:cs typeface="Calibri" panose="020F0502020204030204" pitchFamily="34" charset="0"/>
              </a:rPr>
              <a:t> are set to 20, </a:t>
            </a:r>
            <a:r>
              <a:rPr lang="it-IT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since</a:t>
            </a:r>
            <a:r>
              <a:rPr lang="it-IT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higher</a:t>
            </a:r>
            <a:r>
              <a:rPr lang="it-IT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values</a:t>
            </a:r>
            <a:r>
              <a:rPr lang="it-IT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showed</a:t>
            </a:r>
            <a:r>
              <a:rPr lang="it-IT" sz="2000" dirty="0">
                <a:latin typeface="Calibri" panose="020F0502020204030204" pitchFamily="34" charset="0"/>
                <a:cs typeface="Calibri" panose="020F0502020204030204" pitchFamily="34" charset="0"/>
              </a:rPr>
              <a:t> no </a:t>
            </a:r>
            <a:r>
              <a:rPr lang="it-IT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improvement</a:t>
            </a:r>
            <a:r>
              <a:rPr lang="it-IT" sz="2000" dirty="0">
                <a:latin typeface="Calibri" panose="020F0502020204030204" pitchFamily="34" charset="0"/>
                <a:cs typeface="Calibri" panose="020F0502020204030204" pitchFamily="34" charset="0"/>
              </a:rPr>
              <a:t> for the </a:t>
            </a:r>
            <a:r>
              <a:rPr lang="it-IT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validation</a:t>
            </a:r>
            <a:r>
              <a:rPr lang="it-IT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loss</a:t>
            </a:r>
            <a:r>
              <a:rPr lang="it-IT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endParaRPr lang="it-IT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2000" dirty="0"/>
          </a:p>
        </p:txBody>
      </p:sp>
      <p:pic>
        <p:nvPicPr>
          <p:cNvPr id="7" name="Immagine 6" descr="Immagine che contiene testo&#10;&#10;Descrizione generata automaticamente">
            <a:extLst>
              <a:ext uri="{FF2B5EF4-FFF2-40B4-BE49-F238E27FC236}">
                <a16:creationId xmlns:a16="http://schemas.microsoft.com/office/drawing/2014/main" id="{52376480-66D6-E9A3-CB1D-A8CE91DACF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1036" y="2384376"/>
            <a:ext cx="4641927" cy="1544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0374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magine 9" descr="cherubino_pant541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43" y="5928935"/>
            <a:ext cx="731644" cy="746940"/>
          </a:xfrm>
          <a:prstGeom prst="rect">
            <a:avLst/>
          </a:prstGeom>
        </p:spPr>
      </p:pic>
      <p:sp>
        <p:nvSpPr>
          <p:cNvPr id="11" name="Line 1"/>
          <p:cNvSpPr>
            <a:spLocks noChangeShapeType="1"/>
          </p:cNvSpPr>
          <p:nvPr/>
        </p:nvSpPr>
        <p:spPr bwMode="auto">
          <a:xfrm flipH="1">
            <a:off x="447665" y="130205"/>
            <a:ext cx="232931" cy="5738813"/>
          </a:xfrm>
          <a:prstGeom prst="line">
            <a:avLst/>
          </a:prstGeom>
          <a:noFill/>
          <a:ln w="25400">
            <a:gradFill flip="none" rotWithShape="1">
              <a:gsLst>
                <a:gs pos="43000">
                  <a:srgbClr val="124C86"/>
                </a:gs>
                <a:gs pos="100000">
                  <a:prstClr val="white"/>
                </a:gs>
              </a:gsLst>
              <a:lin ang="10800000" scaled="0"/>
              <a:tileRect/>
            </a:gra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it-IT"/>
          </a:p>
        </p:txBody>
      </p:sp>
      <p:sp>
        <p:nvSpPr>
          <p:cNvPr id="12" name="Line 3"/>
          <p:cNvSpPr>
            <a:spLocks noChangeShapeType="1"/>
          </p:cNvSpPr>
          <p:nvPr/>
        </p:nvSpPr>
        <p:spPr bwMode="auto">
          <a:xfrm flipH="1">
            <a:off x="854066" y="6302405"/>
            <a:ext cx="8181975" cy="0"/>
          </a:xfrm>
          <a:prstGeom prst="line">
            <a:avLst/>
          </a:prstGeom>
          <a:noFill/>
          <a:ln w="25400">
            <a:gradFill flip="none" rotWithShape="1">
              <a:gsLst>
                <a:gs pos="43000">
                  <a:srgbClr val="124C86"/>
                </a:gs>
                <a:gs pos="100000">
                  <a:prstClr val="white"/>
                </a:gs>
              </a:gsLst>
              <a:lin ang="10800000" scaled="0"/>
              <a:tileRect/>
            </a:gra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it-IT"/>
          </a:p>
        </p:txBody>
      </p:sp>
      <p:sp>
        <p:nvSpPr>
          <p:cNvPr id="4" name="CasellaDiTesto 1">
            <a:extLst>
              <a:ext uri="{FF2B5EF4-FFF2-40B4-BE49-F238E27FC236}">
                <a16:creationId xmlns:a16="http://schemas.microsoft.com/office/drawing/2014/main" id="{F3856722-B763-3102-2FAC-877A60728A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3935" y="293926"/>
            <a:ext cx="7493819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1pPr>
            <a:lvl2pPr marL="742950" indent="-28575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2pPr>
            <a:lvl3pPr marL="11430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3pPr>
            <a:lvl4pPr marL="16002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4pPr>
            <a:lvl5pPr marL="20574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9pPr>
          </a:lstStyle>
          <a:p>
            <a:pPr eaLnBrk="1" hangingPunct="1"/>
            <a:r>
              <a:rPr lang="it-IT" sz="4400" dirty="0" err="1"/>
              <a:t>Comments</a:t>
            </a:r>
            <a:endParaRPr lang="it-IT" sz="4400" dirty="0"/>
          </a:p>
          <a:p>
            <a:pPr eaLnBrk="1" hangingPunct="1"/>
            <a:endParaRPr lang="it-IT" sz="4400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13B96AF6-252E-9F43-E697-EE9D04C41822}"/>
              </a:ext>
            </a:extLst>
          </p:cNvPr>
          <p:cNvSpPr txBox="1"/>
          <p:nvPr/>
        </p:nvSpPr>
        <p:spPr>
          <a:xfrm>
            <a:off x="923935" y="1371144"/>
            <a:ext cx="793518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was</a:t>
            </a:r>
            <a:r>
              <a:rPr lang="it-IT" dirty="0"/>
              <a:t> </a:t>
            </a:r>
            <a:r>
              <a:rPr lang="it-IT" dirty="0" err="1"/>
              <a:t>very</a:t>
            </a:r>
            <a:r>
              <a:rPr lang="it-IT" dirty="0"/>
              <a:t> </a:t>
            </a:r>
            <a:r>
              <a:rPr lang="it-IT" dirty="0" err="1"/>
              <a:t>difficult</a:t>
            </a:r>
            <a:r>
              <a:rPr lang="it-IT" dirty="0"/>
              <a:t> to </a:t>
            </a:r>
            <a:r>
              <a:rPr lang="it-IT" dirty="0" err="1"/>
              <a:t>find</a:t>
            </a:r>
            <a:r>
              <a:rPr lang="it-IT" dirty="0"/>
              <a:t> good </a:t>
            </a:r>
            <a:r>
              <a:rPr lang="it-IT" dirty="0" err="1"/>
              <a:t>hyperparameter</a:t>
            </a:r>
            <a:r>
              <a:rPr lang="it-IT" dirty="0"/>
              <a:t> </a:t>
            </a:r>
            <a:r>
              <a:rPr lang="it-IT" dirty="0" err="1"/>
              <a:t>values</a:t>
            </a:r>
            <a:r>
              <a:rPr lang="it-IT" dirty="0"/>
              <a:t> and </a:t>
            </a:r>
            <a:r>
              <a:rPr lang="it-IT" dirty="0" err="1"/>
              <a:t>obtain</a:t>
            </a:r>
            <a:r>
              <a:rPr lang="it-IT" dirty="0"/>
              <a:t> </a:t>
            </a:r>
            <a:r>
              <a:rPr lang="it-IT" dirty="0" err="1"/>
              <a:t>such</a:t>
            </a:r>
            <a:r>
              <a:rPr lang="it-IT" dirty="0"/>
              <a:t> </a:t>
            </a:r>
            <a:r>
              <a:rPr lang="it-IT" dirty="0" err="1"/>
              <a:t>losses</a:t>
            </a:r>
            <a:r>
              <a:rPr lang="it-IT" dirty="0"/>
              <a:t>. The models </a:t>
            </a:r>
            <a:r>
              <a:rPr lang="it-IT" dirty="0" err="1"/>
              <a:t>were</a:t>
            </a:r>
            <a:r>
              <a:rPr lang="it-IT" dirty="0"/>
              <a:t> </a:t>
            </a:r>
            <a:r>
              <a:rPr lang="it-IT" dirty="0" err="1"/>
              <a:t>often</a:t>
            </a:r>
            <a:r>
              <a:rPr lang="it-IT" dirty="0"/>
              <a:t> in </a:t>
            </a:r>
            <a:r>
              <a:rPr lang="it-IT" dirty="0" err="1"/>
              <a:t>underfitting</a:t>
            </a:r>
            <a:r>
              <a:rPr lang="it-IT" dirty="0"/>
              <a:t>, </a:t>
            </a:r>
            <a:r>
              <a:rPr lang="it-IT" dirty="0" err="1"/>
              <a:t>especially</a:t>
            </a:r>
            <a:r>
              <a:rPr lang="it-IT" dirty="0"/>
              <a:t> the LSTM.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GridSearch</a:t>
            </a:r>
            <a:r>
              <a:rPr lang="it-IT" dirty="0"/>
              <a:t> </a:t>
            </a:r>
            <a:r>
              <a:rPr lang="it-IT" dirty="0" err="1"/>
              <a:t>gave</a:t>
            </a:r>
            <a:r>
              <a:rPr lang="it-IT" dirty="0"/>
              <a:t> some </a:t>
            </a:r>
            <a:r>
              <a:rPr lang="it-IT" dirty="0" err="1"/>
              <a:t>hints</a:t>
            </a:r>
            <a:r>
              <a:rPr lang="it-IT" dirty="0"/>
              <a:t>, </a:t>
            </a:r>
            <a:r>
              <a:rPr lang="it-IT" dirty="0" err="1"/>
              <a:t>but</a:t>
            </a:r>
            <a:r>
              <a:rPr lang="it-IT" dirty="0"/>
              <a:t> </a:t>
            </a:r>
            <a:r>
              <a:rPr lang="it-IT" dirty="0" err="1"/>
              <a:t>also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takes a </a:t>
            </a:r>
            <a:r>
              <a:rPr lang="it-IT" dirty="0" err="1"/>
              <a:t>lot</a:t>
            </a:r>
            <a:r>
              <a:rPr lang="it-IT" dirty="0"/>
              <a:t> of time for </a:t>
            </a:r>
            <a:r>
              <a:rPr lang="it-IT" dirty="0" err="1"/>
              <a:t>few</a:t>
            </a:r>
            <a:r>
              <a:rPr lang="it-IT" dirty="0"/>
              <a:t> </a:t>
            </a:r>
            <a:r>
              <a:rPr lang="it-IT" dirty="0" err="1"/>
              <a:t>hyperparams</a:t>
            </a:r>
            <a:r>
              <a:rPr lang="it-IT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Some </a:t>
            </a:r>
            <a:r>
              <a:rPr lang="it-IT" dirty="0" err="1"/>
              <a:t>proper</a:t>
            </a:r>
            <a:r>
              <a:rPr lang="it-IT" dirty="0"/>
              <a:t> model </a:t>
            </a:r>
            <a:r>
              <a:rPr lang="it-IT" dirty="0" err="1"/>
              <a:t>validation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certainly</a:t>
            </a:r>
            <a:r>
              <a:rPr lang="it-IT" dirty="0"/>
              <a:t> </a:t>
            </a:r>
            <a:r>
              <a:rPr lang="it-IT" dirty="0" err="1"/>
              <a:t>required</a:t>
            </a:r>
            <a:r>
              <a:rPr lang="it-IT" dirty="0"/>
              <a:t> to </a:t>
            </a:r>
            <a:r>
              <a:rPr lang="it-IT" dirty="0" err="1"/>
              <a:t>improve</a:t>
            </a:r>
            <a:r>
              <a:rPr lang="it-IT" dirty="0"/>
              <a:t> the performance. </a:t>
            </a:r>
          </a:p>
        </p:txBody>
      </p:sp>
    </p:spTree>
    <p:extLst>
      <p:ext uri="{BB962C8B-B14F-4D97-AF65-F5344CB8AC3E}">
        <p14:creationId xmlns:p14="http://schemas.microsoft.com/office/powerpoint/2010/main" val="995341081"/>
      </p:ext>
    </p:extLst>
  </p:cSld>
  <p:clrMapOvr>
    <a:masterClrMapping/>
  </p:clrMapOvr>
</p:sld>
</file>

<file path=ppt/theme/theme1.xml><?xml version="1.0" encoding="utf-8"?>
<a:theme xmlns:a="http://schemas.openxmlformats.org/drawingml/2006/main" name="slideUnipi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slideUnipi</Template>
  <TotalTime>945</TotalTime>
  <Words>496</Words>
  <Application>Microsoft Macintosh PowerPoint</Application>
  <PresentationFormat>Presentazione su schermo (4:3)</PresentationFormat>
  <Paragraphs>76</Paragraphs>
  <Slides>10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10</vt:i4>
      </vt:variant>
    </vt:vector>
  </HeadingPairs>
  <TitlesOfParts>
    <vt:vector size="14" baseType="lpstr">
      <vt:lpstr>Arial</vt:lpstr>
      <vt:lpstr>Calibri</vt:lpstr>
      <vt:lpstr>Gill Sans Light</vt:lpstr>
      <vt:lpstr>slideUnipi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Pezzini</dc:creator>
  <cp:lastModifiedBy>Dylan Nico Ambrosi</cp:lastModifiedBy>
  <cp:revision>25</cp:revision>
  <dcterms:created xsi:type="dcterms:W3CDTF">2016-12-20T12:24:44Z</dcterms:created>
  <dcterms:modified xsi:type="dcterms:W3CDTF">2023-05-03T09:03:33Z</dcterms:modified>
</cp:coreProperties>
</file>