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22"/>
  </p:notesMasterIdLst>
  <p:handoutMasterIdLst>
    <p:handoutMasterId r:id="rId23"/>
  </p:handoutMasterIdLst>
  <p:sldIdLst>
    <p:sldId id="449" r:id="rId5"/>
    <p:sldId id="470" r:id="rId6"/>
    <p:sldId id="1032" r:id="rId7"/>
    <p:sldId id="1058" r:id="rId8"/>
    <p:sldId id="1062" r:id="rId9"/>
    <p:sldId id="1063" r:id="rId10"/>
    <p:sldId id="1064" r:id="rId11"/>
    <p:sldId id="1065" r:id="rId12"/>
    <p:sldId id="1066" r:id="rId13"/>
    <p:sldId id="1067" r:id="rId14"/>
    <p:sldId id="1061" r:id="rId15"/>
    <p:sldId id="1068" r:id="rId16"/>
    <p:sldId id="1069" r:id="rId17"/>
    <p:sldId id="1070" r:id="rId18"/>
    <p:sldId id="1071" r:id="rId19"/>
    <p:sldId id="1072" r:id="rId20"/>
    <p:sldId id="1073" r:id="rId21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470"/>
            <p14:sldId id="1032"/>
            <p14:sldId id="1058"/>
            <p14:sldId id="1062"/>
            <p14:sldId id="1063"/>
            <p14:sldId id="1064"/>
            <p14:sldId id="1065"/>
            <p14:sldId id="1066"/>
            <p14:sldId id="1067"/>
            <p14:sldId id="1061"/>
            <p14:sldId id="1068"/>
            <p14:sldId id="1069"/>
            <p14:sldId id="1070"/>
            <p14:sldId id="1071"/>
            <p14:sldId id="1072"/>
            <p14:sldId id="10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33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99"/>
    <a:srgbClr val="FFAFB1"/>
    <a:srgbClr val="FFD581"/>
    <a:srgbClr val="FFE2A7"/>
    <a:srgbClr val="FF7C80"/>
    <a:srgbClr val="FFEFEF"/>
    <a:srgbClr val="B5CD69"/>
    <a:srgbClr val="FFF2D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6149" autoAdjust="0"/>
  </p:normalViewPr>
  <p:slideViewPr>
    <p:cSldViewPr>
      <p:cViewPr varScale="1">
        <p:scale>
          <a:sx n="106" d="100"/>
          <a:sy n="106" d="100"/>
        </p:scale>
        <p:origin x="1878" y="108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33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1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2023.06.12.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268976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Project(final)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705DB-907D-4C40-E794-5984642A7D79}"/>
              </a:ext>
            </a:extLst>
          </p:cNvPr>
          <p:cNvSpPr txBox="1"/>
          <p:nvPr/>
        </p:nvSpPr>
        <p:spPr>
          <a:xfrm>
            <a:off x="6732024" y="5589024"/>
            <a:ext cx="207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>
                <a:solidFill>
                  <a:srgbClr val="002060"/>
                </a:solidFill>
                <a:ea typeface="맑은 고딕" panose="020B0503020000020004" pitchFamily="50" charset="-127"/>
              </a:rPr>
              <a:t>오혜민</a:t>
            </a:r>
            <a:r>
              <a:rPr lang="en-US" altLang="ko-KR" sz="1600">
                <a:solidFill>
                  <a:srgbClr val="002060"/>
                </a:solidFill>
                <a:ea typeface="맑은 고딕" panose="020B0503020000020004" pitchFamily="50" charset="-127"/>
              </a:rPr>
              <a:t>(2023254013)</a:t>
            </a:r>
            <a:endParaRPr lang="en-US" altLang="ko-KR" sz="1600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10C1E-9E9C-B3A6-DE1C-A9822E9C1D71}"/>
              </a:ext>
            </a:extLst>
          </p:cNvPr>
          <p:cNvSpPr txBox="1"/>
          <p:nvPr/>
        </p:nvSpPr>
        <p:spPr>
          <a:xfrm>
            <a:off x="1596223" y="2644170"/>
            <a:ext cx="6236049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spcBef>
                <a:spcPts val="600"/>
              </a:spcBef>
              <a:buNone/>
            </a:pPr>
            <a:r>
              <a:rPr lang="en-US" altLang="ko-KR" sz="3200" dirty="0">
                <a:solidFill>
                  <a:srgbClr val="00206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14.5 Course Ratings</a:t>
            </a:r>
          </a:p>
          <a:p>
            <a:pPr marL="0" indent="0" algn="l">
              <a:spcBef>
                <a:spcPts val="600"/>
              </a:spcBef>
              <a:buNone/>
            </a:pPr>
            <a:r>
              <a:rPr lang="en-US" altLang="ko-KR" sz="3200" dirty="0">
                <a:solidFill>
                  <a:srgbClr val="00206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15.4 Marketing to Frequent Fliers</a:t>
            </a:r>
          </a:p>
        </p:txBody>
      </p:sp>
    </p:spTree>
  </p:cSld>
  <p:clrMapOvr>
    <a:masterClrMapping/>
  </p:clrMapOvr>
  <p:transition advTm="8353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7"/>
                <a:tabLst/>
                <a:defRPr/>
              </a:pP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항목 기반 협업필터링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(item-base CF)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이 데이터에 적용하고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결과를 기반으로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하나의 과목을 추천하시오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0" lang="ko-KR" altLang="en-US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endParaRPr kumimoji="0" lang="ko-KR" altLang="en-US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5"/>
                <a:tabLst/>
                <a:defRPr/>
              </a:pP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43C622-7A83-EAFC-A292-B58A3E86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696" y="1837841"/>
            <a:ext cx="4301345" cy="42582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1DB5F8B-7C3C-3CCB-B6B8-CF0E1403025C}"/>
              </a:ext>
            </a:extLst>
          </p:cNvPr>
          <p:cNvSpPr/>
          <p:nvPr/>
        </p:nvSpPr>
        <p:spPr bwMode="auto">
          <a:xfrm>
            <a:off x="4662000" y="2844544"/>
            <a:ext cx="3594507" cy="3854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897C8D-F861-1234-4B30-42ECE28F49EB}"/>
              </a:ext>
            </a:extLst>
          </p:cNvPr>
          <p:cNvSpPr/>
          <p:nvPr/>
        </p:nvSpPr>
        <p:spPr bwMode="auto">
          <a:xfrm>
            <a:off x="4798052" y="2629562"/>
            <a:ext cx="361907" cy="306385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4F560F-0986-994D-FE2E-63515E88AE1C}"/>
              </a:ext>
            </a:extLst>
          </p:cNvPr>
          <p:cNvSpPr/>
          <p:nvPr/>
        </p:nvSpPr>
        <p:spPr bwMode="auto">
          <a:xfrm>
            <a:off x="6910242" y="2629766"/>
            <a:ext cx="361906" cy="306385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B27390-0294-E0D5-B674-01AD75FD6D9D}"/>
              </a:ext>
            </a:extLst>
          </p:cNvPr>
          <p:cNvSpPr/>
          <p:nvPr/>
        </p:nvSpPr>
        <p:spPr bwMode="auto">
          <a:xfrm>
            <a:off x="5854665" y="2628462"/>
            <a:ext cx="358325" cy="306385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FA418A-70CD-C07E-9843-EB9892CAA742}"/>
              </a:ext>
            </a:extLst>
          </p:cNvPr>
          <p:cNvSpPr/>
          <p:nvPr/>
        </p:nvSpPr>
        <p:spPr bwMode="auto">
          <a:xfrm>
            <a:off x="7613438" y="2627960"/>
            <a:ext cx="358324" cy="306385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02113"/>
      </p:ext>
    </p:extLst>
  </p:cSld>
  <p:clrMapOvr>
    <a:masterClrMapping/>
  </p:clrMapOvr>
  <p:transition advTm="159184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15.4 Marketing to Frequent Fliers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98009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[EastWestAirlinesCluster.csv]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파일은 항공사의 자주 이용하는 고객 프로그램에 속해 있는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3999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명의 승객정보를 포함하고 있다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승객의 데이터에는 마일리지 기록 및 작년에 마일리지를 누적하거나 또는 사용한 다른 방법들에 대한 정보가 포함되어 있다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분석 목적은 승객들을 세분화하여 각각에 맞는 서로 다른 유형의 마일리지를 제공하기 위한 것으로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유사한 특징을 갖는 승객들끼리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군집화하는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것이다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altLang="ko-KR" sz="10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항공사의 자주 이용하는 고객 마케팅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BFC195-B5DC-B460-DD47-0631709B6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87" y="2978995"/>
            <a:ext cx="7077826" cy="298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34227"/>
      </p:ext>
    </p:extLst>
  </p:cSld>
  <p:clrMapOvr>
    <a:masterClrMapping/>
  </p:clrMapOvr>
  <p:transition advTm="159184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유클리드 거리와 워드 방법을 이용하여 계층적 군집화를 수행하시오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이를 위해 먼저 데이터를 정규화 하시오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개의 군집이 나타나는가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Cluster1(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비빈번여행자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):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관찰 수가 가장 많습니다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클러스터에는 잔액과 보너스 마일이 적은 비교적 신규 고객이 포함됩니다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Cluster3(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빈번여행자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):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관찰 횟수가 적습니다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클러스터에는 잔액과 보너스 마일이 모두 높은 상대적으로 나이가 많은 고객이 포함됩니다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ㅇ 클러스터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2(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중간 고객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: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고객을 클러스터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분류합니다</a:t>
              </a:r>
              <a:endParaRPr kumimoji="0" lang="ko-KR" altLang="en-US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endParaRPr kumimoji="0" lang="ko-KR" altLang="en-US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5"/>
                <a:tabLst/>
                <a:defRPr/>
              </a:pP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</a:t>
            </a:r>
            <a:r>
              <a:rPr lang="en-US" altLang="ko-KR" sz="16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항공사의 자주 이용하는 고객 마케팅</a:t>
            </a:r>
            <a:endParaRPr lang="ko-KR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936174F-0A45-2DF5-AD74-C30D1F3D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47638"/>
            <a:ext cx="8042275" cy="641350"/>
          </a:xfrm>
        </p:spPr>
        <p:txBody>
          <a:bodyPr>
            <a:normAutofit/>
          </a:bodyPr>
          <a:lstStyle/>
          <a:p>
            <a:r>
              <a:rPr lang="en-US" altLang="ko-KR" dirty="0"/>
              <a:t>15.4 Marketing to Frequent Fliers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B40ECD-66E6-6754-293D-6ABF7F359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20" y="3882904"/>
            <a:ext cx="7243159" cy="197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12883"/>
      </p:ext>
    </p:extLst>
  </p:cSld>
  <p:clrMapOvr>
    <a:masterClrMapping/>
  </p:clrMapOvr>
  <p:transition advTm="159184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2"/>
                <a:tabLst/>
                <a:defRPr/>
              </a:pP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데이터가 정규화 되지 않은 경우에 군집 결과는 어떻게 되는가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kumimoji="0" lang="ko-KR" altLang="en-US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endParaRPr kumimoji="0" lang="ko-KR" altLang="en-US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5"/>
                <a:tabLst/>
                <a:defRPr/>
              </a:pP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</a:t>
            </a:r>
            <a:r>
              <a:rPr lang="en-US" altLang="ko-KR" sz="16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항공사의 자주 이용하는 고객 마케팅</a:t>
            </a:r>
            <a:endParaRPr lang="ko-KR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936174F-0A45-2DF5-AD74-C30D1F3D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47638"/>
            <a:ext cx="8042275" cy="641350"/>
          </a:xfrm>
        </p:spPr>
        <p:txBody>
          <a:bodyPr>
            <a:normAutofit/>
          </a:bodyPr>
          <a:lstStyle/>
          <a:p>
            <a:r>
              <a:rPr lang="en-US" altLang="ko-KR" dirty="0"/>
              <a:t>15.4 Marketing to Frequent Fliers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777169"/>
      </p:ext>
    </p:extLst>
  </p:cSld>
  <p:clrMapOvr>
    <a:masterClrMapping/>
  </p:clrMapOvr>
  <p:transition advTm="159184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3"/>
                <a:tabLst/>
                <a:defRPr/>
              </a:pP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 중심점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(cluster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centroid)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서로 비교함으로써 서로 다른 군집의 특성을 파악하고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군집에 적절한 이름을 부여하시오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0" lang="ko-KR" altLang="en-US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endParaRPr kumimoji="0" lang="ko-KR" altLang="en-US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5"/>
                <a:tabLst/>
                <a:defRPr/>
              </a:pP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</a:t>
            </a:r>
            <a:r>
              <a:rPr lang="en-US" altLang="ko-KR" sz="16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항공사의 자주 이용하는 고객 마케팅</a:t>
            </a:r>
            <a:endParaRPr lang="ko-KR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936174F-0A45-2DF5-AD74-C30D1F3D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47638"/>
            <a:ext cx="8042275" cy="641350"/>
          </a:xfrm>
        </p:spPr>
        <p:txBody>
          <a:bodyPr>
            <a:normAutofit/>
          </a:bodyPr>
          <a:lstStyle/>
          <a:p>
            <a:r>
              <a:rPr lang="en-US" altLang="ko-KR" dirty="0"/>
              <a:t>15.4 Marketing to Frequent Fliers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CD1B0F-68F7-5713-4EAF-B46B1E123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364" y="2676420"/>
            <a:ext cx="588727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70114"/>
      </p:ext>
    </p:extLst>
  </p:cSld>
  <p:clrMapOvr>
    <a:masterClrMapping/>
  </p:clrMapOvr>
  <p:transition advTm="159184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4"/>
                <a:tabLst/>
                <a:defRPr/>
              </a:pP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군집의 안정성을 확인하기 위해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데이터의 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5%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무작위로 추출하여 제거하고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레코드의 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95%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사용하여 군집분석을 수행하시오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군집분석은 동일한 결과를 나타내는가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kumimoji="0" lang="ko-KR" altLang="en-US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endParaRPr kumimoji="0" lang="ko-KR" altLang="en-US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5"/>
                <a:tabLst/>
                <a:defRPr/>
              </a:pP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</a:t>
            </a:r>
            <a:r>
              <a:rPr lang="en-US" altLang="ko-KR" sz="16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항공사의 자주 이용하는 고객 마케팅</a:t>
            </a:r>
            <a:endParaRPr lang="ko-KR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936174F-0A45-2DF5-AD74-C30D1F3D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47638"/>
            <a:ext cx="8042275" cy="641350"/>
          </a:xfrm>
        </p:spPr>
        <p:txBody>
          <a:bodyPr>
            <a:normAutofit/>
          </a:bodyPr>
          <a:lstStyle/>
          <a:p>
            <a:r>
              <a:rPr lang="en-US" altLang="ko-KR" dirty="0"/>
              <a:t>15.4 Marketing to Frequent Fliers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68165A-EECD-E2B8-6415-36FDDF908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48" y="2078985"/>
            <a:ext cx="5677705" cy="38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63577"/>
      </p:ext>
    </p:extLst>
  </p:cSld>
  <p:clrMapOvr>
    <a:masterClrMapping/>
  </p:clrMapOvr>
  <p:transition advTm="159184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5"/>
                <a:tabLst/>
                <a:defRPr/>
              </a:pP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위에서 찾아낸 군집 수를 이용하여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평균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군집분석을 수행하시오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결과는 위와 동일한가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kumimoji="0" lang="ko-KR" altLang="en-US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endParaRPr kumimoji="0" lang="ko-KR" altLang="en-US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5"/>
                <a:tabLst/>
                <a:defRPr/>
              </a:pP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</a:t>
            </a:r>
            <a:r>
              <a:rPr lang="en-US" altLang="ko-KR" sz="16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항공사의 자주 이용하는 고객 마케팅</a:t>
            </a:r>
            <a:endParaRPr lang="ko-KR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936174F-0A45-2DF5-AD74-C30D1F3D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47638"/>
            <a:ext cx="8042275" cy="641350"/>
          </a:xfrm>
        </p:spPr>
        <p:txBody>
          <a:bodyPr>
            <a:normAutofit/>
          </a:bodyPr>
          <a:lstStyle/>
          <a:p>
            <a:r>
              <a:rPr lang="en-US" altLang="ko-KR" dirty="0"/>
              <a:t>15.4 Marketing to Frequent Fliers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20D48E-5022-C1DF-4616-2E4D3BFFE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838" y="2055957"/>
            <a:ext cx="3608612" cy="21420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7F8BF1-1B59-92DE-4BA1-60A58383E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325" y="3820024"/>
            <a:ext cx="3795263" cy="210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56073"/>
      </p:ext>
    </p:extLst>
  </p:cSld>
  <p:clrMapOvr>
    <a:masterClrMapping/>
  </p:clrMapOvr>
  <p:transition advTm="159184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6"/>
                <a:tabLst/>
                <a:defRPr/>
              </a:pP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군집을 대상으로 마케팅 제안을 하겠는가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군집 내 고객들에게 어떤 유형의 제안을 하겠는가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대부분의 승객이 지난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년간 비행을 하지 않았습니다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tabLst/>
                <a:defRPr/>
              </a:pP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비빈번여행자에 대한 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“Bonus_miles, Bonus_trans” 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제공을 제안합니다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0" lang="ko-KR" altLang="en-US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endParaRPr kumimoji="0" lang="ko-KR" altLang="en-US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6"/>
                <a:tabLst/>
                <a:defRPr/>
              </a:pP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</a:t>
            </a:r>
            <a:r>
              <a:rPr lang="en-US" altLang="ko-KR" sz="16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항공사의 자주 이용하는 고객 마케팅</a:t>
            </a:r>
            <a:endParaRPr lang="ko-KR" altLang="en-US" sz="1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936174F-0A45-2DF5-AD74-C30D1F3D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47638"/>
            <a:ext cx="8042275" cy="641350"/>
          </a:xfrm>
        </p:spPr>
        <p:txBody>
          <a:bodyPr>
            <a:normAutofit/>
          </a:bodyPr>
          <a:lstStyle/>
          <a:p>
            <a:r>
              <a:rPr lang="en-US" altLang="ko-KR" dirty="0"/>
              <a:t>15.4 Marketing to Frequent Fliers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5F4B5B-E6F4-8B99-ACCE-22F95773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3885439"/>
            <a:ext cx="7557025" cy="143358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A937F37-43C6-2C0B-1A6D-6EE82EA83E68}"/>
              </a:ext>
            </a:extLst>
          </p:cNvPr>
          <p:cNvSpPr/>
          <p:nvPr/>
        </p:nvSpPr>
        <p:spPr bwMode="auto">
          <a:xfrm>
            <a:off x="6951004" y="3893295"/>
            <a:ext cx="897244" cy="14257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32296"/>
      </p:ext>
    </p:extLst>
  </p:cSld>
  <p:clrMapOvr>
    <a:masterClrMapping/>
  </p:clrMapOvr>
  <p:transition advTm="15918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en-US" altLang="ko-KR" dirty="0"/>
              <a:t>Contents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954813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14.5 Course Ratings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15.4 Marketing to Frequent Fliers</a:t>
            </a:r>
          </a:p>
        </p:txBody>
      </p:sp>
    </p:spTree>
    <p:extLst>
      <p:ext uri="{BB962C8B-B14F-4D97-AF65-F5344CB8AC3E}">
        <p14:creationId xmlns:p14="http://schemas.microsoft.com/office/powerpoint/2010/main" val="3683972064"/>
      </p:ext>
    </p:extLst>
  </p:cSld>
  <p:clrMapOvr>
    <a:masterClrMapping/>
  </p:clrMapOvr>
  <p:transition advTm="5042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1197969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Statistics.com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통계교육원에서는 학생들이 한 과목을 수료하는 즉시 수료한 과목에 대해 다양한 측면에서 평가하도록 한다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교육원에서는 평가가 끝난 후 학생들에게 추가적인 과목을 추천하는 시스템을 고려하고 있다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아래의 표에 나타난 학생들의 일부 온라인 강의 평가점수와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어떤 과목을 추가적으로 추천할지를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고려하시오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([CourseRating.csv]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참조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E0A53-A37C-CAA2-4572-09F61B53F1EF}"/>
              </a:ext>
            </a:extLst>
          </p:cNvPr>
          <p:cNvSpPr txBox="1"/>
          <p:nvPr/>
        </p:nvSpPr>
        <p:spPr>
          <a:xfrm>
            <a:off x="2032683" y="2708992"/>
            <a:ext cx="5078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[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온라인 통계 강의 평가점수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 4=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최상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1=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최하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공백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=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미수강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]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B3D34CE-E470-128A-A293-DC611638F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95616"/>
              </p:ext>
            </p:extLst>
          </p:nvPr>
        </p:nvGraphicFramePr>
        <p:xfrm>
          <a:off x="1127027" y="3068996"/>
          <a:ext cx="6955012" cy="3078480"/>
        </p:xfrm>
        <a:graphic>
          <a:graphicData uri="http://schemas.openxmlformats.org/drawingml/2006/table">
            <a:tbl>
              <a:tblPr firstRow="1" firstCol="1">
                <a:tableStyleId>{3B4B98B0-60AC-42C2-AFA5-B58CD77FA1E5}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2826366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6894614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071320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982936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065341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738838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4836882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2444597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69342032"/>
                    </a:ext>
                  </a:extLst>
                </a:gridCol>
                <a:gridCol w="782812">
                  <a:extLst>
                    <a:ext uri="{9D8B030D-6E8A-4147-A177-3AD203B41FA5}">
                      <a16:colId xmlns:a16="http://schemas.microsoft.com/office/drawing/2014/main" val="3633005902"/>
                    </a:ext>
                  </a:extLst>
                </a:gridCol>
              </a:tblGrid>
              <a:tr h="191475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SQL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Spatial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PA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DM in 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Forecast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R Prog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Hadoop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Regression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2284192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L 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6256054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M 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260179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J 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69176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E 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9279071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D 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7482773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F 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10282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G 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6943414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A 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3516988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S 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807525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R 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1137308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B 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2292260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M 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4468160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A 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1187057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K 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7755068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D 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467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먼저 사용자 기반 협업필터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(user-based CF)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고려해 보자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이는 모든 학생들 간의 상관계수의 계산을 요구한다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어떤 학생들에 대해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학생과의 상관계수를 계산할 수 있는가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이를 계산하시오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“EN”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동일 과목을 수강한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LN, MH, JH, DU, DS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총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명의 상관계수를 계산할 수 있습니다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6DFC233-8397-637B-3B5F-920D14A2A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97055"/>
              </p:ext>
            </p:extLst>
          </p:nvPr>
        </p:nvGraphicFramePr>
        <p:xfrm>
          <a:off x="1127027" y="2987552"/>
          <a:ext cx="6955012" cy="3078480"/>
        </p:xfrm>
        <a:graphic>
          <a:graphicData uri="http://schemas.openxmlformats.org/drawingml/2006/table">
            <a:tbl>
              <a:tblPr firstRow="1" firstCol="1">
                <a:tableStyleId>{3B4B98B0-60AC-42C2-AFA5-B58CD77FA1E5}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42826366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6894614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2071320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9829361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0653415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738838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4836882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62444597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69342032"/>
                    </a:ext>
                  </a:extLst>
                </a:gridCol>
                <a:gridCol w="782812">
                  <a:extLst>
                    <a:ext uri="{9D8B030D-6E8A-4147-A177-3AD203B41FA5}">
                      <a16:colId xmlns:a16="http://schemas.microsoft.com/office/drawing/2014/main" val="3633005902"/>
                    </a:ext>
                  </a:extLst>
                </a:gridCol>
              </a:tblGrid>
              <a:tr h="191475"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SQL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Spatial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PA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DM in 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Python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Forecast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R Prog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Hadoop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Regression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2284192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j-lt"/>
                        </a:rPr>
                        <a:t>L 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6256054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M 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260179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J 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1269176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E 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9279071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D 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7482773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F 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10282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G 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6943414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A H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3516988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S 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807525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R W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1137308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B 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2292260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M 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4468160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A 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1187057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K 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7755068"/>
                  </a:ext>
                </a:extLst>
              </a:tr>
              <a:tr h="1914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+mj-lt"/>
                        </a:rPr>
                        <a:t>D 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+mj-lt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7467475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28B39E-18B3-2791-12C3-434DA8562A9C}"/>
              </a:ext>
            </a:extLst>
          </p:cNvPr>
          <p:cNvSpPr/>
          <p:nvPr/>
        </p:nvSpPr>
        <p:spPr bwMode="auto">
          <a:xfrm>
            <a:off x="1196577" y="3753165"/>
            <a:ext cx="6955012" cy="19800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8BBC9F-50EB-80FE-3E1E-5AB966709DD7}"/>
              </a:ext>
            </a:extLst>
          </p:cNvPr>
          <p:cNvSpPr/>
          <p:nvPr/>
        </p:nvSpPr>
        <p:spPr bwMode="auto">
          <a:xfrm>
            <a:off x="1940310" y="2980597"/>
            <a:ext cx="399771" cy="30944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65C8E45-FE4F-59AB-AA4A-BDB5576A9C98}"/>
              </a:ext>
            </a:extLst>
          </p:cNvPr>
          <p:cNvSpPr/>
          <p:nvPr/>
        </p:nvSpPr>
        <p:spPr bwMode="auto">
          <a:xfrm>
            <a:off x="3914926" y="2980801"/>
            <a:ext cx="579773" cy="30944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694429-6434-A79A-1501-D94562CD7D5F}"/>
              </a:ext>
            </a:extLst>
          </p:cNvPr>
          <p:cNvSpPr/>
          <p:nvPr/>
        </p:nvSpPr>
        <p:spPr bwMode="auto">
          <a:xfrm>
            <a:off x="5965899" y="2979497"/>
            <a:ext cx="579773" cy="30944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3401EE-182F-998D-46D3-D1C215575D14}"/>
              </a:ext>
            </a:extLst>
          </p:cNvPr>
          <p:cNvSpPr/>
          <p:nvPr/>
        </p:nvSpPr>
        <p:spPr bwMode="auto">
          <a:xfrm>
            <a:off x="7322264" y="2978995"/>
            <a:ext cx="759775" cy="309448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55445"/>
      </p:ext>
    </p:extLst>
  </p:cSld>
  <p:clrMapOvr>
    <a:masterClrMapping/>
  </p:clrMapOvr>
  <p:transition advTm="15918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 startAt="2"/>
                <a:tabLst/>
                <a:defRPr/>
              </a:pP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학생과 가장 가까운 한 명의 학생을 바탕으로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어떤 하나의 과목을 추천해야 하겠는가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이유를 설명하시오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LN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EN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각각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4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강의를 수강하였고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겹치는 과목은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개입니다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Corr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계산한 결과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+0.87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나왔으며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피어슨 상관계수 해석법에 따르면 학생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LN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EN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수강 데이터는 ‘강한 양적 선형관계’를 띠고 있으므로 두 사람은 성향이 매우 유사한 사용자라고 해석할 수 있습니다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LN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수강한 과목 중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EN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수강하지 않은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Python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과목을 추천합니다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D4D68E-5C10-4918-2B2D-5A325285E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431" y="3897198"/>
            <a:ext cx="5707137" cy="11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18703"/>
      </p:ext>
    </p:extLst>
  </p:cSld>
  <p:clrMapOvr>
    <a:masterClrMapping/>
  </p:clrMapOvr>
  <p:transition advTm="15918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lphaLcPeriod" startAt="3"/>
                <a:defRPr/>
              </a:pP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scikit-learn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함수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‘sklearn.metrics.pairwise.cosine_similarity()’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이용하여 사용자 간 코사인 유사도를 계산하시오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 startAt="3"/>
                <a:tabLst/>
                <a:defRPr/>
              </a:pP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</p:spTree>
    <p:extLst>
      <p:ext uri="{BB962C8B-B14F-4D97-AF65-F5344CB8AC3E}">
        <p14:creationId xmlns:p14="http://schemas.microsoft.com/office/powerpoint/2010/main" val="2046085763"/>
      </p:ext>
    </p:extLst>
  </p:cSld>
  <p:clrMapOvr>
    <a:masterClrMapping/>
  </p:clrMapOvr>
  <p:transition advTm="15918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4"/>
                <a:tabLst/>
                <a:defRPr/>
              </a:pP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학생과 코사인 유사도 상으로 가장 가까운 학생을 바탕으로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어떤 과목을 추천해야 하는가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</p:spTree>
    <p:extLst>
      <p:ext uri="{BB962C8B-B14F-4D97-AF65-F5344CB8AC3E}">
        <p14:creationId xmlns:p14="http://schemas.microsoft.com/office/powerpoint/2010/main" val="4031643368"/>
      </p:ext>
    </p:extLst>
  </p:cSld>
  <p:clrMapOvr>
    <a:masterClrMapping/>
  </p:clrMapOvr>
  <p:transition advTm="15918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alphaLcPeriod" startAt="5"/>
                <a:defRPr/>
              </a:pP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상관관계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(correlation)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사용하는 것과 코사인 유사도를 사용하는 것 간의 개념적 차이는 무엇인가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(hint. 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경우에 있어서 행렬의 결측 값들이 어떻게 다루어 지는가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?)</a:t>
              </a:r>
              <a:endParaRPr kumimoji="0" lang="ko-KR" altLang="en-US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5"/>
                <a:tabLst/>
                <a:defRPr/>
              </a:pP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</p:spTree>
    <p:extLst>
      <p:ext uri="{BB962C8B-B14F-4D97-AF65-F5344CB8AC3E}">
        <p14:creationId xmlns:p14="http://schemas.microsoft.com/office/powerpoint/2010/main" val="2094727982"/>
      </p:ext>
    </p:extLst>
  </p:cSld>
  <p:clrMapOvr>
    <a:masterClrMapping/>
  </p:clrMapOvr>
  <p:transition advTm="159184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14.5 Course Ratings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6"/>
                <a:tabLst/>
                <a:defRPr/>
              </a:pP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대규모 데이터의 경우 사용자 기반의 추천을 실시간으로 계산하기 어려우며 대신 항목 기반의 접근방법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(item-based approach)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사용된다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이진 행렬이 아닌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평가점수 데이터를 활용하여 항목 기반의 접근방법을 적용해 보시오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만약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과목을 추천하는 것이 여전히 목표라면 어떤 과목들 간의 상관계수를 계산할 수 있는가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과목 간의 상관관계를 계산하지 않고 단순 데이터 만 보았을 때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항목 기반의 필터링</a:t>
              </a:r>
              <a:r>
                <a:rPr kumimoji="0"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(item-base filtering)</a:t>
              </a:r>
              <a:r>
                <a:rPr kumimoji="0"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바탕으로 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‘E N’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학생에게 어떤 과목을 추천하겠는가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추천과 관련된 과목 간의 상관계수를 계산하고 결과를 보고하시오</a:t>
              </a:r>
              <a:r>
                <a:rPr lang="en-US" altLang="ko-KR" sz="14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kumimoji="0" lang="ko-KR" altLang="en-US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5"/>
                <a:tabLst/>
                <a:defRPr/>
              </a:pPr>
              <a:endParaRPr lang="en-US" altLang="ko-KR" sz="14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 평가점수</a:t>
            </a:r>
          </a:p>
        </p:txBody>
      </p:sp>
    </p:spTree>
    <p:extLst>
      <p:ext uri="{BB962C8B-B14F-4D97-AF65-F5344CB8AC3E}">
        <p14:creationId xmlns:p14="http://schemas.microsoft.com/office/powerpoint/2010/main" val="243807203"/>
      </p:ext>
    </p:extLst>
  </p:cSld>
  <p:clrMapOvr>
    <a:masterClrMapping/>
  </p:clrMapOvr>
  <p:transition advTm="159184"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3D9FF3-BD5B-4FDF-93A5-04CCE2E36E6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44502</TotalTime>
  <Words>986</Words>
  <Application>Microsoft Office PowerPoint</Application>
  <PresentationFormat>화면 슬라이드 쇼(4:3)</PresentationFormat>
  <Paragraphs>181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Corbel</vt:lpstr>
      <vt:lpstr>Wingdings</vt:lpstr>
      <vt:lpstr>1_Default Design</vt:lpstr>
      <vt:lpstr>PowerPoint 프레젠테이션</vt:lpstr>
      <vt:lpstr>Contents</vt:lpstr>
      <vt:lpstr>14.5 Course Ratings</vt:lpstr>
      <vt:lpstr>14.5 Course Ratings</vt:lpstr>
      <vt:lpstr>14.5 Course Ratings</vt:lpstr>
      <vt:lpstr>14.5 Course Ratings</vt:lpstr>
      <vt:lpstr>14.5 Course Ratings</vt:lpstr>
      <vt:lpstr>14.5 Course Ratings</vt:lpstr>
      <vt:lpstr>14.5 Course Ratings</vt:lpstr>
      <vt:lpstr>14.5 Course Ratings</vt:lpstr>
      <vt:lpstr>15.4 Marketing to Frequent Fliers</vt:lpstr>
      <vt:lpstr>15.4 Marketing to Frequent Fliers</vt:lpstr>
      <vt:lpstr>15.4 Marketing to Frequent Fliers</vt:lpstr>
      <vt:lpstr>15.4 Marketing to Frequent Fliers</vt:lpstr>
      <vt:lpstr>15.4 Marketing to Frequent Fliers</vt:lpstr>
      <vt:lpstr>15.4 Marketing to Frequent Fliers</vt:lpstr>
      <vt:lpstr>15.4 Marketing to Frequent Fliers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혜민 오</cp:lastModifiedBy>
  <cp:revision>3217</cp:revision>
  <cp:lastPrinted>2006-07-05T10:01:35Z</cp:lastPrinted>
  <dcterms:created xsi:type="dcterms:W3CDTF">2004-08-18T11:28:05Z</dcterms:created>
  <dcterms:modified xsi:type="dcterms:W3CDTF">2023-06-12T08:08:43Z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