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4"/>
  </p:sldMasterIdLst>
  <p:notesMasterIdLst>
    <p:notesMasterId r:id="rId13"/>
  </p:notesMasterIdLst>
  <p:handoutMasterIdLst>
    <p:handoutMasterId r:id="rId14"/>
  </p:handoutMasterIdLst>
  <p:sldIdLst>
    <p:sldId id="449" r:id="rId5"/>
    <p:sldId id="470" r:id="rId6"/>
    <p:sldId id="1032" r:id="rId7"/>
    <p:sldId id="1055" r:id="rId8"/>
    <p:sldId id="1057" r:id="rId9"/>
    <p:sldId id="1058" r:id="rId10"/>
    <p:sldId id="1054" r:id="rId11"/>
    <p:sldId id="1056" r:id="rId12"/>
  </p:sldIdLst>
  <p:sldSz cx="9144000" cy="6858000" type="screen4x3"/>
  <p:notesSz cx="6797675" cy="992822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CEE8726-F9F3-41AF-B5F6-E34B9A5B6B90}">
          <p14:sldIdLst>
            <p14:sldId id="449"/>
            <p14:sldId id="470"/>
            <p14:sldId id="1032"/>
            <p14:sldId id="1055"/>
            <p14:sldId id="1057"/>
            <p14:sldId id="1058"/>
            <p14:sldId id="1054"/>
            <p14:sldId id="10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92" userDrawn="1">
          <p15:clr>
            <a:srgbClr val="A4A3A4"/>
          </p15:clr>
        </p15:guide>
        <p15:guide id="2" orient="horz" pos="813" userDrawn="1">
          <p15:clr>
            <a:srgbClr val="A4A3A4"/>
          </p15:clr>
        </p15:guide>
        <p15:guide id="3" orient="horz" pos="1122" userDrawn="1">
          <p15:clr>
            <a:srgbClr val="A4A3A4"/>
          </p15:clr>
        </p15:guide>
        <p15:guide id="4" orient="horz" pos="3521" userDrawn="1">
          <p15:clr>
            <a:srgbClr val="A4A3A4"/>
          </p15:clr>
        </p15:guide>
        <p15:guide id="5" orient="horz" pos="4199" userDrawn="1">
          <p15:clr>
            <a:srgbClr val="A4A3A4"/>
          </p15:clr>
        </p15:guide>
        <p15:guide id="6" orient="horz" pos="3921" userDrawn="1">
          <p15:clr>
            <a:srgbClr val="A4A3A4"/>
          </p15:clr>
        </p15:guide>
        <p15:guide id="7" orient="horz" pos="1952" userDrawn="1">
          <p15:clr>
            <a:srgbClr val="A4A3A4"/>
          </p15:clr>
        </p15:guide>
        <p15:guide id="8" pos="5551" userDrawn="1">
          <p15:clr>
            <a:srgbClr val="A4A3A4"/>
          </p15:clr>
        </p15:guide>
        <p15:guide id="9" pos="499" userDrawn="1">
          <p15:clr>
            <a:srgbClr val="A4A3A4"/>
          </p15:clr>
        </p15:guide>
        <p15:guide id="10" pos="4497" userDrawn="1">
          <p15:clr>
            <a:srgbClr val="A4A3A4"/>
          </p15:clr>
        </p15:guide>
        <p15:guide id="11" pos="2829" userDrawn="1">
          <p15:clr>
            <a:srgbClr val="A4A3A4"/>
          </p15:clr>
        </p15:guide>
        <p15:guide id="12" pos="1557" userDrawn="1">
          <p15:clr>
            <a:srgbClr val="A4A3A4"/>
          </p15:clr>
        </p15:guide>
        <p15:guide id="13" pos="3056" userDrawn="1">
          <p15:clr>
            <a:srgbClr val="A4A3A4"/>
          </p15:clr>
        </p15:guide>
        <p15:guide id="14" orient="horz" pos="1102">
          <p15:clr>
            <a:srgbClr val="A4A3A4"/>
          </p15:clr>
        </p15:guide>
        <p15:guide id="15" orient="horz" pos="3067">
          <p15:clr>
            <a:srgbClr val="A4A3A4"/>
          </p15:clr>
        </p15:guide>
        <p15:guide id="16" orient="horz" pos="4201">
          <p15:clr>
            <a:srgbClr val="A4A3A4"/>
          </p15:clr>
        </p15:guide>
        <p15:guide id="17" orient="horz" pos="1933">
          <p15:clr>
            <a:srgbClr val="A4A3A4"/>
          </p15:clr>
        </p15:guide>
        <p15:guide id="18" pos="5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FB1"/>
    <a:srgbClr val="FF0000"/>
    <a:srgbClr val="FFD581"/>
    <a:srgbClr val="FFE2A7"/>
    <a:srgbClr val="FF7C80"/>
    <a:srgbClr val="FFEFEF"/>
    <a:srgbClr val="B5CD69"/>
    <a:srgbClr val="FFF2D9"/>
    <a:srgbClr val="FFCC66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9" autoAdjust="0"/>
    <p:restoredTop sz="96149" autoAdjust="0"/>
  </p:normalViewPr>
  <p:slideViewPr>
    <p:cSldViewPr>
      <p:cViewPr varScale="1">
        <p:scale>
          <a:sx n="110" d="100"/>
          <a:sy n="110" d="100"/>
        </p:scale>
        <p:origin x="1836" y="102"/>
      </p:cViewPr>
      <p:guideLst>
        <p:guide orient="horz" pos="492"/>
        <p:guide orient="horz" pos="813"/>
        <p:guide orient="horz" pos="1122"/>
        <p:guide orient="horz" pos="3521"/>
        <p:guide orient="horz" pos="4199"/>
        <p:guide orient="horz" pos="3921"/>
        <p:guide orient="horz" pos="1952"/>
        <p:guide pos="5551"/>
        <p:guide pos="499"/>
        <p:guide pos="4497"/>
        <p:guide pos="2829"/>
        <p:guide pos="1557"/>
        <p:guide pos="3056"/>
        <p:guide orient="horz" pos="1102"/>
        <p:guide orient="horz" pos="3067"/>
        <p:guide orient="horz" pos="4201"/>
        <p:guide orient="horz" pos="1933"/>
        <p:guide pos="5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908" y="414"/>
      </p:cViewPr>
      <p:guideLst>
        <p:guide orient="horz" pos="3127"/>
        <p:guide pos="2141"/>
      </p:guideLst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324A1115-9F2D-4D68-85C5-5EC1194C254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92951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6463"/>
            <a:ext cx="543560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dirty="0"/>
              <a:t>Click to edit Master text styles</a:t>
            </a:r>
          </a:p>
          <a:p>
            <a:pPr lvl="1"/>
            <a:r>
              <a:rPr lang="en-US" altLang="ko-KR" noProof="0" dirty="0"/>
              <a:t>Second level</a:t>
            </a:r>
          </a:p>
          <a:p>
            <a:pPr lvl="2"/>
            <a:r>
              <a:rPr lang="en-US" altLang="ko-KR" noProof="0" dirty="0"/>
              <a:t>Third level</a:t>
            </a:r>
          </a:p>
          <a:p>
            <a:pPr lvl="3"/>
            <a:r>
              <a:rPr lang="en-US" altLang="ko-KR" noProof="0" dirty="0"/>
              <a:t>Fourth level</a:t>
            </a:r>
          </a:p>
          <a:p>
            <a:pPr lvl="4"/>
            <a:r>
              <a:rPr lang="en-US" altLang="ko-KR" noProof="0" dirty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BDE6D3F4-B44C-4D4D-B492-8788D90AD2B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65830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210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1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-1" y="-4143"/>
            <a:ext cx="9144000" cy="4182802"/>
          </a:xfrm>
          <a:prstGeom prst="rect">
            <a:avLst/>
          </a:prstGeom>
          <a:noFill/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F1F56E-0DF5-8161-0C38-74CD688902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561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9953" y="1206650"/>
            <a:ext cx="8042031" cy="4680000"/>
          </a:xfrm>
        </p:spPr>
        <p:txBody>
          <a:bodyPr/>
          <a:lstStyle>
            <a:lvl1pPr>
              <a:lnSpc>
                <a:spcPct val="150000"/>
              </a:lnSpc>
              <a:defRPr sz="1600"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410318" indent="-167058">
              <a:lnSpc>
                <a:spcPct val="150000"/>
              </a:lnSpc>
              <a:buFont typeface="맑은 고딕" panose="020B0503020000020004" pitchFamily="50" charset="-127"/>
              <a:buChar char="√"/>
              <a:defRPr sz="1400"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580307" indent="-168524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200"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923" b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923" b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B495BD8-64BC-4AE0-B09E-0B743680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FA79A4-8289-6332-58E7-822DACA356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2074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F254D-D485-4424-B9F6-B67A605DDF19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pic>
        <p:nvPicPr>
          <p:cNvPr id="5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-1"/>
            <a:ext cx="9144000" cy="6116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95376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E526093-7582-76A3-A912-0CD5DA01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147650"/>
            <a:ext cx="8042031" cy="641350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EC2D47F1-28D4-3B13-D4FD-E5F2AD3BB0CB}"/>
              </a:ext>
            </a:extLst>
          </p:cNvPr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923" b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923" b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DE6765-6A2E-CB66-2AE5-AAC6DE0253E8}"/>
              </a:ext>
            </a:extLst>
          </p:cNvPr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FA1B05-B773-C7F7-4333-F19D1BD65E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5767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332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>
                <a:latin typeface="Arial" panose="020B0604020202020204" pitchFamily="34" charset="0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6638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>
                <a:latin typeface="Arial" panose="020B0604020202020204" pitchFamily="34" charset="0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4F184-09B5-43E3-9B7A-CC3A5F5FC70F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12410962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19BEA91-710F-4DA2-A57A-92029721C1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r="6054"/>
          <a:stretch/>
        </p:blipFill>
        <p:spPr>
          <a:xfrm>
            <a:off x="-1256" y="-3606"/>
            <a:ext cx="9144000" cy="792606"/>
          </a:xfrm>
          <a:prstGeom prst="rect">
            <a:avLst/>
          </a:prstGeom>
        </p:spPr>
      </p:pic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68000" y="147650"/>
            <a:ext cx="8042031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501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4137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116" y="6560298"/>
            <a:ext cx="117020" cy="11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757623" eaLnBrk="0" hangingPunct="0">
              <a:defRPr sz="738">
                <a:solidFill>
                  <a:srgbClr val="000000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64B02B1F-C918-4EA9-8A71-4A69BA71DD78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sp>
        <p:nvSpPr>
          <p:cNvPr id="1031" name="Rectangle 10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000" y="1149000"/>
            <a:ext cx="8016997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0"/>
            <a:r>
              <a:rPr lang="en-US" altLang="ko-KR" dirty="0"/>
              <a:t>Second level, etc.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CADA37-7BDD-4B7C-8BAC-B00D343C19E7}"/>
              </a:ext>
            </a:extLst>
          </p:cNvPr>
          <p:cNvCxnSpPr>
            <a:cxnSpLocks/>
          </p:cNvCxnSpPr>
          <p:nvPr userDrawn="1"/>
        </p:nvCxnSpPr>
        <p:spPr>
          <a:xfrm>
            <a:off x="0" y="789000"/>
            <a:ext cx="9144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71" r:id="rId2"/>
    <p:sldLayoutId id="2147483772" r:id="rId3"/>
    <p:sldLayoutId id="2147483794" r:id="rId4"/>
    <p:sldLayoutId id="2147483773" r:id="rId5"/>
  </p:sldLayoutIdLst>
  <p:transition/>
  <p:hf hdr="0" ftr="0" dt="0"/>
  <p:txStyles>
    <p:titleStyle>
      <a:lvl1pPr algn="l" defTabSz="597892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  <a:lvl2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2pPr>
      <a:lvl3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3pPr>
      <a:lvl4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4pPr>
      <a:lvl5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5pPr>
      <a:lvl6pPr marL="422041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6pPr>
      <a:lvl7pPr marL="844083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7pPr>
      <a:lvl8pPr marL="1266124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8pPr>
      <a:lvl9pPr marL="1688165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9pPr>
    </p:titleStyle>
    <p:bodyStyle>
      <a:lvl1pPr marL="241795" indent="-241795" algn="l" defTabSz="597892" rtl="0" eaLnBrk="0" fontAlgn="base" hangingPunct="0">
        <a:lnSpc>
          <a:spcPct val="150000"/>
        </a:lnSpc>
        <a:spcBef>
          <a:spcPct val="115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1600" b="1">
          <a:solidFill>
            <a:srgbClr val="000000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410318" indent="-167058" algn="l" defTabSz="597892" rtl="0" eaLnBrk="0" fontAlgn="base" hangingPunct="0">
        <a:lnSpc>
          <a:spcPct val="150000"/>
        </a:lnSpc>
        <a:spcBef>
          <a:spcPct val="5000"/>
        </a:spcBef>
        <a:spcAft>
          <a:spcPct val="0"/>
        </a:spcAft>
        <a:buClr>
          <a:schemeClr val="tx2"/>
        </a:buClr>
        <a:buFont typeface="맑은 고딕" panose="020B0503020000020004" pitchFamily="50" charset="-127"/>
        <a:buChar char="√"/>
        <a:defRPr sz="1400">
          <a:solidFill>
            <a:srgbClr val="000000"/>
          </a:solidFill>
          <a:latin typeface="Arial" panose="020B0604020202020204" pitchFamily="34" charset="0"/>
        </a:defRPr>
      </a:lvl2pPr>
      <a:lvl3pPr marL="580307" indent="-168524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200">
          <a:solidFill>
            <a:srgbClr val="000000"/>
          </a:solidFill>
          <a:latin typeface="Arial" panose="020B0604020202020204" pitchFamily="34" charset="0"/>
        </a:defRPr>
      </a:lvl3pPr>
      <a:lvl4pPr marL="748831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1200">
          <a:solidFill>
            <a:srgbClr val="000000"/>
          </a:solidFill>
          <a:latin typeface="Arial" panose="020B0604020202020204" pitchFamily="34" charset="0"/>
        </a:defRPr>
      </a:lvl4pPr>
      <a:lvl5pPr marL="917354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Corbel" panose="020B0503020204020204" pitchFamily="34" charset="0"/>
        </a:defRPr>
      </a:lvl5pPr>
      <a:lvl6pPr marL="1339395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6pPr>
      <a:lvl7pPr marL="1761436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7pPr>
      <a:lvl8pPr marL="2183478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8pPr>
      <a:lvl9pPr marL="2605519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12774" y="494968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rgbClr val="002060"/>
                </a:solidFill>
                <a:ea typeface="맑은 고딕" panose="020B0503020000020004" pitchFamily="50" charset="-127"/>
              </a:rPr>
              <a:t>2023.04.03.</a:t>
            </a:r>
            <a:endParaRPr lang="ko-KR" altLang="en-US" dirty="0">
              <a:solidFill>
                <a:srgbClr val="002060"/>
              </a:solidFill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51C254-D3FE-4F55-B884-40C49A8602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6399033"/>
            <a:ext cx="1444806" cy="267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742296-B25A-27A7-7E69-7939DB0BA19F}"/>
              </a:ext>
            </a:extLst>
          </p:cNvPr>
          <p:cNvSpPr txBox="1"/>
          <p:nvPr/>
        </p:nvSpPr>
        <p:spPr>
          <a:xfrm>
            <a:off x="1151962" y="1718981"/>
            <a:ext cx="6982034" cy="1090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Data</a:t>
            </a:r>
            <a:r>
              <a:rPr lang="ko-KR" altLang="en-US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Mining for Business Analytics</a:t>
            </a:r>
          </a:p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Assignment.</a:t>
            </a:r>
            <a:r>
              <a:rPr lang="ko-KR" altLang="en-US" sz="28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28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01</a:t>
            </a:r>
            <a:endParaRPr lang="ko-KR" altLang="en-US" sz="28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8F115-80D2-6E91-1486-0B13E961FFAC}"/>
              </a:ext>
            </a:extLst>
          </p:cNvPr>
          <p:cNvSpPr txBox="1"/>
          <p:nvPr/>
        </p:nvSpPr>
        <p:spPr>
          <a:xfrm>
            <a:off x="6732024" y="5589024"/>
            <a:ext cx="2076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>
                <a:solidFill>
                  <a:srgbClr val="002060"/>
                </a:solidFill>
                <a:ea typeface="맑은 고딕" panose="020B0503020000020004" pitchFamily="50" charset="-127"/>
              </a:rPr>
              <a:t>오혜민</a:t>
            </a:r>
            <a:r>
              <a:rPr lang="en-US" altLang="ko-KR" sz="1600">
                <a:solidFill>
                  <a:srgbClr val="002060"/>
                </a:solidFill>
                <a:ea typeface="맑은 고딕" panose="020B0503020000020004" pitchFamily="50" charset="-127"/>
              </a:rPr>
              <a:t>(2023254013)</a:t>
            </a:r>
            <a:endParaRPr lang="en-US" altLang="ko-KR" sz="1600" dirty="0">
              <a:solidFill>
                <a:srgbClr val="002060"/>
              </a:solidFill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advTm="8353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11421" y="147650"/>
            <a:ext cx="8042031" cy="641350"/>
          </a:xfrm>
        </p:spPr>
        <p:txBody>
          <a:bodyPr/>
          <a:lstStyle/>
          <a:p>
            <a:pPr eaLnBrk="1" hangingPunct="1"/>
            <a:r>
              <a:rPr lang="en-US" altLang="ko-KR" dirty="0"/>
              <a:t>Contents</a:t>
            </a:r>
            <a:endParaRPr lang="en-GB" altLang="ko-KR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521954" y="1088974"/>
            <a:ext cx="6120069" cy="954813"/>
          </a:xfrm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sz="20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4.4 Chemical Features of Wine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20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5.5 Predicting Fraudulent Claims</a:t>
            </a:r>
          </a:p>
        </p:txBody>
      </p:sp>
    </p:spTree>
    <p:extLst>
      <p:ext uri="{BB962C8B-B14F-4D97-AF65-F5344CB8AC3E}">
        <p14:creationId xmlns:p14="http://schemas.microsoft.com/office/powerpoint/2010/main" val="3683972064"/>
      </p:ext>
    </p:extLst>
  </p:cSld>
  <p:clrMapOvr>
    <a:masterClrMapping/>
  </p:clrMapOvr>
  <p:transition advTm="5042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4.4</a:t>
            </a:r>
            <a:r>
              <a:rPr lang="ko-KR" altLang="en-US" dirty="0"/>
              <a:t> </a:t>
            </a:r>
            <a:r>
              <a:rPr lang="en-US" altLang="ko-KR" dirty="0"/>
              <a:t>Chemical Features of Wine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2457983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[Table 4.13 (Chapter 04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코드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)]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은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</a:t>
              </a: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정규화되지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않은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)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와인의 화학적 특성을 나타내는 변수에 대한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PCA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결과를 나타내며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각 케이스는 서로 다른 와인이 된다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(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원본 데이터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: ‘Wine.csv’)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AutoNum type="alphaLcParenR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‘Proportion of Variance’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라고 적힌 행과 원본 데이터를 살펴보고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첫번째 주성분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(PC1)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분산이 다른 열의 분산보다 더 큰 이유는 무엇인지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설명하시오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AutoNum type="alphaLcParenR"/>
                <a:tabLst/>
                <a:defRPr/>
              </a:pP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[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Table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4.12]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코드를 참조하여 위 데이터를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정규화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표준화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)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후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[Table 4.13]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의 결과 형식대로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(PCS Summary, PCS Component)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결과를 </a:t>
              </a: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출력하시오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AutoNum type="alphaLcParenR"/>
                <a:tabLst/>
                <a:defRPr/>
              </a:pPr>
              <a:r>
                <a:rPr kumimoji="0" lang="en-US" altLang="ko-KR" sz="1400" u="none" strike="noStrike" kern="120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[Table 4.13]</a:t>
              </a:r>
              <a:r>
                <a:rPr kumimoji="0" lang="ko-KR" altLang="en-US" sz="1400" u="none" strike="noStrike" kern="120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의</a:t>
              </a:r>
              <a:r>
                <a:rPr kumimoji="0" lang="en-US" altLang="ko-KR" sz="1400" u="none" strike="noStrike" kern="120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ko-KR" altLang="en-US" sz="1400" u="none" strike="noStrike" kern="120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결과와</a:t>
              </a:r>
              <a:r>
                <a:rPr kumimoji="0" lang="en-US" altLang="ko-KR" sz="1400" u="none" strike="noStrike" kern="120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b)</a:t>
              </a:r>
              <a:r>
                <a:rPr kumimoji="0" lang="ko-KR" altLang="en-US" sz="1400" u="none" strike="noStrike" kern="120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의 결과를 비교하여 데이터 정규화</a:t>
              </a:r>
              <a:r>
                <a:rPr kumimoji="0" lang="en-US" altLang="ko-KR" sz="1400" u="none" strike="noStrike" kern="120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</a:t>
              </a:r>
              <a:r>
                <a:rPr kumimoji="0" lang="ko-KR" altLang="en-US" sz="1400" u="none" strike="noStrike" kern="120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표준화</a:t>
              </a:r>
              <a:r>
                <a:rPr kumimoji="0" lang="en-US" altLang="ko-KR" sz="1400" u="none" strike="noStrike" kern="120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)</a:t>
              </a:r>
              <a:r>
                <a:rPr kumimoji="0" lang="ko-KR" altLang="en-US" sz="1400" u="none" strike="noStrike" kern="120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에 대한 의견을 쓰시오</a:t>
              </a:r>
              <a:r>
                <a:rPr kumimoji="0" lang="en-US" altLang="ko-KR" sz="1400" u="none" strike="noStrike" kern="120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Q1)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와인의 화학적 특성</a:t>
            </a:r>
          </a:p>
        </p:txBody>
      </p:sp>
    </p:spTree>
    <p:extLst>
      <p:ext uri="{BB962C8B-B14F-4D97-AF65-F5344CB8AC3E}">
        <p14:creationId xmlns:p14="http://schemas.microsoft.com/office/powerpoint/2010/main" val="3844694985"/>
      </p:ext>
    </p:extLst>
  </p:cSld>
  <p:clrMapOvr>
    <a:masterClrMapping/>
  </p:clrMapOvr>
  <p:transition advTm="159184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4.4</a:t>
            </a:r>
            <a:r>
              <a:rPr lang="ko-KR" altLang="en-US" dirty="0"/>
              <a:t> </a:t>
            </a:r>
            <a:r>
              <a:rPr lang="en-US" altLang="ko-KR" dirty="0"/>
              <a:t>Chemical Features of Wine</a:t>
            </a:r>
            <a:endParaRPr lang="ko-KR" altLang="en-US" dirty="0"/>
          </a:p>
        </p:txBody>
      </p: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[Solution] 1)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와인의 화학적 특성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5899654-51E6-0A89-C941-159C1E79D141}"/>
              </a:ext>
            </a:extLst>
          </p:cNvPr>
          <p:cNvGrpSpPr/>
          <p:nvPr/>
        </p:nvGrpSpPr>
        <p:grpSpPr>
          <a:xfrm>
            <a:off x="400010" y="1421022"/>
            <a:ext cx="8312035" cy="2457983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DCD1B39-EDAC-2BDD-F6F4-5A222829AA89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43536E1-E39E-4B1D-881B-3C18A49A0B72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AutoNum type="alphaLcParenR"/>
                <a:tabLst/>
                <a:defRPr/>
              </a:pP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Proportion of Variance’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라고 적힌 행과 원본 데이터를 살펴보고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첫번째 주성분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(PC1)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분산이 다른 열의 분산보다 더 큰 이유는 무엇인지 </a:t>
              </a:r>
              <a:r>
                <a:rPr lang="ko-KR" altLang="en-US" sz="140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설명하시오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AutoNum type="alphaLcParenR"/>
                <a:tabLst/>
                <a:defRPr/>
              </a:pPr>
              <a:endParaRPr lang="en-US" altLang="ko-KR" sz="14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AutoNum type="alphaLcParenR"/>
                <a:tabLst/>
                <a:defRPr/>
              </a:pPr>
              <a:endParaRPr lang="en-US" altLang="ko-KR" sz="14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tabLst/>
                <a:defRPr/>
              </a:pP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 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첫번재 주성분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이하 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PC1)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“Proline”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“0.999823”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으로 다른 주성분에 비해 값을 독차지하고 있어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tabLst/>
                <a:defRPr/>
              </a:pP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PC1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Proportion of Variance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다른 열의 분산 보다 더 큰 값을 가지고 있다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3116881"/>
      </p:ext>
    </p:extLst>
  </p:cSld>
  <p:clrMapOvr>
    <a:masterClrMapping/>
  </p:clrMapOvr>
  <p:transition advTm="159184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4.4</a:t>
            </a:r>
            <a:r>
              <a:rPr lang="ko-KR" altLang="en-US" dirty="0"/>
              <a:t> </a:t>
            </a:r>
            <a:r>
              <a:rPr lang="en-US" altLang="ko-KR" dirty="0"/>
              <a:t>Chemical Features of Wine</a:t>
            </a:r>
            <a:endParaRPr lang="ko-KR" altLang="en-US" dirty="0"/>
          </a:p>
        </p:txBody>
      </p: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[Solution] 1)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와인의 화학적 특성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5899654-51E6-0A89-C941-159C1E79D141}"/>
              </a:ext>
            </a:extLst>
          </p:cNvPr>
          <p:cNvGrpSpPr/>
          <p:nvPr/>
        </p:nvGrpSpPr>
        <p:grpSpPr>
          <a:xfrm>
            <a:off x="400010" y="1421019"/>
            <a:ext cx="8312035" cy="4803569"/>
            <a:chOff x="495310" y="4004403"/>
            <a:chExt cx="2415990" cy="161818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DCD1B39-EDAC-2BDD-F6F4-5A222829AA89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43536E1-E39E-4B1D-881B-3C18A49A0B72}"/>
                </a:ext>
              </a:extLst>
            </p:cNvPr>
            <p:cNvSpPr/>
            <p:nvPr/>
          </p:nvSpPr>
          <p:spPr>
            <a:xfrm>
              <a:off x="495310" y="4004403"/>
              <a:ext cx="2415990" cy="16181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Font typeface="+mj-lt"/>
                <a:buAutoNum type="alphaLcPeriod" startAt="2"/>
                <a:defRPr/>
              </a:pPr>
              <a:r>
                <a:rPr kumimoji="0" lang="en-US" altLang="ko-KR" sz="1400" u="none" strike="noStrike" kern="120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[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Table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4.12]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코드를 참조하여 위 데이터를 </a:t>
              </a:r>
              <a:r>
                <a:rPr kumimoji="0" lang="ko-KR" altLang="en-US" sz="1400" u="none" strike="noStrike" kern="120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정규화</a:t>
              </a:r>
              <a:r>
                <a:rPr kumimoji="0" lang="en-US" altLang="ko-KR" sz="1400" u="none" strike="noStrike" kern="120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</a:t>
              </a:r>
              <a:r>
                <a:rPr kumimoji="0" lang="ko-KR" altLang="en-US" sz="1400" u="none" strike="noStrike" kern="120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표준화</a:t>
              </a:r>
              <a:r>
                <a:rPr kumimoji="0" lang="en-US" altLang="ko-KR" sz="1400" u="none" strike="noStrike" kern="120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) </a:t>
              </a:r>
              <a:r>
                <a:rPr kumimoji="0" lang="ko-KR" altLang="en-US" sz="1400" u="none" strike="noStrike" kern="120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후 </a:t>
              </a:r>
              <a:r>
                <a:rPr kumimoji="0" lang="en-US" altLang="ko-KR" sz="1400" u="none" strike="noStrike" kern="120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[Table 4.13]</a:t>
              </a:r>
              <a:r>
                <a:rPr kumimoji="0" lang="ko-KR" altLang="en-US" sz="1400" u="none" strike="noStrike" kern="120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의 결과 형식대로</a:t>
              </a:r>
              <a:r>
                <a:rPr kumimoji="0" lang="en-US" altLang="ko-KR" sz="1400" u="none" strike="noStrike" kern="120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(PCS Summary, PCS Component)</a:t>
              </a:r>
              <a:r>
                <a:rPr kumimoji="0" lang="ko-KR" altLang="en-US" sz="1400" u="none" strike="noStrike" kern="120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결과를 출력하시오</a:t>
              </a:r>
              <a:r>
                <a:rPr kumimoji="0" lang="en-US" altLang="ko-KR" sz="1400" u="none" strike="noStrike" kern="120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  <a:endParaRPr lang="en-US" altLang="ko-KR" sz="14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tabLst/>
                <a:defRPr/>
              </a:pP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</a:t>
              </a: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tabLst/>
                <a:defRPr/>
              </a:pPr>
              <a:endParaRPr lang="en-US" altLang="ko-KR" sz="14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tabLst/>
                <a:defRPr/>
              </a:pPr>
              <a:endParaRPr lang="en-US" altLang="ko-KR" sz="14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tabLst/>
                <a:defRPr/>
              </a:pPr>
              <a:endParaRPr lang="en-US" altLang="ko-KR" sz="14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tabLst/>
                <a:defRPr/>
              </a:pPr>
              <a:endParaRPr lang="en-US" altLang="ko-KR" sz="14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tabLst/>
                <a:defRPr/>
              </a:pPr>
              <a:endParaRPr lang="en-US" altLang="ko-KR" sz="14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tabLst/>
                <a:defRPr/>
              </a:pPr>
              <a:endParaRPr lang="en-US" altLang="ko-KR" sz="14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tabLst/>
                <a:defRPr/>
              </a:pPr>
              <a:endParaRPr lang="en-US" altLang="ko-KR" sz="14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tabLst/>
                <a:defRPr/>
              </a:pPr>
              <a:endParaRPr lang="en-US" altLang="ko-KR" sz="14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tabLst/>
                <a:defRPr/>
              </a:pPr>
              <a:endParaRPr lang="en-US" altLang="ko-KR" sz="14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tabLst/>
                <a:defRPr/>
              </a:pPr>
              <a:endParaRPr lang="en-US" altLang="ko-KR" sz="14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tabLst/>
                <a:defRPr/>
              </a:pPr>
              <a:endPara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87458DCA-D8B2-5A91-0A68-8ADD8FCF3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67" y="2104907"/>
            <a:ext cx="5797391" cy="8653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74024A5-A15B-DB83-A854-A7FE1F860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67" y="3068996"/>
            <a:ext cx="2986534" cy="303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78117"/>
      </p:ext>
    </p:extLst>
  </p:cSld>
  <p:clrMapOvr>
    <a:masterClrMapping/>
  </p:clrMapOvr>
  <p:transition advTm="159184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4.4</a:t>
            </a:r>
            <a:r>
              <a:rPr lang="ko-KR" altLang="en-US" dirty="0"/>
              <a:t> </a:t>
            </a:r>
            <a:r>
              <a:rPr lang="en-US" altLang="ko-KR" dirty="0"/>
              <a:t>Chemical Features of Wine</a:t>
            </a:r>
            <a:endParaRPr lang="ko-KR" altLang="en-US" dirty="0"/>
          </a:p>
        </p:txBody>
      </p: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[Solution] 1)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와인의 화학적 특성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5899654-51E6-0A89-C941-159C1E79D141}"/>
              </a:ext>
            </a:extLst>
          </p:cNvPr>
          <p:cNvGrpSpPr/>
          <p:nvPr/>
        </p:nvGrpSpPr>
        <p:grpSpPr>
          <a:xfrm>
            <a:off x="400010" y="1421022"/>
            <a:ext cx="8312035" cy="2457983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DCD1B39-EDAC-2BDD-F6F4-5A222829AA89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43536E1-E39E-4B1D-881B-3C18A49A0B72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Font typeface="+mj-lt"/>
                <a:buAutoNum type="alphaLcPeriod" startAt="3"/>
                <a:defRPr/>
              </a:pPr>
              <a:r>
                <a:rPr kumimoji="0" lang="en-US" altLang="ko-KR" sz="1400" u="none" strike="noStrike" kern="120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[Table 4.13]</a:t>
              </a:r>
              <a:r>
                <a:rPr kumimoji="0" lang="ko-KR" altLang="en-US" sz="1400" u="none" strike="noStrike" kern="120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의</a:t>
              </a:r>
              <a:r>
                <a:rPr kumimoji="0" lang="en-US" altLang="ko-KR" sz="1400" u="none" strike="noStrike" kern="120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ko-KR" altLang="en-US" sz="1400" u="none" strike="noStrike" kern="120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결과와</a:t>
              </a:r>
              <a:r>
                <a:rPr kumimoji="0" lang="en-US" altLang="ko-KR" sz="1400" u="none" strike="noStrike" kern="120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b)</a:t>
              </a:r>
              <a:r>
                <a:rPr kumimoji="0" lang="ko-KR" altLang="en-US" sz="1400" u="none" strike="noStrike" kern="120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의 결과를 비교하여 데이터 정규화</a:t>
              </a:r>
              <a:r>
                <a:rPr kumimoji="0" lang="en-US" altLang="ko-KR" sz="1400" u="none" strike="noStrike" kern="120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</a:t>
              </a:r>
              <a:r>
                <a:rPr kumimoji="0" lang="ko-KR" altLang="en-US" sz="1400" u="none" strike="noStrike" kern="120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표준화</a:t>
              </a:r>
              <a:r>
                <a:rPr kumimoji="0" lang="en-US" altLang="ko-KR" sz="1400" u="none" strike="noStrike" kern="120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)</a:t>
              </a:r>
              <a:r>
                <a:rPr kumimoji="0" lang="ko-KR" altLang="en-US" sz="1400" u="none" strike="noStrike" kern="120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에 대한 의견을 쓰시오</a:t>
              </a:r>
              <a:r>
                <a:rPr kumimoji="0" lang="en-US" altLang="ko-KR" sz="1400" u="none" strike="noStrike" kern="120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AutoNum type="alphaLcPeriod" startAt="3"/>
                <a:tabLst/>
                <a:defRPr/>
              </a:pPr>
              <a:endParaRPr lang="en-US" altLang="ko-KR" sz="14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tabLst/>
                <a:defRPr/>
              </a:pP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 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첫번재 주성분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이하 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PC1)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“Proline”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“0.999823”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으로 다른 주성분에 비해 너무 높은 값을 </a:t>
              </a:r>
              <a:endParaRPr lang="en-US" altLang="ko-KR" sz="14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tabLst/>
                <a:defRPr/>
              </a:pP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차지하고 있어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tabLst/>
                <a:defRPr/>
              </a:pP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변수들이 동일한 단위로 측정되었지만 변수의 스케일의 중요성을 반영하여 정규화를 </a:t>
              </a:r>
              <a:endParaRPr lang="en-US" altLang="ko-KR" sz="14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tabLst/>
                <a:defRPr/>
              </a:pP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진행하였습니다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5554497"/>
      </p:ext>
    </p:extLst>
  </p:cSld>
  <p:clrMapOvr>
    <a:masterClrMapping/>
  </p:clrMapOvr>
  <p:transition advTm="159184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5.5</a:t>
            </a:r>
            <a:r>
              <a:rPr lang="ko-KR" altLang="en-US" dirty="0"/>
              <a:t> </a:t>
            </a:r>
            <a:r>
              <a:rPr lang="en-US" altLang="ko-KR" dirty="0"/>
              <a:t>Predicting</a:t>
            </a:r>
            <a:r>
              <a:rPr lang="ko-KR" altLang="en-US" dirty="0"/>
              <a:t> </a:t>
            </a:r>
            <a:r>
              <a:rPr lang="en-US" altLang="ko-KR" dirty="0"/>
              <a:t>Fraudulent Claims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2727986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부정청구를 예측하기 위한 모델을 개발하기 위해서 대규모의 보험 레코드들이 조사되었다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과거 데이터베이스의 청구 중에서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1%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는 사기라고 판정되었다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매우 낮은 응답률을 고려하여 균형 잡힌 샘플을 제공하기 위해 확대 샘플링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사기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: 50% / </a:t>
              </a: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비사기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: 50%)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이 사용되었다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이 샘플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(n=800)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을 모델에 적용한 결과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, 310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개의 사기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(fraud)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와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270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개의 </a:t>
              </a: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비사기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(nonfraud)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를 올바르게 분류하였다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반면에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90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개의 사기를 놓쳤고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, 130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개의 레코드를 사기라고 잘못 분류하였다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AutoNum type="alphaLcParenR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위의 정보대로 확대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샘플링된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데이터에 대한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Confusion Matrix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(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엑셀 활용 추천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AutoNum type="alphaLcParenR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확대 샘플링 효과를 되돌린 조정된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Confusion Matrix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(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엑셀 활용 추천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AutoNum type="alphaLcParenR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새로운 레코드의 경우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 퍼센트가 사기로 분류되리라 예상하는가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kumimoji="0"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Q2)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부정청구 예측</a:t>
            </a:r>
          </a:p>
        </p:txBody>
      </p:sp>
    </p:spTree>
    <p:extLst>
      <p:ext uri="{BB962C8B-B14F-4D97-AF65-F5344CB8AC3E}">
        <p14:creationId xmlns:p14="http://schemas.microsoft.com/office/powerpoint/2010/main" val="1802227701"/>
      </p:ext>
    </p:extLst>
  </p:cSld>
  <p:clrMapOvr>
    <a:masterClrMapping/>
  </p:clrMapOvr>
  <p:transition advTm="159184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5.5</a:t>
            </a:r>
            <a:r>
              <a:rPr lang="ko-KR" altLang="en-US" dirty="0"/>
              <a:t> </a:t>
            </a:r>
            <a:r>
              <a:rPr lang="en-US" altLang="ko-KR" dirty="0"/>
              <a:t>Predicting</a:t>
            </a:r>
            <a:r>
              <a:rPr lang="ko-KR" altLang="en-US" dirty="0"/>
              <a:t> </a:t>
            </a:r>
            <a:r>
              <a:rPr lang="en-US" altLang="ko-KR" dirty="0"/>
              <a:t>Fraudulent Claims</a:t>
            </a:r>
            <a:endParaRPr lang="ko-KR" altLang="en-US" dirty="0"/>
          </a:p>
        </p:txBody>
      </p: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[Solution] 2)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부정청구 예측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168560B-81FD-8534-B994-CBB0D7FA5087}"/>
              </a:ext>
            </a:extLst>
          </p:cNvPr>
          <p:cNvGrpSpPr/>
          <p:nvPr/>
        </p:nvGrpSpPr>
        <p:grpSpPr>
          <a:xfrm>
            <a:off x="400010" y="1421022"/>
            <a:ext cx="7232024" cy="3087990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265B625-36B9-B883-9114-61F299446C8A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CC20BB6-F5B0-06C0-6980-0DA8465D9744}"/>
                </a:ext>
              </a:extLst>
            </p:cNvPr>
            <p:cNvSpPr/>
            <p:nvPr/>
          </p:nvSpPr>
          <p:spPr>
            <a:xfrm>
              <a:off x="495310" y="4004403"/>
              <a:ext cx="2415990" cy="8270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52000" marR="0" lvl="0" indent="-252000" algn="l" defTabSz="914400" rtl="0" eaLnBrk="1" fontAlgn="base" latinLnBrk="0" hangingPunct="1"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 </a:t>
              </a:r>
              <a:r>
                <a:rPr kumimoji="0"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800 / </a:t>
              </a:r>
              <a:r>
                <a:rPr kumimoji="0"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응답률 </a:t>
              </a:r>
              <a:r>
                <a:rPr kumimoji="0"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50</a:t>
              </a:r>
              <a:r>
                <a:rPr kumimoji="0"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 확대 샘플링</a:t>
              </a:r>
            </a:p>
            <a:p>
              <a:pPr marR="0" lvl="0" algn="l" defTabSz="914400" rtl="0" eaLnBrk="1" fontAlgn="base" latinLnBrk="0" hangingPunct="1"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tabLst/>
                <a:defRPr/>
              </a:pPr>
              <a:r>
                <a:rPr kumimoji="0"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 </a:t>
              </a:r>
              <a:r>
                <a:rPr kumimoji="0"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응답</a:t>
              </a:r>
              <a:r>
                <a:rPr kumimoji="0"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(1) : </a:t>
              </a:r>
              <a:r>
                <a:rPr kumimoji="0"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 데이터의 </a:t>
              </a:r>
              <a:r>
                <a:rPr kumimoji="0"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1%, </a:t>
              </a:r>
              <a:r>
                <a:rPr kumimoji="0"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샘플의 </a:t>
              </a:r>
              <a:r>
                <a:rPr kumimoji="0"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50%</a:t>
              </a:r>
            </a:p>
            <a:p>
              <a:pPr marR="0" lvl="0" algn="l" defTabSz="914400" rtl="0" eaLnBrk="1" fontAlgn="base" latinLnBrk="0" hangingPunct="1"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tabLst/>
                <a:defRPr/>
              </a:pPr>
              <a:r>
                <a:rPr kumimoji="0"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 </a:t>
              </a:r>
              <a:r>
                <a:rPr kumimoji="0"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비응답</a:t>
              </a:r>
              <a:r>
                <a:rPr kumimoji="0"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(0) : </a:t>
              </a:r>
              <a:r>
                <a:rPr kumimoji="0"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 데이터의 </a:t>
              </a:r>
              <a:r>
                <a:rPr kumimoji="0"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99%, </a:t>
              </a:r>
              <a:r>
                <a:rPr kumimoji="0"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샘플의 </a:t>
              </a:r>
              <a:r>
                <a:rPr kumimoji="0"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50%			</a:t>
              </a:r>
            </a:p>
            <a:p>
              <a:pPr marR="0" lvl="0" algn="l" defTabSz="914400" rtl="0" eaLnBrk="1" fontAlgn="base" latinLnBrk="0" hangingPunct="1"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tabLst/>
                <a:defRPr/>
              </a:pPr>
              <a:endParaRPr kumimoji="0" lang="en-US" altLang="ko-KR" sz="14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52000" marR="0" lvl="0" indent="-252000" algn="l" defTabSz="914400" rtl="0" eaLnBrk="1" fontAlgn="base" latinLnBrk="0" hangingPunct="1"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확대 샘플링 가중치		</a:t>
              </a:r>
            </a:p>
            <a:p>
              <a:pPr marR="0" lvl="0" algn="l" defTabSz="914400" rtl="0" eaLnBrk="1" fontAlgn="base" latinLnBrk="0" hangingPunct="1"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tabLst/>
                <a:defRPr/>
              </a:pPr>
              <a:r>
                <a:rPr kumimoji="0"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 </a:t>
              </a:r>
              <a:r>
                <a:rPr kumimoji="0"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 데이터에서 응답 </a:t>
              </a:r>
              <a:r>
                <a:rPr kumimoji="0"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= </a:t>
              </a:r>
              <a:r>
                <a:rPr kumimoji="0"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샘플에서 </a:t>
              </a:r>
              <a:r>
                <a:rPr kumimoji="0"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50</a:t>
              </a:r>
              <a:r>
                <a:rPr kumimoji="0"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명의 응답 가치</a:t>
              </a:r>
              <a:r>
                <a:rPr kumimoji="0"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(50/1)	</a:t>
              </a:r>
            </a:p>
            <a:p>
              <a:pPr marR="0" lvl="0" algn="l" defTabSz="914400" rtl="0" eaLnBrk="1" fontAlgn="base" latinLnBrk="0" hangingPunct="1"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tabLst/>
                <a:defRPr/>
              </a:pPr>
              <a:r>
                <a:rPr kumimoji="0"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 </a:t>
              </a:r>
              <a:r>
                <a:rPr kumimoji="0"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 데이터에서 비응답 </a:t>
              </a:r>
              <a:r>
                <a:rPr kumimoji="0"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= </a:t>
              </a:r>
              <a:r>
                <a:rPr kumimoji="0"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샘플에서 </a:t>
              </a:r>
              <a:r>
                <a:rPr kumimoji="0"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0.505051</a:t>
              </a:r>
              <a:r>
                <a:rPr kumimoji="0"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명의 비응답 가치</a:t>
              </a:r>
              <a:r>
                <a:rPr kumimoji="0"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(50/99)</a:t>
              </a:r>
            </a:p>
            <a:p>
              <a:pPr marR="0" lvl="0" algn="l" defTabSz="914400" rtl="0" eaLnBrk="1" fontAlgn="base" latinLnBrk="0" hangingPunct="1"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tabLst/>
                <a:defRPr/>
              </a:pPr>
              <a:endParaRPr kumimoji="0" lang="en-US" altLang="ko-KR" sz="14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52000" marR="0" lvl="0" indent="-252000" algn="l" defTabSz="914400" rtl="0" eaLnBrk="1" fontAlgn="base" latinLnBrk="0" hangingPunct="1"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400" b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확대 샘플링 오분류율 </a:t>
              </a:r>
              <a:r>
                <a:rPr kumimoji="0" lang="en-US" altLang="ko-KR" sz="1400" b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= (90+130)/800 -&gt; 27.5%		</a:t>
              </a:r>
            </a:p>
            <a:p>
              <a:pPr marL="252000" marR="0" lvl="0" indent="-252000" algn="l" defTabSz="914400" rtl="0" eaLnBrk="1" fontAlgn="base" latinLnBrk="0" hangingPunct="1"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400" b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재조정된 오분류율 </a:t>
              </a:r>
              <a:r>
                <a:rPr kumimoji="0" lang="en-US" altLang="ko-KR" sz="1400" b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= (257.4+1.8)/800 -&gt; 32.4%</a:t>
              </a:r>
              <a:endParaRPr kumimoji="0"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792994B-A57B-87D4-2034-31A1CAF7A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0010"/>
              </p:ext>
            </p:extLst>
          </p:nvPr>
        </p:nvGraphicFramePr>
        <p:xfrm>
          <a:off x="477449" y="4860967"/>
          <a:ext cx="3606799" cy="1114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6929">
                  <a:extLst>
                    <a:ext uri="{9D8B030D-6E8A-4147-A177-3AD203B41FA5}">
                      <a16:colId xmlns:a16="http://schemas.microsoft.com/office/drawing/2014/main" val="757876700"/>
                    </a:ext>
                  </a:extLst>
                </a:gridCol>
                <a:gridCol w="903290">
                  <a:extLst>
                    <a:ext uri="{9D8B030D-6E8A-4147-A177-3AD203B41FA5}">
                      <a16:colId xmlns:a16="http://schemas.microsoft.com/office/drawing/2014/main" val="3914683268"/>
                    </a:ext>
                  </a:extLst>
                </a:gridCol>
                <a:gridCol w="903290">
                  <a:extLst>
                    <a:ext uri="{9D8B030D-6E8A-4147-A177-3AD203B41FA5}">
                      <a16:colId xmlns:a16="http://schemas.microsoft.com/office/drawing/2014/main" val="1598935212"/>
                    </a:ext>
                  </a:extLst>
                </a:gridCol>
                <a:gridCol w="903290">
                  <a:extLst>
                    <a:ext uri="{9D8B030D-6E8A-4147-A177-3AD203B41FA5}">
                      <a16:colId xmlns:a16="http://schemas.microsoft.com/office/drawing/2014/main" val="3715670976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 fontAlgn="b"/>
                      <a:r>
                        <a:rPr kumimoji="0" lang="en-US" sz="1400" b="1" kern="120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[Oversampled Data]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kumimoji="0" lang="ko-KR" altLang="en-US" sz="1400" kern="120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kumimoji="0" lang="ko-KR" altLang="en-US" sz="1400" kern="120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272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endParaRPr kumimoji="0" lang="ko-KR" altLang="en-US" sz="1400" kern="120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400" kern="120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Predict0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400" kern="120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Predict1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400" kern="120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6342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400" kern="120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Actual0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altLang="ko-KR" sz="1400" kern="120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altLang="ko-KR" sz="1400" kern="120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altLang="ko-KR" sz="1400" kern="120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6394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400" kern="120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Actual1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altLang="ko-KR" sz="1400" kern="120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altLang="ko-KR" sz="1400" kern="120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altLang="ko-KR" sz="1400" kern="120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3651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400" kern="120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altLang="ko-KR" sz="1400" kern="120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altLang="ko-KR" sz="1400" kern="120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altLang="ko-KR" sz="1400" kern="120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35228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BE8D3FD-FD13-E120-871B-1DC081B05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009911"/>
              </p:ext>
            </p:extLst>
          </p:nvPr>
        </p:nvGraphicFramePr>
        <p:xfrm>
          <a:off x="4532645" y="4867524"/>
          <a:ext cx="4089400" cy="1114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0007">
                  <a:extLst>
                    <a:ext uri="{9D8B030D-6E8A-4147-A177-3AD203B41FA5}">
                      <a16:colId xmlns:a16="http://schemas.microsoft.com/office/drawing/2014/main" val="1283787315"/>
                    </a:ext>
                  </a:extLst>
                </a:gridCol>
                <a:gridCol w="1411513">
                  <a:extLst>
                    <a:ext uri="{9D8B030D-6E8A-4147-A177-3AD203B41FA5}">
                      <a16:colId xmlns:a16="http://schemas.microsoft.com/office/drawing/2014/main" val="341761613"/>
                    </a:ext>
                  </a:extLst>
                </a:gridCol>
                <a:gridCol w="1378518">
                  <a:extLst>
                    <a:ext uri="{9D8B030D-6E8A-4147-A177-3AD203B41FA5}">
                      <a16:colId xmlns:a16="http://schemas.microsoft.com/office/drawing/2014/main" val="3045329576"/>
                    </a:ext>
                  </a:extLst>
                </a:gridCol>
                <a:gridCol w="669362">
                  <a:extLst>
                    <a:ext uri="{9D8B030D-6E8A-4147-A177-3AD203B41FA5}">
                      <a16:colId xmlns:a16="http://schemas.microsoft.com/office/drawing/2014/main" val="2490872801"/>
                    </a:ext>
                  </a:extLst>
                </a:gridCol>
              </a:tblGrid>
              <a:tr h="209550">
                <a:tc gridSpan="4">
                  <a:txBody>
                    <a:bodyPr/>
                    <a:lstStyle/>
                    <a:p>
                      <a:pPr algn="ctr" fontAlgn="b"/>
                      <a:r>
                        <a:rPr kumimoji="0" lang="en-US" sz="1400" b="1" kern="120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[Reweigted Data]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kumimoji="0" lang="ko-KR" altLang="en-US" sz="1400" kern="120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kumimoji="0" lang="ko-KR" altLang="en-US" sz="1400" kern="120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24183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endParaRPr kumimoji="0" lang="ko-KR" altLang="en-US" sz="1400" kern="120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400" kern="120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Predict0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400" kern="120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Predict1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ko-KR" altLang="en-US" sz="1400" kern="120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6033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400" kern="120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Actual0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altLang="ko-KR" sz="1400" kern="120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310/50=6.2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altLang="ko-KR" sz="1400" kern="120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90/50=1.8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altLang="ko-KR" sz="1400" kern="120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25746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400" kern="120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Actual1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altLang="ko-KR" sz="1400" kern="120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130/0.505=257.4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altLang="ko-KR" sz="1400" kern="120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270/0.505=534.6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altLang="ko-KR" sz="1400" kern="120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792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109379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endParaRPr kumimoji="0" lang="ko-KR" altLang="en-US" sz="1400" kern="120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ko-KR" altLang="en-US" sz="1400" kern="120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ko-KR" altLang="en-US" sz="1400" kern="120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altLang="ko-KR" sz="1400" kern="120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5361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574779"/>
      </p:ext>
    </p:extLst>
  </p:cSld>
  <p:clrMapOvr>
    <a:masterClrMapping/>
  </p:clrMapOvr>
  <p:transition advTm="159184"/>
</p:sld>
</file>

<file path=ppt/theme/theme1.xml><?xml version="1.0" encoding="utf-8"?>
<a:theme xmlns:a="http://schemas.openxmlformats.org/drawingml/2006/main" name="1_Default Desig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9D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1A79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E6F837-4AA1-4FD8-A15B-1443757735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3D9FF3-BD5B-4FDF-93A5-04CCE2E36E6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9C19A0C-75D1-4401-8263-08FD287577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2004:Templates:Presentations:Designs:Calm Seas</Template>
  <TotalTime>43355</TotalTime>
  <Words>630</Words>
  <Application>Microsoft Office PowerPoint</Application>
  <PresentationFormat>화면 슬라이드 쇼(4:3)</PresentationFormat>
  <Paragraphs>87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Corbel</vt:lpstr>
      <vt:lpstr>Wingdings</vt:lpstr>
      <vt:lpstr>1_Default Design</vt:lpstr>
      <vt:lpstr>PowerPoint 프레젠테이션</vt:lpstr>
      <vt:lpstr>Contents</vt:lpstr>
      <vt:lpstr>4.4 Chemical Features of Wine</vt:lpstr>
      <vt:lpstr>4.4 Chemical Features of Wine</vt:lpstr>
      <vt:lpstr>4.4 Chemical Features of Wine</vt:lpstr>
      <vt:lpstr>4.4 Chemical Features of Wine</vt:lpstr>
      <vt:lpstr>5.5 Predicting Fraudulent Claims</vt:lpstr>
      <vt:lpstr>5.5 Predicting Fraudulent Claims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이광연</dc:creator>
  <cp:lastModifiedBy>오 혜민</cp:lastModifiedBy>
  <cp:revision>3201</cp:revision>
  <cp:lastPrinted>2006-07-05T10:01:35Z</cp:lastPrinted>
  <dcterms:created xsi:type="dcterms:W3CDTF">2004-08-18T11:28:05Z</dcterms:created>
  <dcterms:modified xsi:type="dcterms:W3CDTF">2023-04-03T12:28:19Z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