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27"/>
  </p:notesMasterIdLst>
  <p:handoutMasterIdLst>
    <p:handoutMasterId r:id="rId28"/>
  </p:handoutMasterIdLst>
  <p:sldIdLst>
    <p:sldId id="449" r:id="rId5"/>
    <p:sldId id="470" r:id="rId6"/>
    <p:sldId id="1076" r:id="rId7"/>
    <p:sldId id="1057" r:id="rId8"/>
    <p:sldId id="1065" r:id="rId9"/>
    <p:sldId id="1058" r:id="rId10"/>
    <p:sldId id="1059" r:id="rId11"/>
    <p:sldId id="1060" r:id="rId12"/>
    <p:sldId id="1062" r:id="rId13"/>
    <p:sldId id="1061" r:id="rId14"/>
    <p:sldId id="1064" r:id="rId15"/>
    <p:sldId id="1067" r:id="rId16"/>
    <p:sldId id="1063" r:id="rId17"/>
    <p:sldId id="1066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76"/>
            <p14:sldId id="1057"/>
            <p14:sldId id="1065"/>
            <p14:sldId id="1058"/>
            <p14:sldId id="1059"/>
            <p14:sldId id="1060"/>
            <p14:sldId id="1062"/>
            <p14:sldId id="1061"/>
            <p14:sldId id="1064"/>
            <p14:sldId id="1067"/>
            <p14:sldId id="1063"/>
            <p14:sldId id="1066"/>
            <p14:sldId id="1068"/>
            <p14:sldId id="1069"/>
            <p14:sldId id="1070"/>
            <p14:sldId id="1071"/>
            <p14:sldId id="1072"/>
            <p14:sldId id="1073"/>
            <p14:sldId id="1074"/>
            <p14:sldId id="10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21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215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3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0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혜민" initials="오혜" lastIdx="1" clrIdx="0">
    <p:extLst>
      <p:ext uri="{19B8F6BF-5375-455C-9EA6-DF929625EA0E}">
        <p15:presenceInfo xmlns:p15="http://schemas.microsoft.com/office/powerpoint/2012/main" userId="4f3d3f133eec9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>
        <p:scale>
          <a:sx n="100" d="100"/>
          <a:sy n="100" d="100"/>
        </p:scale>
        <p:origin x="2028" y="222"/>
      </p:cViewPr>
      <p:guideLst>
        <p:guide orient="horz" pos="492"/>
        <p:guide orient="horz" pos="813"/>
        <p:guide orient="horz" pos="1122"/>
        <p:guide orient="horz" pos="3521"/>
        <p:guide orient="horz" pos="4199"/>
        <p:guide orient="horz" pos="3921"/>
        <p:guide orient="horz" pos="1952"/>
        <p:guide pos="5551"/>
        <p:guide pos="215"/>
        <p:guide pos="4497"/>
        <p:guide pos="2823"/>
        <p:guide pos="1557"/>
        <p:guide pos="3050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8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5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1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84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5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4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6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9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42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4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0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0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8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8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F91DF-5DCE-4ED9-7B88-DD9A162117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" y="6394747"/>
            <a:ext cx="1161349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67C52F-F51A-FDC2-5D27-FC859B3B9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" y="6394747"/>
            <a:ext cx="1161349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002060"/>
                </a:solidFill>
                <a:ea typeface="맑은 고딕" panose="020B0503020000020004" pitchFamily="50" charset="-127"/>
              </a:rPr>
              <a:t>2023.04.10.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899087"/>
            <a:ext cx="6982034" cy="1639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산 업 인 공 지 능 개 론</a:t>
            </a:r>
            <a:endParaRPr lang="en-US" altLang="ko-KR" sz="32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0" marR="0" indent="-34290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과제 </a:t>
            </a:r>
            <a:r>
              <a:rPr lang="en-US" altLang="ko-KR" sz="2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문제해결 규칙 수집</a:t>
            </a:r>
            <a:r>
              <a:rPr lang="en-US" altLang="ko-KR" sz="2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-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solidFill>
                  <a:srgbClr val="002060"/>
                </a:solidFill>
                <a:ea typeface="맑은 고딕" panose="020B0503020000020004" pitchFamily="50" charset="-127"/>
              </a:rPr>
              <a:t>오혜민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(2023254013)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94B1F4-E9B1-DFE8-EEF7-22301D3AB758}"/>
              </a:ext>
            </a:extLst>
          </p:cNvPr>
          <p:cNvCxnSpPr>
            <a:stCxn id="9" idx="1"/>
          </p:cNvCxnSpPr>
          <p:nvPr/>
        </p:nvCxnSpPr>
        <p:spPr bwMode="auto">
          <a:xfrm>
            <a:off x="1151962" y="2719024"/>
            <a:ext cx="7020078" cy="799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08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미팅에 디자이너 참석 여부 결정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62DA73F-2930-3D29-7AD8-819523A30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21046"/>
              </p:ext>
            </p:extLst>
          </p:nvPr>
        </p:nvGraphicFramePr>
        <p:xfrm>
          <a:off x="341953" y="1743966"/>
          <a:ext cx="852681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프로젝트는 단위사업이다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프로젝트에 디자이너는 미팅에 참석하지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유지사업이다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디자이너는 미팅에 참석하지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금번 미팅시 디자인 관련 협의는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 금번 미팅에 디자이너는 참석하지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일반 개편사업이며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금번 미팅시 디자인 관련 협의를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 금번 미팅에 디자이너가 참석한다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4E9E0-0276-6AD4-76B2-E3CBFC660590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296204101"/>
      </p:ext>
    </p:extLst>
  </p:cSld>
  <p:clrMapOvr>
    <a:masterClrMapping/>
  </p:clrMapOvr>
  <p:transition advTm="50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09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성격에 따른 업무 진행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5F91368-B391-2477-C3EC-CEEEE02B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39473"/>
              </p:ext>
            </p:extLst>
          </p:nvPr>
        </p:nvGraphicFramePr>
        <p:xfrm>
          <a:off x="341953" y="1743966"/>
          <a:ext cx="8526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프로그램 개발 과정 중 일반적인 오류 확인 테스트이다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관련 테스트는 담당 웹기획이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프로그램 개발이 끝나고 진행하는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오류 확인 테스트이다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관련 테스트는 담당 웹기획이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차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프로그램 개발이 끝나고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차 오류 확인을 진행하고 하는 테스트이다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관련 테스트는 사업담당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PM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이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프로그램 개발이 끝나고 진행하는 알파 테스트이다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관련 텍스트는 발주사에서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프로그램 개발이 끝나고 진행하는 베타 테스트이다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관련 테스트는 발주사에서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499DA1-26B3-2C0F-B7DB-1BCBC0575ECB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892962688"/>
      </p:ext>
    </p:extLst>
  </p:cSld>
  <p:clrMapOvr>
    <a:masterClrMapping/>
  </p:clrMapOvr>
  <p:transition advTm="504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10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수정사항 정리하는 팀결정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203ACAA-1BA2-89F5-3430-71666529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44367"/>
              </p:ext>
            </p:extLst>
          </p:nvPr>
        </p:nvGraphicFramePr>
        <p:xfrm>
          <a:off x="341953" y="1743966"/>
          <a:ext cx="8526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사항은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CMS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에서 수정 가능하다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사항은 기획팀에서 수정한다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사항은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CMS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에서 수정 가능하나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파일 첨부 기능이 관련되어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사항은 퍼블리셔팀에서 수정한다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사항은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CMS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에서 수정 불가능하며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프로그램 관련성이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사항은 퍼블리셔팀에서 수정한다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사항은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CMS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에서 수정 불가능하며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프로그램 관련성이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사항은 개발팀에서 수정한다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030EE-D5ED-50B2-17B7-75EEC0CBEB64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545498016"/>
      </p:ext>
    </p:extLst>
  </p:cSld>
  <p:clrMapOvr>
    <a:masterClrMapping/>
  </p:clrMapOvr>
  <p:transition advTm="5042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11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운영지원팀에 이관 준비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8BB5E4C-3CC8-8FB2-56B6-3608156AF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39883"/>
              </p:ext>
            </p:extLst>
          </p:nvPr>
        </p:nvGraphicFramePr>
        <p:xfrm>
          <a:off x="341953" y="1743966"/>
          <a:ext cx="8526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정식 종료하지 않았다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운영지원팀에 이관하지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정식 종료하였으나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안정화 기간이 끝나지 않았다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운영지원팀에 이관하지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정식 종료하였으며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안정화 기간이 끝났고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VALIDATOR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맞추지 못했다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운영지원팀에 이관하지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정식 종료하였으며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안정화 기간이 끝났고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VALIDATOR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맞추었으나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이관서류가 준비되지 못하였다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운영지원팀에 이관하지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정식 종료하였으며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안정화 기간이 끝났고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VALIDATOR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100%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맞추었으며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이관서류가 준비를 끝마쳤다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운영지원팀에 이관한다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BDAD38-C523-A4EB-9BF8-9861A218C636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607500476"/>
      </p:ext>
    </p:extLst>
  </p:cSld>
  <p:clrMapOvr>
    <a:masterClrMapping/>
  </p:clrMapOvr>
  <p:transition advTm="5042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12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외국어 번역 감수증명서 필요 여부 판단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6022D68-4B7E-8087-CD07-493129C16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6582"/>
              </p:ext>
            </p:extLst>
          </p:nvPr>
        </p:nvGraphicFramePr>
        <p:xfrm>
          <a:off x="341953" y="1743966"/>
          <a:ext cx="852681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프로젝트는 제안요청서에 번역 검수 요청이 없다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 번역 감수증명서를 준비하지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제안요청서에 번역 검수 요청이 없으나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감리사업이다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번역 감수증명서를 준비한다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제안요청서에 번역 검수 요청이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번역 감수증명서를 준비한다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제안요청서에 번역 검수 요청이 있으나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발주사에서 요청을 거절하였다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번역 감수증명서를 준비하지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795E16D-F647-E3CB-A199-E000F317D086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309656081"/>
      </p:ext>
    </p:extLst>
  </p:cSld>
  <p:clrMapOvr>
    <a:masterClrMapping/>
  </p:clrMapOvr>
  <p:transition advTm="504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13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장애발생시 대응 절차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6D1D067-7182-15B3-C2F6-F0823214B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62915"/>
              </p:ext>
            </p:extLst>
          </p:nvPr>
        </p:nvGraphicFramePr>
        <p:xfrm>
          <a:off x="341953" y="1743966"/>
          <a:ext cx="8526817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홈페이지가 다운되어 서비스되지 않고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웹서버 및 와스에 오류관련 기록이 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홈페이지 담당 개발자에게 연락한다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웹서버 및 와스에 오류관련 기록이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 서버장비 업체에 연락한다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웹서버 및 와스에 오류관련 기록이 없고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서버장비에 이상이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 방화벽 업체에 연락한다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웹서버 및 와스에 오류관련 기록이 없고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서버장비에 이상이 없으며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방화벽에 이상이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 필터링 업체에 연락한다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웹서버 및 와스에 오류관련 기록이 없고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서버장비에 이상이 없으며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방화벽에 이상이 없으며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필터링에 이상이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홈페이지 기간장비 업체에 연락한다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B5BD27-4321-017C-C3CE-4BA3B73A726F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2870840642"/>
      </p:ext>
    </p:extLst>
  </p:cSld>
  <p:clrMapOvr>
    <a:masterClrMapping/>
  </p:clrMapOvr>
  <p:transition advTm="5042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14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교육강좌 추첨 선발시 우선순위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22D0D63-1193-CE00-65BC-9391A351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25091"/>
              </p:ext>
            </p:extLst>
          </p:nvPr>
        </p:nvGraphicFramePr>
        <p:xfrm>
          <a:off x="341953" y="1743966"/>
          <a:ext cx="8526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당해년도 교육이력이 있는 신청자이며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주소지가 해당 자치구내 주소지가 아니다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추첨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순위이다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당해년도 교육이력이 있는 신청자이며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주소지가 해당 자치구내 주소지이다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추첨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순위이다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당해년도 교육이력이 없는 신청자이며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주소지가 해당 자치구내 주소지가 아니다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추첨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순위이다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당해년도 교육이력이 없는 신청자이며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주소지가 해당 자치구내 주소지이다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추첨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순이이다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895395-809E-A697-0C06-AAC56A43154E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337846730"/>
      </p:ext>
    </p:extLst>
  </p:cSld>
  <p:clrMapOvr>
    <a:masterClrMapping/>
  </p:clrMapOvr>
  <p:transition advTm="5042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15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대학생 아르바이트 신청 가능 대상자 설정 방법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C1B7FD2-2551-761D-CFBF-5F14A65C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53748"/>
              </p:ext>
            </p:extLst>
          </p:nvPr>
        </p:nvGraphicFramePr>
        <p:xfrm>
          <a:off x="341953" y="1743966"/>
          <a:ext cx="852681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대학생 재학증명서를 첨부하지 않았다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대학생 아르바이트 신청 가능 대상자가 아니다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대학생 재학증명서를 첨부하였으며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입력한 주소지가 해당 자치구내 주소지가 아니다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대학생 아르바이트 신청 가능 대상자가 아니다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대학생 재학증명서를 첨부하였으며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입력한 주소지가 해당 자치구내 주소지이며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현재 접수기간을 기준으로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년 안에 아르바이트 업무 기록이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대학생 아르바이트 신청 가능 대상자가 아니다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대학생 재학증명서를 첨부하였으며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입력한 주소지가 해당 자치구내 주소지이며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현재 접수기간을 기준으로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년 안에 아르바이트 업무 기록이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대학생 아르바이트 신청 가능 대상자이다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690250-ABCF-062A-9A0F-D1C61CB0477C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1994935900"/>
      </p:ext>
    </p:extLst>
  </p:cSld>
  <p:clrMapOvr>
    <a:masterClrMapping/>
  </p:clrMapOvr>
  <p:transition advTm="5042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16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예약시설 신청횟수 제한 방법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5AE1BFD-6C9F-1CE8-3779-63CC350F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1557"/>
              </p:ext>
            </p:extLst>
          </p:nvPr>
        </p:nvGraphicFramePr>
        <p:xfrm>
          <a:off x="341953" y="1743966"/>
          <a:ext cx="8526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현재 기준으로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개월간 예약 신청횟수를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회 이상 하였다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예약시설을 신청할 수 없다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현재 기준으로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개월간 예약 신청횟수를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회 미만이고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 기준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시간 이상이다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예약시설을 신청할 수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현재 기준으로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개월간 예약 신청횟수를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회 미만이고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 기준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시간 이하이다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예약시설을 신청할 수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08589F-5F11-5C54-649D-CACE6E47CA59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3450398528"/>
      </p:ext>
    </p:extLst>
  </p:cSld>
  <p:clrMapOvr>
    <a:masterClrMapping/>
  </p:clrMapOvr>
  <p:transition advTm="5042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17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 입력 정보 수정 제한 조건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3DEFEDB-F731-FAA2-2520-CE0D55A60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52014"/>
              </p:ext>
            </p:extLst>
          </p:nvPr>
        </p:nvGraphicFramePr>
        <p:xfrm>
          <a:off x="341953" y="1743966"/>
          <a:ext cx="8526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본인이 작성한 신청내용이 아니다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입력정보를 수정할 수 없다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본인이 작성한 신청내용이나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신청상태가 접수상태이다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입력정보를 수정할 수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본인이 작성한 신청내용이며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신청상태가 신청상태이다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입력정보를 수정할 수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4914EE-F8C0-3CAE-5D82-8E8102A858EF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1878935182"/>
      </p:ext>
    </p:extLst>
  </p:cSld>
  <p:clrMapOvr>
    <a:masterClrMapping/>
  </p:clrMapOvr>
  <p:transition advTm="5042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작성 배경</a:t>
            </a:r>
            <a:endParaRPr lang="en-GB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C4AC6-FEE0-9860-7409-925638EA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문제사항</a:t>
            </a:r>
            <a:r>
              <a:rPr lang="en-US" altLang="ko-KR"/>
              <a:t>&gt;</a:t>
            </a:r>
          </a:p>
          <a:p>
            <a:pPr marL="266700" indent="-266700">
              <a:lnSpc>
                <a:spcPct val="100000"/>
              </a:lnSpc>
              <a:buNone/>
            </a:pPr>
            <a:r>
              <a:rPr lang="ko-KR" altLang="en-US" sz="1400"/>
              <a:t>ㅇ 기획관련 업무진행에 따른 통일적인 기준 미비</a:t>
            </a:r>
            <a:endParaRPr lang="en-US" altLang="ko-KR" sz="1400"/>
          </a:p>
          <a:p>
            <a:pPr marL="266700" indent="-266700">
              <a:lnSpc>
                <a:spcPct val="100000"/>
              </a:lnSpc>
              <a:buNone/>
            </a:pPr>
            <a:r>
              <a:rPr lang="ko-KR" altLang="en-US" sz="1400"/>
              <a:t>ㅇ 경력사원의 경우 </a:t>
            </a:r>
            <a:r>
              <a:rPr lang="en-US" altLang="ko-KR" sz="1400"/>
              <a:t>know-how </a:t>
            </a:r>
            <a:r>
              <a:rPr lang="ko-KR" altLang="en-US" sz="1400"/>
              <a:t>등 경험지식에 근거하여 신규직원에게 업무교육을 진행하여 선임경력사원에 따라 신규직원별로 업무파악이 달라지게 됨</a:t>
            </a:r>
            <a:endParaRPr lang="en-US" altLang="ko-KR" sz="1400"/>
          </a:p>
          <a:p>
            <a:pPr marL="266700" indent="-266700">
              <a:lnSpc>
                <a:spcPct val="100000"/>
              </a:lnSpc>
              <a:buNone/>
            </a:pPr>
            <a:r>
              <a:rPr lang="ko-KR" altLang="en-US" sz="1400"/>
              <a:t>ㅇ 선임경력사원 및 신규직원별로 업무 진행 기준이 상이하여 기획팀 내 업무진행과 다른 팀과의 업무협조에서 효율성이 저하됨</a:t>
            </a:r>
            <a:r>
              <a:rPr lang="en-US" altLang="ko-KR" sz="1400"/>
              <a:t>.</a:t>
            </a:r>
          </a:p>
          <a:p>
            <a:pPr marL="266700" indent="-266700">
              <a:lnSpc>
                <a:spcPct val="100000"/>
              </a:lnSpc>
              <a:buNone/>
            </a:pPr>
            <a:endParaRPr lang="en-US" altLang="ko-KR"/>
          </a:p>
          <a:p>
            <a:pPr marL="266700" indent="-266700">
              <a:lnSpc>
                <a:spcPct val="100000"/>
              </a:lnSpc>
              <a:buNone/>
            </a:pPr>
            <a:r>
              <a:rPr lang="en-US" altLang="ko-KR"/>
              <a:t>&lt;</a:t>
            </a:r>
            <a:r>
              <a:rPr lang="ko-KR" altLang="en-US"/>
              <a:t>문제해결 규칙 작성 기준</a:t>
            </a:r>
            <a:r>
              <a:rPr lang="en-US" altLang="ko-KR"/>
              <a:t>&gt;</a:t>
            </a:r>
          </a:p>
          <a:p>
            <a:pPr marL="266700" indent="-266700">
              <a:lnSpc>
                <a:spcPct val="100000"/>
              </a:lnSpc>
              <a:buNone/>
            </a:pPr>
            <a:r>
              <a:rPr lang="ko-KR" altLang="en-US" sz="1400"/>
              <a:t>ㅇ 기획업무관련 참조 </a:t>
            </a:r>
            <a:r>
              <a:rPr lang="en-US" altLang="ko-KR" sz="1400"/>
              <a:t>: </a:t>
            </a:r>
            <a:r>
              <a:rPr lang="ko-KR" altLang="en-US" sz="1400"/>
              <a:t>신규직원 입사 부터 프로젝트 종료 후 운영지원팀 이관에 관한 기준 마련</a:t>
            </a:r>
            <a:endParaRPr lang="en-US" altLang="ko-KR" sz="1400"/>
          </a:p>
          <a:p>
            <a:pPr marL="266700" indent="-266700">
              <a:lnSpc>
                <a:spcPct val="100000"/>
              </a:lnSpc>
              <a:buNone/>
            </a:pPr>
            <a:r>
              <a:rPr lang="ko-KR" altLang="en-US" sz="1400"/>
              <a:t>ㅇ </a:t>
            </a:r>
            <a:r>
              <a:rPr lang="en-US" altLang="ko-KR" sz="1400"/>
              <a:t>UI</a:t>
            </a:r>
            <a:r>
              <a:rPr lang="ko-KR" altLang="en-US" sz="1400"/>
              <a:t>화면설계서 작성시 참조 </a:t>
            </a:r>
            <a:r>
              <a:rPr lang="en-US" altLang="ko-KR" sz="1400"/>
              <a:t>: </a:t>
            </a:r>
            <a:r>
              <a:rPr lang="ko-KR" altLang="en-US" sz="1400"/>
              <a:t>프로그램 개발시 개발팀과 통일적인 적용이 필요한</a:t>
            </a:r>
            <a:r>
              <a:rPr lang="en-US" altLang="ko-KR" sz="1400"/>
              <a:t> </a:t>
            </a:r>
            <a:r>
              <a:rPr lang="ko-KR" altLang="en-US" sz="1400"/>
              <a:t>프로그램 개발시 고려하는 로직에 대한 기준 마련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18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예약불가 표시 조건 설정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10C6165-A2B7-5DFE-DF67-C149A0EC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4103"/>
              </p:ext>
            </p:extLst>
          </p:nvPr>
        </p:nvGraphicFramePr>
        <p:xfrm>
          <a:off x="341953" y="1743966"/>
          <a:ext cx="8526817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주말 및 공휴일이다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예약불가로 표시한다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주말 및 공휴일이 아니며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예약불가 기간 및 시간대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설정되었다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예약불가로 표시한다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주말 및 공휴일이 아니며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예약불가 기간 및 시간대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설정되지 않았으나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접수자 수가 모집수 이상이다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예약불가로 표시한다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주말 및 공휴일이 아니며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예약불가 기간 및 시간대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 설정되지 않았으며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접수자 수가 모집수 미만이다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예약가능으로 표시한다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C1AA06-0D8F-B48C-F7EE-92CD9474E86F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1373813933"/>
      </p:ext>
    </p:extLst>
  </p:cSld>
  <p:clrMapOvr>
    <a:masterClrMapping/>
  </p:clrMapOvr>
  <p:transition advTm="5042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19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부서답변 사용자화면 표출 여부 결정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0826602-61EB-EDD5-86CA-506609A6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49317"/>
              </p:ext>
            </p:extLst>
          </p:nvPr>
        </p:nvGraphicFramePr>
        <p:xfrm>
          <a:off x="341953" y="1743966"/>
          <a:ext cx="85268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민원은 협조부서에서 답변을 등록하지 않았다고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주관부서에서 답변을 등록하지 않았다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민원의 답변은 사용자화면에 표출하지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민원은 협조부서에서 답변을 등록하였으나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주관부서에서 답변을 등록하지 않았다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민원의 답변은 사용자화면에 표출하지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민원은 협조부서에서 답변을 등록하였으며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주관부서에서도 답변을 등록하였다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민원의 답변을 사용자화면에 표출한다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10D244-95FE-7DA4-2440-B50237982D30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2069346619"/>
      </p:ext>
    </p:extLst>
  </p:cSld>
  <p:clrMapOvr>
    <a:masterClrMapping/>
  </p:clrMapOvr>
  <p:transition advTm="504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20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엑셀파일 다운로드 사유 입력 설정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D557B01-ADA2-37E1-1AAF-36DECE82E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0583"/>
              </p:ext>
            </p:extLst>
          </p:nvPr>
        </p:nvGraphicFramePr>
        <p:xfrm>
          <a:off x="341953" y="1743966"/>
          <a:ext cx="85268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엑셀파일 다운로드시 한 파일에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천건 이상이다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엑셀파일에 대한 다운로드 사유 입력창을 활성화한다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엑셀파일 다운로드 시간이 업무시간 외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(20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~07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및 공휴일이다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엑셀파일에 대한 다운로드 사유 입력창을 활성화한다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엑셀파일 다운로드시 한 파일에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천건 이하이며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다운로드 시간이 업무시간 이내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(08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~19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엑셀파일에 대한 다운로드 사유 입력창을 활성화하지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CADB63-218B-9216-9F3D-D8C445C1E805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 </a:t>
            </a:r>
            <a:endParaRPr lang="en-US" altLang="ko-KR" sz="1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작성시 참조</a:t>
            </a:r>
          </a:p>
        </p:txBody>
      </p:sp>
    </p:spTree>
    <p:extLst>
      <p:ext uri="{BB962C8B-B14F-4D97-AF65-F5344CB8AC3E}">
        <p14:creationId xmlns:p14="http://schemas.microsoft.com/office/powerpoint/2010/main" val="141455432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01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신입인지 경력사원인지 구분 및 직무 부여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154519B-6B9F-892D-B5F5-82949E4F21C9}"/>
              </a:ext>
            </a:extLst>
          </p:cNvPr>
          <p:cNvGraphicFramePr>
            <a:graphicFrameLocks noGrp="1"/>
          </p:cNvGraphicFramePr>
          <p:nvPr/>
        </p:nvGraphicFramePr>
        <p:xfrm>
          <a:off x="341953" y="1743966"/>
          <a:ext cx="8526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다른 회사 근무경력이 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  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경력사원이다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다른 회사에서 근무를 하면서 사무관련 업무를 하였다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사무관련 경력사원이다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다른 회사에서 근무를 하면서 프로그램 개발 업무를 하였다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프로그램 개발 경력사원이다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다른 회사에서 사무관련 근무를 하였으나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팀장 미만 직위 업무를 하였다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웹기획 업무에 적합하다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다른 회사에서 사무관련 근무를 하였으며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팀장 이상의 직위  업무를 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PM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업무에 적합하다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R6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다른 회사 근무경력이 없다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웹기획 보조업무에 적합하다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66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F76410-D6D4-0A45-3997-141E8C5EF29F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2399263917"/>
      </p:ext>
    </p:extLst>
  </p:cSld>
  <p:clrMapOvr>
    <a:masterClrMapping/>
  </p:clrMapOvr>
  <p:transition advTm="5042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02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성격 구분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7C52EA2-41CF-8C35-7D89-A7D0A217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81179"/>
              </p:ext>
            </p:extLst>
          </p:nvPr>
        </p:nvGraphicFramePr>
        <p:xfrm>
          <a:off x="341953" y="1743966"/>
          <a:ext cx="8526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홈페이지 및 프로그램을 새로 구축하는 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개편사업이다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홈페이지 및 프로그램을 새로 구축하는 사업으로 사업금액이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천만원 이하이다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단위 개편사업이다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홈페이지 및 프로그램을 새로 구축하는 사업으로 사업금액이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천만원 이상이다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일반 개편사업이다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기존의 홈페이지 및 프로그램을 유지보수 하는 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유지보수사업이다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0CA214-F790-E25E-076A-DB3F5F880662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1523728387"/>
      </p:ext>
    </p:extLst>
  </p:cSld>
  <p:clrMapOvr>
    <a:masterClrMapping/>
  </p:clrMapOvr>
  <p:transition advTm="50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03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 웹기획자 배정 여부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7FDD893-E47B-22E9-D18E-E7129FC5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7080"/>
              </p:ext>
            </p:extLst>
          </p:nvPr>
        </p:nvGraphicFramePr>
        <p:xfrm>
          <a:off x="341953" y="1743966"/>
          <a:ext cx="852681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유지사업이다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웹기획자를 배정하지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프로젝트는 단위 개편사업이다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프로젝트에 웹기획자를 배정하지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발주사가 군청 이하이다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웹기획자를 배정하지 않는다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일반 개편사업이며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발주사가 시청 이상이다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웹기획자를 배정한다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4571EB-4EAA-FC0C-F2EC-0AA465C0C163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489090243"/>
      </p:ext>
    </p:extLst>
  </p:cSld>
  <p:clrMapOvr>
    <a:masterClrMapping/>
  </p:clrMapOvr>
  <p:transition advTm="5042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04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회의성격에 따라 회의록 작성 구분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03C27FB-461C-82D8-283D-40B8022D8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8520"/>
              </p:ext>
            </p:extLst>
          </p:nvPr>
        </p:nvGraphicFramePr>
        <p:xfrm>
          <a:off x="341953" y="1743966"/>
          <a:ext cx="8526817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프로젝트 진행상황을 확인한 일반 회의이다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회의록을 기록하지 않는다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프로젝트 진행상황 확인에서 일정지연이 발주사측에 있음이 확인되는 회의였다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회의록을 기록하고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발주사에 이메일 발송하여 기록을 남긴다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는 프로젝트 진행상황 확인에서 일정지연이 심각한 수준이고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책임소재가 명확하게 밝혀진 회의였다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는 회의록을 기록하고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사측에 결재를 상신하고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발주사에 해당내용 공문발송한다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5406AB-2AD3-AD3E-39DF-8B08F5BC47AC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1929670226"/>
      </p:ext>
    </p:extLst>
  </p:cSld>
  <p:clrMapOvr>
    <a:masterClrMapping/>
  </p:clrMapOvr>
  <p:transition advTm="504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05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중 발주사의 요청 수용여부 결정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3F255F3-335F-89CC-C4CA-AD85A9D7B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00946"/>
              </p:ext>
            </p:extLst>
          </p:nvPr>
        </p:nvGraphicFramePr>
        <p:xfrm>
          <a:off x="341953" y="1743966"/>
          <a:ext cx="8526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요청사항은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개팀에서 처리 가능하며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2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일 안에 처리 가능하다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요청사항을 수용한다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개팀에서 처리 가능하며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 안에 처리 불가능하다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요청사항을 영업에 전달한다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개팀 이상에서 처리 가능하며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 안에 처리 가능하다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요청사항을 수용한다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개팀 이상에서 처리 가능하며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 안에 처리 불가능하다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요청사항을 영업에 전달한다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요청사항은 영업에 전달한 사항이며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영업에서 불승인 결정이 났다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요청사항을 거절한다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R6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요청사항은 영업에 전달한 사항이며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영업에서 승인 결정이 났다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요청사항을 수용한다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66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7DCD10-61AF-0F01-B4B6-38A4FEAA90A9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2032722274"/>
      </p:ext>
    </p:extLst>
  </p:cSld>
  <p:clrMapOvr>
    <a:masterClrMapping/>
  </p:clrMapOvr>
  <p:transition advTm="5042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06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리뷰회의 진행 여부 결정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5CC9765-08AA-499A-0770-A3959028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4064"/>
              </p:ext>
            </p:extLst>
          </p:nvPr>
        </p:nvGraphicFramePr>
        <p:xfrm>
          <a:off x="341953" y="1743966"/>
          <a:ext cx="85268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이슈는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개 팀과 관련되어 있다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이슈는 해당 팀과 관련내용을 협업사이트에서 공유한다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이슈는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팀 이상과 관련되어 있으나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디자인 및 콘텐츠 관련 내용이며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일정 및 프로그램 관련 내용은 없다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이슈는 해당 팀과 관련내용을 협업사이트에서 공유한다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이슈는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팀 이상과 관련되어 있으나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디자인 및 콘텐츠 관련 내용이며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일정 및 프로그램 관련 내용이 있다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이슈에 대해 리뷰회의를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67DA7C-9164-E448-4CA7-3A5E8A7A1BC5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3351831287"/>
      </p:ext>
    </p:extLst>
  </p:cSld>
  <p:clrMapOvr>
    <a:masterClrMapping/>
  </p:clrMapOvr>
  <p:transition advTm="5042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ko-KR" altLang="en-US"/>
              <a:t>문제해결 규칙 </a:t>
            </a:r>
            <a:r>
              <a:rPr lang="en-US" altLang="ko-KR"/>
              <a:t>07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402161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07. </a:t>
            </a:r>
            <a:r>
              <a:rPr lang="ko-KR" altLang="en-US" sz="20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시안 진행 개수 선택</a:t>
            </a:r>
            <a:endParaRPr lang="en-US" altLang="ko-KR" sz="2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1A0DE25-CB1B-94A6-1018-D841322E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39795"/>
              </p:ext>
            </p:extLst>
          </p:nvPr>
        </p:nvGraphicFramePr>
        <p:xfrm>
          <a:off x="341953" y="1743966"/>
          <a:ext cx="85268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4">
                  <a:extLst>
                    <a:ext uri="{9D8B030D-6E8A-4147-A177-3AD203B41FA5}">
                      <a16:colId xmlns:a16="http://schemas.microsoft.com/office/drawing/2014/main" val="2841110646"/>
                    </a:ext>
                  </a:extLst>
                </a:gridCol>
                <a:gridCol w="360004">
                  <a:extLst>
                    <a:ext uri="{9D8B030D-6E8A-4147-A177-3AD203B41FA5}">
                      <a16:colId xmlns:a16="http://schemas.microsoft.com/office/drawing/2014/main" val="694869609"/>
                    </a:ext>
                  </a:extLst>
                </a:gridCol>
                <a:gridCol w="5006611">
                  <a:extLst>
                    <a:ext uri="{9D8B030D-6E8A-4147-A177-3AD203B41FA5}">
                      <a16:colId xmlns:a16="http://schemas.microsoft.com/office/drawing/2014/main" val="3470995240"/>
                    </a:ext>
                  </a:extLst>
                </a:gridCol>
                <a:gridCol w="540006">
                  <a:extLst>
                    <a:ext uri="{9D8B030D-6E8A-4147-A177-3AD203B41FA5}">
                      <a16:colId xmlns:a16="http://schemas.microsoft.com/office/drawing/2014/main" val="1225153665"/>
                    </a:ext>
                  </a:extLst>
                </a:gridCol>
                <a:gridCol w="2260192">
                  <a:extLst>
                    <a:ext uri="{9D8B030D-6E8A-4147-A177-3AD203B41FA5}">
                      <a16:colId xmlns:a16="http://schemas.microsoft.com/office/drawing/2014/main" val="2184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R1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프로젝트는 단위사업이며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발주사 특이 요청없이 일반 디자인 시안을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 디자인 시안은 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종으로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R2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프로젝트는 유지사업이며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발주사 특이 요청없이 일반 디자인 시안을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R3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단위사업이며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이슈가 있는 사이트에 대한 디자인 시안을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R4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프로젝트는 유지사업이며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이슈가 있는 사이트에 대한 디자인 시안을 진행한다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R5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대표 사이트에 대한 디자인 시안이다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R6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대표 사이트에 대한 디자인 시안이며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이슈가 있는 상태이다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 이상으로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6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R7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대표 이외에 서브 사이트에 대한 디자인 시안이다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1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R8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IF?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프로젝트는 일반 개편사업이며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대표 이외에 서브 사이트에 대한 디자인 시안이며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이슈가 있는 상태이다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THEN?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프로젝트 디자인 시안은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종으로 진행한다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577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4639D9-FBBA-7113-37D5-2DA894180303}"/>
              </a:ext>
            </a:extLst>
          </p:cNvPr>
          <p:cNvSpPr txBox="1"/>
          <p:nvPr/>
        </p:nvSpPr>
        <p:spPr>
          <a:xfrm>
            <a:off x="7660608" y="118013"/>
            <a:ext cx="1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업무관련 참조 </a:t>
            </a:r>
          </a:p>
        </p:txBody>
      </p:sp>
    </p:spTree>
    <p:extLst>
      <p:ext uri="{BB962C8B-B14F-4D97-AF65-F5344CB8AC3E}">
        <p14:creationId xmlns:p14="http://schemas.microsoft.com/office/powerpoint/2010/main" val="2130568430"/>
      </p:ext>
    </p:extLst>
  </p:cSld>
  <p:clrMapOvr>
    <a:masterClrMapping/>
  </p:clrMapOvr>
  <p:transition advTm="50420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43592</TotalTime>
  <Words>2396</Words>
  <Application>Microsoft Office PowerPoint</Application>
  <PresentationFormat>화면 슬라이드 쇼(4:3)</PresentationFormat>
  <Paragraphs>506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문제해결 규칙 작성 배경</vt:lpstr>
      <vt:lpstr>문제해결 규칙 01</vt:lpstr>
      <vt:lpstr>문제해결 규칙 02</vt:lpstr>
      <vt:lpstr>문제해결 규칙 03</vt:lpstr>
      <vt:lpstr>문제해결 규칙 04</vt:lpstr>
      <vt:lpstr>문제해결 규칙 05</vt:lpstr>
      <vt:lpstr>문제해결 규칙 06</vt:lpstr>
      <vt:lpstr>문제해결 규칙 07</vt:lpstr>
      <vt:lpstr>문제해결 규칙 08</vt:lpstr>
      <vt:lpstr>문제해결 규칙 09</vt:lpstr>
      <vt:lpstr>문제해결 규칙 10</vt:lpstr>
      <vt:lpstr>문제해결 규칙 11</vt:lpstr>
      <vt:lpstr>문제해결 규칙 12</vt:lpstr>
      <vt:lpstr>문제해결 규칙 13</vt:lpstr>
      <vt:lpstr>문제해결 규칙 14</vt:lpstr>
      <vt:lpstr>문제해결 규칙 15</vt:lpstr>
      <vt:lpstr>문제해결 규칙 16</vt:lpstr>
      <vt:lpstr>문제해결 규칙 17</vt:lpstr>
      <vt:lpstr>문제해결 규칙 18</vt:lpstr>
      <vt:lpstr>문제해결 규칙 19</vt:lpstr>
      <vt:lpstr>문제해결 규칙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오 혜민</cp:lastModifiedBy>
  <cp:revision>3214</cp:revision>
  <cp:lastPrinted>2006-07-05T10:01:35Z</cp:lastPrinted>
  <dcterms:created xsi:type="dcterms:W3CDTF">2004-08-18T11:28:05Z</dcterms:created>
  <dcterms:modified xsi:type="dcterms:W3CDTF">2023-04-10T00:53:17Z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