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77" r:id="rId6"/>
    <p:sldId id="348" r:id="rId7"/>
    <p:sldId id="358" r:id="rId8"/>
    <p:sldId id="359" r:id="rId9"/>
    <p:sldId id="376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268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113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  <p15:guide id="6" pos="113" userDrawn="1">
          <p15:clr>
            <a:srgbClr val="A4A3A4"/>
          </p15:clr>
        </p15:guide>
        <p15:guide id="7" orient="horz" pos="845" userDrawn="1">
          <p15:clr>
            <a:srgbClr val="A4A3A4"/>
          </p15:clr>
        </p15:guide>
        <p15:guide id="8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2E0"/>
    <a:srgbClr val="0000FF"/>
    <a:srgbClr val="A5D6E3"/>
    <a:srgbClr val="76C0D4"/>
    <a:srgbClr val="8BB7FF"/>
    <a:srgbClr val="50AEC8"/>
    <a:srgbClr val="79C1D5"/>
    <a:srgbClr val="5B89C1"/>
    <a:srgbClr val="5283BE"/>
    <a:srgbClr val="97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06" d="100"/>
          <a:sy n="106" d="100"/>
        </p:scale>
        <p:origin x="1668" y="108"/>
      </p:cViewPr>
      <p:guideLst>
        <p:guide orient="horz" pos="2160"/>
        <p:guide orient="horz" pos="3113"/>
        <p:guide orient="horz" pos="754"/>
        <p:guide pos="2880"/>
        <p:guide orient="horz" pos="3657"/>
        <p:guide pos="113"/>
        <p:guide orient="horz" pos="84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7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8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0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3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9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9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3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70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2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5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47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7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3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3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9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9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9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7.xml"/><Relationship Id="rId7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1.xml"/><Relationship Id="rId7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6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9.xml"/><Relationship Id="rId7" Type="http://schemas.openxmlformats.org/officeDocument/2006/relationships/image" Target="../media/image1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3.xml"/><Relationship Id="rId7" Type="http://schemas.openxmlformats.org/officeDocument/2006/relationships/image" Target="../media/image19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7.xml"/><Relationship Id="rId7" Type="http://schemas.openxmlformats.org/officeDocument/2006/relationships/image" Target="../media/image2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51.xml"/><Relationship Id="rId7" Type="http://schemas.openxmlformats.org/officeDocument/2006/relationships/image" Target="../media/image2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5.xml"/><Relationship Id="rId7" Type="http://schemas.openxmlformats.org/officeDocument/2006/relationships/image" Target="../media/image2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59.xml"/><Relationship Id="rId7" Type="http://schemas.openxmlformats.org/officeDocument/2006/relationships/image" Target="../media/image2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63.xml"/><Relationship Id="rId7" Type="http://schemas.openxmlformats.org/officeDocument/2006/relationships/image" Target="../media/image30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67.xml"/><Relationship Id="rId7" Type="http://schemas.openxmlformats.org/officeDocument/2006/relationships/image" Target="../media/image32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6.png"/><Relationship Id="rId5" Type="http://schemas.openxmlformats.org/officeDocument/2006/relationships/tags" Target="../tags/tag13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3060232" y="4149080"/>
            <a:ext cx="295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2024.  6.  3.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***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617031"/>
            <a:chOff x="157020" y="3061083"/>
            <a:chExt cx="8712968" cy="61703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2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논문 준비 정리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762647-BA11-5C77-7462-B51706C9D45F}"/>
              </a:ext>
            </a:extLst>
          </p:cNvPr>
          <p:cNvSpPr txBox="1"/>
          <p:nvPr/>
        </p:nvSpPr>
        <p:spPr>
          <a:xfrm>
            <a:off x="697203" y="2424525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chatGPT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WBS(Work Breakdown Structure) </a:t>
            </a:r>
          </a:p>
          <a:p>
            <a:pPr algn="ctr"/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자동화를 위한 연구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C4D47F-D81C-9B7A-C3DD-86F4FADCB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23" y="1289014"/>
            <a:ext cx="4343869" cy="28269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B5642B-6640-133A-2559-5C36D4861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6474" y="1331367"/>
            <a:ext cx="4343869" cy="5227836"/>
          </a:xfrm>
          <a:prstGeom prst="rect">
            <a:avLst/>
          </a:prstGeom>
        </p:spPr>
      </p:pic>
      <p:grpSp>
        <p:nvGrpSpPr>
          <p:cNvPr id="13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DEF8B0E5-A803-76A1-6E4D-10FFC844975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7544" y="4206669"/>
            <a:ext cx="2501647" cy="323008"/>
            <a:chOff x="2932042" y="1149496"/>
            <a:chExt cx="2501647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1A5136-857C-6A94-FC8C-EA9EC8C7374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932042" y="1216186"/>
              <a:ext cx="2501647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_01, WBS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일반 작성 방식 확인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63BC888-60C5-4CD0-2E63-61477770F73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5ED27C7-8876-9BFB-BFE3-826E6E630E63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35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294B1C-92E5-D85A-E8B3-992008FD9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12" y="1291678"/>
            <a:ext cx="4333180" cy="2092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F80B2-5100-6E9F-311D-7D112F467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900" y="1338039"/>
            <a:ext cx="4443288" cy="5004920"/>
          </a:xfrm>
          <a:prstGeom prst="rect">
            <a:avLst/>
          </a:prstGeom>
        </p:spPr>
      </p:pic>
      <p:grpSp>
        <p:nvGrpSpPr>
          <p:cNvPr id="13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7E3248EB-CD35-C7AD-CAD2-DA06337879B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88547" y="3532380"/>
            <a:ext cx="3578865" cy="323008"/>
            <a:chOff x="2393435" y="1149496"/>
            <a:chExt cx="3578865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FBB070-836B-CB12-928D-998FEDDAAAE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93435" y="1216186"/>
              <a:ext cx="3578865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_02, WBS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에 들어가는 일반 업무분류체계 확인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2E5EB2F-5ED5-57B1-F57A-B2CE9651E96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125E4A-530A-CB66-FDDC-FBEE7CF11265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77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5452F8-90F5-9715-4BD3-DBF86328A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8" y="1373749"/>
            <a:ext cx="4273550" cy="44862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671F3F-AA99-91D0-84F1-287595371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1" y="1340768"/>
            <a:ext cx="4572000" cy="37917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91F7C-07E5-0877-27C3-9C0090A18059}"/>
              </a:ext>
            </a:extLst>
          </p:cNvPr>
          <p:cNvSpPr/>
          <p:nvPr/>
        </p:nvSpPr>
        <p:spPr>
          <a:xfrm>
            <a:off x="6755101" y="3645025"/>
            <a:ext cx="2304256" cy="1440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9E988EC2-A590-9D29-24F2-D2C580694C8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28815" y="5914304"/>
            <a:ext cx="3298339" cy="520175"/>
            <a:chOff x="2533703" y="1149496"/>
            <a:chExt cx="3298339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AAEF71E-D919-25A0-209C-7E2391C4C50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533703" y="1216186"/>
              <a:ext cx="3298339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_01,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당사 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WBS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업무분류체계 소개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_02,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업무분류체계의 상위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개념 소개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D0C915-D14F-393C-8DC1-B91A03B9D5E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ED2CC8A-00A5-DB15-2E25-9C50255866E0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5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78EAE-4736-0CD7-75BC-9ADB53A16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223" y="1352184"/>
            <a:ext cx="4233315" cy="44777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A109D7-E889-0E49-2A5D-BF3C3CA764F4}"/>
              </a:ext>
            </a:extLst>
          </p:cNvPr>
          <p:cNvSpPr/>
          <p:nvPr/>
        </p:nvSpPr>
        <p:spPr>
          <a:xfrm>
            <a:off x="292306" y="1572032"/>
            <a:ext cx="3984041" cy="1800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60914C-57D5-BD1A-4776-7EA663B74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352184"/>
            <a:ext cx="4548399" cy="3578178"/>
          </a:xfrm>
          <a:prstGeom prst="rect">
            <a:avLst/>
          </a:prstGeom>
        </p:spPr>
      </p:pic>
      <p:grpSp>
        <p:nvGrpSpPr>
          <p:cNvPr id="12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2FC84CFE-97E6-9E8B-560F-F078F6A9536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3436" y="5914304"/>
            <a:ext cx="3489097" cy="323008"/>
            <a:chOff x="2438324" y="1149496"/>
            <a:chExt cx="3489097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264AB70-3115-FC58-82A1-E87EC54E8E6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38324" y="1216186"/>
              <a:ext cx="3489097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_01,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당사 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WBS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업무분류체계 소개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 수정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DE92BD-1EF3-7414-1DAE-87BCBE17D67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EB8C7CE-9CE3-4586-44BD-19CD861A4ABF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44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F3877-9698-8C73-3F20-7EB577DB69DB}"/>
              </a:ext>
            </a:extLst>
          </p:cNvPr>
          <p:cNvSpPr txBox="1"/>
          <p:nvPr/>
        </p:nvSpPr>
        <p:spPr>
          <a:xfrm>
            <a:off x="181352" y="1370246"/>
            <a:ext cx="4318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그럼 이제 업무 분류 체계에서 각 업무에 대한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에 대해서 설명해 드리겠습니다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WBS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를 작성할 때 각 업무 마다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을 계산해서 입력해야 합니다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을 계산할 때 각 업무에 대한 분류체계의 계층에 대한 이해가 필요합니다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각각의 업무 분류체계에서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첫 번째 계층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두 번째 계층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", 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세 번째 계층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네 번째 계층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은 종속관계를 가지고 있습니다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각 계층은 상위계층의 작업에 연결되어 있으며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상위계층 작업을 완료하는데 필요한 업무가 종속 관계로 분류되어 있습니다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계층 및 종속관계가 중요한 이유는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하위 계층 작업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의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은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상위 계층 작업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의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의 범위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기간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를 벗어날 수 없는 규칙이 있어서입니다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그 규칙은 하위 계층 작업의 시작일은 상위 계층 작업의 시작일과 같거나 느려야 하고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하위 계층 작업의 종료일은 상위 계층 작업의 종료일과 같거나 빨라야 됩니다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간단하게 표시하면 아래와 같습니다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ㅇ 첫 번째 계층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&lt;=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두 번째 계층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&amp;&amp;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첫 번째 계층 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&gt;=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두 번째 계층 종료일 </a:t>
            </a:r>
            <a:endParaRPr lang="en-US" altLang="ko-KR" sz="800" b="0" i="0">
              <a:solidFill>
                <a:srgbClr val="0D0D0D"/>
              </a:solidFill>
              <a:effectLst/>
              <a:highlight>
                <a:srgbClr val="AAC2E0"/>
              </a:highlight>
              <a:latin typeface="Söhne"/>
            </a:endParaRP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ㅇ 두 번째 계층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&lt;=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세 번째 계층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&amp;&amp;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두 번째 계층 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&gt;=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세 번째 계층 종료일 </a:t>
            </a:r>
            <a:endParaRPr lang="en-US" altLang="ko-KR" sz="800" b="0" i="0">
              <a:solidFill>
                <a:srgbClr val="0D0D0D"/>
              </a:solidFill>
              <a:effectLst/>
              <a:highlight>
                <a:srgbClr val="AAC2E0"/>
              </a:highlight>
              <a:latin typeface="Söhne"/>
            </a:endParaRP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ㅇ 세 번째 계층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&lt;=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네 번째 계층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&amp;&amp;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세 번째 계층 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&gt;= </a:t>
            </a:r>
            <a:r>
              <a:rPr lang="ko-KR" altLang="en-US" sz="800" b="0" i="0">
                <a:solidFill>
                  <a:srgbClr val="0D0D0D"/>
                </a:solidFill>
                <a:effectLst/>
                <a:highlight>
                  <a:srgbClr val="AAC2E0"/>
                </a:highlight>
                <a:latin typeface="Söhne"/>
              </a:rPr>
              <a:t>네 번째 계층 종료일 </a:t>
            </a:r>
            <a:endParaRPr lang="en-US" altLang="ko-KR" sz="800" b="0" i="0">
              <a:solidFill>
                <a:srgbClr val="0D0D0D"/>
              </a:solidFill>
              <a:effectLst/>
              <a:highlight>
                <a:srgbClr val="AAC2E0"/>
              </a:highlight>
              <a:latin typeface="Söhne"/>
            </a:endParaRPr>
          </a:p>
          <a:p>
            <a:endParaRPr lang="en-US" altLang="ko-KR" sz="800">
              <a:solidFill>
                <a:srgbClr val="0D0D0D"/>
              </a:solidFill>
              <a:latin typeface="Söhne"/>
            </a:endParaRP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예를 들어 상위 계층 작업이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2024.05.01,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2024.05.12"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이었을 때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하위 계층 작업이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2024.05.02,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2024.05.12"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인 경우 괜찮지만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하위 계층 작업이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2024.04.29,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2024.05.12"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인 경우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하위 계층 작업의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2024.04.29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가 상위 계층 작업의 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2024.05.01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보다 빠르기 때문에 안됩니다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또한 하위 계층 작업이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시작일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2024.05.02,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2024.05.15"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인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경우 하위 계층 작업의 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2024.05.15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가 상위 계층 작업의 종료일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2024.05.12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보다 느리기 때문에 안됩니다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endParaRPr lang="en-US" altLang="ko-KR" sz="800">
              <a:solidFill>
                <a:srgbClr val="0D0D0D"/>
              </a:solidFill>
              <a:latin typeface="Söhne"/>
            </a:endParaRPr>
          </a:p>
          <a:p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WBS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를 작성할 때 각각의 업무에 대한 시작일 및 종료일을 계산할 때 이 규칙은 절대적입니다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altLang="ko-KR" sz="800">
              <a:solidFill>
                <a:srgbClr val="0D0D0D"/>
              </a:solidFill>
              <a:latin typeface="Söhne"/>
            </a:endParaRP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우리 회사에서 이전에 진행한 프로젝트에서 첫 번째 계층 및 두 번째 계층의 시작일 및 종료일을 작성한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WBS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예시 내용입니다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첫 번째 계층 두 번째 계층 시작일 완료일 </a:t>
            </a:r>
            <a:endParaRPr lang="en-US" altLang="ko-KR" sz="800" b="0" i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프로젝트 관리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2023-06-02 2023-11-13 </a:t>
            </a:r>
          </a:p>
          <a:p>
            <a:r>
              <a:rPr lang="en-US" altLang="ko-KR" sz="800">
                <a:solidFill>
                  <a:srgbClr val="0D0D0D"/>
                </a:solidFill>
                <a:latin typeface="Söhne"/>
              </a:rPr>
              <a:t>	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프로젝트 착수 및 계획수립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2023-06-02 2023-06-02 </a:t>
            </a:r>
          </a:p>
          <a:p>
            <a:r>
              <a:rPr lang="en-US" altLang="ko-KR" sz="800">
                <a:solidFill>
                  <a:srgbClr val="0D0D0D"/>
                </a:solidFill>
                <a:latin typeface="Söhne"/>
              </a:rPr>
              <a:t>	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프로젝트 수행 및 통제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2023-07-03 2023-11-13</a:t>
            </a:r>
          </a:p>
          <a:p>
            <a:r>
              <a:rPr lang="en-US" altLang="ko-KR" sz="800">
                <a:solidFill>
                  <a:srgbClr val="0D0D0D"/>
                </a:solidFill>
                <a:latin typeface="Söhne"/>
              </a:rPr>
              <a:t>	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프로젝트 종료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2023-10-02 2023-11-13 </a:t>
            </a:r>
          </a:p>
          <a:p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시스템 개발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2023-06-08 2023-11-13 </a:t>
            </a:r>
          </a:p>
          <a:p>
            <a:r>
              <a:rPr lang="en-US" altLang="ko-KR" sz="800">
                <a:solidFill>
                  <a:srgbClr val="0D0D0D"/>
                </a:solidFill>
                <a:latin typeface="Söhne"/>
              </a:rPr>
              <a:t>	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분석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2023-06-08 2023-07-14 </a:t>
            </a:r>
          </a:p>
          <a:p>
            <a:r>
              <a:rPr lang="en-US" altLang="ko-KR" sz="800">
                <a:solidFill>
                  <a:srgbClr val="0D0D0D"/>
                </a:solidFill>
                <a:latin typeface="Söhne"/>
              </a:rPr>
              <a:t>	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설계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2023-07-10 2023-09-11 </a:t>
            </a:r>
          </a:p>
          <a:p>
            <a:r>
              <a:rPr lang="en-US" altLang="ko-KR" sz="800">
                <a:solidFill>
                  <a:srgbClr val="0D0D0D"/>
                </a:solidFill>
                <a:latin typeface="Söhne"/>
              </a:rPr>
              <a:t>	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개발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2023-07-10 2023-10-30 </a:t>
            </a:r>
          </a:p>
          <a:p>
            <a:r>
              <a:rPr lang="en-US" altLang="ko-KR" sz="800">
                <a:solidFill>
                  <a:srgbClr val="0D0D0D"/>
                </a:solidFill>
                <a:latin typeface="Söhne"/>
              </a:rPr>
              <a:t>	</a:t>
            </a:r>
            <a:r>
              <a:rPr lang="ko-KR" altLang="en-US" sz="800" b="0" i="0">
                <a:solidFill>
                  <a:srgbClr val="0D0D0D"/>
                </a:solidFill>
                <a:effectLst/>
                <a:latin typeface="Söhne"/>
              </a:rPr>
              <a:t>이행 </a:t>
            </a:r>
            <a:r>
              <a:rPr lang="en-US" altLang="ko-KR" sz="800" b="0" i="0">
                <a:solidFill>
                  <a:srgbClr val="0D0D0D"/>
                </a:solidFill>
                <a:effectLst/>
                <a:latin typeface="Söhne"/>
              </a:rPr>
              <a:t>2023-10-02 2023-11-28</a:t>
            </a:r>
            <a:endParaRPr lang="ko-KR" altLang="en-US" sz="8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809EA2-5E14-F31A-DF96-74DA512CD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1370246"/>
            <a:ext cx="4177034" cy="5382776"/>
          </a:xfrm>
          <a:prstGeom prst="rect">
            <a:avLst/>
          </a:prstGeom>
        </p:spPr>
      </p:pic>
      <p:grpSp>
        <p:nvGrpSpPr>
          <p:cNvPr id="11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B99F5C21-9236-7FB9-715E-93E033752C7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7142" y="5914304"/>
            <a:ext cx="3381695" cy="323008"/>
            <a:chOff x="2492030" y="1149496"/>
            <a:chExt cx="3381695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9FFB7F1-C521-83EF-20B1-821190B004E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92030" y="1216186"/>
              <a:ext cx="3381695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_03,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시작일 및 종료일 상위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개념 소개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7FDB99C-0C94-36B9-D30F-9AA98CCA3DA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B785634-3023-6F3D-09FC-8CC817EB764B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26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F320C3-2868-E94E-CCC7-9C3CFA866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90" y="1281097"/>
            <a:ext cx="4305450" cy="4092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5B8D87-F991-0975-50E3-DAF10A2B1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399" y="1291938"/>
            <a:ext cx="4572000" cy="4098292"/>
          </a:xfrm>
          <a:prstGeom prst="rect">
            <a:avLst/>
          </a:prstGeom>
        </p:spPr>
      </p:pic>
      <p:grpSp>
        <p:nvGrpSpPr>
          <p:cNvPr id="11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E3A56F8F-ACED-74C3-CC16-60EDDE39668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8527" y="5914304"/>
            <a:ext cx="4038926" cy="323008"/>
            <a:chOff x="2163415" y="1149496"/>
            <a:chExt cx="4038926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FCFB095-A826-B956-6FB4-4A816685E9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163415" y="1216186"/>
              <a:ext cx="4038926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_01,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두번째 계층 시작일 및 종료일 계산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EC0AD03-FA49-3365-DD66-0421AD99418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6928748-B3F7-9713-AA3A-259D6928C9DF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02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FD6441-6D75-F9C9-487A-F4D70454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12" y="1364140"/>
            <a:ext cx="4258269" cy="54966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9EDC6A-4F27-86D3-6D47-6FDF6A240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399" y="1364140"/>
            <a:ext cx="4439689" cy="52539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98B75B-5E07-931C-490D-2FED090E9D89}"/>
              </a:ext>
            </a:extLst>
          </p:cNvPr>
          <p:cNvSpPr/>
          <p:nvPr/>
        </p:nvSpPr>
        <p:spPr>
          <a:xfrm>
            <a:off x="4898132" y="2996952"/>
            <a:ext cx="4007048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8C5633FD-D89C-90F5-9DF3-F68A87B950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76617" y="5914304"/>
            <a:ext cx="2988732" cy="520175"/>
            <a:chOff x="2688514" y="1149496"/>
            <a:chExt cx="2988732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C096DE-548C-4D65-3635-B105B7A9D27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88514" y="1216186"/>
              <a:ext cx="2988732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_02,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 중 “프로젝트 관리” 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계층 시작일 및 종료일 계산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1C39794-596B-1996-BD0E-25C69883B1D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87CF8D2-9297-AA13-91B7-6633BB382739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91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9ECC2-37AD-E878-E290-D2DA08AED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34" y="1305327"/>
            <a:ext cx="4263403" cy="14892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858B08-00A5-75EE-11B0-6E1157B2D4D6}"/>
              </a:ext>
            </a:extLst>
          </p:cNvPr>
          <p:cNvSpPr/>
          <p:nvPr/>
        </p:nvSpPr>
        <p:spPr>
          <a:xfrm>
            <a:off x="300356" y="2267386"/>
            <a:ext cx="4007048" cy="442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4B2D1E-7A13-42E0-6B1D-D0AE49E5B0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400" y="1393661"/>
            <a:ext cx="4572000" cy="5103459"/>
          </a:xfrm>
          <a:prstGeom prst="rect">
            <a:avLst/>
          </a:prstGeom>
        </p:spPr>
      </p:pic>
      <p:grpSp>
        <p:nvGrpSpPr>
          <p:cNvPr id="12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F52C839B-0598-70EC-4462-5F6AB4C5EB4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76617" y="5914304"/>
            <a:ext cx="2988732" cy="520175"/>
            <a:chOff x="2688514" y="1149496"/>
            <a:chExt cx="2988732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F22809-ADED-EC28-06B8-82B07F597AF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88514" y="1216186"/>
              <a:ext cx="2988732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_02,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 중 “프로젝트 관리” 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계층 시작일 및 종료일 계산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오류수정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3E858A-E2F5-D0A8-4080-A341754D065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CF1135-154E-CC42-4D05-D187C7D1ECBD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85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74D4F7-7953-1753-B163-324A51E95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12" y="1343429"/>
            <a:ext cx="4191585" cy="55145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FDCB02-7A85-7674-5DBF-4D14EEF1C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955" y="1324441"/>
            <a:ext cx="4295517" cy="5241635"/>
          </a:xfrm>
          <a:prstGeom prst="rect">
            <a:avLst/>
          </a:prstGeom>
        </p:spPr>
      </p:pic>
      <p:grpSp>
        <p:nvGrpSpPr>
          <p:cNvPr id="11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8BB5DAE8-9F40-D1B0-2A04-1250DAF7DC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7656" y="5914304"/>
            <a:ext cx="3466655" cy="520175"/>
            <a:chOff x="2449553" y="1149496"/>
            <a:chExt cx="3466655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F5DC0C7-B45B-E42C-62CE-6627D2A2B0E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49553" y="1216186"/>
              <a:ext cx="3466655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_03,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 중 “시스템 개발” 중 “분석” 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계층 시작일 및 종료일 계산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085799D-B5C9-629F-6BA8-8FA438D3D84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8AC01BA-CA2D-A112-C8B0-23FFA0476BC7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89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6127B9-BE03-3510-A50A-C64780DAD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12" y="1343429"/>
            <a:ext cx="4143953" cy="5409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672A3D-0CEA-805F-22C0-2B7B4CDBF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2744" y="1349736"/>
            <a:ext cx="4607655" cy="5444737"/>
          </a:xfrm>
          <a:prstGeom prst="rect">
            <a:avLst/>
          </a:prstGeom>
        </p:spPr>
      </p:pic>
      <p:grpSp>
        <p:nvGrpSpPr>
          <p:cNvPr id="11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3789DD47-27BB-ECFA-AE83-27F50053F6D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7656" y="5914304"/>
            <a:ext cx="3466655" cy="520175"/>
            <a:chOff x="2449553" y="1149496"/>
            <a:chExt cx="3466655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3E11AA-F34A-EAF4-3DDB-F7291C1A5DB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49553" y="1216186"/>
              <a:ext cx="3466655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_04,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 중 “시스템 개발” 중 “설계” 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계층 시작일 및 종료일 계산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00A296C-9FA6-0EAB-7FA8-41D108695F9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D47756B-7EEF-B6C3-A796-FFE5ED564DC1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8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작업환경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BE4346-CBE9-EFCC-54B7-3E1CF2F7C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78061"/>
              </p:ext>
            </p:extLst>
          </p:nvPr>
        </p:nvGraphicFramePr>
        <p:xfrm>
          <a:off x="395536" y="1196752"/>
          <a:ext cx="83529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235137159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1601308177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61798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7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사용 모델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ChatGPT 4o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5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사용 엔지니어링 기법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One-shot CoT(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사고사슬</a:t>
                      </a:r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06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7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65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2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E709A1-EB98-E5A5-7239-D17211613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12" y="1343428"/>
            <a:ext cx="4182059" cy="5409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148BCC-1245-950B-246C-4F364AD26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399" y="1341390"/>
            <a:ext cx="4439689" cy="50913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7A87FA-BD07-BCD1-BF6A-94699D0BB1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762" y="4789543"/>
            <a:ext cx="4144061" cy="1760689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</p:pic>
      <p:grpSp>
        <p:nvGrpSpPr>
          <p:cNvPr id="13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57936A0E-3924-B9E0-8B53-92A502EBE4D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7656" y="5914304"/>
            <a:ext cx="3466655" cy="520175"/>
            <a:chOff x="2449553" y="1149496"/>
            <a:chExt cx="3466655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93F213-0CA0-F1ED-7819-FD072529AA6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49553" y="1216186"/>
              <a:ext cx="3466655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_05,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 중 “시스템 개발” 중 “개발” 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계층 시작일 및 종료일 계산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4DB47AF-B617-A144-F993-D8F86D024B2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17659D6-FB44-B524-F688-A0C946F7BCFB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55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D65754-BBC5-DA10-C4B7-7AF8E538B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95" y="1327037"/>
            <a:ext cx="4105848" cy="53823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51CBCD-4E3F-2741-621B-80DB0DC62653}"/>
              </a:ext>
            </a:extLst>
          </p:cNvPr>
          <p:cNvSpPr/>
          <p:nvPr/>
        </p:nvSpPr>
        <p:spPr>
          <a:xfrm>
            <a:off x="217377" y="1537742"/>
            <a:ext cx="4007048" cy="1872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8CBA35-5D7F-8ABE-3846-172BD39B9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328976"/>
            <a:ext cx="4427294" cy="5055684"/>
          </a:xfrm>
          <a:prstGeom prst="rect">
            <a:avLst/>
          </a:prstGeom>
        </p:spPr>
      </p:pic>
      <p:grpSp>
        <p:nvGrpSpPr>
          <p:cNvPr id="12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0E2DEC71-901F-15C6-BF08-B61A39BD8CD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7656" y="5914304"/>
            <a:ext cx="3466655" cy="520175"/>
            <a:chOff x="2449553" y="1149496"/>
            <a:chExt cx="3466655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925AF1-60F1-930F-F25F-C29B039228D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49553" y="1216186"/>
              <a:ext cx="3466655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_05,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 중 “시스템 개발” 중 “개발” 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계층 시작일 및 종료일 계산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오류수정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80531D5-AB5C-5E97-D9CE-B699B479E0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0D61ED7-AC64-2B42-82F6-69C646753554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31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DB99F2-19A4-4519-B7DF-09862642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88" y="1368333"/>
            <a:ext cx="4191585" cy="5489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21C9A1-618A-E165-C1F7-A54648A15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400" y="1317079"/>
            <a:ext cx="4599984" cy="5359277"/>
          </a:xfrm>
          <a:prstGeom prst="rect">
            <a:avLst/>
          </a:prstGeom>
        </p:spPr>
      </p:pic>
      <p:grpSp>
        <p:nvGrpSpPr>
          <p:cNvPr id="11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71292E53-B38A-6CDA-4EF3-486CF77143D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7656" y="5914304"/>
            <a:ext cx="3466655" cy="520175"/>
            <a:chOff x="2449553" y="1149496"/>
            <a:chExt cx="3466655" cy="5201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34CB77-B532-D669-9DB2-7B9F8CCFFF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49553" y="1216186"/>
              <a:ext cx="3466655" cy="45348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단계</a:t>
              </a:r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_06,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첫번째 계층 중 “시스템 개발” 중 “이행” </a:t>
              </a:r>
              <a:endParaRPr lang="en-US" altLang="ko-KR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하위 계층 시작일 및 종료일 계산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648D3CD-510B-F12B-DF8D-30A2F829F88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9E58412-EE71-3437-6E51-2AC3D830D69F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3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작업진행 순서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BE4346-CBE9-EFCC-54B7-3E1CF2F7C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500"/>
              </p:ext>
            </p:extLst>
          </p:nvPr>
        </p:nvGraphicFramePr>
        <p:xfrm>
          <a:off x="395536" y="1196752"/>
          <a:ext cx="8352928" cy="292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235137159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1601308177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61798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7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Persona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설정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Task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명시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작업진행 순서 전달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Format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지정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5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 방식 확인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06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 </a:t>
                      </a:r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방식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당사기준 </a:t>
                      </a:r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7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04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 내용 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65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작업진행 순서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세부 작업내용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1BC8D-279A-6F99-F7F1-51A17CD83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2882"/>
              </p:ext>
            </p:extLst>
          </p:nvPr>
        </p:nvGraphicFramePr>
        <p:xfrm>
          <a:off x="395536" y="1196752"/>
          <a:ext cx="835292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23513715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0130817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17987772"/>
                    </a:ext>
                  </a:extLst>
                </a:gridCol>
              </a:tblGrid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세부작업내용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73813"/>
                  </a:ext>
                </a:extLst>
              </a:tr>
              <a:tr h="60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Persona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설정</a:t>
                      </a:r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Task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명시</a:t>
                      </a:r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작업진행 순서 전달</a:t>
                      </a:r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Format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지정</a:t>
                      </a:r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5976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 방식 확인</a:t>
                      </a:r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06438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일반 작성 방식 확인</a:t>
                      </a:r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05232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에 들어가는 일반 업무분류체계 확인</a:t>
                      </a:r>
                      <a:endParaRPr lang="en-US" altLang="ko-KR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105113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방식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소개</a:t>
                      </a:r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05194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업무분류체계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35375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업무분류체계의 상위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개념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9213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시작일 및 종료일 상위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개념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2353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당사기준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76254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두번째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40078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관리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46691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분석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513989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설계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914356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개발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342626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이행</a:t>
                      </a:r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80770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04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 내용 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각 단계 출력 결과 오류 발견시 수정 진행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65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작업진행 순서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출력값 오류 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1BC8D-279A-6F99-F7F1-51A17CD83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10578"/>
              </p:ext>
            </p:extLst>
          </p:nvPr>
        </p:nvGraphicFramePr>
        <p:xfrm>
          <a:off x="395536" y="1196752"/>
          <a:ext cx="8352928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23513715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0130817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17987772"/>
                    </a:ext>
                  </a:extLst>
                </a:gridCol>
              </a:tblGrid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세부작업내용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73813"/>
                  </a:ext>
                </a:extLst>
              </a:tr>
              <a:tr h="60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Persona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설정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Task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명시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작업진행 순서 전달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Format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지정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5976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 방식 확인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06438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일반 작성 방식 확인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05232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에 들어가는 일반 업무분류체계 확인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105113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방식 </a:t>
                      </a:r>
                      <a:r>
                        <a:rPr lang="ko-KR" altLang="en-US" sz="105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소개</a:t>
                      </a:r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05194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업무분류체계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35375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업무분류체계의 상위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개념 소개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100" b="1">
                          <a:solidFill>
                            <a:srgbClr val="FF0000"/>
                          </a:solidFill>
                        </a:rPr>
                        <a:t>업무분류 명칭을 다르게 출력하는 오류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9213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시작일 및 종료일 상위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개념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2353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당사기준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76254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두번째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40078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관리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11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월간보고 일자가 현실에 맞지 않는 오류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466911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분석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513989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설계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914356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개발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  <a:endParaRPr lang="en-US" altLang="ko-KR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100" b="1">
                          <a:solidFill>
                            <a:srgbClr val="FF0000"/>
                          </a:solidFill>
                        </a:rPr>
                        <a:t>하위 계층의 일부 업무 시작일 및 종료일 계산 오류</a:t>
                      </a:r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342626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첫번째 계층 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시스템 개발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중 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이행</a:t>
                      </a:r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하위 계층 시작일 및 종료일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80770"/>
                  </a:ext>
                </a:extLst>
              </a:tr>
              <a:tr h="200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04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 내용 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각 단계 출력 결과 오류 발견시 수정 진행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65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38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작업방식과 비교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1BC8D-279A-6F99-F7F1-51A17CD83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37074"/>
              </p:ext>
            </p:extLst>
          </p:nvPr>
        </p:nvGraphicFramePr>
        <p:xfrm>
          <a:off x="395536" y="1196752"/>
          <a:ext cx="8352928" cy="218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23513715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601308177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61798777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436780482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기존 작업 방식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chatGPT 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73813"/>
                  </a:ext>
                </a:extLst>
              </a:tr>
              <a:tr h="3480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차 자료 작성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시간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차 자료 작성</a:t>
                      </a:r>
                      <a:endParaRPr kumimoji="0" lang="en-US" altLang="ko-KR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EECE1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rgbClr val="0070C0"/>
                          </a:solidFill>
                        </a:rPr>
                        <a:t>0.5</a:t>
                      </a:r>
                      <a:r>
                        <a:rPr lang="ko-KR" altLang="en-US" sz="2000" b="1">
                          <a:solidFill>
                            <a:srgbClr val="0070C0"/>
                          </a:solidFill>
                        </a:rPr>
                        <a:t>시간</a:t>
                      </a:r>
                      <a:endParaRPr lang="en-US" altLang="ko-KR" sz="20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59761"/>
                  </a:ext>
                </a:extLst>
              </a:tr>
              <a:tr h="348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차 검토 및 수정</a:t>
                      </a:r>
                      <a:endParaRPr kumimoji="0" lang="en-US" altLang="ko-KR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EECE1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2000" b="1">
                          <a:solidFill>
                            <a:srgbClr val="0070C0"/>
                          </a:solidFill>
                        </a:rPr>
                        <a:t>시간</a:t>
                      </a:r>
                      <a:endParaRPr lang="en-US" altLang="ko-KR" sz="20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772538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검토 및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시간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6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시간</a:t>
                      </a:r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643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A4A73E-759A-2D52-C47F-7AF7369A82DF}"/>
              </a:ext>
            </a:extLst>
          </p:cNvPr>
          <p:cNvSpPr txBox="1"/>
          <p:nvPr/>
        </p:nvSpPr>
        <p:spPr>
          <a:xfrm>
            <a:off x="333946" y="3832746"/>
            <a:ext cx="8477001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** “1</a:t>
            </a:r>
            <a:r>
              <a:rPr lang="ko-KR" altLang="en-US" sz="1400" b="1">
                <a:solidFill>
                  <a:srgbClr val="0070C0"/>
                </a:solidFill>
              </a:rPr>
              <a:t>차 자료 작성</a:t>
            </a:r>
            <a:r>
              <a:rPr lang="en-US" altLang="ko-KR" sz="1400" b="1">
                <a:solidFill>
                  <a:srgbClr val="0070C0"/>
                </a:solidFill>
              </a:rPr>
              <a:t>” </a:t>
            </a:r>
            <a:r>
              <a:rPr lang="ko-KR" altLang="en-US" sz="1400" b="1">
                <a:solidFill>
                  <a:srgbClr val="0070C0"/>
                </a:solidFill>
              </a:rPr>
              <a:t>시간 획기적 단축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** “1</a:t>
            </a:r>
            <a:r>
              <a:rPr lang="ko-KR" altLang="en-US" sz="1400" b="1">
                <a:solidFill>
                  <a:srgbClr val="0070C0"/>
                </a:solidFill>
              </a:rPr>
              <a:t>차 검토 및 수정</a:t>
            </a:r>
            <a:r>
              <a:rPr lang="en-US" altLang="ko-KR" sz="1400" b="1">
                <a:solidFill>
                  <a:srgbClr val="0070C0"/>
                </a:solidFill>
              </a:rPr>
              <a:t>”</a:t>
            </a:r>
            <a:r>
              <a:rPr lang="ko-KR" altLang="en-US" sz="1400" b="1">
                <a:solidFill>
                  <a:srgbClr val="0070C0"/>
                </a:solidFill>
              </a:rPr>
              <a:t>으로 업무 정확성 향상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/>
              <a:t>    -&gt; </a:t>
            </a:r>
            <a:r>
              <a:rPr lang="ko-KR" altLang="en-US" sz="1400"/>
              <a:t>기존에는 </a:t>
            </a:r>
            <a:r>
              <a:rPr lang="en-US" altLang="ko-KR" sz="1400"/>
              <a:t>PM</a:t>
            </a:r>
            <a:r>
              <a:rPr lang="ko-KR" altLang="en-US" sz="1400"/>
              <a:t>이 </a:t>
            </a:r>
            <a:r>
              <a:rPr lang="en-US" altLang="ko-KR" sz="1400"/>
              <a:t>“1</a:t>
            </a:r>
            <a:r>
              <a:rPr lang="ko-KR" altLang="en-US" sz="1400"/>
              <a:t>차 자료 작성</a:t>
            </a:r>
            <a:r>
              <a:rPr lang="en-US" altLang="ko-KR" sz="1400"/>
              <a:t>”</a:t>
            </a:r>
            <a:r>
              <a:rPr lang="ko-KR" altLang="en-US" sz="1400"/>
              <a:t>을 한 이후 </a:t>
            </a:r>
            <a:r>
              <a:rPr lang="en-US" altLang="ko-KR" sz="1400"/>
              <a:t>“</a:t>
            </a:r>
            <a:r>
              <a:rPr lang="ko-KR" altLang="en-US" sz="1400"/>
              <a:t>검토 및 수정</a:t>
            </a:r>
            <a:r>
              <a:rPr lang="en-US" altLang="ko-KR" sz="1400"/>
              <a:t>” </a:t>
            </a:r>
            <a:r>
              <a:rPr lang="ko-KR" altLang="en-US" sz="1400"/>
              <a:t>작업을 진행하였으나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   chatGPT </a:t>
            </a:r>
            <a:r>
              <a:rPr lang="ko-KR" altLang="en-US" sz="1400"/>
              <a:t>이용시 자동화로 작성된 내용을 파일로 정리작업을 진행하면서 </a:t>
            </a:r>
            <a:r>
              <a:rPr lang="en-US" altLang="ko-KR" sz="1400"/>
              <a:t>“1</a:t>
            </a:r>
            <a:r>
              <a:rPr lang="ko-KR" altLang="en-US" sz="1400"/>
              <a:t>차 검토 및 수정</a:t>
            </a:r>
            <a:r>
              <a:rPr lang="en-US" altLang="ko-KR" sz="1400"/>
              <a:t>”</a:t>
            </a:r>
            <a:r>
              <a:rPr lang="ko-KR" altLang="en-US" sz="1400"/>
              <a:t>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     </a:t>
            </a:r>
            <a:r>
              <a:rPr lang="ko-KR" altLang="en-US" sz="1400"/>
              <a:t>진행하면서</a:t>
            </a:r>
            <a:r>
              <a:rPr lang="en-US" altLang="ko-KR" sz="1400"/>
              <a:t>, </a:t>
            </a:r>
            <a:r>
              <a:rPr lang="ko-KR" altLang="en-US" sz="1400"/>
              <a:t>불필요 내용 삭제</a:t>
            </a:r>
            <a:r>
              <a:rPr lang="en-US" altLang="ko-KR" sz="1400"/>
              <a:t>, </a:t>
            </a:r>
            <a:r>
              <a:rPr lang="ko-KR" altLang="en-US" sz="1400"/>
              <a:t>누락내용 추가 등을 하게 되어 </a:t>
            </a:r>
            <a:r>
              <a:rPr lang="en-US" altLang="ko-KR" sz="1400"/>
              <a:t>WBS </a:t>
            </a:r>
            <a:r>
              <a:rPr lang="ko-KR" altLang="en-US" sz="1400"/>
              <a:t>작성 업무의 정확성이 향상됨</a:t>
            </a:r>
          </a:p>
        </p:txBody>
      </p:sp>
    </p:spTree>
    <p:extLst>
      <p:ext uri="{BB962C8B-B14F-4D97-AF65-F5344CB8AC3E}">
        <p14:creationId xmlns:p14="http://schemas.microsoft.com/office/powerpoint/2010/main" val="230149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8474F4-52A5-57F0-B500-A3533E1D3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03" y="1286866"/>
            <a:ext cx="4298658" cy="1716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312E49-CD0A-37DE-B033-4149FF051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399" y="1350492"/>
            <a:ext cx="4554039" cy="2352920"/>
          </a:xfrm>
          <a:prstGeom prst="rect">
            <a:avLst/>
          </a:prstGeom>
        </p:spPr>
      </p:pic>
      <p:grpSp>
        <p:nvGrpSpPr>
          <p:cNvPr id="12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5E0F9960-A2A8-AAF2-F7AB-757AABEA91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0541" y="2968292"/>
            <a:ext cx="986771" cy="273716"/>
            <a:chOff x="3689471" y="1149496"/>
            <a:chExt cx="986771" cy="27371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BE33CF5-5234-AC73-3A69-B173A890477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689471" y="1216186"/>
              <a:ext cx="986771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설정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5A8D457-E4FA-C05A-6821-77F646B32FA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C71ED18-21F8-772A-D743-768C8DEA5023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93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73D90D-46BA-1B4C-CF94-4EB3A3B6E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56" y="1315376"/>
            <a:ext cx="4345895" cy="1283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648B20-1499-3E59-F955-A939CFEBD2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399" y="1267350"/>
            <a:ext cx="4479945" cy="4855593"/>
          </a:xfrm>
          <a:prstGeom prst="rect">
            <a:avLst/>
          </a:prstGeom>
        </p:spPr>
      </p:pic>
      <p:grpSp>
        <p:nvGrpSpPr>
          <p:cNvPr id="13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53DD689A-7A1A-8E0F-4FD1-CA6157FBB15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3465" y="2968292"/>
            <a:ext cx="740925" cy="323008"/>
            <a:chOff x="3812395" y="1149496"/>
            <a:chExt cx="740925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597B049-1A61-9D72-457F-201A83F2D7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812395" y="1216186"/>
              <a:ext cx="740925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명시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9BCA68-8444-5AAC-0CF7-7EC988C59E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B1E8144-BB1C-4B99-924F-515EB7ED2FDC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28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입력내용 및 출력내용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3B832EE-BEBE-10AB-25B1-F9E582231DE7}"/>
              </a:ext>
            </a:extLst>
          </p:cNvPr>
          <p:cNvSpPr/>
          <p:nvPr/>
        </p:nvSpPr>
        <p:spPr>
          <a:xfrm flipV="1">
            <a:off x="701929" y="1105786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8D5E-6B9D-E280-4F73-4015E12FDA6C}"/>
              </a:ext>
            </a:extLst>
          </p:cNvPr>
          <p:cNvSpPr/>
          <p:nvPr/>
        </p:nvSpPr>
        <p:spPr>
          <a:xfrm>
            <a:off x="194223" y="960680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E6AA21-BEEC-BCB8-B7AD-5632EF8E1422}"/>
              </a:ext>
            </a:extLst>
          </p:cNvPr>
          <p:cNvSpPr/>
          <p:nvPr/>
        </p:nvSpPr>
        <p:spPr>
          <a:xfrm flipV="1">
            <a:off x="5074242" y="1103748"/>
            <a:ext cx="576108" cy="148257"/>
          </a:xfrm>
          <a:custGeom>
            <a:avLst/>
            <a:gdLst>
              <a:gd name="connsiteX0" fmla="*/ 830580 w 2156460"/>
              <a:gd name="connsiteY0" fmla="*/ 190500 h 228600"/>
              <a:gd name="connsiteX1" fmla="*/ 830580 w 2156460"/>
              <a:gd name="connsiteY1" fmla="*/ 190500 h 228600"/>
              <a:gd name="connsiteX2" fmla="*/ 1882140 w 2156460"/>
              <a:gd name="connsiteY2" fmla="*/ 182880 h 228600"/>
              <a:gd name="connsiteX3" fmla="*/ 2110740 w 2156460"/>
              <a:gd name="connsiteY3" fmla="*/ 167640 h 228600"/>
              <a:gd name="connsiteX4" fmla="*/ 2156460 w 2156460"/>
              <a:gd name="connsiteY4" fmla="*/ 160020 h 228600"/>
              <a:gd name="connsiteX5" fmla="*/ 2156460 w 2156460"/>
              <a:gd name="connsiteY5" fmla="*/ 0 h 228600"/>
              <a:gd name="connsiteX6" fmla="*/ 0 w 2156460"/>
              <a:gd name="connsiteY6" fmla="*/ 106680 h 228600"/>
              <a:gd name="connsiteX7" fmla="*/ 45720 w 2156460"/>
              <a:gd name="connsiteY7" fmla="*/ 228600 h 228600"/>
              <a:gd name="connsiteX8" fmla="*/ 975360 w 2156460"/>
              <a:gd name="connsiteY8" fmla="*/ 205740 h 228600"/>
              <a:gd name="connsiteX9" fmla="*/ 1539240 w 2156460"/>
              <a:gd name="connsiteY9" fmla="*/ 198120 h 228600"/>
              <a:gd name="connsiteX10" fmla="*/ 1562100 w 2156460"/>
              <a:gd name="connsiteY10" fmla="*/ 18288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6460" h="228600">
                <a:moveTo>
                  <a:pt x="830580" y="190500"/>
                </a:moveTo>
                <a:lnTo>
                  <a:pt x="830580" y="190500"/>
                </a:lnTo>
                <a:lnTo>
                  <a:pt x="1882140" y="182880"/>
                </a:lnTo>
                <a:cubicBezTo>
                  <a:pt x="1958497" y="181516"/>
                  <a:pt x="2034684" y="174554"/>
                  <a:pt x="2110740" y="167640"/>
                </a:cubicBezTo>
                <a:cubicBezTo>
                  <a:pt x="2221066" y="157610"/>
                  <a:pt x="2049448" y="160020"/>
                  <a:pt x="2156460" y="160020"/>
                </a:cubicBezTo>
                <a:lnTo>
                  <a:pt x="2156460" y="0"/>
                </a:lnTo>
                <a:lnTo>
                  <a:pt x="0" y="106680"/>
                </a:lnTo>
                <a:lnTo>
                  <a:pt x="45720" y="228600"/>
                </a:lnTo>
                <a:lnTo>
                  <a:pt x="975360" y="205740"/>
                </a:lnTo>
                <a:lnTo>
                  <a:pt x="1539240" y="198120"/>
                </a:lnTo>
                <a:lnTo>
                  <a:pt x="1562100" y="18288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8127-ECEA-18FA-37BB-D32C61E0407E}"/>
              </a:ext>
            </a:extLst>
          </p:cNvPr>
          <p:cNvSpPr/>
          <p:nvPr/>
        </p:nvSpPr>
        <p:spPr>
          <a:xfrm>
            <a:off x="4566536" y="958642"/>
            <a:ext cx="1157592" cy="237642"/>
          </a:xfrm>
          <a:prstGeom prst="rect">
            <a:avLst/>
          </a:prstGeom>
          <a:solidFill>
            <a:srgbClr val="1F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7870"/>
            <a:r>
              <a:rPr kumimoji="1" lang="ko-KR" altLang="en-US" sz="1100" spc="-4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gradFill>
                  <a:gsLst>
                    <a:gs pos="0">
                      <a:prstClr val="white"/>
                    </a:gs>
                    <a:gs pos="5000">
                      <a:prstClr val="white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5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출력내용</a:t>
            </a:r>
            <a:endParaRPr kumimoji="1" lang="ko-KR" altLang="en-US" sz="1100" spc="-40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gradFill>
                <a:gsLst>
                  <a:gs pos="0">
                    <a:prstClr val="white"/>
                  </a:gs>
                  <a:gs pos="5000">
                    <a:prstClr val="white"/>
                  </a:gs>
                </a:gsLst>
                <a:lin ang="5400000" scaled="0"/>
              </a:gradFill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9A59CF-0124-6991-32C7-E794E2398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672" y="1284777"/>
            <a:ext cx="4271865" cy="5417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0E11D2-768A-F4C2-E2EB-2A60FE301B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6536" y="1355266"/>
            <a:ext cx="4482167" cy="4832448"/>
          </a:xfrm>
          <a:prstGeom prst="rect">
            <a:avLst/>
          </a:prstGeom>
        </p:spPr>
      </p:pic>
      <p:grpSp>
        <p:nvGrpSpPr>
          <p:cNvPr id="13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500BEDAF-C2D4-5137-D786-E4825D6CF4E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8820" y="5805488"/>
            <a:ext cx="1378320" cy="323008"/>
            <a:chOff x="3493700" y="1149496"/>
            <a:chExt cx="1378320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4A9A37E-B71D-A7D0-4F3D-C5D01268AA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493700" y="1216186"/>
              <a:ext cx="1378320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작업진행순서 전달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68741F7-0FB6-37A5-D5F5-7370BD1CD70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C157EF-CF6E-AF5F-C600-1D201838387C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Tooltip" descr="&lt;SmartSettings&gt;&lt;SmartResize enabled=&quot;True&quot; minWidth=&quot;6&quot; minHeight=&quot;20&quot; /&gt;&lt;/SmartSettings&gt;">
            <a:extLst>
              <a:ext uri="{FF2B5EF4-FFF2-40B4-BE49-F238E27FC236}">
                <a16:creationId xmlns:a16="http://schemas.microsoft.com/office/drawing/2014/main" id="{D1BC522B-A3D0-7FA5-D342-3A378164E21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12691" y="6445960"/>
            <a:ext cx="932907" cy="323008"/>
            <a:chOff x="3716408" y="1149496"/>
            <a:chExt cx="932907" cy="32300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06652B0-06E1-3131-8AAB-51785C73929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716408" y="1216186"/>
              <a:ext cx="932907" cy="256318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Format </a:t>
              </a:r>
              <a:r>
                <a:rPr lang="ko-KR" alt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지정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45880A5-A9FE-7FA6-A486-0C3E56E2ACE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" name="Ga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AECB1D6-9581-5F46-E917-5A240B4A5A25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701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10242</TotalTime>
  <Words>1317</Words>
  <Application>Microsoft Office PowerPoint</Application>
  <PresentationFormat>화면 슬라이드 쇼(4:3)</PresentationFormat>
  <Paragraphs>253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HY견고딕</vt:lpstr>
      <vt:lpstr>HY헤드라인M</vt:lpstr>
      <vt:lpstr>KoPub돋움체 Bold</vt:lpstr>
      <vt:lpstr>Söhne</vt:lpstr>
      <vt:lpstr>맑은 고딕</vt:lpstr>
      <vt:lpstr>바른돋움 3</vt:lpstr>
      <vt:lpstr>-윤고딕330</vt:lpstr>
      <vt:lpstr>-윤고딕340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혜민 오</cp:lastModifiedBy>
  <cp:revision>392</cp:revision>
  <cp:lastPrinted>2022-06-08T09:54:10Z</cp:lastPrinted>
  <dcterms:created xsi:type="dcterms:W3CDTF">2017-03-29T07:13:25Z</dcterms:created>
  <dcterms:modified xsi:type="dcterms:W3CDTF">2024-06-11T02:46:37Z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