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31" r:id="rId6"/>
    <p:sldId id="343" r:id="rId7"/>
    <p:sldId id="353" r:id="rId8"/>
    <p:sldId id="354" r:id="rId9"/>
    <p:sldId id="346" r:id="rId10"/>
    <p:sldId id="328" r:id="rId11"/>
    <p:sldId id="356" r:id="rId12"/>
    <p:sldId id="357" r:id="rId13"/>
    <p:sldId id="358" r:id="rId14"/>
    <p:sldId id="352" r:id="rId15"/>
    <p:sldId id="355" r:id="rId16"/>
    <p:sldId id="359" r:id="rId17"/>
    <p:sldId id="360" r:id="rId18"/>
    <p:sldId id="362" r:id="rId19"/>
    <p:sldId id="361" r:id="rId20"/>
    <p:sldId id="350" r:id="rId21"/>
    <p:sldId id="363" r:id="rId22"/>
    <p:sldId id="365" r:id="rId23"/>
    <p:sldId id="366" r:id="rId24"/>
    <p:sldId id="367" r:id="rId25"/>
    <p:sldId id="368" r:id="rId26"/>
    <p:sldId id="336" r:id="rId27"/>
    <p:sldId id="364" r:id="rId28"/>
    <p:sldId id="349" r:id="rId29"/>
    <p:sldId id="268" r:id="rId3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06" d="100"/>
          <a:sy n="106" d="100"/>
        </p:scale>
        <p:origin x="1668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8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70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83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15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73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41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3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19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1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34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21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7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9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3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2024.  04.  08.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C5D646-D1A7-3BF0-1169-9AAA365C93A2}"/>
              </a:ext>
            </a:extLst>
          </p:cNvPr>
          <p:cNvSpPr txBox="1"/>
          <p:nvPr/>
        </p:nvSpPr>
        <p:spPr>
          <a:xfrm>
            <a:off x="395536" y="1491131"/>
            <a:ext cx="504056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StepLR</a:t>
            </a:r>
            <a:r>
              <a:rPr lang="ko-KR" altLang="en-US" sz="1600">
                <a:latin typeface="+mn-ea"/>
              </a:rPr>
              <a:t> 스케줄링 적용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곡선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A008F-0541-3460-C11C-A0A73B64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0" y="1844822"/>
            <a:ext cx="809738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C5D646-D1A7-3BF0-1169-9AAA365C93A2}"/>
              </a:ext>
            </a:extLst>
          </p:cNvPr>
          <p:cNvSpPr txBox="1"/>
          <p:nvPr/>
        </p:nvSpPr>
        <p:spPr>
          <a:xfrm>
            <a:off x="395536" y="1491131"/>
            <a:ext cx="3672408" cy="419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최초 학습 결과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ReduceLROnPlateau </a:t>
            </a:r>
            <a:r>
              <a:rPr lang="ko-KR" altLang="en-US" sz="1600">
                <a:latin typeface="+mn-ea"/>
              </a:rPr>
              <a:t>스케쥴링 적용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B1D461-3353-EDED-164F-EF9F0882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7586"/>
            <a:ext cx="2736304" cy="14871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2D438B-00EE-BCDB-1423-EBD713B39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879747"/>
            <a:ext cx="2736304" cy="1487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729B4A-B2B6-2ABC-0B81-77CF52E4C109}"/>
              </a:ext>
            </a:extLst>
          </p:cNvPr>
          <p:cNvSpPr txBox="1"/>
          <p:nvPr/>
        </p:nvSpPr>
        <p:spPr>
          <a:xfrm>
            <a:off x="4518244" y="3532376"/>
            <a:ext cx="3672408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StepLR </a:t>
            </a:r>
            <a:r>
              <a:rPr lang="ko-KR" altLang="en-US" sz="1600">
                <a:latin typeface="+mn-ea"/>
              </a:rPr>
              <a:t>스케쥴링 적용</a:t>
            </a:r>
            <a:endParaRPr lang="en-US" altLang="ko-KR" sz="160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C4B3E91-1B16-46AC-1386-705D58FFA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3890616"/>
            <a:ext cx="2736304" cy="14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C5D646-D1A7-3BF0-1169-9AAA365C93A2}"/>
              </a:ext>
            </a:extLst>
          </p:cNvPr>
          <p:cNvSpPr txBox="1"/>
          <p:nvPr/>
        </p:nvSpPr>
        <p:spPr>
          <a:xfrm>
            <a:off x="395536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최초 학습 결과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혼동 행렬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2842F2-6A28-EA1E-C799-0F410569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0" y="1786663"/>
            <a:ext cx="3849986" cy="4090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2045B5-7894-56F6-8B4E-326AE1A1BC4E}"/>
              </a:ext>
            </a:extLst>
          </p:cNvPr>
          <p:cNvSpPr txBox="1"/>
          <p:nvPr/>
        </p:nvSpPr>
        <p:spPr>
          <a:xfrm>
            <a:off x="4651595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ReduceLROnPlateau </a:t>
            </a:r>
            <a:r>
              <a:rPr lang="ko-KR" altLang="en-US" sz="1600">
                <a:latin typeface="+mn-ea"/>
              </a:rPr>
              <a:t>스케쥴링 적용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0FBF6-E395-356B-4153-2C591EEB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6" y="1772949"/>
            <a:ext cx="3848688" cy="40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2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혼동 행렬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2E1A4-353D-00D9-D65A-0887DF75A662}"/>
              </a:ext>
            </a:extLst>
          </p:cNvPr>
          <p:cNvSpPr txBox="1"/>
          <p:nvPr/>
        </p:nvSpPr>
        <p:spPr>
          <a:xfrm>
            <a:off x="4663157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StepLR </a:t>
            </a:r>
            <a:r>
              <a:rPr lang="ko-KR" altLang="en-US" sz="1600">
                <a:latin typeface="+mn-ea"/>
              </a:rPr>
              <a:t>스케쥴링 적용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EA9899-80B8-3B80-1B30-455A8235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38" y="1786664"/>
            <a:ext cx="3848688" cy="4090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19FDAD-7B31-5286-1E9C-A4A1481AC86A}"/>
              </a:ext>
            </a:extLst>
          </p:cNvPr>
          <p:cNvSpPr txBox="1"/>
          <p:nvPr/>
        </p:nvSpPr>
        <p:spPr>
          <a:xfrm>
            <a:off x="395536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최초 학습 결과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0C135-B71C-DCFF-9712-A2B981E7C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60" y="1786663"/>
            <a:ext cx="3849986" cy="40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2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하이퍼 파라미터 튜닝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5FC11-D3DC-FC04-D47F-8C03C72B5BBF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Optuna </a:t>
            </a:r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F0E2B-79B8-4DD4-C190-D305FD47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7" y="1916832"/>
            <a:ext cx="8856206" cy="43924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40700C-9AD3-0583-9431-E4E437C685BF}"/>
              </a:ext>
            </a:extLst>
          </p:cNvPr>
          <p:cNvSpPr/>
          <p:nvPr/>
        </p:nvSpPr>
        <p:spPr>
          <a:xfrm>
            <a:off x="155912" y="5877272"/>
            <a:ext cx="7584440" cy="28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7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하이퍼 파라미터 튜닝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DD388-A401-515D-1737-54471054F851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튜닝 전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1292C-DB42-CF95-1626-4BFF9B74D026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튜닝 후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980C7F-19EA-BA67-8730-FAAC99D5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9" y="1916832"/>
            <a:ext cx="3714418" cy="2231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AC004A-9083-4856-E785-045FA0F62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148" y="1916832"/>
            <a:ext cx="3723357" cy="22312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9D4186-DE18-9638-81FD-1CCA6FFE8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147" y="1916832"/>
            <a:ext cx="3723357" cy="22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하이퍼 파라미터 튜닝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DD388-A401-515D-1737-54471054F851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튜닝 전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020240-3133-CF88-4DB4-70C2D22E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28" y="1786664"/>
            <a:ext cx="3833393" cy="4090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07B739-5C2D-DEBC-84C4-9F7988B51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79" y="1786664"/>
            <a:ext cx="3848688" cy="40906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1292C-DB42-CF95-1626-4BFF9B74D026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튜닝 후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66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FA684-4D9C-8317-C8CD-FD3C94EA8FCA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CNN-WDI vs VGG-16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7436-57F0-2EB3-D8BF-9A3C3C77AA0F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CNN-WDI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F8CB53-B271-6CE6-CA90-F5F90532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4" y="1916832"/>
            <a:ext cx="3723357" cy="2231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C9DB7-21B2-1B84-27C6-FE2BB4D83EF5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VGG-16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99C157-71B1-01ED-3941-40E9505C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145" y="1912262"/>
            <a:ext cx="3714417" cy="22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FA684-4D9C-8317-C8CD-FD3C94EA8FCA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CNN-WDI vs VGG-16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7436-57F0-2EB3-D8BF-9A3C3C77AA0F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CNN-WDI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C9DB7-21B2-1B84-27C6-FE2BB4D83EF5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VGG-16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F69143-C16D-21DF-17E9-32204807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1" y="1786664"/>
            <a:ext cx="3833393" cy="40906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6081D0-4D8E-57D9-F8AA-F9E348F82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129" y="1772949"/>
            <a:ext cx="3822683" cy="41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FA684-4D9C-8317-C8CD-FD3C94EA8FCA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CNN-WDI vs RasNet50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7436-57F0-2EB3-D8BF-9A3C3C77AA0F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CNN-WDI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F8CB53-B271-6CE6-CA90-F5F90532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4" y="1916832"/>
            <a:ext cx="3723357" cy="2231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C9DB7-21B2-1B84-27C6-FE2BB4D83EF5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RasNet50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EA4EA-3C88-A380-9E39-AE5B41CA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144" y="1912262"/>
            <a:ext cx="3714417" cy="22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7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99927" y="1205463"/>
            <a:ext cx="8340522" cy="385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endParaRPr lang="en-US" altLang="ko-KR" sz="2000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단체카톡방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개설하여 소통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 및 진행상황 공유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학과 노트북을 대여하고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설정하여 사용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</a:rPr>
              <a:t>PyCharm’, ‘Spyder’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latin typeface="+mn-ea"/>
            </a:endParaRPr>
          </a:p>
          <a:p>
            <a:pPr marL="800100" lvl="1" indent="-34290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 분장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br>
              <a:rPr lang="en-US" altLang="ko-KR" sz="2000" b="1" dirty="0">
                <a:latin typeface="+mn-ea"/>
              </a:rPr>
            </a:br>
            <a:r>
              <a:rPr lang="en-US" altLang="ko-KR" sz="2000" dirty="0">
                <a:latin typeface="+mn-ea"/>
              </a:rPr>
              <a:t>  </a:t>
            </a:r>
            <a:endParaRPr lang="en-US" altLang="ko-KR" sz="16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9270"/>
              </p:ext>
            </p:extLst>
          </p:nvPr>
        </p:nvGraphicFramePr>
        <p:xfrm>
          <a:off x="707772" y="4053287"/>
          <a:ext cx="7824668" cy="227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94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4475234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538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637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</a:t>
                      </a:r>
                      <a:endParaRPr lang="ko-KR" altLang="en-US" sz="15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신경망 구현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52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</a:t>
                      </a:r>
                      <a:endParaRPr lang="ko-KR" altLang="en-US" sz="15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하이퍼파라미터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튜닝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증량 전 데이터 전달하여 성능비교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맑은 고딕" panose="020B0503020000020004" pitchFamily="50" charset="-127"/>
                          <a:ea typeface="+mn-ea"/>
                        </a:rPr>
                        <a:t>ㅇㅇㅇ 코딩 지원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39360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</a:t>
                      </a:r>
                      <a:endParaRPr lang="ko-KR" altLang="en-US" sz="15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증량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 코딩 지원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FA684-4D9C-8317-C8CD-FD3C94EA8FCA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CNN-WDI vs RasNet50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7436-57F0-2EB3-D8BF-9A3C3C77AA0F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CNN-WDI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C9DB7-21B2-1B84-27C6-FE2BB4D83EF5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RasNet50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F69143-C16D-21DF-17E9-32204807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1" y="1786664"/>
            <a:ext cx="3833393" cy="4090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30A33F-AD2C-5CE0-DA56-47AC9AE6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129" y="1786664"/>
            <a:ext cx="3833393" cy="41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FA684-4D9C-8317-C8CD-FD3C94EA8FCA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CNN-WDI vs GoogleNet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7436-57F0-2EB3-D8BF-9A3C3C77AA0F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CNN-WDI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F8CB53-B271-6CE6-CA90-F5F90532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4" y="1916832"/>
            <a:ext cx="3723357" cy="2231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C9DB7-21B2-1B84-27C6-FE2BB4D83EF5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GoogleNet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256E4C-C0B7-DFFD-0980-A0DFE8C7B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144" y="1919442"/>
            <a:ext cx="3714417" cy="22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2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8E24B78-6310-A93E-5107-0A005F06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30" y="1786664"/>
            <a:ext cx="3822682" cy="410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FA684-4D9C-8317-C8CD-FD3C94EA8FCA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CNN-WDI vs GoogleNet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7436-57F0-2EB3-D8BF-9A3C3C77AA0F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CNN-WDI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C9DB7-21B2-1B84-27C6-FE2BB4D83EF5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GoogleNet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F69143-C16D-21DF-17E9-32204807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1" y="1786664"/>
            <a:ext cx="3833393" cy="40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8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24E83-B066-73C2-DB7F-18E45C69C8D3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결과 비교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1C2DF-7AAF-9FE7-82F2-A17C8B5841F2}"/>
              </a:ext>
            </a:extLst>
          </p:cNvPr>
          <p:cNvSpPr txBox="1"/>
          <p:nvPr/>
        </p:nvSpPr>
        <p:spPr>
          <a:xfrm>
            <a:off x="401188" y="1491131"/>
            <a:ext cx="413802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논문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D0C99F-B565-A7BA-3F51-BDC989B1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0" y="1795354"/>
            <a:ext cx="3193502" cy="30017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ED98C-3721-CC7D-6864-57AD96693A5F}"/>
              </a:ext>
            </a:extLst>
          </p:cNvPr>
          <p:cNvSpPr txBox="1"/>
          <p:nvPr/>
        </p:nvSpPr>
        <p:spPr>
          <a:xfrm>
            <a:off x="4663157" y="1491131"/>
            <a:ext cx="4138020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결과물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0FAA6E-A082-E621-CD18-1FF54B5C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113" y="1772949"/>
            <a:ext cx="3190648" cy="302420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F294CF7-8090-D854-D3A2-979F82CC7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49163"/>
              </p:ext>
            </p:extLst>
          </p:nvPr>
        </p:nvGraphicFramePr>
        <p:xfrm>
          <a:off x="656948" y="5124607"/>
          <a:ext cx="77645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904">
                  <a:extLst>
                    <a:ext uri="{9D8B030D-6E8A-4147-A177-3AD203B41FA5}">
                      <a16:colId xmlns:a16="http://schemas.microsoft.com/office/drawing/2014/main" val="1587795990"/>
                    </a:ext>
                  </a:extLst>
                </a:gridCol>
                <a:gridCol w="1552904">
                  <a:extLst>
                    <a:ext uri="{9D8B030D-6E8A-4147-A177-3AD203B41FA5}">
                      <a16:colId xmlns:a16="http://schemas.microsoft.com/office/drawing/2014/main" val="2149530915"/>
                    </a:ext>
                  </a:extLst>
                </a:gridCol>
                <a:gridCol w="1552904">
                  <a:extLst>
                    <a:ext uri="{9D8B030D-6E8A-4147-A177-3AD203B41FA5}">
                      <a16:colId xmlns:a16="http://schemas.microsoft.com/office/drawing/2014/main" val="2326381273"/>
                    </a:ext>
                  </a:extLst>
                </a:gridCol>
                <a:gridCol w="1552904">
                  <a:extLst>
                    <a:ext uri="{9D8B030D-6E8A-4147-A177-3AD203B41FA5}">
                      <a16:colId xmlns:a16="http://schemas.microsoft.com/office/drawing/2014/main" val="1925651318"/>
                    </a:ext>
                  </a:extLst>
                </a:gridCol>
                <a:gridCol w="1552904">
                  <a:extLst>
                    <a:ext uri="{9D8B030D-6E8A-4147-A177-3AD203B41FA5}">
                      <a16:colId xmlns:a16="http://schemas.microsoft.com/office/drawing/2014/main" val="33007107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분류기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정밀도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재현율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F1-Score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257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CNN-WDI(</a:t>
                      </a:r>
                      <a:r>
                        <a:rPr lang="ko-KR" altLang="en-US" sz="1000"/>
                        <a:t>논문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96.2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96.2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96.2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96.2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423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CNN-WDI(</a:t>
                      </a:r>
                      <a:r>
                        <a:rPr lang="ko-KR" altLang="en-US" sz="1000" b="1"/>
                        <a:t>결과물</a:t>
                      </a:r>
                      <a:r>
                        <a:rPr lang="en-US" altLang="ko-KR" sz="1000" b="1"/>
                        <a:t>)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98.16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98.15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98.16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98.15</a:t>
                      </a:r>
                      <a:endParaRPr lang="ko-KR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06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VGG-16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75.3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77.82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75.30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74.61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541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RasNet50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84.06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83.97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84.06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83.9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884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GoogleNet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81.93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81.66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81.93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81.54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8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24E83-B066-73C2-DB7F-18E45C69C8D3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결과 분석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1C2DF-7AAF-9FE7-82F2-A17C8B5841F2}"/>
              </a:ext>
            </a:extLst>
          </p:cNvPr>
          <p:cNvSpPr txBox="1"/>
          <p:nvPr/>
        </p:nvSpPr>
        <p:spPr>
          <a:xfrm>
            <a:off x="401188" y="1491131"/>
            <a:ext cx="8347276" cy="245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학습률 스케쥴링에 따른 성능 증가</a:t>
            </a:r>
            <a:br>
              <a:rPr lang="en-US" altLang="ko-KR" sz="1600">
                <a:latin typeface="+mn-ea"/>
              </a:rPr>
            </a:br>
            <a:r>
              <a:rPr lang="en-US" altLang="ko-KR" sz="1400">
                <a:latin typeface="+mn-ea"/>
              </a:rPr>
              <a:t>- ReduceLROnPlateau</a:t>
            </a:r>
            <a:r>
              <a:rPr lang="ko-KR" altLang="en-US" sz="1400">
                <a:latin typeface="+mn-ea"/>
              </a:rPr>
              <a:t> 스케쥴링 적용 시 각 지표가 약 </a:t>
            </a:r>
            <a:r>
              <a:rPr lang="en-US" altLang="ko-KR" sz="1400">
                <a:latin typeface="+mn-ea"/>
              </a:rPr>
              <a:t>1.2% </a:t>
            </a:r>
            <a:r>
              <a:rPr lang="ko-KR" altLang="en-US" sz="1400">
                <a:latin typeface="+mn-ea"/>
              </a:rPr>
              <a:t>씩 증가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- StepLR</a:t>
            </a:r>
            <a:r>
              <a:rPr lang="ko-KR" altLang="en-US" sz="1400">
                <a:latin typeface="+mn-ea"/>
              </a:rPr>
              <a:t> 스케쥴링 적용 시 각 지표가 약 </a:t>
            </a:r>
            <a:r>
              <a:rPr lang="en-US" altLang="ko-KR" sz="1400">
                <a:latin typeface="+mn-ea"/>
              </a:rPr>
              <a:t>1.5% </a:t>
            </a:r>
            <a:r>
              <a:rPr lang="ko-KR" altLang="en-US" sz="1400">
                <a:latin typeface="+mn-ea"/>
              </a:rPr>
              <a:t>씩 증가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Optuna</a:t>
            </a:r>
            <a:r>
              <a:rPr lang="ko-KR" altLang="en-US" sz="1600">
                <a:latin typeface="+mn-ea"/>
              </a:rPr>
              <a:t> 모듈 활용</a:t>
            </a:r>
            <a:br>
              <a:rPr lang="en-US" altLang="ko-KR" sz="1600">
                <a:latin typeface="+mn-ea"/>
              </a:rPr>
            </a:br>
            <a:r>
              <a:rPr lang="en-US" altLang="ko-KR" sz="1400">
                <a:latin typeface="+mn-ea"/>
              </a:rPr>
              <a:t>- Optuna </a:t>
            </a:r>
            <a:r>
              <a:rPr lang="ko-KR" altLang="en-US" sz="1400">
                <a:latin typeface="+mn-ea"/>
              </a:rPr>
              <a:t>모듈을 활용 하여 최적의 하이퍼 파라미터 조합을 손쉽게 찾음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하이퍼 파라미터 튜닝 후 학습 과정이 안정적으로 변화하고 성능이 개선됨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28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/>
                <a:ea typeface="HY견고딕"/>
              </a:rPr>
              <a:t>결론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A08E7-1F04-4BEA-342D-742C7810D7D8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결과 요약 및 의미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9B761-17B1-AFF2-1BC6-9A83BE8DE81D}"/>
              </a:ext>
            </a:extLst>
          </p:cNvPr>
          <p:cNvSpPr txBox="1"/>
          <p:nvPr/>
        </p:nvSpPr>
        <p:spPr>
          <a:xfrm>
            <a:off x="401188" y="1491131"/>
            <a:ext cx="8347276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학습률 스케쥴링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옵튜나 하이퍼 파라미터 튜닝으로 인해 논문</a:t>
            </a: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보다 약 </a:t>
            </a:r>
            <a:r>
              <a:rPr lang="en-US" altLang="ko-KR" sz="1600">
                <a:latin typeface="+mn-ea"/>
              </a:rPr>
              <a:t>2% </a:t>
            </a:r>
            <a:r>
              <a:rPr lang="ko-KR" altLang="en-US" sz="1600">
                <a:latin typeface="+mn-ea"/>
              </a:rPr>
              <a:t>높은 성능 지표 도출</a:t>
            </a: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높은 하드웨어 사양을 활용하여 많은 실험을 강행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학습률 스케쥴러 비교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하이퍼 파라미터 튜닝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전이학습 등</a:t>
            </a:r>
            <a:r>
              <a:rPr lang="en-US" altLang="ko-KR" sz="1600">
                <a:latin typeface="+mn-ea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1E94D-CA59-B3CD-EF17-54E40E8F5AEB}"/>
              </a:ext>
            </a:extLst>
          </p:cNvPr>
          <p:cNvSpPr txBox="1"/>
          <p:nvPr/>
        </p:nvSpPr>
        <p:spPr>
          <a:xfrm>
            <a:off x="218873" y="3645024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개선점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104A4-3A14-BEBA-B47B-3A297FF53149}"/>
              </a:ext>
            </a:extLst>
          </p:cNvPr>
          <p:cNvSpPr txBox="1"/>
          <p:nvPr/>
        </p:nvSpPr>
        <p:spPr>
          <a:xfrm>
            <a:off x="401188" y="4050931"/>
            <a:ext cx="8347276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증강된 데이터를 검증과 시험 단계에서도 활용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Optuna </a:t>
            </a:r>
            <a:r>
              <a:rPr lang="ko-KR" altLang="en-US" sz="1600">
                <a:latin typeface="+mn-ea"/>
              </a:rPr>
              <a:t>하이퍼파라미터 튜닝 시 옵티마이저를 </a:t>
            </a:r>
            <a:r>
              <a:rPr lang="en-US" altLang="ko-KR" sz="1600">
                <a:latin typeface="+mn-ea"/>
              </a:rPr>
              <a:t>Adam</a:t>
            </a:r>
            <a:r>
              <a:rPr lang="ko-KR" altLang="en-US" sz="1600">
                <a:latin typeface="+mn-ea"/>
              </a:rPr>
              <a:t>으로 고정하고 진행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CNN </a:t>
            </a:r>
            <a:r>
              <a:rPr lang="ko-KR" altLang="en-US" sz="1600">
                <a:latin typeface="+mn-ea"/>
              </a:rPr>
              <a:t>네트워크를 더 발전시키지는 못함</a:t>
            </a: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042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1" y="6008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6804" y="741845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332" y="85642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08525" y="747371"/>
            <a:ext cx="4301656" cy="58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+mn-ea"/>
              </a:rPr>
              <a:t>Data augmentation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1)</a:t>
            </a:r>
            <a:r>
              <a:rPr lang="ko-KR" altLang="en-US" sz="1600" b="1" dirty="0">
                <a:latin typeface="+mn-ea"/>
              </a:rPr>
              <a:t>증량데이터 작업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  </a:t>
            </a:r>
            <a:r>
              <a:rPr lang="en-US" altLang="ko-KR" sz="1200" dirty="0"/>
              <a:t>- </a:t>
            </a:r>
            <a:r>
              <a:rPr lang="ko-KR" altLang="en-US" sz="1200" dirty="0"/>
              <a:t>데이터</a:t>
            </a:r>
            <a:r>
              <a:rPr lang="en-US" altLang="ko-KR" sz="1200" dirty="0"/>
              <a:t> : wm_images.zip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- </a:t>
            </a:r>
            <a:r>
              <a:rPr lang="ko-KR" altLang="en-US" sz="1200" dirty="0">
                <a:latin typeface="+mj-lt"/>
              </a:rPr>
              <a:t>모듈</a:t>
            </a:r>
            <a:r>
              <a:rPr lang="en-US" altLang="ko-KR" sz="1200" dirty="0">
                <a:latin typeface="+mj-lt"/>
              </a:rPr>
              <a:t> : OpenCV, </a:t>
            </a:r>
            <a:r>
              <a:rPr lang="en-US" altLang="ko-KR" sz="1200" dirty="0" err="1">
                <a:latin typeface="+mj-lt"/>
              </a:rPr>
              <a:t>os</a:t>
            </a:r>
            <a:r>
              <a:rPr lang="en-US" altLang="ko-KR" sz="1200" dirty="0">
                <a:latin typeface="+mj-lt"/>
              </a:rPr>
              <a:t>, random, </a:t>
            </a:r>
            <a:r>
              <a:rPr lang="en-US" altLang="ko-KR" sz="1200" dirty="0" err="1">
                <a:latin typeface="+mj-lt"/>
              </a:rPr>
              <a:t>numpy</a:t>
            </a:r>
            <a:r>
              <a:rPr lang="en-US" altLang="ko-KR" sz="1200" dirty="0">
                <a:latin typeface="+mj-lt"/>
              </a:rPr>
              <a:t>, </a:t>
            </a:r>
            <a:r>
              <a:rPr lang="en-US" altLang="ko-KR" sz="1200" dirty="0" err="1">
                <a:latin typeface="+mj-lt"/>
              </a:rPr>
              <a:t>shutil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- </a:t>
            </a:r>
            <a:r>
              <a:rPr lang="ko-KR" altLang="en-US" sz="1200" dirty="0">
                <a:latin typeface="+mj-lt"/>
              </a:rPr>
              <a:t>증량기법 및 사용함수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(1)</a:t>
            </a:r>
            <a:r>
              <a:rPr lang="ko-KR" altLang="en-US" sz="1200" dirty="0">
                <a:latin typeface="+mj-lt"/>
              </a:rPr>
              <a:t>이미지회전 </a:t>
            </a:r>
            <a:r>
              <a:rPr lang="en-US" altLang="ko-KR" sz="1200" dirty="0">
                <a:latin typeface="+mj-lt"/>
              </a:rPr>
              <a:t>‘</a:t>
            </a:r>
            <a:r>
              <a:rPr lang="en-US" altLang="ko-KR" sz="1200" dirty="0" err="1">
                <a:latin typeface="+mj-lt"/>
              </a:rPr>
              <a:t>rotate_image</a:t>
            </a:r>
            <a:r>
              <a:rPr lang="en-US" altLang="ko-KR" sz="1200" dirty="0">
                <a:latin typeface="+mj-lt"/>
              </a:rPr>
              <a:t>’ : +-10</a:t>
            </a:r>
            <a:r>
              <a:rPr lang="ko-KR" altLang="en-US" sz="1200" dirty="0">
                <a:latin typeface="+mj-lt"/>
              </a:rPr>
              <a:t>도 무작위 회전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(2)</a:t>
            </a:r>
            <a:r>
              <a:rPr lang="ko-KR" altLang="en-US" sz="1200" dirty="0">
                <a:latin typeface="+mj-lt"/>
              </a:rPr>
              <a:t>이미지대칭</a:t>
            </a:r>
            <a:r>
              <a:rPr lang="en-US" altLang="ko-KR" sz="1200" dirty="0">
                <a:latin typeface="+mj-lt"/>
              </a:rPr>
              <a:t> ‘</a:t>
            </a:r>
            <a:r>
              <a:rPr lang="en-US" altLang="ko-KR" sz="1200" dirty="0" err="1">
                <a:latin typeface="+mj-lt"/>
              </a:rPr>
              <a:t>flip_image</a:t>
            </a:r>
            <a:r>
              <a:rPr lang="en-US" altLang="ko-KR" sz="1200" dirty="0">
                <a:latin typeface="+mj-lt"/>
              </a:rPr>
              <a:t>’ : </a:t>
            </a:r>
            <a:r>
              <a:rPr lang="ko-KR" altLang="en-US" sz="1200" dirty="0">
                <a:latin typeface="+mj-lt"/>
              </a:rPr>
              <a:t>좌우대칭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(3)</a:t>
            </a:r>
            <a:r>
              <a:rPr lang="ko-KR" altLang="en-US" sz="1200" dirty="0">
                <a:latin typeface="+mj-lt"/>
              </a:rPr>
              <a:t>이미지이동 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  ‘</a:t>
            </a:r>
            <a:r>
              <a:rPr lang="en-US" altLang="ko-KR" sz="1200" dirty="0" err="1">
                <a:latin typeface="+mj-lt"/>
              </a:rPr>
              <a:t>width_left_shift_image</a:t>
            </a:r>
            <a:r>
              <a:rPr lang="en-US" altLang="ko-KR" sz="1200" dirty="0">
                <a:latin typeface="+mj-lt"/>
              </a:rPr>
              <a:t>’</a:t>
            </a:r>
            <a:r>
              <a:rPr lang="ko-KR" altLang="en-US" sz="1200" dirty="0"/>
              <a:t> 넓이 왼쪽으로 </a:t>
            </a:r>
            <a:r>
              <a:rPr lang="en-US" altLang="ko-KR" sz="1200" dirty="0"/>
              <a:t>20% </a:t>
            </a:r>
            <a:r>
              <a:rPr lang="ko-KR" altLang="en-US" sz="1200" dirty="0"/>
              <a:t>이동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  ‘</a:t>
            </a:r>
            <a:r>
              <a:rPr lang="en-US" altLang="ko-KR" sz="1200" dirty="0" err="1">
                <a:latin typeface="+mj-lt"/>
              </a:rPr>
              <a:t>width_right_shift_image</a:t>
            </a:r>
            <a:r>
              <a:rPr lang="en-US" altLang="ko-KR" sz="1200" dirty="0">
                <a:latin typeface="+mj-lt"/>
              </a:rPr>
              <a:t>’ : </a:t>
            </a:r>
            <a:r>
              <a:rPr lang="ko-KR" altLang="en-US" sz="1200" dirty="0">
                <a:latin typeface="+mj-lt"/>
              </a:rPr>
              <a:t>넓이 오른쪽으로 </a:t>
            </a:r>
            <a:r>
              <a:rPr lang="en-US" altLang="ko-KR" sz="1200" dirty="0">
                <a:latin typeface="+mj-lt"/>
              </a:rPr>
              <a:t>20% </a:t>
            </a:r>
            <a:r>
              <a:rPr lang="ko-KR" altLang="en-US" sz="1200" dirty="0">
                <a:latin typeface="+mj-lt"/>
              </a:rPr>
              <a:t>이동</a:t>
            </a:r>
            <a:r>
              <a:rPr lang="en-US" altLang="ko-KR" sz="12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  ‘</a:t>
            </a:r>
            <a:r>
              <a:rPr lang="en-US" altLang="ko-KR" sz="1200" dirty="0" err="1">
                <a:latin typeface="+mj-lt"/>
              </a:rPr>
              <a:t>height_up_shift_image</a:t>
            </a:r>
            <a:r>
              <a:rPr lang="en-US" altLang="ko-KR" sz="1200" dirty="0">
                <a:latin typeface="+mj-lt"/>
              </a:rPr>
              <a:t>’ : </a:t>
            </a:r>
            <a:r>
              <a:rPr lang="ko-KR" altLang="en-US" sz="1200" dirty="0">
                <a:latin typeface="+mj-lt"/>
              </a:rPr>
              <a:t>높이 위쪽으로 </a:t>
            </a:r>
            <a:r>
              <a:rPr lang="en-US" altLang="ko-KR" sz="1200" dirty="0">
                <a:latin typeface="+mj-lt"/>
              </a:rPr>
              <a:t>15% </a:t>
            </a:r>
            <a:r>
              <a:rPr lang="ko-KR" altLang="en-US" sz="1200" dirty="0">
                <a:latin typeface="+mj-lt"/>
              </a:rPr>
              <a:t>이동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 </a:t>
            </a:r>
            <a:r>
              <a:rPr lang="en-US" altLang="ko-KR" sz="1200" dirty="0"/>
              <a:t> ‘</a:t>
            </a:r>
            <a:r>
              <a:rPr lang="en-US" altLang="ko-KR" sz="1200" dirty="0" err="1"/>
              <a:t>height_down_shift_image</a:t>
            </a:r>
            <a:r>
              <a:rPr lang="en-US" altLang="ko-KR" sz="1200" dirty="0"/>
              <a:t>’ : </a:t>
            </a:r>
            <a:r>
              <a:rPr lang="ko-KR" altLang="en-US" sz="1200" dirty="0"/>
              <a:t>높이 아래쪽으로 </a:t>
            </a:r>
            <a:r>
              <a:rPr lang="en-US" altLang="ko-KR" sz="1200" dirty="0"/>
              <a:t>15% </a:t>
            </a:r>
            <a:r>
              <a:rPr lang="ko-KR" altLang="en-US" sz="1200" dirty="0"/>
              <a:t>이동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(4)</a:t>
            </a:r>
            <a:r>
              <a:rPr lang="ko-KR" altLang="en-US" sz="1200" dirty="0">
                <a:latin typeface="+mj-lt"/>
              </a:rPr>
              <a:t>이미지전단변환 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  ‘</a:t>
            </a:r>
            <a:r>
              <a:rPr lang="en-US" altLang="ko-KR" sz="1200" dirty="0" err="1">
                <a:latin typeface="+mj-lt"/>
              </a:rPr>
              <a:t>shear_image</a:t>
            </a:r>
            <a:r>
              <a:rPr lang="en-US" altLang="ko-KR" sz="1200" dirty="0">
                <a:latin typeface="+mj-lt"/>
              </a:rPr>
              <a:t>’ : 10%</a:t>
            </a:r>
            <a:r>
              <a:rPr lang="ko-KR" altLang="en-US" sz="1200" dirty="0">
                <a:latin typeface="+mj-lt"/>
              </a:rPr>
              <a:t> 전단변환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기울기 기법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(5)</a:t>
            </a:r>
            <a:r>
              <a:rPr lang="ko-KR" altLang="en-US" sz="1200" dirty="0">
                <a:latin typeface="+mj-lt"/>
              </a:rPr>
              <a:t>이미지 채널이동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 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‘</a:t>
            </a:r>
            <a:r>
              <a:rPr lang="en-US" altLang="ko-KR" sz="1200" dirty="0" err="1">
                <a:latin typeface="+mj-lt"/>
              </a:rPr>
              <a:t>channel_shift</a:t>
            </a:r>
            <a:r>
              <a:rPr lang="en-US" altLang="ko-KR" sz="1200" dirty="0">
                <a:latin typeface="+mj-lt"/>
              </a:rPr>
              <a:t>’ : 10% </a:t>
            </a:r>
            <a:r>
              <a:rPr lang="ko-KR" altLang="en-US" sz="1200" dirty="0">
                <a:latin typeface="+mj-lt"/>
              </a:rPr>
              <a:t>채널이동 </a:t>
            </a:r>
            <a:r>
              <a:rPr lang="en-US" altLang="ko-KR" sz="1200" dirty="0">
                <a:latin typeface="+mj-lt"/>
              </a:rPr>
              <a:t>(</a:t>
            </a:r>
            <a:r>
              <a:rPr lang="en-US" altLang="ko-KR" sz="1200" dirty="0"/>
              <a:t>BGR_</a:t>
            </a:r>
            <a:r>
              <a:rPr lang="ko-KR" altLang="en-US" sz="1200" dirty="0">
                <a:latin typeface="+mj-lt"/>
              </a:rPr>
              <a:t>밝기</a:t>
            </a:r>
            <a:r>
              <a:rPr lang="en-US" altLang="ko-KR" sz="1200" dirty="0">
                <a:latin typeface="+mj-lt"/>
              </a:rPr>
              <a:t>,</a:t>
            </a:r>
            <a:r>
              <a:rPr lang="ko-KR" altLang="en-US" sz="1200" dirty="0">
                <a:latin typeface="+mj-lt"/>
              </a:rPr>
              <a:t>색상변화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(6)</a:t>
            </a:r>
            <a:r>
              <a:rPr lang="ko-KR" altLang="en-US" sz="1200" dirty="0">
                <a:latin typeface="+mj-lt"/>
              </a:rPr>
              <a:t>이미지 확대 및 축소</a:t>
            </a: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      </a:t>
            </a:r>
            <a:r>
              <a:rPr lang="en-US" altLang="ko-KR" sz="1200" dirty="0">
                <a:latin typeface="+mn-ea"/>
              </a:rPr>
              <a:t>‘</a:t>
            </a:r>
            <a:r>
              <a:rPr lang="en-US" altLang="ko-KR" sz="1200" dirty="0" err="1">
                <a:latin typeface="+mn-ea"/>
              </a:rPr>
              <a:t>zoomin_image</a:t>
            </a:r>
            <a:r>
              <a:rPr lang="en-US" altLang="ko-KR" sz="1200" dirty="0">
                <a:latin typeface="+mn-ea"/>
              </a:rPr>
              <a:t>’ : </a:t>
            </a:r>
            <a:r>
              <a:rPr lang="ko-KR" altLang="en-US" sz="1200" dirty="0">
                <a:latin typeface="+mn-ea"/>
              </a:rPr>
              <a:t>이미지 </a:t>
            </a:r>
            <a:r>
              <a:rPr lang="en-US" altLang="ko-KR" sz="1200" dirty="0">
                <a:latin typeface="+mn-ea"/>
              </a:rPr>
              <a:t>10% </a:t>
            </a:r>
            <a:r>
              <a:rPr lang="ko-KR" altLang="en-US" sz="1200" dirty="0">
                <a:latin typeface="+mn-ea"/>
              </a:rPr>
              <a:t>확대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및 축소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15" y="30497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224BF-60DD-4F4F-B97B-F74F1F2A581A}"/>
              </a:ext>
            </a:extLst>
          </p:cNvPr>
          <p:cNvSpPr txBox="1"/>
          <p:nvPr/>
        </p:nvSpPr>
        <p:spPr>
          <a:xfrm>
            <a:off x="4863857" y="819417"/>
            <a:ext cx="4296947" cy="1569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 2)</a:t>
            </a:r>
            <a:r>
              <a:rPr lang="ko-KR" altLang="en-US" sz="1600" b="1" dirty="0">
                <a:latin typeface="+mn-ea"/>
              </a:rPr>
              <a:t>증량데이터 이미지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각 </a:t>
            </a:r>
            <a:r>
              <a:rPr lang="en-US" altLang="ko-KR" sz="1200" dirty="0">
                <a:latin typeface="+mn-ea"/>
              </a:rPr>
              <a:t>class</a:t>
            </a:r>
            <a:r>
              <a:rPr lang="ko-KR" altLang="en-US" sz="1200" dirty="0">
                <a:latin typeface="+mn-ea"/>
              </a:rPr>
              <a:t>별로 </a:t>
            </a:r>
            <a:r>
              <a:rPr lang="en-US" altLang="ko-KR" sz="1200" dirty="0">
                <a:latin typeface="+mn-ea"/>
              </a:rPr>
              <a:t>10,000</a:t>
            </a:r>
            <a:r>
              <a:rPr lang="ko-KR" altLang="en-US" sz="1200" dirty="0">
                <a:latin typeface="+mn-ea"/>
              </a:rPr>
              <a:t>개씩 증강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총 </a:t>
            </a:r>
            <a:r>
              <a:rPr lang="en-US" altLang="ko-KR" sz="1200" dirty="0">
                <a:latin typeface="+mn-ea"/>
              </a:rPr>
              <a:t>90,000 </a:t>
            </a:r>
            <a:r>
              <a:rPr lang="ko-KR" altLang="en-US" sz="1200" dirty="0">
                <a:latin typeface="+mn-ea"/>
              </a:rPr>
              <a:t>개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>
                <a:latin typeface="+mn-ea"/>
              </a:rPr>
              <a:t>‘none’ </a:t>
            </a:r>
            <a:r>
              <a:rPr lang="ko-KR" altLang="en-US" sz="1200">
                <a:latin typeface="+mn-ea"/>
              </a:rPr>
              <a:t>클래스도 데이터의 일반화를 위해 증강 함수 적용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CA9B27-FFE0-4D22-964D-7E2D84D7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62130"/>
              </p:ext>
            </p:extLst>
          </p:nvPr>
        </p:nvGraphicFramePr>
        <p:xfrm>
          <a:off x="5186400" y="4233794"/>
          <a:ext cx="3346040" cy="22915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9208">
                  <a:extLst>
                    <a:ext uri="{9D8B030D-6E8A-4147-A177-3AD203B41FA5}">
                      <a16:colId xmlns:a16="http://schemas.microsoft.com/office/drawing/2014/main" val="2411259309"/>
                    </a:ext>
                  </a:extLst>
                </a:gridCol>
                <a:gridCol w="669208">
                  <a:extLst>
                    <a:ext uri="{9D8B030D-6E8A-4147-A177-3AD203B41FA5}">
                      <a16:colId xmlns:a16="http://schemas.microsoft.com/office/drawing/2014/main" val="3982242180"/>
                    </a:ext>
                  </a:extLst>
                </a:gridCol>
                <a:gridCol w="669208">
                  <a:extLst>
                    <a:ext uri="{9D8B030D-6E8A-4147-A177-3AD203B41FA5}">
                      <a16:colId xmlns:a16="http://schemas.microsoft.com/office/drawing/2014/main" val="1920162247"/>
                    </a:ext>
                  </a:extLst>
                </a:gridCol>
                <a:gridCol w="669208">
                  <a:extLst>
                    <a:ext uri="{9D8B030D-6E8A-4147-A177-3AD203B41FA5}">
                      <a16:colId xmlns:a16="http://schemas.microsoft.com/office/drawing/2014/main" val="3809110145"/>
                    </a:ext>
                  </a:extLst>
                </a:gridCol>
                <a:gridCol w="669208">
                  <a:extLst>
                    <a:ext uri="{9D8B030D-6E8A-4147-A177-3AD203B41FA5}">
                      <a16:colId xmlns:a16="http://schemas.microsoft.com/office/drawing/2014/main" val="2445117845"/>
                    </a:ext>
                  </a:extLst>
                </a:gridCol>
              </a:tblGrid>
              <a:tr h="428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무작위</a:t>
                      </a:r>
                      <a:br>
                        <a:rPr lang="en-US" altLang="ko-KR" sz="1050" b="0" u="none" strike="noStrike">
                          <a:effectLst/>
                        </a:rPr>
                      </a:br>
                      <a:r>
                        <a:rPr lang="ko-KR" altLang="en-US" sz="1050" b="0" u="none" strike="noStrike">
                          <a:effectLst/>
                        </a:rPr>
                        <a:t>회전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이미지</a:t>
                      </a:r>
                      <a:br>
                        <a:rPr lang="en-US" altLang="ko-KR" sz="1050" b="0" u="none" strike="noStrike">
                          <a:effectLst/>
                        </a:rPr>
                      </a:br>
                      <a:r>
                        <a:rPr lang="ko-KR" altLang="en-US" sz="1050" b="0" u="none" strike="noStrike">
                          <a:effectLst/>
                        </a:rPr>
                        <a:t>대칭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왼쪽</a:t>
                      </a:r>
                      <a:br>
                        <a:rPr lang="en-US" altLang="ko-KR" sz="1050" b="0" u="none" strike="noStrike">
                          <a:effectLst/>
                        </a:rPr>
                      </a:br>
                      <a:r>
                        <a:rPr lang="ko-KR" altLang="en-US" sz="1050" b="0" u="none" strike="noStrike">
                          <a:effectLst/>
                        </a:rPr>
                        <a:t>이동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오른쪽</a:t>
                      </a:r>
                      <a:br>
                        <a:rPr lang="en-US" altLang="ko-KR" sz="1050" b="0" u="none" strike="noStrike">
                          <a:effectLst/>
                        </a:rPr>
                      </a:br>
                      <a:r>
                        <a:rPr lang="ko-KR" altLang="en-US" sz="1050" b="0" u="none" strike="noStrike">
                          <a:effectLst/>
                        </a:rPr>
                        <a:t>이동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위</a:t>
                      </a:r>
                      <a:br>
                        <a:rPr lang="en-US" altLang="ko-KR" sz="1050" b="0" u="none" strike="noStrike">
                          <a:effectLst/>
                        </a:rPr>
                      </a:br>
                      <a:r>
                        <a:rPr lang="ko-KR" altLang="en-US" sz="1050" b="0" u="none" strike="noStrike">
                          <a:effectLst/>
                        </a:rPr>
                        <a:t>이동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8464088"/>
                  </a:ext>
                </a:extLst>
              </a:tr>
              <a:tr h="666696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70713"/>
                  </a:ext>
                </a:extLst>
              </a:tr>
              <a:tr h="4282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전단</a:t>
                      </a:r>
                      <a:br>
                        <a:rPr lang="en-US" altLang="ko-KR" sz="1050" u="none" strike="noStrike">
                          <a:effectLst/>
                        </a:rPr>
                      </a:br>
                      <a:r>
                        <a:rPr lang="ko-KR" altLang="en-US" sz="1050" u="none" strike="noStrike">
                          <a:effectLst/>
                        </a:rPr>
                        <a:t>변환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채널</a:t>
                      </a:r>
                      <a:br>
                        <a:rPr lang="en-US" altLang="ko-KR" sz="1050" u="none" strike="noStrike">
                          <a:effectLst/>
                        </a:rPr>
                      </a:br>
                      <a:r>
                        <a:rPr lang="ko-KR" altLang="en-US" sz="1050" u="none" strike="noStrike">
                          <a:effectLst/>
                        </a:rPr>
                        <a:t>이동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확대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축소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/>
                        <a:t>아래</a:t>
                      </a:r>
                      <a:br>
                        <a:rPr lang="en-US" altLang="ko-KR" sz="1050" b="0"/>
                      </a:br>
                      <a:r>
                        <a:rPr lang="ko-KR" altLang="en-US" sz="1050" b="0"/>
                        <a:t>이동</a:t>
                      </a:r>
                      <a:endParaRPr lang="ko-KR" alt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43715"/>
                  </a:ext>
                </a:extLst>
              </a:tr>
              <a:tr h="768070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04097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7298359D-56BA-4F31-89B8-43C970FF1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04294" y="5824996"/>
            <a:ext cx="576000" cy="576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D0E96F-1308-4D7E-B9AD-58B157AB9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624" y="2528464"/>
            <a:ext cx="3361816" cy="16026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9112D6-DBDA-53FB-58A6-2CDFB5ACE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71" y="4699140"/>
            <a:ext cx="576000" cy="57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D4820-62B6-B357-7ADB-3837D3F6F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94" y="4699139"/>
            <a:ext cx="571557" cy="569158"/>
          </a:xfrm>
          <a:prstGeom prst="rect">
            <a:avLst/>
          </a:prstGeom>
        </p:spPr>
      </p:pic>
      <p:pic>
        <p:nvPicPr>
          <p:cNvPr id="13" name="그림 12" descr="노랑, 원이(가) 표시된 사진&#10;&#10;자동 생성된 설명">
            <a:extLst>
              <a:ext uri="{FF2B5EF4-FFF2-40B4-BE49-F238E27FC236}">
                <a16:creationId xmlns:a16="http://schemas.microsoft.com/office/drawing/2014/main" id="{12DBC1F1-CE13-32F1-7D67-5BC0D593CF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20" y="4697209"/>
            <a:ext cx="576000" cy="5691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FAC7BF9-E1CC-A25F-562A-14354A38F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87" y="4697208"/>
            <a:ext cx="571557" cy="569157"/>
          </a:xfrm>
          <a:prstGeom prst="rect">
            <a:avLst/>
          </a:prstGeom>
        </p:spPr>
      </p:pic>
      <p:pic>
        <p:nvPicPr>
          <p:cNvPr id="22" name="그림 21" descr="노랑, 원, 천문학이(가) 표시된 사진&#10;&#10;자동 생성된 설명">
            <a:extLst>
              <a:ext uri="{FF2B5EF4-FFF2-40B4-BE49-F238E27FC236}">
                <a16:creationId xmlns:a16="http://schemas.microsoft.com/office/drawing/2014/main" id="{1530CE8D-A5A4-EEBC-5531-672C8E212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11" y="4697207"/>
            <a:ext cx="561694" cy="5691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A10341-A620-C79E-0242-24F28F6FCE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11" y="5828417"/>
            <a:ext cx="561694" cy="569157"/>
          </a:xfrm>
          <a:prstGeom prst="rect">
            <a:avLst/>
          </a:prstGeom>
        </p:spPr>
      </p:pic>
      <p:pic>
        <p:nvPicPr>
          <p:cNvPr id="36" name="그림 35" descr="노랑, 원이(가) 표시된 사진&#10;&#10;자동 생성된 설명">
            <a:extLst>
              <a:ext uri="{FF2B5EF4-FFF2-40B4-BE49-F238E27FC236}">
                <a16:creationId xmlns:a16="http://schemas.microsoft.com/office/drawing/2014/main" id="{25DB7506-76A8-7BFF-1640-B2AFF81D60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70" y="5828416"/>
            <a:ext cx="576001" cy="569157"/>
          </a:xfrm>
          <a:prstGeom prst="rect">
            <a:avLst/>
          </a:prstGeom>
        </p:spPr>
      </p:pic>
      <p:pic>
        <p:nvPicPr>
          <p:cNvPr id="38" name="그림 37" descr="노랑, 원이(가) 표시된 사진&#10;&#10;자동 생성된 설명">
            <a:extLst>
              <a:ext uri="{FF2B5EF4-FFF2-40B4-BE49-F238E27FC236}">
                <a16:creationId xmlns:a16="http://schemas.microsoft.com/office/drawing/2014/main" id="{15C5AE42-C103-2A5C-C3D2-97B8C58DF0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21" y="5831836"/>
            <a:ext cx="576000" cy="569158"/>
          </a:xfrm>
          <a:prstGeom prst="rect">
            <a:avLst/>
          </a:prstGeom>
        </p:spPr>
      </p:pic>
      <p:pic>
        <p:nvPicPr>
          <p:cNvPr id="41" name="그림 40" descr="노랑, 원이(가) 표시된 사진&#10;&#10;자동 생성된 설명">
            <a:extLst>
              <a:ext uri="{FF2B5EF4-FFF2-40B4-BE49-F238E27FC236}">
                <a16:creationId xmlns:a16="http://schemas.microsoft.com/office/drawing/2014/main" id="{77737AE9-1ED5-FD80-4BF4-2E1C9767C7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90" y="5831836"/>
            <a:ext cx="57600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1" y="6008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6804" y="741845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332" y="85642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08525" y="747371"/>
            <a:ext cx="430165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>
                <a:latin typeface="+mn-ea"/>
              </a:rPr>
              <a:t>Data </a:t>
            </a:r>
            <a:r>
              <a:rPr lang="ko-KR" altLang="en-US" sz="2000" b="1">
                <a:latin typeface="+mn-ea"/>
              </a:rPr>
              <a:t>추가 증강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latin typeface="+mn-ea"/>
              </a:rPr>
              <a:t>1)</a:t>
            </a:r>
            <a:r>
              <a:rPr lang="ko-KR" altLang="en-US" sz="1600" b="1">
                <a:latin typeface="+mn-ea"/>
              </a:rPr>
              <a:t>증량이 적용된 데이터 </a:t>
            </a:r>
            <a:r>
              <a:rPr lang="en-US" altLang="ko-KR" sz="1600" b="1">
                <a:latin typeface="+mn-ea"/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latin typeface="+mn-ea"/>
              </a:rPr>
              <a:t>  </a:t>
            </a:r>
            <a:r>
              <a:rPr lang="en-US" altLang="ko-KR" sz="1200"/>
              <a:t>- </a:t>
            </a:r>
            <a:r>
              <a:rPr lang="ko-KR" altLang="en-US" sz="1200"/>
              <a:t>최초 증강 시 파일 이름에 증강 명칭을 포함하여 저장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100" b="1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latin typeface="+mn-ea"/>
              </a:rPr>
              <a:t> </a:t>
            </a:r>
            <a:r>
              <a:rPr lang="en-US" altLang="ko-KR" sz="1200"/>
              <a:t>- </a:t>
            </a:r>
            <a:r>
              <a:rPr lang="ko-KR" altLang="en-US" sz="1200"/>
              <a:t>적용되지 않은 증강 기법으로 추가 증강</a:t>
            </a:r>
            <a:br>
              <a:rPr lang="en-US" altLang="ko-KR" sz="1200"/>
            </a:br>
            <a:r>
              <a:rPr lang="en-US" altLang="ko-KR" sz="1200"/>
              <a:t>   ex)</a:t>
            </a:r>
            <a:r>
              <a:rPr lang="ko-KR" altLang="en-US" sz="1200"/>
              <a:t> </a:t>
            </a:r>
            <a:r>
              <a:rPr lang="en-US" altLang="ko-KR" sz="1200"/>
              <a:t>if not image_name.startswith('rotated’)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→</a:t>
            </a:r>
            <a:r>
              <a:rPr lang="en-US" altLang="ko-KR" sz="1200"/>
              <a:t> rotate</a:t>
            </a:r>
            <a:r>
              <a:rPr lang="ko-KR" altLang="en-US" sz="1200"/>
              <a:t>가 적용되지 않은 파일</a:t>
            </a:r>
            <a:endParaRPr lang="en-US" altLang="ko-KR" sz="12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15" y="30497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224BF-60DD-4F4F-B97B-F74F1F2A581A}"/>
              </a:ext>
            </a:extLst>
          </p:cNvPr>
          <p:cNvSpPr txBox="1"/>
          <p:nvPr/>
        </p:nvSpPr>
        <p:spPr>
          <a:xfrm>
            <a:off x="4863857" y="862496"/>
            <a:ext cx="3962213" cy="323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>
                <a:latin typeface="+mn-ea"/>
              </a:rPr>
              <a:t>2)</a:t>
            </a:r>
            <a:r>
              <a:rPr lang="ko-KR" altLang="en-US" sz="1600" b="1">
                <a:latin typeface="+mn-ea"/>
              </a:rPr>
              <a:t>추가 증량 이미지 예시</a:t>
            </a:r>
            <a:endParaRPr lang="en-US" altLang="ko-KR" sz="16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 </a:t>
            </a:r>
            <a:r>
              <a:rPr lang="en-US" altLang="ko-KR" sz="1200"/>
              <a:t>- </a:t>
            </a:r>
            <a:r>
              <a:rPr lang="ko-KR" altLang="en-US" sz="1200"/>
              <a:t>두 가지 증량 기법이 동시에 적용된 이미지</a:t>
            </a: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CA9B27-FFE0-4D22-964D-7E2D84D77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79748"/>
              </p:ext>
            </p:extLst>
          </p:nvPr>
        </p:nvGraphicFramePr>
        <p:xfrm>
          <a:off x="5220072" y="2172643"/>
          <a:ext cx="3168351" cy="18219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6117">
                  <a:extLst>
                    <a:ext uri="{9D8B030D-6E8A-4147-A177-3AD203B41FA5}">
                      <a16:colId xmlns:a16="http://schemas.microsoft.com/office/drawing/2014/main" val="2411259309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98224218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1920162247"/>
                    </a:ext>
                  </a:extLst>
                </a:gridCol>
              </a:tblGrid>
              <a:tr h="712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무작위</a:t>
                      </a:r>
                      <a:r>
                        <a:rPr lang="en-US" altLang="ko-KR" sz="1050" b="0" u="none" strike="noStrike">
                          <a:effectLst/>
                        </a:rPr>
                        <a:t> </a:t>
                      </a:r>
                      <a:r>
                        <a:rPr lang="ko-KR" altLang="en-US" sz="1050" b="0" u="none" strike="noStrike">
                          <a:effectLst/>
                        </a:rPr>
                        <a:t>회전</a:t>
                      </a:r>
                      <a:br>
                        <a:rPr lang="en-US" altLang="ko-KR" sz="1050" b="0" u="none" strike="noStrike">
                          <a:effectLst/>
                        </a:rPr>
                      </a:br>
                      <a:r>
                        <a:rPr lang="en-US" altLang="ko-KR" sz="1050" b="0" u="none" strike="noStrike">
                          <a:effectLst/>
                        </a:rPr>
                        <a:t>+</a:t>
                      </a:r>
                      <a:br>
                        <a:rPr lang="en-US" altLang="ko-KR" sz="1050" b="0" u="none" strike="noStrike">
                          <a:effectLst/>
                        </a:rPr>
                      </a:br>
                      <a:r>
                        <a:rPr lang="ko-KR" altLang="en-US" sz="1050" b="0" u="none" strike="noStrike">
                          <a:effectLst/>
                        </a:rPr>
                        <a:t>위 이동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전단 이동</a:t>
                      </a:r>
                      <a:endParaRPr lang="en-US" altLang="ko-KR" sz="1050" b="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+</a:t>
                      </a:r>
                    </a:p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아래 이동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u="none" strike="noStrike">
                          <a:effectLst/>
                        </a:rPr>
                        <a:t>왼쪽</a:t>
                      </a:r>
                      <a:r>
                        <a:rPr lang="en-US" altLang="ko-KR" sz="1050" b="0" u="none" strike="noStrike">
                          <a:effectLst/>
                        </a:rPr>
                        <a:t> </a:t>
                      </a:r>
                      <a:r>
                        <a:rPr lang="ko-KR" altLang="en-US" sz="1050" b="0" u="none" strike="noStrike">
                          <a:effectLst/>
                        </a:rPr>
                        <a:t>이동</a:t>
                      </a:r>
                      <a:endParaRPr lang="en-US" altLang="ko-KR" sz="1050" b="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+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</a:b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전단 이동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8464088"/>
                  </a:ext>
                </a:extLst>
              </a:tr>
              <a:tr h="1109041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7071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03A5E4D-6D6B-E791-C7D2-B716913E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01" y="2172643"/>
            <a:ext cx="4036413" cy="26965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6C68882-CF4B-2F00-DAA0-6D5FD4636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017086"/>
            <a:ext cx="849757" cy="833459"/>
          </a:xfrm>
          <a:prstGeom prst="rect">
            <a:avLst/>
          </a:prstGeom>
        </p:spPr>
      </p:pic>
      <p:pic>
        <p:nvPicPr>
          <p:cNvPr id="26" name="그림 25" descr="스크린샷, 일렉트릭 블루, 다채로움이(가) 표시된 사진&#10;&#10;자동 생성된 설명">
            <a:extLst>
              <a:ext uri="{FF2B5EF4-FFF2-40B4-BE49-F238E27FC236}">
                <a16:creationId xmlns:a16="http://schemas.microsoft.com/office/drawing/2014/main" id="{672BE6D6-3D23-EEAD-AFE4-7930DA288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17" y="3017086"/>
            <a:ext cx="847349" cy="8334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1BA1ED3-F0B9-29D9-D902-B6BB14852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15" y="3017087"/>
            <a:ext cx="849757" cy="83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8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주요 코드 및 실행 결과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D0E56-E7D1-3CCB-E87E-3202A3E8D6E8}"/>
              </a:ext>
            </a:extLst>
          </p:cNvPr>
          <p:cNvSpPr txBox="1"/>
          <p:nvPr/>
        </p:nvSpPr>
        <p:spPr>
          <a:xfrm>
            <a:off x="395536" y="1272443"/>
            <a:ext cx="5040560" cy="271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train,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val,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test </a:t>
            </a:r>
            <a:r>
              <a:rPr lang="ko-KR" altLang="en-US" sz="1600">
                <a:latin typeface="+mn-ea"/>
              </a:rPr>
              <a:t>데이터 셋 분할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endParaRPr lang="en-US" altLang="ko-KR" sz="140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9D0F4A-1A0D-C2C1-392C-D5168C8A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7" y="1645205"/>
            <a:ext cx="5371437" cy="34010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EE4BEC-4A25-C03D-372D-D4A50C02B285}"/>
              </a:ext>
            </a:extLst>
          </p:cNvPr>
          <p:cNvSpPr/>
          <p:nvPr/>
        </p:nvSpPr>
        <p:spPr>
          <a:xfrm>
            <a:off x="1043608" y="2060848"/>
            <a:ext cx="1008112" cy="161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1E5B9-B36C-CA3D-EE9E-6C07F9F2C4A9}"/>
              </a:ext>
            </a:extLst>
          </p:cNvPr>
          <p:cNvSpPr/>
          <p:nvPr/>
        </p:nvSpPr>
        <p:spPr>
          <a:xfrm>
            <a:off x="1043608" y="3068960"/>
            <a:ext cx="33843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9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주요 코드 및 실행 결과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D0E56-E7D1-3CCB-E87E-3202A3E8D6E8}"/>
              </a:ext>
            </a:extLst>
          </p:cNvPr>
          <p:cNvSpPr txBox="1"/>
          <p:nvPr/>
        </p:nvSpPr>
        <p:spPr>
          <a:xfrm>
            <a:off x="395536" y="1272443"/>
            <a:ext cx="5040560" cy="389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8</a:t>
            </a:r>
            <a:r>
              <a:rPr lang="ko-KR" altLang="en-US" sz="1600">
                <a:latin typeface="+mn-ea"/>
              </a:rPr>
              <a:t>개의 </a:t>
            </a:r>
            <a:r>
              <a:rPr lang="en-US" altLang="ko-KR" sz="1600">
                <a:latin typeface="+mn-ea"/>
              </a:rPr>
              <a:t>Conv-Pool-Conv </a:t>
            </a:r>
            <a:r>
              <a:rPr lang="ko-KR" altLang="en-US" sz="1600">
                <a:latin typeface="+mn-ea"/>
              </a:rPr>
              <a:t>그룹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과적합 방지를 위한 규제화</a:t>
            </a:r>
            <a:endParaRPr lang="en-US" altLang="ko-KR" sz="1600">
              <a:latin typeface="+mn-ea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ko-KR" altLang="en-US" sz="1400">
                <a:latin typeface="+mn-ea"/>
              </a:rPr>
              <a:t>드롭아웃</a:t>
            </a:r>
            <a:endParaRPr lang="en-US" altLang="ko-KR" sz="1600">
              <a:latin typeface="+mn-ea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endParaRPr lang="en-US" altLang="ko-KR" sz="1600">
              <a:latin typeface="+mn-ea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Early Stop</a:t>
            </a: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endParaRPr lang="en-US" altLang="ko-KR" sz="140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89AD3C-926D-C972-04A2-F00C9EA5C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4" y="1645205"/>
            <a:ext cx="5372850" cy="19676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547208-0A08-162C-6AAF-E0494F3A0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54" y="4236202"/>
            <a:ext cx="5372850" cy="2880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C3F529-EAE7-05A2-95DB-A84BC99E4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55" y="4809690"/>
            <a:ext cx="5372850" cy="200368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4E29C5-0375-A35A-2BA8-CA04BA534486}"/>
              </a:ext>
            </a:extLst>
          </p:cNvPr>
          <p:cNvSpPr/>
          <p:nvPr/>
        </p:nvSpPr>
        <p:spPr>
          <a:xfrm>
            <a:off x="1150638" y="6354324"/>
            <a:ext cx="2557266" cy="459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D49EB-1885-75EB-48AC-DE0C2879345B}"/>
              </a:ext>
            </a:extLst>
          </p:cNvPr>
          <p:cNvSpPr txBox="1"/>
          <p:nvPr/>
        </p:nvSpPr>
        <p:spPr>
          <a:xfrm>
            <a:off x="395536" y="1476188"/>
            <a:ext cx="5040560" cy="359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PC </a:t>
            </a:r>
            <a:r>
              <a:rPr lang="ko-KR" altLang="en-US" sz="1600">
                <a:latin typeface="+mn-ea"/>
              </a:rPr>
              <a:t>사양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CPU : Inter i9-13950HX</a:t>
            </a: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RAM : 64GB</a:t>
            </a: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GPU : NVIDIA GeForce RTX 4080 Laptop 32GB</a:t>
            </a: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하이퍼파라미터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Epoch : 20</a:t>
            </a: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학습률 </a:t>
            </a:r>
            <a:r>
              <a:rPr lang="en-US" altLang="ko-KR" sz="1400">
                <a:latin typeface="+mn-ea"/>
              </a:rPr>
              <a:t>: 0.02</a:t>
            </a: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Batch size : 100</a:t>
            </a: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Optimizer : Adam</a:t>
            </a: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Loss </a:t>
            </a:r>
            <a:r>
              <a:rPr lang="ko-KR" altLang="en-US" sz="1400">
                <a:latin typeface="+mn-ea"/>
              </a:rPr>
              <a:t>함수 </a:t>
            </a:r>
            <a:r>
              <a:rPr lang="en-US" altLang="ko-KR" sz="1400">
                <a:latin typeface="+mn-ea"/>
              </a:rPr>
              <a:t>: Categorical Cross-Entropy</a:t>
            </a:r>
          </a:p>
          <a:p>
            <a:pPr marL="742950" lvl="1" indent="-28575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C5D646-D1A7-3BF0-1169-9AAA365C93A2}"/>
              </a:ext>
            </a:extLst>
          </p:cNvPr>
          <p:cNvSpPr txBox="1"/>
          <p:nvPr/>
        </p:nvSpPr>
        <p:spPr>
          <a:xfrm>
            <a:off x="395536" y="1491131"/>
            <a:ext cx="504056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n-ea"/>
              </a:rPr>
              <a:t>최초 학습 결과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곡선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AD0FC-78AE-4E37-37BC-DBD7A7511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" y="1844824"/>
            <a:ext cx="807832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C5D646-D1A7-3BF0-1169-9AAA365C93A2}"/>
              </a:ext>
            </a:extLst>
          </p:cNvPr>
          <p:cNvSpPr txBox="1"/>
          <p:nvPr/>
        </p:nvSpPr>
        <p:spPr>
          <a:xfrm>
            <a:off x="395536" y="1491131"/>
            <a:ext cx="5040560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n-ea"/>
              </a:rPr>
              <a:t>ReduceLROnPlateau</a:t>
            </a:r>
            <a:r>
              <a:rPr lang="ko-KR" altLang="en-US" sz="1600">
                <a:latin typeface="+mn-ea"/>
              </a:rPr>
              <a:t> 스케줄링 적용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5199-6244-6356-12DB-C588416F9DF9}"/>
              </a:ext>
            </a:extLst>
          </p:cNvPr>
          <p:cNvSpPr txBox="1"/>
          <p:nvPr/>
        </p:nvSpPr>
        <p:spPr>
          <a:xfrm>
            <a:off x="218873" y="1119757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곡선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CE499C-D0C9-D439-048C-20A518DD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0" y="1844824"/>
            <a:ext cx="809738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3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schemas.microsoft.com/office/infopath/2007/PartnerControls"/>
    <ds:schemaRef ds:uri="ad4f9fb4-0e06-43e2-8892-d19b32436ccd"/>
    <ds:schemaRef ds:uri="df922d41-91bf-45f8-8b2c-e1591bc010d5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10960</TotalTime>
  <Words>825</Words>
  <Application>Microsoft Office PowerPoint</Application>
  <PresentationFormat>화면 슬라이드 쇼(4:3)</PresentationFormat>
  <Paragraphs>389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한컴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혜민 오</cp:lastModifiedBy>
  <cp:revision>435</cp:revision>
  <cp:lastPrinted>2019-09-16T00:28:29Z</cp:lastPrinted>
  <dcterms:created xsi:type="dcterms:W3CDTF">2017-03-29T07:13:25Z</dcterms:created>
  <dcterms:modified xsi:type="dcterms:W3CDTF">2024-04-30T04:59:10Z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