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20"/>
  </p:notesMasterIdLst>
  <p:handoutMasterIdLst>
    <p:handoutMasterId r:id="rId21"/>
  </p:handoutMasterIdLst>
  <p:sldIdLst>
    <p:sldId id="449" r:id="rId5"/>
    <p:sldId id="1032" r:id="rId6"/>
    <p:sldId id="1057" r:id="rId7"/>
    <p:sldId id="1058" r:id="rId8"/>
    <p:sldId id="1061" r:id="rId9"/>
    <p:sldId id="1062" r:id="rId10"/>
    <p:sldId id="1063" r:id="rId11"/>
    <p:sldId id="1064" r:id="rId12"/>
    <p:sldId id="1065" r:id="rId13"/>
    <p:sldId id="1067" r:id="rId14"/>
    <p:sldId id="1068" r:id="rId15"/>
    <p:sldId id="1060" r:id="rId16"/>
    <p:sldId id="1069" r:id="rId17"/>
    <p:sldId id="1070" r:id="rId18"/>
    <p:sldId id="1071" r:id="rId19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8"/>
            <p14:sldId id="1061"/>
            <p14:sldId id="1062"/>
            <p14:sldId id="1063"/>
            <p14:sldId id="1064"/>
            <p14:sldId id="1065"/>
            <p14:sldId id="1067"/>
            <p14:sldId id="1068"/>
            <p14:sldId id="1060"/>
            <p14:sldId id="1069"/>
            <p14:sldId id="1070"/>
            <p14:sldId id="10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21" userDrawn="1">
          <p15:clr>
            <a:srgbClr val="A4A3A4"/>
          </p15:clr>
        </p15:guide>
        <p15:guide id="5" orient="horz" pos="4258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33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168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969" userDrawn="1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8" pos="5526">
          <p15:clr>
            <a:srgbClr val="A4A3A4"/>
          </p15:clr>
        </p15:guide>
        <p15:guide id="19" pos="17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CC99"/>
    <a:srgbClr val="FFAFB1"/>
    <a:srgbClr val="FF0000"/>
    <a:srgbClr val="FFD581"/>
    <a:srgbClr val="FFE2A7"/>
    <a:srgbClr val="FF7C80"/>
    <a:srgbClr val="FFEFEF"/>
    <a:srgbClr val="B5CD69"/>
    <a:srgbClr val="FFF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6149" autoAdjust="0"/>
  </p:normalViewPr>
  <p:slideViewPr>
    <p:cSldViewPr>
      <p:cViewPr varScale="1">
        <p:scale>
          <a:sx n="106" d="100"/>
          <a:sy n="106" d="100"/>
        </p:scale>
        <p:origin x="2004" y="108"/>
      </p:cViewPr>
      <p:guideLst>
        <p:guide orient="horz" pos="492"/>
        <p:guide orient="horz" pos="813"/>
        <p:guide orient="horz" pos="1122"/>
        <p:guide orient="horz" pos="3521"/>
        <p:guide orient="horz" pos="4258"/>
        <p:guide orient="horz" pos="3921"/>
        <p:guide orient="horz" pos="1933"/>
        <p:guide pos="5551"/>
        <p:guide pos="338"/>
        <p:guide pos="4497"/>
        <p:guide pos="1689"/>
        <p:guide pos="1557"/>
        <p:guide pos="3056"/>
        <p:guide orient="horz" pos="969"/>
        <p:guide orient="horz" pos="3067"/>
        <p:guide orient="horz" pos="4201"/>
        <p:guide pos="5526"/>
        <p:guide pos="17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2023.04.17.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538979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Project(mid-term)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705DB-907D-4C40-E794-5984642A7D79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>
                <a:solidFill>
                  <a:srgbClr val="002060"/>
                </a:solidFill>
                <a:ea typeface="맑은 고딕" panose="020B0503020000020004" pitchFamily="50" charset="-127"/>
              </a:rPr>
              <a:t>오혜민</a:t>
            </a:r>
            <a:r>
              <a:rPr lang="en-US" altLang="ko-KR" sz="1600">
                <a:solidFill>
                  <a:srgbClr val="002060"/>
                </a:solidFill>
                <a:ea typeface="맑은 고딕" panose="020B0503020000020004" pitchFamily="50" charset="-127"/>
              </a:rPr>
              <a:t>(2023254013)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10C1E-9E9C-B3A6-DE1C-A9822E9C1D71}"/>
              </a:ext>
            </a:extLst>
          </p:cNvPr>
          <p:cNvSpPr txBox="1"/>
          <p:nvPr/>
        </p:nvSpPr>
        <p:spPr>
          <a:xfrm>
            <a:off x="1222941" y="2888994"/>
            <a:ext cx="6840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3200" dirty="0">
                <a:solidFill>
                  <a:srgbClr val="002060"/>
                </a:solidFill>
                <a:ea typeface="맑은 고딕" panose="020B0503020000020004" pitchFamily="50" charset="-127"/>
                <a:cs typeface="Arial" panose="020B0604020202020204" pitchFamily="34" charset="0"/>
              </a:rPr>
              <a:t>Predicting Software Reselling Profits</a:t>
            </a:r>
          </a:p>
        </p:txBody>
      </p:sp>
    </p:spTree>
  </p:cSld>
  <p:clrMapOvr>
    <a:masterClrMapping/>
  </p:clrMapOvr>
  <p:transition advTm="8353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43107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3"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3)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exhaustive searc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통해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“Address_is_res, Freq, last_update_days_age”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중요한 변수로 판단되며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“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산점도를 통한 탐색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학습 데이터를 통한 모델 계수 추정 결과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exhaustive search”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릍 통해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“Freq”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높은 고객이 가장 많은 돈을 지출할 것으로 판단된다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7BC8EEB-5076-E9BE-E125-B307F2A2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14" y="936660"/>
            <a:ext cx="4715415" cy="5152516"/>
          </a:xfrm>
          <a:prstGeom prst="rect">
            <a:avLst/>
          </a:prstGeom>
        </p:spPr>
      </p:pic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44CF0C-B173-BBD8-2E4F-C75E28C06C15}"/>
              </a:ext>
            </a:extLst>
          </p:cNvPr>
          <p:cNvSpPr/>
          <p:nvPr/>
        </p:nvSpPr>
        <p:spPr bwMode="auto">
          <a:xfrm>
            <a:off x="3819026" y="4794634"/>
            <a:ext cx="1563547" cy="148763"/>
          </a:xfrm>
          <a:prstGeom prst="roundRect">
            <a:avLst>
              <a:gd name="adj" fmla="val 81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D425E0-35E5-1D7A-AC6D-F748511D4CD7}"/>
              </a:ext>
            </a:extLst>
          </p:cNvPr>
          <p:cNvSpPr/>
          <p:nvPr/>
        </p:nvSpPr>
        <p:spPr bwMode="auto">
          <a:xfrm>
            <a:off x="5412656" y="4149009"/>
            <a:ext cx="1110583" cy="900010"/>
          </a:xfrm>
          <a:prstGeom prst="roundRect">
            <a:avLst>
              <a:gd name="adj" fmla="val 1829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50864D5-95EE-729F-09C0-1298E453F132}"/>
              </a:ext>
            </a:extLst>
          </p:cNvPr>
          <p:cNvSpPr/>
          <p:nvPr/>
        </p:nvSpPr>
        <p:spPr bwMode="auto">
          <a:xfrm>
            <a:off x="4002930" y="5139583"/>
            <a:ext cx="1110583" cy="900010"/>
          </a:xfrm>
          <a:prstGeom prst="roundRect">
            <a:avLst>
              <a:gd name="adj" fmla="val 1829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51810"/>
      </p:ext>
    </p:extLst>
  </p:cSld>
  <p:clrMapOvr>
    <a:masterClrMapping/>
  </p:clrMapOvr>
  <p:transition advTm="159184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2" y="1393008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43107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3"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4)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후진제거 방식 사용시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“US”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변수가 가장 먼저 탈락하였다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“Freq, last_update_days_ago, Web_order, Address_is_res” 4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예측변수는 선택되었다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993F791-8C68-CDFB-6BA2-45778471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82" y="1760344"/>
            <a:ext cx="5890867" cy="2375797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44CF0C-B173-BBD8-2E4F-C75E28C06C15}"/>
              </a:ext>
            </a:extLst>
          </p:cNvPr>
          <p:cNvSpPr/>
          <p:nvPr/>
        </p:nvSpPr>
        <p:spPr bwMode="auto">
          <a:xfrm>
            <a:off x="2783174" y="3589982"/>
            <a:ext cx="1772017" cy="145832"/>
          </a:xfrm>
          <a:prstGeom prst="roundRect">
            <a:avLst>
              <a:gd name="adj" fmla="val 81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D425E0-35E5-1D7A-AC6D-F748511D4CD7}"/>
              </a:ext>
            </a:extLst>
          </p:cNvPr>
          <p:cNvSpPr/>
          <p:nvPr/>
        </p:nvSpPr>
        <p:spPr bwMode="auto">
          <a:xfrm>
            <a:off x="2771775" y="3968853"/>
            <a:ext cx="3510244" cy="167288"/>
          </a:xfrm>
          <a:prstGeom prst="roundRect">
            <a:avLst>
              <a:gd name="adj" fmla="val 1829"/>
            </a:avLst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76866"/>
      </p:ext>
    </p:extLst>
  </p:cSld>
  <p:clrMapOvr>
    <a:masterClrMapping/>
  </p:clrMapOvr>
  <p:transition advTm="159184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708008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3"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5)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보이시오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Spending 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= 10.18 – 4.62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+ 91.27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2 - 0.0103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1346 + 18.63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0 - 9.11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1 - 75.82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= 89.298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77786E-FA60-C0A8-8F99-BF1103188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184"/>
          <a:stretch/>
        </p:blipFill>
        <p:spPr>
          <a:xfrm>
            <a:off x="4857233" y="3771496"/>
            <a:ext cx="3503023" cy="1997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6BB2B2-3B62-8F90-D87A-944857FD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6" y="3752231"/>
            <a:ext cx="3943006" cy="164617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77923E-1EB6-845A-F88E-83246F67F2A4}"/>
              </a:ext>
            </a:extLst>
          </p:cNvPr>
          <p:cNvSpPr/>
          <p:nvPr/>
        </p:nvSpPr>
        <p:spPr bwMode="auto">
          <a:xfrm>
            <a:off x="503849" y="3348875"/>
            <a:ext cx="2186492" cy="360004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200">
                <a:solidFill>
                  <a:schemeClr val="bg1"/>
                </a:solidFill>
                <a:latin typeface="Arial" charset="0"/>
              </a:rPr>
              <a:t>검증데이터 추출 소스</a:t>
            </a:r>
            <a:endParaRPr kumimoji="0" lang="ko-KR" alt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C9B863-FDD5-9CD0-05BC-F23F0E85CCD7}"/>
              </a:ext>
            </a:extLst>
          </p:cNvPr>
          <p:cNvSpPr/>
          <p:nvPr/>
        </p:nvSpPr>
        <p:spPr bwMode="auto">
          <a:xfrm>
            <a:off x="4857233" y="3350573"/>
            <a:ext cx="1856786" cy="36000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chatGPT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이용 결과계산</a:t>
            </a:r>
          </a:p>
        </p:txBody>
      </p:sp>
    </p:spTree>
    <p:extLst>
      <p:ext uri="{BB962C8B-B14F-4D97-AF65-F5344CB8AC3E}">
        <p14:creationId xmlns:p14="http://schemas.microsoft.com/office/powerpoint/2010/main" val="3607905684"/>
      </p:ext>
    </p:extLst>
  </p:cSld>
  <p:clrMapOvr>
    <a:masterClrMapping/>
  </p:clrMapOvr>
  <p:transition advTm="159184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367787" y="1392107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43107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3"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6)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평가하시오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후진제거 방법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(4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성능과 초기 모델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(6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성능에서 성능에 거의 차이가 없으며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간결성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(Parsimony)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라는 측면에서 후진제거 방법이 선호된다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09C02D0-2AF1-7AAC-C018-A5EE1D9D417C}"/>
              </a:ext>
            </a:extLst>
          </p:cNvPr>
          <p:cNvSpPr/>
          <p:nvPr/>
        </p:nvSpPr>
        <p:spPr bwMode="auto">
          <a:xfrm>
            <a:off x="2715214" y="1848183"/>
            <a:ext cx="4286814" cy="360004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후진제거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(Backward Elimination)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검증 데이터에 대한 예측값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B1A642-0068-5A6E-338F-3122A05D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28" y="2163151"/>
            <a:ext cx="3191320" cy="95263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80A559B-6945-9C7D-6181-A968D8FC437D}"/>
              </a:ext>
            </a:extLst>
          </p:cNvPr>
          <p:cNvSpPr/>
          <p:nvPr/>
        </p:nvSpPr>
        <p:spPr bwMode="auto">
          <a:xfrm>
            <a:off x="2715214" y="3815505"/>
            <a:ext cx="2771980" cy="36000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초기모델 검증 데이터에 대한 예측값  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5A7CEB-266E-AB6D-C42F-71FA266F3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30" y="4132953"/>
            <a:ext cx="3191320" cy="95263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40534573"/>
      </p:ext>
    </p:extLst>
  </p:cSld>
  <p:clrMapOvr>
    <a:masterClrMapping/>
  </p:clrMapOvr>
  <p:transition advTm="15918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367787" y="1392107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43107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3"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7)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잔차에 대한 히스토그램을 작성하시오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따르는가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(1/2)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학습 데이터 및 검증 데이터의 히스토그램을 통해 확인 결과 두 데이터가 정규분포를 따르지는 않지만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Residual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0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주변에 분포하며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성능에 영향이 크지는 않을 것으로 판단된다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D320C2-BBBE-E457-4D65-9E8285FC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670" y="1440954"/>
            <a:ext cx="4748738" cy="463772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BF6D1B4-17B1-BD79-A9AB-21288B1A159B}"/>
              </a:ext>
            </a:extLst>
          </p:cNvPr>
          <p:cNvSpPr/>
          <p:nvPr/>
        </p:nvSpPr>
        <p:spPr bwMode="auto">
          <a:xfrm>
            <a:off x="5562011" y="2528990"/>
            <a:ext cx="2771980" cy="360004"/>
          </a:xfrm>
          <a:prstGeom prst="round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학습 데이터에 대한 잔차 히스토그램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E3617C8-6A80-2353-9BB5-8300EFE4AB9A}"/>
              </a:ext>
            </a:extLst>
          </p:cNvPr>
          <p:cNvSpPr/>
          <p:nvPr/>
        </p:nvSpPr>
        <p:spPr bwMode="auto">
          <a:xfrm>
            <a:off x="3838975" y="2992368"/>
            <a:ext cx="826658" cy="2851871"/>
          </a:xfrm>
          <a:prstGeom prst="roundRect">
            <a:avLst>
              <a:gd name="adj" fmla="val 81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651051"/>
      </p:ext>
    </p:extLst>
  </p:cSld>
  <p:clrMapOvr>
    <a:masterClrMapping/>
  </p:clrMapOvr>
  <p:transition advTm="15918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367787" y="1392107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43107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3"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7)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잔차에 대한 히스토그램을 작성하시오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따르는가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(2/2)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EA75F4-0AC8-380F-2CFD-C4A639CD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190" y="1431901"/>
            <a:ext cx="4806944" cy="4637728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B9CDFD6-B003-B595-83E3-C309D626845A}"/>
              </a:ext>
            </a:extLst>
          </p:cNvPr>
          <p:cNvSpPr/>
          <p:nvPr/>
        </p:nvSpPr>
        <p:spPr bwMode="auto">
          <a:xfrm>
            <a:off x="3678386" y="3023373"/>
            <a:ext cx="802346" cy="2880390"/>
          </a:xfrm>
          <a:prstGeom prst="roundRect">
            <a:avLst>
              <a:gd name="adj" fmla="val 81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80A559B-6945-9C7D-6181-A968D8FC437D}"/>
              </a:ext>
            </a:extLst>
          </p:cNvPr>
          <p:cNvSpPr/>
          <p:nvPr/>
        </p:nvSpPr>
        <p:spPr bwMode="auto">
          <a:xfrm>
            <a:off x="5562011" y="2528990"/>
            <a:ext cx="2771980" cy="36000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검증 데이터에 대한 잔차 히스토그램</a:t>
            </a:r>
          </a:p>
        </p:txBody>
      </p:sp>
    </p:spTree>
    <p:extLst>
      <p:ext uri="{BB962C8B-B14F-4D97-AF65-F5344CB8AC3E}">
        <p14:creationId xmlns:p14="http://schemas.microsoft.com/office/powerpoint/2010/main" val="2638808956"/>
      </p:ext>
    </p:extLst>
  </p:cSld>
  <p:clrMapOvr>
    <a:masterClrMapping/>
  </p:clrMapOvr>
  <p:transition advTm="1591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타이코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소프트웨어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en-US" altLang="ko-KR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Tayko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Software)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게임 및 교육용 소프트웨어를 판매하는 소프트웨어 카탈로그 회사이다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회사는 소프트웨어 제품 제조로 창업하였고 나중에 제품에 대한 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3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소유권을 가지게 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최근 이 회사는 새로운 카탈로그에 들어갈 제품 목록을 수정하였고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이를 고객에게 우편 배송하였다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우편물 발송으로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건의 구매 성과를 올렸다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데이터를 기반으로 구매 고객의 소비금액을 예측하는 모델을 고안하고자 한다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[Tayko.csv]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파일은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2,000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건에 대한 구매 정보를 포함하고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아래의 표는 이 문제에서 사용된 변수들에 대하여 기술한 것이다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엑셀 파일에는 추가적인 변수들이 포함되어 있음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802073-BED5-1DDB-8445-6DA89F383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28132"/>
              </p:ext>
            </p:extLst>
          </p:nvPr>
        </p:nvGraphicFramePr>
        <p:xfrm>
          <a:off x="395999" y="4059007"/>
          <a:ext cx="8316047" cy="203904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859412892"/>
                    </a:ext>
                  </a:extLst>
                </a:gridCol>
                <a:gridCol w="6300070">
                  <a:extLst>
                    <a:ext uri="{9D8B030D-6E8A-4147-A177-3AD203B41FA5}">
                      <a16:colId xmlns:a16="http://schemas.microsoft.com/office/drawing/2014/main" val="243911767"/>
                    </a:ext>
                  </a:extLst>
                </a:gridCol>
              </a:tblGrid>
              <a:tr h="253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이름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변수 내역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955784419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US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미국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870109267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Freq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전년도의 거래 건수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2181155104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last_update_days_ago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고객레코드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최종갱신일로부터의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 경과 일수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29722320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Web order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고객이 최소한 한 번 이상 인터넷 구매를 했는가에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71946876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Gender=male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남성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(1)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 또는 여성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(0)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638438812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Address_is_res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거주지 주소인지에 대한 여부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662717880"/>
                  </a:ext>
                </a:extLst>
              </a:tr>
              <a:tr h="25387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Spending 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결과 변수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테스트 우편물에 의한 구매액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달러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989207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4168002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계산하시오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탐색하시오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선형관계가 있어 보이는가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적합시키기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위해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2,000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나누시오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모델을 기반으로 하였을 때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가장 많은 돈을 지출할 것 같은 구매고객의 유형은 무엇인가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예측변수들의 수를 줄이기 위하여 후진제거 방법을 사용한다면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어떠한 예측변수가 모델로부터 가장 먼저 탈락되겠는가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데이터의 첫 번째 구매 데이터를 이용하여 예측값과 예측오차가 어떻게 계산되는지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데이터에 대한 모델의 성능을 검토한 후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예측 정확도에 대하여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00100" lvl="1" indent="-342900" algn="l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Font typeface="+mj-lt"/>
                <a:buAutoNum type="arabicParenR"/>
                <a:defRPr/>
              </a:pP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잔차에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대한 히스토그램을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정규분포를 </a:t>
              </a:r>
              <a:r>
                <a:rPr lang="ko-KR" altLang="en-US" sz="12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따르는가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이는 모델의 예측 성능에 어떠한 영향을 미치는가</a:t>
              </a:r>
              <a:r>
                <a:rPr lang="en-US" altLang="ko-KR" sz="12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</p:spTree>
    <p:extLst>
      <p:ext uri="{BB962C8B-B14F-4D97-AF65-F5344CB8AC3E}">
        <p14:creationId xmlns:p14="http://schemas.microsoft.com/office/powerpoint/2010/main" val="1152244413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37121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계산하시오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(1/2)</a:t>
              </a:r>
            </a:p>
            <a:p>
              <a:pPr marL="180975" marR="0" lvl="0" indent="-180975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'US','Web_order', 'Gender_male', 'Address_is_res＇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평균과 표준편차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36CDEA-5D0F-5C0E-FFC8-324ED88A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53" y="1498274"/>
            <a:ext cx="5833177" cy="463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55445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37121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범주형 변수들에 대한 테이블을 만들고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각 범주별로 소비금액의 평균과 표준편차를 계산하시오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(2/2)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'Freq', 'last_update_days_ago', 'Web_order＇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＇Spending＇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평균과 표준편차</a:t>
              </a:r>
              <a:endParaRPr lang="en-US" altLang="ko-KR" sz="12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CF08E8-B198-BF62-7947-98E22B1E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86" y="1538979"/>
            <a:ext cx="5489628" cy="366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13760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43107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2"/>
                <a:tabLst/>
                <a:defRPr/>
              </a:pP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산점도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탐색하시오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last_update_days_ago).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 선형관계가 있어 보이는가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(1/2)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“Spending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Freq”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 작성 결과 선형관계가 존재하지 않고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Freq 1 ~ 6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사이에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집중되어 있다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429F10-9355-9BEC-8791-A9211072D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875" y="1494877"/>
            <a:ext cx="5109577" cy="43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89353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43107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2"/>
                <a:tabLst/>
                <a:defRPr/>
              </a:pP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연속형 변수들에 대하여 산점도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(2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작성하여 소비금액과의 관계를 탐색하시오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(Spending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Freq, Spending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last_update_days_ago).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이들이 선형관계가 있어 보이는가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(2/2)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“Spending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last_update_days_ago”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산점도 작성 결과 선형관계가 존재하지 않고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last_update_days_ago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상관없이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은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0~200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사이에 집중되어 있다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DF1499-B77C-3970-B503-168C99B89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59" y="1512852"/>
            <a:ext cx="5101704" cy="43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29695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43107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3"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적합시키기 위해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2,000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나누시오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2) Spending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만드시오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구하시오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(1/2)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-&gt;10.18 – 4.62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(US) + 91.27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(Freq) - 0.0103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(last_update_days_ago) + 18.63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(Web_order) - 9.11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(Gender_male) - 75.82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(Address_is_res)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9CF4AD-F53B-F9CF-7CC6-975C3FD58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821" y="1511820"/>
            <a:ext cx="5625615" cy="458065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0B8D907-96ED-34A6-7D0C-2AE71DCD1812}"/>
              </a:ext>
            </a:extLst>
          </p:cNvPr>
          <p:cNvSpPr/>
          <p:nvPr/>
        </p:nvSpPr>
        <p:spPr bwMode="auto">
          <a:xfrm>
            <a:off x="2744821" y="4193772"/>
            <a:ext cx="1737178" cy="13523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35307A-63DC-20EE-D8FF-03884FA1112B}"/>
              </a:ext>
            </a:extLst>
          </p:cNvPr>
          <p:cNvSpPr/>
          <p:nvPr/>
        </p:nvSpPr>
        <p:spPr bwMode="auto">
          <a:xfrm>
            <a:off x="4167545" y="4344885"/>
            <a:ext cx="747167" cy="990011"/>
          </a:xfrm>
          <a:prstGeom prst="roundRect">
            <a:avLst>
              <a:gd name="adj" fmla="val 774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5D700D-69BE-D7F4-14C6-962C544971F7}"/>
              </a:ext>
            </a:extLst>
          </p:cNvPr>
          <p:cNvSpPr/>
          <p:nvPr/>
        </p:nvSpPr>
        <p:spPr bwMode="auto">
          <a:xfrm>
            <a:off x="2759075" y="5794426"/>
            <a:ext cx="2430232" cy="273873"/>
          </a:xfrm>
          <a:prstGeom prst="roundRect">
            <a:avLst>
              <a:gd name="adj" fmla="val 7743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9844"/>
      </p:ext>
    </p:extLst>
  </p:cSld>
  <p:clrMapOvr>
    <a:masterClrMapping/>
  </p:clrMapOvr>
  <p:transition advTm="1591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Predicting Software Reselling Profits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273726" cy="4708008"/>
            <a:chOff x="495310" y="4004403"/>
            <a:chExt cx="2404855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04855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643107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buFont typeface="+mj-lt"/>
                <a:buAutoNum type="alphaLcPeriod" startAt="3"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Spending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대한 예측모델을 적합시키기 위해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1) 2,000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레코드를 학습 데이터와 검증 데이터로 나누시오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R="0" lvl="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buSzTx/>
                <a:tabLst/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2) Spending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결과변수로 설정하고 위 표의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예측변수를 사용하여 다중 선형회귀 모델을 만드시오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추정된 회귀모델식을 구하시오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(2/2)</a:t>
              </a:r>
            </a:p>
            <a:p>
              <a:pPr marL="180975" indent="-180975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tx1">
                    <a:lumMod val="85000"/>
                    <a:lumOff val="15000"/>
                  </a:schemeClr>
                </a:buClr>
                <a:defRPr/>
              </a:pP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검증 셋의 </a:t>
              </a:r>
              <a:r>
                <a:rPr lang="en-US" altLang="ko-KR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20</a:t>
              </a:r>
              <a:r>
                <a:rPr lang="ko-KR" altLang="en-US" sz="120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 데이터에 대한 예측값</a:t>
              </a:r>
              <a:endParaRPr lang="en-US" altLang="ko-KR" sz="12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재판매 이익 예측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0D702B-94F7-E540-069D-FCF052C1D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013" y="1502287"/>
            <a:ext cx="5775496" cy="461769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44CF0C-B173-BBD8-2E4F-C75E28C06C15}"/>
              </a:ext>
            </a:extLst>
          </p:cNvPr>
          <p:cNvSpPr/>
          <p:nvPr/>
        </p:nvSpPr>
        <p:spPr bwMode="auto">
          <a:xfrm>
            <a:off x="4145810" y="2666860"/>
            <a:ext cx="729405" cy="2640985"/>
          </a:xfrm>
          <a:prstGeom prst="roundRect">
            <a:avLst>
              <a:gd name="adj" fmla="val 81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32BDD2F-8F6B-60AB-3D08-C9A5F311CC7F}"/>
              </a:ext>
            </a:extLst>
          </p:cNvPr>
          <p:cNvSpPr/>
          <p:nvPr/>
        </p:nvSpPr>
        <p:spPr bwMode="auto">
          <a:xfrm>
            <a:off x="2742722" y="5685375"/>
            <a:ext cx="2303469" cy="283517"/>
          </a:xfrm>
          <a:prstGeom prst="roundRect">
            <a:avLst>
              <a:gd name="adj" fmla="val 8179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963106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43676</TotalTime>
  <Words>1173</Words>
  <Application>Microsoft Office PowerPoint</Application>
  <PresentationFormat>화면 슬라이드 쇼(4:3)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Corbel</vt:lpstr>
      <vt:lpstr>Wingdings</vt:lpstr>
      <vt:lpstr>1_Default Design</vt:lpstr>
      <vt:lpstr>PowerPoint 프레젠테이션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  <vt:lpstr>Predicting Software Reselling Profits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오 혜민</cp:lastModifiedBy>
  <cp:revision>3223</cp:revision>
  <cp:lastPrinted>2006-07-05T10:01:35Z</cp:lastPrinted>
  <dcterms:created xsi:type="dcterms:W3CDTF">2004-08-18T11:28:05Z</dcterms:created>
  <dcterms:modified xsi:type="dcterms:W3CDTF">2023-04-18T00:58:03Z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