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5073" autoAdjust="0"/>
  </p:normalViewPr>
  <p:slideViewPr>
    <p:cSldViewPr snapToGrid="0">
      <p:cViewPr varScale="1">
        <p:scale>
          <a:sx n="102" d="100"/>
          <a:sy n="102" d="100"/>
        </p:scale>
        <p:origin x="1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43D0E-63B6-4E50-86FC-A1320AD6F5D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690E-B055-4D5F-920A-D9B94E0E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B230-DCF9-4C98-B76D-8EB7346B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492E-7B8B-4A50-A5B5-C058DDED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8DD0-97CF-4750-A04D-4F43617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FA06-1579-43FB-BE05-3B97692B9D5D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2B08-6C1B-457C-B39C-9459008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103C-F85C-4C14-BF8F-DA4DBF93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1E2F-E9E0-4911-B428-4B7F3588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C8E47-1D00-4E78-A20F-BB666D8F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B6F0-6DA4-4724-8980-BAB0A6D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294-9CE2-44FC-A153-FBFCBC7BE90B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031D-427D-4D7B-A9DA-418B1EB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7ECD-519D-42B8-9B36-2A6D7677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C25BA-FAD4-4491-90FC-8930C3F9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F71DF-2AB0-4EC8-9DB7-ECE7B2BC6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306-C510-40BE-87A4-35DFA6C6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4CFA-4FCA-4E3F-9F5B-7C5AF9DBE336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B870-3286-4B7E-B92A-6249A5CC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4548-2F4E-4CC8-B2A0-4668015C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20590" y="1651001"/>
            <a:ext cx="4799019" cy="404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6297695" y="1651001"/>
            <a:ext cx="4799019" cy="404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721600" y="6424857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ITE Student Chapter</a:t>
            </a:r>
          </a:p>
        </p:txBody>
      </p:sp>
    </p:spTree>
    <p:extLst>
      <p:ext uri="{BB962C8B-B14F-4D97-AF65-F5344CB8AC3E}">
        <p14:creationId xmlns:p14="http://schemas.microsoft.com/office/powerpoint/2010/main" val="329297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2F6E-4FB9-473B-B172-61409E21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7B4A-1B1C-46E7-9E74-8AD0E667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D1FA-FA04-45BB-8B9C-68EE6C5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31F4-F35A-4727-910B-E9EC0334260F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08FB-E92A-429A-9A55-FF7F3813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83BF-01CC-4902-A585-465076A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4DB8-C7E3-4E43-B6E2-224C9BC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B7245-B140-488D-BC4C-1FEDC227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96D7-8834-4C50-8AB4-29AF3E66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9C15-1916-4B14-9E85-776D102ADA4F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C76D-54C2-43FB-B9F2-2299D96B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1106-9C92-4E3A-963E-C0A72AE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A7CF-5F79-4020-B163-489D797B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C043-A7A0-43B2-BBDA-8BBC107F4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14F7-2A92-49C8-B6A8-559AD829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E87F-2A18-483F-A752-9106A6BE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6BA7-5B50-4956-A52A-9A60D53DDED2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C7B7-1749-4AEE-A537-FFDE3B55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E930-9173-45D5-B67C-0D913F1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E2-0B5F-404F-B245-E49E8685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C57B-FE04-464B-BE1B-9EBA3382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DCCC-540D-4C26-A0F9-01F722BC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5254-DC9D-4290-89A1-D606DE784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2B770-8E11-44C3-8963-CE13D3EE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1831-1B11-488E-86B0-86C2CAAB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B9D-76C1-48CD-B8FE-2093A20DE478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6ADAF-EEC3-4489-A44B-6656FE7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7CEEC-2CC6-4F1E-B133-09E8F020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8C27-8FC7-4908-9FFE-CBCA8B22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32EB7-72A3-4126-B106-031FECBC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E5D9-F644-4C04-9191-325709C6C496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DECBC-DD09-48C8-87EA-5B4F8D17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F07BE-5A4E-46E1-997C-A0A41DE9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E470D-E808-4040-9BDA-FE0F4836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7D96-A994-47BA-A3CD-89CC295311F0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BE585-B1B7-4F97-B93C-EAE96A4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43106-A208-49D5-A1E5-0F429CC0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15B4-9062-4FB5-B1F7-CC20083A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407E-1720-45EC-9D78-72E8C02E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A140-7452-46DC-AB5F-5C3D94FE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3BC9-FB04-4F18-91F6-5FE43A85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F6-9B55-433F-A65C-648E34FCDB6D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BBE62-3132-47B6-AC5F-ACAC101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85D0-13DA-489D-BC85-757191C8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D9E-EBC7-4641-BEA8-2F3418E2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EBD34-9D56-4B66-8DB1-8CB015D1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03A-7F65-4A01-9069-2ECEA4AA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E5CC-A57B-49EA-8075-E91A0129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4D6-CDFF-4EEC-A4CD-629E257DC55E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5BCA-60B0-4545-AC75-D23099C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C852-F3D7-4A10-91CA-382BB78C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57556-1098-4862-A7E5-1506FD59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2A5AF-73E7-4625-AAC1-60047413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9A46-C7E1-4F7E-9AEA-1E3CA5474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F3C8-0C37-4433-BE40-3BB713E84149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1062-4ADB-4DDB-AC36-E304EE4D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9CD9-4E6D-4A7B-ACCB-F711ADADA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CB6F-B3C0-48DB-83B5-8A6BC34C2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RSU 4.1 Interface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EE9B8-EC05-41FF-9F40-EC63656A0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Testing and Use Cases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Niraj Vasant Altekar (nvaltekar)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06/06/2019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60A4B9-63E1-4D8B-B54D-C905B0DCA591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3DAE-5171-47E1-B6D0-8725BE0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3339" y="6492875"/>
            <a:ext cx="565320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E88F4-BA40-42D0-8CDB-838603E31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52FD-DB8A-4341-9E88-A7E29E21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23F87-518D-4472-B1CB-BBC9515F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761" y="279916"/>
            <a:ext cx="4530478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2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1515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MMITSS Roadside Processor: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 message receiver was developed to receive stream of </a:t>
            </a:r>
            <a:r>
              <a:rPr lang="en-US" sz="2000" dirty="0" smtClean="0">
                <a:solidFill>
                  <a:srgbClr val="C00000"/>
                </a:solidFill>
              </a:rPr>
              <a:t>BSM</a:t>
            </a:r>
            <a:r>
              <a:rPr lang="en-US" sz="2000" dirty="0" smtClean="0">
                <a:solidFill>
                  <a:srgbClr val="002060"/>
                </a:solidFill>
              </a:rPr>
              <a:t> messages to port </a:t>
            </a:r>
            <a:r>
              <a:rPr lang="en-US" sz="2000" dirty="0" smtClean="0">
                <a:solidFill>
                  <a:srgbClr val="C00000"/>
                </a:solidFill>
              </a:rPr>
              <a:t>4445</a:t>
            </a:r>
            <a:r>
              <a:rPr lang="en-US" sz="2000" dirty="0" smtClean="0">
                <a:solidFill>
                  <a:srgbClr val="002060"/>
                </a:solidFill>
              </a:rPr>
              <a:t> of the MRP.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Separate listeners (with distinct ports) must be developed to receive different types of </a:t>
            </a:r>
            <a:r>
              <a:rPr lang="en-US" sz="2000" dirty="0" smtClean="0">
                <a:solidFill>
                  <a:srgbClr val="C00000"/>
                </a:solidFill>
              </a:rPr>
              <a:t>messages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Ethernet connection was established between the MRP and RSU.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IP Address (MRP): 10.254.56.49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IP Address (RSU)</a:t>
            </a:r>
            <a:r>
              <a:rPr lang="en-US" sz="1600" dirty="0" smtClean="0">
                <a:solidFill>
                  <a:srgbClr val="002060"/>
                </a:solidFill>
              </a:rPr>
              <a:t>: 10.254.56.32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This workflow </a:t>
            </a:r>
            <a:r>
              <a:rPr lang="en-US" sz="2000" dirty="0" smtClean="0">
                <a:solidFill>
                  <a:srgbClr val="C00000"/>
                </a:solidFill>
              </a:rPr>
              <a:t>must</a:t>
            </a:r>
            <a:r>
              <a:rPr lang="en-US" sz="2000" dirty="0" smtClean="0">
                <a:solidFill>
                  <a:srgbClr val="002060"/>
                </a:solidFill>
              </a:rPr>
              <a:t> be same to send messages to RSUs manufactured by any vendor -&gt; </a:t>
            </a:r>
            <a:r>
              <a:rPr lang="en-US" sz="2000" dirty="0" smtClean="0">
                <a:solidFill>
                  <a:srgbClr val="C00000"/>
                </a:solidFill>
              </a:rPr>
              <a:t>vendor agnostic operation.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Flowchart: Document 17"/>
          <p:cNvSpPr/>
          <p:nvPr/>
        </p:nvSpPr>
        <p:spPr>
          <a:xfrm>
            <a:off x="10143245" y="5017397"/>
            <a:ext cx="791851" cy="593889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 File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40" y="998994"/>
            <a:ext cx="3360939" cy="24975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719" y="3757835"/>
            <a:ext cx="3377460" cy="230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own Arrow 16"/>
          <p:cNvSpPr/>
          <p:nvPr/>
        </p:nvSpPr>
        <p:spPr>
          <a:xfrm rot="16200000">
            <a:off x="9629397" y="4928213"/>
            <a:ext cx="311084" cy="71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286161" y="3318235"/>
            <a:ext cx="311084" cy="557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2 </a:t>
            </a:r>
            <a:r>
              <a:rPr lang="en-US" sz="2800" dirty="0">
                <a:solidFill>
                  <a:srgbClr val="002060"/>
                </a:solidFill>
                <a:latin typeface="Calibri" panose="020F0502020204030204"/>
              </a:rPr>
              <a:t>(Continued)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4064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dirty="0" err="1" smtClean="0">
                <a:solidFill>
                  <a:srgbClr val="002060"/>
                </a:solidFill>
              </a:rPr>
              <a:t>Cohda</a:t>
            </a:r>
            <a:r>
              <a:rPr lang="en-US" sz="2400" dirty="0" smtClean="0">
                <a:solidFill>
                  <a:srgbClr val="002060"/>
                </a:solidFill>
              </a:rPr>
              <a:t> (MK5) Roadside Unit: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 receiver identification (destination) must be configured for each message (distinguished by PSID).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Required information: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Receiver IP Address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Receiver Port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Message PSID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Total 10 types of messages can be configured to be forwarded to specific destination.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10486" y="1825625"/>
            <a:ext cx="3357514" cy="3589268"/>
            <a:chOff x="6381946" y="1596420"/>
            <a:chExt cx="2969444" cy="32772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r="33188" b="26631"/>
            <a:stretch/>
          </p:blipFill>
          <p:spPr>
            <a:xfrm>
              <a:off x="6447934" y="1596420"/>
              <a:ext cx="2903456" cy="32772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/>
            <p:cNvSpPr/>
            <p:nvPr/>
          </p:nvSpPr>
          <p:spPr>
            <a:xfrm>
              <a:off x="6381946" y="4142124"/>
              <a:ext cx="1894788" cy="363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5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2 </a:t>
            </a:r>
            <a:r>
              <a:rPr lang="en-US" sz="2800" dirty="0">
                <a:solidFill>
                  <a:srgbClr val="002060"/>
                </a:solidFill>
                <a:latin typeface="Calibri" panose="020F0502020204030204"/>
              </a:rPr>
              <a:t>(Continued)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50518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dirty="0" err="1" smtClean="0">
                <a:solidFill>
                  <a:srgbClr val="002060"/>
                </a:solidFill>
              </a:rPr>
              <a:t>Cohda</a:t>
            </a:r>
            <a:r>
              <a:rPr lang="en-US" sz="2400" dirty="0" smtClean="0">
                <a:solidFill>
                  <a:srgbClr val="002060"/>
                </a:solidFill>
              </a:rPr>
              <a:t> (MK5) Roadside Unit (message forwarding - In action):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12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157" y="3318735"/>
            <a:ext cx="3662894" cy="2497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75" y="3446015"/>
            <a:ext cx="5401408" cy="215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940976" y="4370160"/>
            <a:ext cx="4513562" cy="123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2 14"/>
          <p:cNvSpPr/>
          <p:nvPr/>
        </p:nvSpPr>
        <p:spPr>
          <a:xfrm>
            <a:off x="2716760" y="2549319"/>
            <a:ext cx="1577340" cy="434624"/>
          </a:xfrm>
          <a:prstGeom prst="borderCallout2">
            <a:avLst>
              <a:gd name="adj1" fmla="val 18750"/>
              <a:gd name="adj2" fmla="val -1759"/>
              <a:gd name="adj3" fmla="val 18750"/>
              <a:gd name="adj4" fmla="val -16667"/>
              <a:gd name="adj5" fmla="val 413406"/>
              <a:gd name="adj6" fmla="val -9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Monitors </a:t>
            </a:r>
            <a:r>
              <a:rPr lang="en-US" sz="1200" dirty="0"/>
              <a:t>R</a:t>
            </a:r>
            <a:r>
              <a:rPr lang="en-US" sz="1200" dirty="0" smtClean="0"/>
              <a:t>x-Traffic on Radio - 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33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2 </a:t>
            </a:r>
            <a:r>
              <a:rPr lang="en-US" sz="2800" dirty="0">
                <a:solidFill>
                  <a:srgbClr val="002060"/>
                </a:solidFill>
                <a:latin typeface="Calibri" panose="020F0502020204030204"/>
              </a:rPr>
              <a:t>(Continued)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4064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dirty="0" err="1" smtClean="0">
                <a:solidFill>
                  <a:srgbClr val="002060"/>
                </a:solidFill>
              </a:rPr>
              <a:t>Savari</a:t>
            </a:r>
            <a:r>
              <a:rPr lang="en-US" sz="2400" dirty="0" smtClean="0">
                <a:solidFill>
                  <a:srgbClr val="002060"/>
                </a:solidFill>
              </a:rPr>
              <a:t> (SW1000) Roadside Unit: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 receiver identification (destination) must be configured for each message (distinguished by PSID), in a proprietary </a:t>
            </a:r>
            <a:r>
              <a:rPr lang="en-US" sz="2000" dirty="0" err="1" smtClean="0">
                <a:solidFill>
                  <a:srgbClr val="C00000"/>
                </a:solidFill>
              </a:rPr>
              <a:t>dsrc</a:t>
            </a:r>
            <a:r>
              <a:rPr lang="en-US" sz="2000" dirty="0" smtClean="0">
                <a:solidFill>
                  <a:srgbClr val="C00000"/>
                </a:solidFill>
              </a:rPr>
              <a:t>-message-forward</a:t>
            </a:r>
            <a:r>
              <a:rPr lang="en-US" sz="2000" dirty="0" smtClean="0">
                <a:solidFill>
                  <a:srgbClr val="002060"/>
                </a:solidFill>
              </a:rPr>
              <a:t> application. 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Required information: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Receiver IP Address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Receiver Port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Message PSID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Other optional information                           may be provided.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13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109" y="3570228"/>
            <a:ext cx="5992306" cy="220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751109" y="4430599"/>
            <a:ext cx="4769963" cy="1340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34" y="3381452"/>
            <a:ext cx="5070541" cy="2372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2 </a:t>
            </a:r>
            <a:r>
              <a:rPr lang="en-US" sz="2800" dirty="0">
                <a:solidFill>
                  <a:srgbClr val="002060"/>
                </a:solidFill>
                <a:latin typeface="Calibri" panose="020F0502020204030204"/>
              </a:rPr>
              <a:t>(Continued)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50518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dirty="0" err="1" smtClean="0">
                <a:solidFill>
                  <a:srgbClr val="002060"/>
                </a:solidFill>
              </a:rPr>
              <a:t>Savari</a:t>
            </a:r>
            <a:r>
              <a:rPr lang="en-US" sz="2400" dirty="0" smtClean="0">
                <a:solidFill>
                  <a:srgbClr val="002060"/>
                </a:solidFill>
              </a:rPr>
              <a:t> (SW1000) Roadside Unit (message forwarding - In action):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281" y="3191222"/>
            <a:ext cx="4036860" cy="2752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1989056" y="5137607"/>
            <a:ext cx="3827282" cy="543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2 14"/>
          <p:cNvSpPr/>
          <p:nvPr/>
        </p:nvSpPr>
        <p:spPr>
          <a:xfrm>
            <a:off x="2716760" y="2549319"/>
            <a:ext cx="1577340" cy="434624"/>
          </a:xfrm>
          <a:prstGeom prst="borderCallout2">
            <a:avLst>
              <a:gd name="adj1" fmla="val 18750"/>
              <a:gd name="adj2" fmla="val -1759"/>
              <a:gd name="adj3" fmla="val 18750"/>
              <a:gd name="adj4" fmla="val -16667"/>
              <a:gd name="adj5" fmla="val 413406"/>
              <a:gd name="adj6" fmla="val -9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Monitors message-forwarding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Analogous Requirement on OBU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Similar message-exchange interface is required on OBU.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Algorithm implementation and computations can be performed on the MMITSS Vehicle-side Processor (MVP).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On-board DSRC units (OBU) can be used to broadcast the messages received over DSRC and forward them to MVP.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In the opposite directions, the messages can be constructed on the MVP and forwarded to OBU for broadcasting over DSRC.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Interface functions are similar to the RSU4.1 specifications discussed earlier.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Roles of Devices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7" name="Content Placeholder 8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MMITSS Vehicle-side Processor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Construct J2735 messages and forward to OBU for broadcasting over DSRC.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Receive messages from OBU and feed them to appropriate application for algorithm implementation.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Core functions:</a:t>
            </a:r>
          </a:p>
          <a:p>
            <a:pPr lvl="2"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Host the logic-performing applications.</a:t>
            </a:r>
          </a:p>
          <a:p>
            <a:pPr lvl="2"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Perform computations using algorithms in applications.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Technical Specifications: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Should be a computing device, based on </a:t>
            </a:r>
            <a:r>
              <a:rPr lang="en-US" sz="1800" dirty="0">
                <a:solidFill>
                  <a:srgbClr val="002060"/>
                </a:solidFill>
              </a:rPr>
              <a:t>L</a:t>
            </a:r>
            <a:r>
              <a:rPr lang="en-US" sz="1800" dirty="0" smtClean="0">
                <a:solidFill>
                  <a:srgbClr val="002060"/>
                </a:solidFill>
              </a:rPr>
              <a:t>inux environment.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On-board DSRC Unit (OBU)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>
                <a:solidFill>
                  <a:srgbClr val="002060"/>
                </a:solidFill>
              </a:rPr>
              <a:t>Receive messages and corresponding broadcast information from </a:t>
            </a:r>
            <a:r>
              <a:rPr lang="en-US" sz="2000" dirty="0" smtClean="0">
                <a:solidFill>
                  <a:srgbClr val="002060"/>
                </a:solidFill>
              </a:rPr>
              <a:t>MVP </a:t>
            </a:r>
            <a:r>
              <a:rPr lang="en-US" sz="2000" dirty="0">
                <a:solidFill>
                  <a:srgbClr val="002060"/>
                </a:solidFill>
              </a:rPr>
              <a:t>over </a:t>
            </a:r>
            <a:r>
              <a:rPr lang="en-US" sz="2000" dirty="0" smtClean="0">
                <a:solidFill>
                  <a:srgbClr val="002060"/>
                </a:solidFill>
              </a:rPr>
              <a:t>Ethernet.</a:t>
            </a:r>
            <a:endParaRPr lang="en-US" sz="2000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>
                <a:solidFill>
                  <a:srgbClr val="002060"/>
                </a:solidFill>
              </a:rPr>
              <a:t>Broadcast </a:t>
            </a:r>
            <a:r>
              <a:rPr lang="en-US" sz="2000" dirty="0" smtClean="0">
                <a:solidFill>
                  <a:srgbClr val="002060"/>
                </a:solidFill>
              </a:rPr>
              <a:t>received messages </a:t>
            </a:r>
            <a:r>
              <a:rPr lang="en-US" sz="2000" dirty="0">
                <a:solidFill>
                  <a:srgbClr val="002060"/>
                </a:solidFill>
              </a:rPr>
              <a:t>over DSRC according to its broadcast </a:t>
            </a:r>
            <a:r>
              <a:rPr lang="en-US" sz="2000" dirty="0" smtClean="0">
                <a:solidFill>
                  <a:srgbClr val="002060"/>
                </a:solidFill>
              </a:rPr>
              <a:t>information.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Core Functions: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</a:pPr>
            <a:r>
              <a:rPr lang="en-US" sz="1800" dirty="0">
                <a:solidFill>
                  <a:srgbClr val="002060"/>
                </a:solidFill>
              </a:rPr>
              <a:t>Broadcast messages received from </a:t>
            </a:r>
            <a:r>
              <a:rPr lang="en-US" sz="1800" dirty="0" smtClean="0">
                <a:solidFill>
                  <a:srgbClr val="002060"/>
                </a:solidFill>
              </a:rPr>
              <a:t>MVP, </a:t>
            </a:r>
            <a:r>
              <a:rPr lang="en-US" sz="1800" dirty="0">
                <a:solidFill>
                  <a:srgbClr val="002060"/>
                </a:solidFill>
              </a:rPr>
              <a:t>over </a:t>
            </a:r>
            <a:r>
              <a:rPr lang="en-US" sz="1800" dirty="0" smtClean="0">
                <a:solidFill>
                  <a:srgbClr val="002060"/>
                </a:solidFill>
              </a:rPr>
              <a:t>DSRC.</a:t>
            </a:r>
            <a:endParaRPr lang="en-US" sz="1800" dirty="0">
              <a:solidFill>
                <a:srgbClr val="002060"/>
              </a:solidFill>
            </a:endParaRPr>
          </a:p>
          <a:p>
            <a:pPr lvl="2">
              <a:lnSpc>
                <a:spcPct val="100000"/>
              </a:lnSpc>
              <a:buClr>
                <a:srgbClr val="C00000"/>
              </a:buClr>
            </a:pPr>
            <a:r>
              <a:rPr lang="en-US" sz="1800" dirty="0">
                <a:solidFill>
                  <a:srgbClr val="002060"/>
                </a:solidFill>
              </a:rPr>
              <a:t>Forward messages received over DSRC, to </a:t>
            </a:r>
            <a:r>
              <a:rPr lang="en-US" sz="1800" dirty="0" smtClean="0">
                <a:solidFill>
                  <a:srgbClr val="002060"/>
                </a:solidFill>
              </a:rPr>
              <a:t>MVP.</a:t>
            </a:r>
            <a:endParaRPr lang="en-US" sz="1800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Tested Vendors:</a:t>
            </a:r>
          </a:p>
          <a:p>
            <a:pPr lvl="2">
              <a:buClr>
                <a:srgbClr val="C00000"/>
              </a:buClr>
            </a:pPr>
            <a:r>
              <a:rPr lang="en-US" sz="1800" dirty="0" err="1" smtClean="0">
                <a:solidFill>
                  <a:srgbClr val="002060"/>
                </a:solidFill>
              </a:rPr>
              <a:t>Cohda</a:t>
            </a:r>
            <a:r>
              <a:rPr lang="en-US" sz="1800" dirty="0" smtClean="0">
                <a:solidFill>
                  <a:srgbClr val="002060"/>
                </a:solidFill>
              </a:rPr>
              <a:t> (MK5).</a:t>
            </a:r>
          </a:p>
          <a:p>
            <a:pPr lvl="2">
              <a:buClr>
                <a:srgbClr val="C00000"/>
              </a:buClr>
            </a:pPr>
            <a:r>
              <a:rPr lang="en-US" sz="1800" dirty="0" err="1">
                <a:solidFill>
                  <a:srgbClr val="002060"/>
                </a:solidFill>
              </a:rPr>
              <a:t>Savari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(MW1000).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16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Architecture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7" name="Content Placeholder 8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Direction 1: MVP to OBU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rgbClr val="C00000"/>
              </a:buClr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Messages: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Basic </a:t>
            </a:r>
            <a:r>
              <a:rPr lang="en-US" sz="2000" dirty="0">
                <a:solidFill>
                  <a:srgbClr val="002060"/>
                </a:solidFill>
              </a:rPr>
              <a:t>Safety Messages (BSM)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Signal </a:t>
            </a:r>
            <a:r>
              <a:rPr lang="en-US" sz="2000" dirty="0">
                <a:solidFill>
                  <a:srgbClr val="002060"/>
                </a:solidFill>
              </a:rPr>
              <a:t>Request Messages (RSM)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…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Direction 2: OBU to MVP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Messages: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MAP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Signal </a:t>
            </a:r>
            <a:r>
              <a:rPr lang="en-US" sz="2000" dirty="0">
                <a:solidFill>
                  <a:srgbClr val="002060"/>
                </a:solidFill>
              </a:rPr>
              <a:t>Phase and </a:t>
            </a:r>
            <a:r>
              <a:rPr lang="en-US" sz="2000" dirty="0" smtClean="0">
                <a:solidFill>
                  <a:srgbClr val="002060"/>
                </a:solidFill>
              </a:rPr>
              <a:t>Timing Message 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SPaT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lvl="1">
              <a:buClr>
                <a:srgbClr val="C00000"/>
              </a:buClr>
            </a:pPr>
            <a:r>
              <a:rPr lang="en-US" sz="2000" dirty="0">
                <a:solidFill>
                  <a:srgbClr val="002060"/>
                </a:solidFill>
              </a:rPr>
              <a:t>Signal Status Message (SSM)</a:t>
            </a:r>
          </a:p>
          <a:p>
            <a:pPr lvl="1">
              <a:buClr>
                <a:srgbClr val="C00000"/>
              </a:buClr>
            </a:pPr>
            <a:r>
              <a:rPr lang="en-US" sz="2000" dirty="0">
                <a:solidFill>
                  <a:srgbClr val="002060"/>
                </a:solidFill>
              </a:rPr>
              <a:t>Roadside Safety Message (RSM)</a:t>
            </a:r>
          </a:p>
          <a:p>
            <a:pPr lvl="1">
              <a:buClr>
                <a:srgbClr val="C00000"/>
              </a:buClr>
            </a:pPr>
            <a:r>
              <a:rPr lang="en-US" sz="2000" dirty="0">
                <a:solidFill>
                  <a:srgbClr val="002060"/>
                </a:solidFill>
              </a:rPr>
              <a:t>…</a:t>
            </a:r>
          </a:p>
          <a:p>
            <a:pPr lvl="1">
              <a:buClr>
                <a:srgbClr val="C00000"/>
              </a:buClr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17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1300084" y="2395387"/>
            <a:ext cx="4048561" cy="1652371"/>
            <a:chOff x="1300084" y="1758067"/>
            <a:chExt cx="4048561" cy="1652371"/>
          </a:xfrm>
        </p:grpSpPr>
        <p:grpSp>
          <p:nvGrpSpPr>
            <p:cNvPr id="7" name="Group 6"/>
            <p:cNvGrpSpPr/>
            <p:nvPr/>
          </p:nvGrpSpPr>
          <p:grpSpPr>
            <a:xfrm>
              <a:off x="1309606" y="2366717"/>
              <a:ext cx="1298761" cy="1043721"/>
              <a:chOff x="1274884" y="1690687"/>
              <a:chExt cx="1099039" cy="1043721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236175" y="1917126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6200000">
                <a:off x="1949414" y="1917125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274884" y="2189284"/>
                <a:ext cx="1099039" cy="5451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On-Board Unit</a:t>
                </a:r>
                <a:endParaRPr lang="en-US" dirty="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3440714" y="2366716"/>
              <a:ext cx="1907931" cy="104372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MMITSS </a:t>
              </a:r>
            </a:p>
            <a:p>
              <a:pPr algn="ctr"/>
              <a:r>
                <a:rPr lang="en-US" dirty="0" smtClean="0"/>
                <a:t>Vehicle-Side Processor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6200000">
              <a:off x="2168062" y="1924214"/>
              <a:ext cx="466505" cy="516757"/>
              <a:chOff x="2117921" y="3974123"/>
              <a:chExt cx="1152817" cy="1239715"/>
            </a:xfrm>
          </p:grpSpPr>
          <p:sp>
            <p:nvSpPr>
              <p:cNvPr id="14" name="Arc 13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6200000">
              <a:off x="1325210" y="1937704"/>
              <a:ext cx="466505" cy="516757"/>
              <a:chOff x="2117921" y="3974123"/>
              <a:chExt cx="1152817" cy="1239715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>
              <a:endCxn id="5" idx="3"/>
            </p:cNvCxnSpPr>
            <p:nvPr/>
          </p:nvCxnSpPr>
          <p:spPr>
            <a:xfrm flipH="1">
              <a:off x="2608367" y="3137876"/>
              <a:ext cx="8323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958986" y="1758067"/>
              <a:ext cx="0" cy="4662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924362" y="2393929"/>
            <a:ext cx="4048561" cy="1652371"/>
            <a:chOff x="1300084" y="3813934"/>
            <a:chExt cx="4048561" cy="1652371"/>
          </a:xfrm>
        </p:grpSpPr>
        <p:grpSp>
          <p:nvGrpSpPr>
            <p:cNvPr id="56" name="Group 55"/>
            <p:cNvGrpSpPr/>
            <p:nvPr/>
          </p:nvGrpSpPr>
          <p:grpSpPr>
            <a:xfrm>
              <a:off x="1309606" y="4422584"/>
              <a:ext cx="1298761" cy="1043721"/>
              <a:chOff x="1274884" y="1690687"/>
              <a:chExt cx="1099039" cy="1043721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36175" y="1917126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49414" y="1917125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274884" y="2189284"/>
                <a:ext cx="1099039" cy="5451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On-Board Unit</a:t>
                </a:r>
                <a:endParaRPr lang="en-US" dirty="0"/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3440714" y="4422583"/>
              <a:ext cx="1907931" cy="104372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MMITSS </a:t>
              </a:r>
            </a:p>
            <a:p>
              <a:pPr algn="ctr"/>
              <a:r>
                <a:rPr lang="en-US" dirty="0" smtClean="0"/>
                <a:t>Vehicle-Side Processor</a:t>
              </a:r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16200000">
              <a:off x="2168062" y="3980081"/>
              <a:ext cx="466505" cy="516757"/>
              <a:chOff x="2117921" y="3974123"/>
              <a:chExt cx="1152817" cy="1239715"/>
            </a:xfrm>
          </p:grpSpPr>
          <p:sp>
            <p:nvSpPr>
              <p:cNvPr id="62" name="Arc 61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rc 65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rot="16200000">
              <a:off x="1325210" y="3993571"/>
              <a:ext cx="466505" cy="516757"/>
              <a:chOff x="2117921" y="3974123"/>
              <a:chExt cx="1152817" cy="1239715"/>
            </a:xfrm>
          </p:grpSpPr>
          <p:sp>
            <p:nvSpPr>
              <p:cNvPr id="69" name="Arc 68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c 71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Arrow Connector 74"/>
            <p:cNvCxnSpPr>
              <a:endCxn id="59" idx="3"/>
            </p:cNvCxnSpPr>
            <p:nvPr/>
          </p:nvCxnSpPr>
          <p:spPr>
            <a:xfrm flipH="1">
              <a:off x="2608367" y="5193743"/>
              <a:ext cx="832347" cy="0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958986" y="3813934"/>
              <a:ext cx="0" cy="466246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7" name="Content Placeholder 8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Cohda</a:t>
            </a:r>
            <a:r>
              <a:rPr lang="en-US" dirty="0" smtClean="0">
                <a:solidFill>
                  <a:srgbClr val="002060"/>
                </a:solidFill>
              </a:rPr>
              <a:t> (MK5) OBU*: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Hosts very similar interface as that of </a:t>
            </a:r>
            <a:r>
              <a:rPr lang="en-US" sz="2000" dirty="0" err="1" smtClean="0">
                <a:solidFill>
                  <a:srgbClr val="002060"/>
                </a:solidFill>
              </a:rPr>
              <a:t>Cohda</a:t>
            </a:r>
            <a:r>
              <a:rPr lang="en-US" sz="2000" dirty="0" smtClean="0">
                <a:solidFill>
                  <a:srgbClr val="002060"/>
                </a:solidFill>
              </a:rPr>
              <a:t> (MK5) RSUs.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*In this experiment, one </a:t>
            </a:r>
            <a:r>
              <a:rPr lang="en-US" sz="2000" dirty="0" err="1" smtClean="0">
                <a:solidFill>
                  <a:srgbClr val="002060"/>
                </a:solidFill>
              </a:rPr>
              <a:t>Cohda</a:t>
            </a:r>
            <a:r>
              <a:rPr lang="en-US" sz="2000" dirty="0" smtClean="0">
                <a:solidFill>
                  <a:srgbClr val="002060"/>
                </a:solidFill>
              </a:rPr>
              <a:t> (MK5) RSU was configured to act as an OBU.</a:t>
            </a:r>
            <a:endParaRPr lang="en-US" sz="1800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As the interfaces on the MK5 OBUs and RSUs are very similar, exactly message-exchange mechanism described earlier, was established between OBU and MVP.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Another RSU was configured to broadcast roadside safety messages over channel 172 of DSRC.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Messages were successfully received by OBU and forwarded to MVP.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The source and sink messages were validated with each other.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Savari</a:t>
            </a:r>
            <a:r>
              <a:rPr lang="en-US" dirty="0" smtClean="0">
                <a:solidFill>
                  <a:srgbClr val="002060"/>
                </a:solidFill>
              </a:rPr>
              <a:t> (MW1000) OBU:</a:t>
            </a:r>
          </a:p>
          <a:p>
            <a:pPr lvl="1">
              <a:buClr>
                <a:srgbClr val="C00000"/>
              </a:buClr>
            </a:pPr>
            <a:r>
              <a:rPr lang="en-US" sz="2200" dirty="0">
                <a:solidFill>
                  <a:srgbClr val="002060"/>
                </a:solidFill>
              </a:rPr>
              <a:t>Receipt of messages over DSRC was confirmed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As of 06/06/2019, no particular message-exchange interface exists on </a:t>
            </a:r>
            <a:r>
              <a:rPr lang="en-US" sz="2200" dirty="0" err="1" smtClean="0">
                <a:solidFill>
                  <a:srgbClr val="002060"/>
                </a:solidFill>
              </a:rPr>
              <a:t>Savari</a:t>
            </a:r>
            <a:r>
              <a:rPr lang="en-US" sz="2200" dirty="0" smtClean="0">
                <a:solidFill>
                  <a:srgbClr val="002060"/>
                </a:solidFill>
              </a:rPr>
              <a:t> OBUs, that can forward the messages received over DSRC to MVP.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Similarly, no interface exists for forwarding messages from MVP to OBU for broadcasting over DSRC.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Wave-forwarders (or any other mechanism of forwarding messages in both directions)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needs to be developed and tested.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18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Complete message flow using </a:t>
            </a:r>
            <a:r>
              <a:rPr lang="en-US" dirty="0" err="1" smtClean="0">
                <a:solidFill>
                  <a:srgbClr val="002060"/>
                </a:solidFill>
                <a:latin typeface="+mn-lt"/>
              </a:rPr>
              <a:t>Cohda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 MK5 Devices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19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19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8"/>
          <a:stretch/>
        </p:blipFill>
        <p:spPr>
          <a:xfrm>
            <a:off x="2160307" y="1665130"/>
            <a:ext cx="7871384" cy="44230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 rot="5400000">
            <a:off x="9950041" y="1851286"/>
            <a:ext cx="516757" cy="1576388"/>
            <a:chOff x="1300084" y="1962830"/>
            <a:chExt cx="516757" cy="1576388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1309158" y="2589002"/>
              <a:ext cx="498595" cy="540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 rot="16200000">
              <a:off x="1325210" y="1937704"/>
              <a:ext cx="466505" cy="516757"/>
              <a:chOff x="2117921" y="3974123"/>
              <a:chExt cx="1152817" cy="1239715"/>
            </a:xfrm>
          </p:grpSpPr>
          <p:sp>
            <p:nvSpPr>
              <p:cNvPr id="19" name="Arc 18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rot="16200000" flipV="1">
              <a:off x="1219334" y="3199884"/>
              <a:ext cx="673905" cy="47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5400000">
            <a:off x="1003552" y="3853998"/>
            <a:ext cx="516757" cy="1749949"/>
            <a:chOff x="1300084" y="1115364"/>
            <a:chExt cx="516757" cy="1749949"/>
          </a:xfrm>
        </p:grpSpPr>
        <p:sp>
          <p:nvSpPr>
            <p:cNvPr id="35" name="Rectangle 34"/>
            <p:cNvSpPr/>
            <p:nvPr/>
          </p:nvSpPr>
          <p:spPr>
            <a:xfrm rot="16200000">
              <a:off x="1309158" y="2589002"/>
              <a:ext cx="498595" cy="540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6200000">
              <a:off x="1325210" y="1937704"/>
              <a:ext cx="466505" cy="516757"/>
              <a:chOff x="2117921" y="3974123"/>
              <a:chExt cx="1152817" cy="1239715"/>
            </a:xfrm>
          </p:grpSpPr>
          <p:sp>
            <p:nvSpPr>
              <p:cNvPr id="38" name="Arc 37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rot="16200000">
              <a:off x="1167759" y="1518654"/>
              <a:ext cx="8065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5457825" y="5198079"/>
            <a:ext cx="853958" cy="25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457825" y="2897859"/>
            <a:ext cx="871297" cy="21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60307" y="4675634"/>
            <a:ext cx="3297518" cy="131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89363" y="2583186"/>
            <a:ext cx="3297518" cy="131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18091" y="519807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Ethernet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65971" y="284716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Ethernet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48785" y="2083151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DSRC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1684" y="4108325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DSRC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Objective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Roles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dirty="0" smtClean="0">
                <a:solidFill>
                  <a:srgbClr val="002060"/>
                </a:solidFill>
              </a:rPr>
              <a:t>Devices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Architecture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RSU4.1 Specifications: Message Format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Test Cases</a:t>
            </a:r>
          </a:p>
          <a:p>
            <a:pPr lvl="1"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Cohda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Savari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Analogous Requirement for OBU</a:t>
            </a:r>
          </a:p>
          <a:p>
            <a:pPr lvl="1"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Cohda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Savari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Objectives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Establish and test a message-exchange interface between a roadside DSRC unit (</a:t>
            </a:r>
            <a:r>
              <a:rPr lang="en-US" dirty="0" smtClean="0">
                <a:solidFill>
                  <a:srgbClr val="C00000"/>
                </a:solidFill>
              </a:rPr>
              <a:t>RSU</a:t>
            </a:r>
            <a:r>
              <a:rPr lang="en-US" dirty="0" smtClean="0">
                <a:solidFill>
                  <a:srgbClr val="002060"/>
                </a:solidFill>
              </a:rPr>
              <a:t>) and MMITSS Roadside Processor (</a:t>
            </a:r>
            <a:r>
              <a:rPr lang="en-US" dirty="0" smtClean="0">
                <a:solidFill>
                  <a:srgbClr val="C00000"/>
                </a:solidFill>
              </a:rPr>
              <a:t>MRP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Test vendor agnostic operations:</a:t>
            </a:r>
          </a:p>
          <a:p>
            <a:pPr lvl="1"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Savari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 err="1" smtClean="0">
                <a:solidFill>
                  <a:srgbClr val="002060"/>
                </a:solidFill>
              </a:rPr>
              <a:t>Cohda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Separate the core functions of devices.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Develop an analogous interface for the vehicle-side devices: DSRC unit (</a:t>
            </a:r>
            <a:r>
              <a:rPr lang="en-US" dirty="0" smtClean="0">
                <a:solidFill>
                  <a:srgbClr val="C00000"/>
                </a:solidFill>
              </a:rPr>
              <a:t>OBU</a:t>
            </a:r>
            <a:r>
              <a:rPr lang="en-US" dirty="0" smtClean="0">
                <a:solidFill>
                  <a:srgbClr val="002060"/>
                </a:solidFill>
              </a:rPr>
              <a:t>) and MMITSS Vehicle Processor (</a:t>
            </a:r>
            <a:r>
              <a:rPr lang="en-US" dirty="0" smtClean="0">
                <a:solidFill>
                  <a:srgbClr val="C00000"/>
                </a:solidFill>
              </a:rPr>
              <a:t>MVP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Roles of Devices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7" name="Content Placeholder 8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MMITSS Roadside Processor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Construct J2735 messages and forward to RSU for broadcast over DSRC.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Receive messages from RSU and feed them to appropriate application for algorithm implementation.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Core functions:</a:t>
            </a:r>
          </a:p>
          <a:p>
            <a:pPr lvl="2"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Host the logic-performing applications.</a:t>
            </a:r>
          </a:p>
          <a:p>
            <a:pPr lvl="2"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Perform computations using algorithms in applications.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Technical Specifications: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Should be a computing device, based on </a:t>
            </a:r>
            <a:r>
              <a:rPr lang="en-US" sz="1800" dirty="0">
                <a:solidFill>
                  <a:srgbClr val="002060"/>
                </a:solidFill>
              </a:rPr>
              <a:t>L</a:t>
            </a:r>
            <a:r>
              <a:rPr lang="en-US" sz="1800" dirty="0" smtClean="0">
                <a:solidFill>
                  <a:srgbClr val="002060"/>
                </a:solidFill>
              </a:rPr>
              <a:t>inux environment.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Road Side </a:t>
            </a:r>
            <a:r>
              <a:rPr lang="en-US" dirty="0" smtClean="0">
                <a:solidFill>
                  <a:srgbClr val="002060"/>
                </a:solidFill>
              </a:rPr>
              <a:t>DSRC Unit </a:t>
            </a:r>
            <a:r>
              <a:rPr lang="en-US" dirty="0">
                <a:solidFill>
                  <a:srgbClr val="002060"/>
                </a:solidFill>
              </a:rPr>
              <a:t>(RSU)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Core Functions: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</a:pPr>
            <a:r>
              <a:rPr lang="en-US" sz="1800" dirty="0">
                <a:solidFill>
                  <a:srgbClr val="002060"/>
                </a:solidFill>
              </a:rPr>
              <a:t>Broadcast messages received from MRP, over </a:t>
            </a:r>
            <a:r>
              <a:rPr lang="en-US" sz="1800" dirty="0" smtClean="0">
                <a:solidFill>
                  <a:srgbClr val="002060"/>
                </a:solidFill>
              </a:rPr>
              <a:t>DSRC.</a:t>
            </a:r>
            <a:endParaRPr lang="en-US" sz="1800" dirty="0">
              <a:solidFill>
                <a:srgbClr val="002060"/>
              </a:solidFill>
            </a:endParaRPr>
          </a:p>
          <a:p>
            <a:pPr lvl="2">
              <a:lnSpc>
                <a:spcPct val="100000"/>
              </a:lnSpc>
              <a:buClr>
                <a:srgbClr val="C00000"/>
              </a:buClr>
            </a:pPr>
            <a:r>
              <a:rPr lang="en-US" sz="1800" dirty="0">
                <a:solidFill>
                  <a:srgbClr val="002060"/>
                </a:solidFill>
              </a:rPr>
              <a:t>Forward messages received over DSRC, to </a:t>
            </a:r>
            <a:r>
              <a:rPr lang="en-US" sz="1800" dirty="0" smtClean="0">
                <a:solidFill>
                  <a:srgbClr val="002060"/>
                </a:solidFill>
              </a:rPr>
              <a:t>MRP.</a:t>
            </a:r>
            <a:endParaRPr lang="en-US" sz="1800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Tested Vendors:</a:t>
            </a:r>
          </a:p>
          <a:p>
            <a:pPr lvl="2">
              <a:buClr>
                <a:srgbClr val="C00000"/>
              </a:buClr>
            </a:pPr>
            <a:r>
              <a:rPr lang="en-US" sz="1800" dirty="0" err="1" smtClean="0">
                <a:solidFill>
                  <a:srgbClr val="002060"/>
                </a:solidFill>
              </a:rPr>
              <a:t>Cohda</a:t>
            </a:r>
            <a:r>
              <a:rPr lang="en-US" sz="1800" dirty="0" smtClean="0">
                <a:solidFill>
                  <a:srgbClr val="002060"/>
                </a:solidFill>
              </a:rPr>
              <a:t> (MK5)</a:t>
            </a:r>
          </a:p>
          <a:p>
            <a:pPr lvl="2">
              <a:buClr>
                <a:srgbClr val="C00000"/>
              </a:buClr>
            </a:pPr>
            <a:r>
              <a:rPr lang="en-US" sz="1800" dirty="0" err="1">
                <a:solidFill>
                  <a:srgbClr val="002060"/>
                </a:solidFill>
              </a:rPr>
              <a:t>Savari</a:t>
            </a:r>
            <a:r>
              <a:rPr lang="en-US" sz="1800" dirty="0">
                <a:solidFill>
                  <a:srgbClr val="002060"/>
                </a:solidFill>
              </a:rPr>
              <a:t> (SW1000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Architecture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7" name="Content Placeholder 8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Direction 1: MRP to RSU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rgbClr val="C00000"/>
              </a:buClr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Messages: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MAP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Signal Phase and Timing (</a:t>
            </a:r>
            <a:r>
              <a:rPr lang="en-US" sz="2000" dirty="0" err="1" smtClean="0">
                <a:solidFill>
                  <a:srgbClr val="002060"/>
                </a:solidFill>
              </a:rPr>
              <a:t>SPaT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Signal Status Message (SSM)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Roadside Safety Message (RSM)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…</a:t>
            </a:r>
          </a:p>
          <a:p>
            <a:pPr lvl="1">
              <a:buClr>
                <a:srgbClr val="C00000"/>
              </a:buClr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Direction 2: RSU to MRP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Messages: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Basic Safety Messages (BSM)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Signal Request Messages (RSM)</a:t>
            </a:r>
          </a:p>
          <a:p>
            <a:pPr lvl="1">
              <a:buClr>
                <a:srgbClr val="C00000"/>
              </a:buClr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1300084" y="2395387"/>
            <a:ext cx="4048561" cy="1652371"/>
            <a:chOff x="1300084" y="1758067"/>
            <a:chExt cx="4048561" cy="1652371"/>
          </a:xfrm>
        </p:grpSpPr>
        <p:grpSp>
          <p:nvGrpSpPr>
            <p:cNvPr id="7" name="Group 6"/>
            <p:cNvGrpSpPr/>
            <p:nvPr/>
          </p:nvGrpSpPr>
          <p:grpSpPr>
            <a:xfrm>
              <a:off x="1309606" y="2366717"/>
              <a:ext cx="1298761" cy="1043721"/>
              <a:chOff x="1274884" y="1690687"/>
              <a:chExt cx="1099039" cy="1043721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236175" y="1917126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6200000">
                <a:off x="1949414" y="1917125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274884" y="2189284"/>
                <a:ext cx="1099039" cy="5451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Road-Side Unit</a:t>
                </a:r>
                <a:endParaRPr lang="en-US" dirty="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3440714" y="2366716"/>
              <a:ext cx="1907931" cy="104372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MMITSS </a:t>
              </a:r>
            </a:p>
            <a:p>
              <a:pPr algn="ctr"/>
              <a:r>
                <a:rPr lang="en-US" dirty="0" smtClean="0"/>
                <a:t>Road-Side Processor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6200000">
              <a:off x="2168062" y="1924214"/>
              <a:ext cx="466505" cy="516757"/>
              <a:chOff x="2117921" y="3974123"/>
              <a:chExt cx="1152817" cy="1239715"/>
            </a:xfrm>
          </p:grpSpPr>
          <p:sp>
            <p:nvSpPr>
              <p:cNvPr id="14" name="Arc 13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6200000">
              <a:off x="1325210" y="1937704"/>
              <a:ext cx="466505" cy="516757"/>
              <a:chOff x="2117921" y="3974123"/>
              <a:chExt cx="1152817" cy="1239715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>
              <a:endCxn id="5" idx="3"/>
            </p:cNvCxnSpPr>
            <p:nvPr/>
          </p:nvCxnSpPr>
          <p:spPr>
            <a:xfrm flipH="1">
              <a:off x="2608367" y="3137876"/>
              <a:ext cx="8323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958986" y="1758067"/>
              <a:ext cx="0" cy="4662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924362" y="2393929"/>
            <a:ext cx="4048561" cy="1652371"/>
            <a:chOff x="1300084" y="3813934"/>
            <a:chExt cx="4048561" cy="1652371"/>
          </a:xfrm>
        </p:grpSpPr>
        <p:grpSp>
          <p:nvGrpSpPr>
            <p:cNvPr id="56" name="Group 55"/>
            <p:cNvGrpSpPr/>
            <p:nvPr/>
          </p:nvGrpSpPr>
          <p:grpSpPr>
            <a:xfrm>
              <a:off x="1309606" y="4422584"/>
              <a:ext cx="1298761" cy="1043721"/>
              <a:chOff x="1274884" y="1690687"/>
              <a:chExt cx="1099039" cy="1043721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36175" y="1917126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49414" y="1917125"/>
                <a:ext cx="498595" cy="4571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274884" y="2189284"/>
                <a:ext cx="1099039" cy="5451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Road-Side Unit</a:t>
                </a:r>
                <a:endParaRPr lang="en-US" dirty="0"/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3440714" y="4422583"/>
              <a:ext cx="1907931" cy="104372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MMITSS </a:t>
              </a:r>
            </a:p>
            <a:p>
              <a:pPr algn="ctr"/>
              <a:r>
                <a:rPr lang="en-US" dirty="0" smtClean="0"/>
                <a:t>Road-Side Processor</a:t>
              </a:r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16200000">
              <a:off x="2168062" y="3980081"/>
              <a:ext cx="466505" cy="516757"/>
              <a:chOff x="2117921" y="3974123"/>
              <a:chExt cx="1152817" cy="1239715"/>
            </a:xfrm>
          </p:grpSpPr>
          <p:sp>
            <p:nvSpPr>
              <p:cNvPr id="62" name="Arc 61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rc 65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rot="16200000">
              <a:off x="1325210" y="3993571"/>
              <a:ext cx="466505" cy="516757"/>
              <a:chOff x="2117921" y="3974123"/>
              <a:chExt cx="1152817" cy="1239715"/>
            </a:xfrm>
          </p:grpSpPr>
          <p:sp>
            <p:nvSpPr>
              <p:cNvPr id="69" name="Arc 68"/>
              <p:cNvSpPr/>
              <p:nvPr/>
            </p:nvSpPr>
            <p:spPr>
              <a:xfrm>
                <a:off x="2411191" y="3974123"/>
                <a:ext cx="859547" cy="123971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/>
            </p:nvSpPr>
            <p:spPr>
              <a:xfrm>
                <a:off x="2291029" y="4095749"/>
                <a:ext cx="812655" cy="996461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>
                <a:off x="2261101" y="4191731"/>
                <a:ext cx="660255" cy="804495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c 71"/>
              <p:cNvSpPr/>
              <p:nvPr/>
            </p:nvSpPr>
            <p:spPr>
              <a:xfrm>
                <a:off x="2198209" y="4270496"/>
                <a:ext cx="537783" cy="646964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/>
              <p:cNvSpPr/>
              <p:nvPr/>
            </p:nvSpPr>
            <p:spPr>
              <a:xfrm>
                <a:off x="2117921" y="4367116"/>
                <a:ext cx="433569" cy="445662"/>
              </a:xfrm>
              <a:prstGeom prst="arc">
                <a:avLst>
                  <a:gd name="adj1" fmla="val 16855765"/>
                  <a:gd name="adj2" fmla="val 44613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217123" y="4501268"/>
                <a:ext cx="167054" cy="174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Arrow Connector 74"/>
            <p:cNvCxnSpPr>
              <a:endCxn id="59" idx="3"/>
            </p:cNvCxnSpPr>
            <p:nvPr/>
          </p:nvCxnSpPr>
          <p:spPr>
            <a:xfrm flipH="1">
              <a:off x="2608367" y="5193743"/>
              <a:ext cx="832347" cy="0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958986" y="3813934"/>
              <a:ext cx="0" cy="466246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RSU4.1 Specifications: Message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The message sent to the RSU must be in format specified in RSU4.1 Specifications.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002060"/>
                </a:solidFill>
              </a:rPr>
              <a:t>Required fields for each message: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Version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Type: &lt;MAP, </a:t>
            </a:r>
            <a:r>
              <a:rPr lang="en-US" sz="2200" dirty="0" err="1" smtClean="0">
                <a:solidFill>
                  <a:srgbClr val="002060"/>
                </a:solidFill>
              </a:rPr>
              <a:t>SPaT</a:t>
            </a:r>
            <a:r>
              <a:rPr lang="en-US" sz="2200" dirty="0" smtClean="0">
                <a:solidFill>
                  <a:srgbClr val="002060"/>
                </a:solidFill>
              </a:rPr>
              <a:t>, RSM, SSM, …&gt;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PSID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Priority: &lt;0,…,7&gt;</a:t>
            </a:r>
          </a:p>
          <a:p>
            <a:pPr lvl="1">
              <a:buClr>
                <a:srgbClr val="C00000"/>
              </a:buClr>
            </a:pPr>
            <a:r>
              <a:rPr lang="en-US" sz="2200" dirty="0" err="1" smtClean="0">
                <a:solidFill>
                  <a:srgbClr val="002060"/>
                </a:solidFill>
              </a:rPr>
              <a:t>TxMode</a:t>
            </a:r>
            <a:r>
              <a:rPr lang="en-US" sz="2200" dirty="0" smtClean="0">
                <a:solidFill>
                  <a:srgbClr val="002060"/>
                </a:solidFill>
              </a:rPr>
              <a:t>: &lt;CONT, ALT&gt;</a:t>
            </a:r>
          </a:p>
          <a:p>
            <a:pPr lvl="1">
              <a:buClr>
                <a:srgbClr val="C00000"/>
              </a:buClr>
            </a:pPr>
            <a:r>
              <a:rPr lang="en-US" sz="2200" dirty="0" err="1" smtClean="0">
                <a:solidFill>
                  <a:srgbClr val="002060"/>
                </a:solidFill>
              </a:rPr>
              <a:t>TxChannel</a:t>
            </a:r>
            <a:r>
              <a:rPr lang="en-US" sz="2200" dirty="0" smtClean="0">
                <a:solidFill>
                  <a:srgbClr val="002060"/>
                </a:solidFill>
              </a:rPr>
              <a:t>: &lt;172,…,184&gt;</a:t>
            </a:r>
          </a:p>
          <a:p>
            <a:pPr lvl="1">
              <a:buClr>
                <a:srgbClr val="C00000"/>
              </a:buClr>
            </a:pPr>
            <a:r>
              <a:rPr lang="en-US" sz="2200" dirty="0" err="1" smtClean="0">
                <a:solidFill>
                  <a:srgbClr val="002060"/>
                </a:solidFill>
              </a:rPr>
              <a:t>DeliveryStart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200" dirty="0" err="1" smtClean="0">
                <a:solidFill>
                  <a:srgbClr val="002060"/>
                </a:solidFill>
              </a:rPr>
              <a:t>DeliveryStop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Signature: &lt;True, False&gt;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Encryption: &lt;True, False&gt;</a:t>
            </a:r>
          </a:p>
          <a:p>
            <a:pPr lvl="1">
              <a:buClr>
                <a:srgbClr val="C00000"/>
              </a:buClr>
            </a:pPr>
            <a:r>
              <a:rPr lang="en-US" sz="2200" dirty="0" smtClean="0">
                <a:solidFill>
                  <a:srgbClr val="002060"/>
                </a:solidFill>
              </a:rPr>
              <a:t>Payload: &lt;UPER encoded Hex formatted message </a:t>
            </a:r>
            <a:r>
              <a:rPr lang="en-US" sz="2200" dirty="0">
                <a:solidFill>
                  <a:srgbClr val="002060"/>
                </a:solidFill>
              </a:rPr>
              <a:t>p</a:t>
            </a:r>
            <a:r>
              <a:rPr lang="en-US" sz="2200" dirty="0" smtClean="0">
                <a:solidFill>
                  <a:srgbClr val="002060"/>
                </a:solidFill>
              </a:rPr>
              <a:t>ayload&gt;</a:t>
            </a:r>
          </a:p>
          <a:p>
            <a:pPr lvl="1">
              <a:buClr>
                <a:srgbClr val="C00000"/>
              </a:buClr>
            </a:pPr>
            <a:endParaRPr lang="en-US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1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1515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MMITSS Roadside Processor: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 message streamer was developed to send stream of RSM messages to port 1516 of the RSU.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Required information for message streamer: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IP Address of RSU.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Port of receiver of messages, on the RSU: 1516 (default).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Complete J2735 messages along with the fields specified in RSU4.1 specifications.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Ethernet connection was established between the MRP and RSU.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IP Address (MRP): 10.254.56.49</a:t>
            </a:r>
          </a:p>
          <a:p>
            <a:pPr lvl="2">
              <a:buClr>
                <a:srgbClr val="C00000"/>
              </a:buClr>
            </a:pPr>
            <a:r>
              <a:rPr lang="en-US" sz="1600" dirty="0" smtClean="0">
                <a:solidFill>
                  <a:srgbClr val="002060"/>
                </a:solidFill>
              </a:rPr>
              <a:t>IP Address (RSU)</a:t>
            </a:r>
            <a:r>
              <a:rPr lang="en-US" sz="1600" dirty="0" smtClean="0">
                <a:solidFill>
                  <a:srgbClr val="002060"/>
                </a:solidFill>
              </a:rPr>
              <a:t>: 10.254.56.32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This workflow </a:t>
            </a:r>
            <a:r>
              <a:rPr lang="en-US" sz="2000" dirty="0" smtClean="0">
                <a:solidFill>
                  <a:srgbClr val="C00000"/>
                </a:solidFill>
              </a:rPr>
              <a:t>must</a:t>
            </a:r>
            <a:r>
              <a:rPr lang="en-US" sz="2000" dirty="0" smtClean="0">
                <a:solidFill>
                  <a:srgbClr val="002060"/>
                </a:solidFill>
              </a:rPr>
              <a:t> be same to send messages to RSUs manufactured by any vendor -&gt; </a:t>
            </a:r>
            <a:r>
              <a:rPr lang="en-US" sz="2000" dirty="0" smtClean="0">
                <a:solidFill>
                  <a:srgbClr val="C00000"/>
                </a:solidFill>
              </a:rPr>
              <a:t>vendor agnostic operation.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05" y="1545451"/>
            <a:ext cx="2804512" cy="245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540" y="4443410"/>
            <a:ext cx="2852841" cy="1476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663" y="2771496"/>
            <a:ext cx="2609182" cy="219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 rot="2315740">
            <a:off x="8862762" y="2128900"/>
            <a:ext cx="707010" cy="451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695888">
            <a:off x="8747954" y="5069879"/>
            <a:ext cx="707010" cy="451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1 </a:t>
            </a: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(Continued)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dirty="0" err="1" smtClean="0">
                <a:solidFill>
                  <a:srgbClr val="002060"/>
                </a:solidFill>
              </a:rPr>
              <a:t>Cohda</a:t>
            </a:r>
            <a:r>
              <a:rPr lang="en-US" sz="2400" dirty="0" smtClean="0">
                <a:solidFill>
                  <a:srgbClr val="002060"/>
                </a:solidFill>
              </a:rPr>
              <a:t> (MK5) Roadside Unit: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 receiving port was setup so as to receive messages on port 1516 and broadcast over DSRC.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884" y="2650417"/>
            <a:ext cx="3270808" cy="3361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76" y="3252246"/>
            <a:ext cx="5401408" cy="215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ight Arrow 14"/>
          <p:cNvSpPr/>
          <p:nvPr/>
        </p:nvSpPr>
        <p:spPr>
          <a:xfrm>
            <a:off x="4956949" y="4313204"/>
            <a:ext cx="622169" cy="33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54377" y="4374357"/>
            <a:ext cx="4513562" cy="123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9776460" y="2615284"/>
            <a:ext cx="1577340" cy="4346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9069"/>
              <a:gd name="adj6" fmla="val -1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Monitors </a:t>
            </a:r>
            <a:r>
              <a:rPr lang="en-US" sz="1200" dirty="0" err="1" smtClean="0"/>
              <a:t>Tx</a:t>
            </a:r>
            <a:r>
              <a:rPr lang="en-US" sz="1200" dirty="0"/>
              <a:t>-</a:t>
            </a:r>
            <a:r>
              <a:rPr lang="en-US" sz="1200" dirty="0" smtClean="0"/>
              <a:t>Traffic on Radio - B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610884" y="5820096"/>
            <a:ext cx="1377413" cy="192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Test Case: Direction 1 </a:t>
            </a:r>
            <a:r>
              <a:rPr lang="en-US" sz="2800" dirty="0">
                <a:solidFill>
                  <a:srgbClr val="002060"/>
                </a:solidFill>
                <a:latin typeface="Calibri" panose="020F0502020204030204"/>
              </a:rPr>
              <a:t>(Continued)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dirty="0" err="1" smtClean="0">
                <a:solidFill>
                  <a:srgbClr val="002060"/>
                </a:solidFill>
              </a:rPr>
              <a:t>Savari</a:t>
            </a:r>
            <a:r>
              <a:rPr lang="en-US" sz="2400" dirty="0" smtClean="0">
                <a:solidFill>
                  <a:srgbClr val="002060"/>
                </a:solidFill>
              </a:rPr>
              <a:t> (SW1000) Roadside Unit: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 receiving port was setup so as to receive messages on port 1516.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Expected messages need to be defined in proprietary </a:t>
            </a:r>
            <a:r>
              <a:rPr lang="en-US" sz="2000" dirty="0" smtClean="0">
                <a:solidFill>
                  <a:srgbClr val="C00000"/>
                </a:solidFill>
              </a:rPr>
              <a:t>immediate-forward</a:t>
            </a:r>
            <a:r>
              <a:rPr lang="en-US" sz="2000" dirty="0" smtClean="0">
                <a:solidFill>
                  <a:srgbClr val="002060"/>
                </a:solidFill>
              </a:rPr>
              <a:t> application.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SW1000 accepts only a subset of messages for broadcast.</a:t>
            </a:r>
          </a:p>
          <a:p>
            <a:pPr lvl="1">
              <a:buClr>
                <a:srgbClr val="C00000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Accepted messages as of 06/06/2019:</a:t>
            </a:r>
          </a:p>
          <a:p>
            <a:pPr lvl="2"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MAP</a:t>
            </a:r>
          </a:p>
          <a:p>
            <a:pPr lvl="2">
              <a:buClr>
                <a:srgbClr val="C00000"/>
              </a:buClr>
            </a:pPr>
            <a:r>
              <a:rPr lang="en-US" sz="1800" dirty="0" err="1" smtClean="0">
                <a:solidFill>
                  <a:srgbClr val="002060"/>
                </a:solidFill>
              </a:rPr>
              <a:t>SPaT</a:t>
            </a:r>
            <a:endParaRPr lang="en-US" sz="1800" dirty="0" smtClean="0">
              <a:solidFill>
                <a:srgbClr val="002060"/>
              </a:solidFill>
            </a:endParaRPr>
          </a:p>
          <a:p>
            <a:pPr lvl="2"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TIM</a:t>
            </a:r>
          </a:p>
          <a:p>
            <a:pPr lvl="2">
              <a:buClr>
                <a:srgbClr val="C00000"/>
              </a:buClr>
            </a:pPr>
            <a:r>
              <a:rPr lang="en-US" sz="1800" dirty="0" smtClean="0">
                <a:solidFill>
                  <a:srgbClr val="002060"/>
                </a:solidFill>
              </a:rPr>
              <a:t>RTCM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91" y="3607222"/>
            <a:ext cx="5294865" cy="248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281291" y="5590095"/>
            <a:ext cx="3269579" cy="230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1265</Words>
  <Application>Microsoft Office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RSU 4.1 Interface</vt:lpstr>
      <vt:lpstr>Outline </vt:lpstr>
      <vt:lpstr>Objectives</vt:lpstr>
      <vt:lpstr>Roles of Devices</vt:lpstr>
      <vt:lpstr>Architecture</vt:lpstr>
      <vt:lpstr>RSU4.1 Specifications: Message Format</vt:lpstr>
      <vt:lpstr>Test Case: Direction 1</vt:lpstr>
      <vt:lpstr>Test Case: Direction 1 (Continued)</vt:lpstr>
      <vt:lpstr>Test Case: Direction 1 (Continued)</vt:lpstr>
      <vt:lpstr>Test Case: Direction 2</vt:lpstr>
      <vt:lpstr>Test Case: Direction 2 (Continued)</vt:lpstr>
      <vt:lpstr>Test Case: Direction 2 (Continued)</vt:lpstr>
      <vt:lpstr>Test Case: Direction 2 (Continued)</vt:lpstr>
      <vt:lpstr>Test Case: Direction 2 (Continued)</vt:lpstr>
      <vt:lpstr>Analogous Requirement on OBU</vt:lpstr>
      <vt:lpstr>Roles of Devices</vt:lpstr>
      <vt:lpstr>Architecture</vt:lpstr>
      <vt:lpstr>Test Cases</vt:lpstr>
      <vt:lpstr>Complete message flow using Cohda MK5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RSU-4.1 Interface</dc:title>
  <dc:creator>Altekar, Niraj Vasant - (nvaltekar)</dc:creator>
  <cp:lastModifiedBy>Altekar, Niraj Vasant - (nvaltekar)</cp:lastModifiedBy>
  <cp:revision>99</cp:revision>
  <dcterms:created xsi:type="dcterms:W3CDTF">2019-05-23T17:17:00Z</dcterms:created>
  <dcterms:modified xsi:type="dcterms:W3CDTF">2019-06-06T18:40:36Z</dcterms:modified>
</cp:coreProperties>
</file>