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67" r:id="rId13"/>
    <p:sldId id="268" r:id="rId14"/>
    <p:sldId id="332" r:id="rId15"/>
    <p:sldId id="271" r:id="rId16"/>
    <p:sldId id="329" r:id="rId17"/>
    <p:sldId id="273" r:id="rId18"/>
    <p:sldId id="331" r:id="rId19"/>
    <p:sldId id="274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95073" autoAdjust="0"/>
  </p:normalViewPr>
  <p:slideViewPr>
    <p:cSldViewPr snapToGrid="0">
      <p:cViewPr varScale="1">
        <p:scale>
          <a:sx n="84" d="100"/>
          <a:sy n="84" d="100"/>
        </p:scale>
        <p:origin x="9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43D0E-63B6-4E50-86FC-A1320AD6F5D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690E-B055-4D5F-920A-D9B94E0E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23"/>
              </a:spcBef>
              <a:spcAft>
                <a:spcPts val="611"/>
              </a:spcAft>
            </a:pP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A5237-0B69-40FA-B19F-54B9D684E2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7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B230-DCF9-4C98-B76D-8EB7346B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492E-7B8B-4A50-A5B5-C058DDED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8DD0-97CF-4750-A04D-4F43617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9FA06-1579-43FB-BE05-3B97692B9D5D}" type="datetime1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2B08-6C1B-457C-B39C-9459008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103C-F85C-4C14-BF8F-DA4DBF93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1E2F-E9E0-4911-B428-4B7F3588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C8E47-1D00-4E78-A20F-BB666D8F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B6F0-6DA4-4724-8980-BAB0A6DA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294-9CE2-44FC-A153-FBFCBC7BE90B}" type="datetime1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031D-427D-4D7B-A9DA-418B1EB6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7ECD-519D-42B8-9B36-2A6D7677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C25BA-FAD4-4491-90FC-8930C3F9F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F71DF-2AB0-4EC8-9DB7-ECE7B2BC6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306-C510-40BE-87A4-35DFA6C6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4CFA-4FCA-4E3F-9F5B-7C5AF9DBE336}" type="datetime1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B870-3286-4B7E-B92A-6249A5CC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4548-2F4E-4CC8-B2A0-4668015C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13721" y="1"/>
            <a:ext cx="103632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20590" y="1651001"/>
            <a:ext cx="4799019" cy="404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6297695" y="1651001"/>
            <a:ext cx="4799019" cy="404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721600" y="6424857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ITE Student Chapter</a:t>
            </a:r>
          </a:p>
        </p:txBody>
      </p:sp>
    </p:spTree>
    <p:extLst>
      <p:ext uri="{BB962C8B-B14F-4D97-AF65-F5344CB8AC3E}">
        <p14:creationId xmlns:p14="http://schemas.microsoft.com/office/powerpoint/2010/main" val="32929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F6E-4FB9-473B-B172-61409E21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7B4A-1B1C-46E7-9E74-8AD0E667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D1FA-FA04-45BB-8B9C-68EE6C5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31F4-F35A-4727-910B-E9EC0334260F}" type="datetime1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08FB-E92A-429A-9A55-FF7F3813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83BF-01CC-4902-A585-465076A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4DB8-C7E3-4E43-B6E2-224C9BC9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B7245-B140-488D-BC4C-1FEDC227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96D7-8834-4C50-8AB4-29AF3E66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9C15-1916-4B14-9E85-776D102ADA4F}" type="datetime1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C76D-54C2-43FB-B9F2-2299D96B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1106-9C92-4E3A-963E-C0A72AEF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A7CF-5F79-4020-B163-489D797B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C043-A7A0-43B2-BBDA-8BBC107F4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14F7-2A92-49C8-B6A8-559AD8298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E87F-2A18-483F-A752-9106A6BE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6BA7-5B50-4956-A52A-9A60D53DDED2}" type="datetime1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C7B7-1749-4AEE-A537-FFDE3B55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E930-9173-45D5-B67C-0D913F1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AE2-0B5F-404F-B245-E49E868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C57B-FE04-464B-BE1B-9EBA3382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DCCC-540D-4C26-A0F9-01F722BC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5254-DC9D-4290-89A1-D606DE78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2B770-8E11-44C3-8963-CE13D3EE9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1831-1B11-488E-86B0-86C2CAAB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4B9D-76C1-48CD-B8FE-2093A20DE478}" type="datetime1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6ADAF-EEC3-4489-A44B-6656FE7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7CEEC-2CC6-4F1E-B133-09E8F020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8C27-8FC7-4908-9FFE-CBCA8B22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32EB7-72A3-4126-B106-031FECBC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E5D9-F644-4C04-9191-325709C6C496}" type="datetime1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DECBC-DD09-48C8-87EA-5B4F8D17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F07BE-5A4E-46E1-997C-A0A41DE9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470D-E808-4040-9BDA-FE0F4836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7D96-A994-47BA-A3CD-89CC295311F0}" type="datetime1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E585-B1B7-4F97-B93C-EAE96A4C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43106-A208-49D5-A1E5-0F429CC0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15B4-9062-4FB5-B1F7-CC20083A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407E-1720-45EC-9D78-72E8C02E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A140-7452-46DC-AB5F-5C3D94FE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C3BC9-FB04-4F18-91F6-5FE43A85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FCF6-9B55-433F-A65C-648E34FCDB6D}" type="datetime1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BE62-3132-47B6-AC5F-ACAC101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A85D0-13DA-489D-BC85-757191C8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BD9E-EBC7-4641-BEA8-2F3418E2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EBD34-9D56-4B66-8DB1-8CB015D1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B03A-7F65-4A01-9069-2ECEA4AA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3E5CC-A57B-49EA-8075-E91A0129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F4D6-CDFF-4EEC-A4CD-629E257DC55E}" type="datetime1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5BCA-60B0-4545-AC75-D23099C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C852-F3D7-4A10-91CA-382BB78C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57556-1098-4862-A7E5-1506FD59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A5AF-73E7-4625-AAC1-60047413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9A46-C7E1-4F7E-9AEA-1E3CA5474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F3C8-0C37-4433-BE40-3BB713E84149}" type="datetime1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1062-4ADB-4DDB-AC36-E304EE4D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9CD9-4E6D-4A7B-ACCB-F711ADADA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3AA2-4A85-4992-8D50-091C5C12A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CB6F-B3C0-48DB-83B5-8A6BC34C2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Traffic Controller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E9B8-EC05-41FF-9F40-EC63656A0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Proposed Functional Description of Components</a:t>
            </a:r>
          </a:p>
          <a:p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Niraj </a:t>
            </a:r>
            <a:r>
              <a:rPr lang="en-US" dirty="0">
                <a:solidFill>
                  <a:srgbClr val="002060"/>
                </a:solidFill>
              </a:rPr>
              <a:t>Vasant Altekar (nvaltekar)</a:t>
            </a:r>
          </a:p>
          <a:p>
            <a:r>
              <a:rPr lang="en-US" dirty="0">
                <a:solidFill>
                  <a:srgbClr val="002060"/>
                </a:solidFill>
              </a:rPr>
              <a:t>05/26/2019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60A4B9-63E1-4D8B-B54D-C905B0DCA591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3DAE-5171-47E1-B6D0-8725BE03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3339" y="6492875"/>
            <a:ext cx="565320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 smtClean="0">
                <a:solidFill>
                  <a:schemeClr val="bg1"/>
                </a:solidFill>
              </a:rPr>
              <a:pPr algn="ctr"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E88F4-BA40-42D0-8CDB-838603E31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52FD-DB8A-4341-9E88-A7E29E21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23F87-518D-4472-B1CB-BBC9515F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761" y="279916"/>
            <a:ext cx="4530478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9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Required Information (Dynamic)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 Groups: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RED_GROUP: 1.3.6.1.4.1.1206.4.2.1.1.4.1.2.1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YELLOW_GROUP :1.3.6.1.4.1.1206.4.2.1.1.4.1.3.1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GREEN_GROUP: 1.3.6.1.4.1.1206.4.2.1.1.4.1.4.1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DONOTWALK_GROUP: 1.3.6.1.4.1.1206.4.2.1.1.4.1.5.1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PEDCLEAR_GROUP: 1.3.6.1.4.1.1206.4.2.1.1.4.1.6.1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WALK_GROUP: 1.3.6.1.4.1.1206.4.2.1.1.4.1.7.1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VEHICLE_CALL: 1.3.6.1.4.1.1206.4.2.1.1.4.1.8.1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PEDES_CALL: 1.3.6.1.4.1.1206.4.2.1.1.4.1.8.1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 status timing status for phase p: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PHASE_STA_TIME_ASC:  1.3.6.1.4.1.1206.3.5.2.1.18.1.1.p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PHASE_STA_TIME2_ASC:  1.3.6.1.4.1.1206.3.5.2.1.18.1.6.p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Detector Information for detector d: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SYS_DET_VOL: 1.3.6.1.4.1.1206.4.2.1.2.5.4.1.1.d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SYS_DET_OCC: 1.3.6.1.4.1.1206.4.2.1.2.5.4.1.2.d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10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8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Information in NTCIP1202 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SPaT</a:t>
            </a:r>
            <a:r>
              <a:rPr lang="en-US" dirty="0">
                <a:solidFill>
                  <a:srgbClr val="002060"/>
                </a:solidFill>
                <a:latin typeface="+mn-lt"/>
              </a:rPr>
              <a:t> Blob (Subset)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VehMinTimeToChange</a:t>
            </a:r>
            <a:r>
              <a:rPr lang="en-US" sz="2300" dirty="0">
                <a:solidFill>
                  <a:srgbClr val="002060"/>
                </a:solidFill>
              </a:rPr>
              <a:t> (for phase 1-16)</a:t>
            </a: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VehMaxTimeToChange</a:t>
            </a:r>
            <a:r>
              <a:rPr lang="en-US" sz="2300" dirty="0">
                <a:solidFill>
                  <a:srgbClr val="002060"/>
                </a:solidFill>
              </a:rPr>
              <a:t> (for phase 1-16)</a:t>
            </a: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PedMinTimeToChange</a:t>
            </a:r>
            <a:r>
              <a:rPr lang="en-US" sz="2300" dirty="0">
                <a:solidFill>
                  <a:srgbClr val="002060"/>
                </a:solidFill>
              </a:rPr>
              <a:t> (for phase 1-16)</a:t>
            </a: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PedMaxTimeToChange</a:t>
            </a:r>
            <a:r>
              <a:rPr lang="en-US" sz="2300" dirty="0">
                <a:solidFill>
                  <a:srgbClr val="002060"/>
                </a:solidFill>
              </a:rPr>
              <a:t> (for phase 1-16)</a:t>
            </a: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OverlapMinTimeToChange</a:t>
            </a:r>
            <a:r>
              <a:rPr lang="en-US" sz="2300" dirty="0">
                <a:solidFill>
                  <a:srgbClr val="002060"/>
                </a:solidFill>
              </a:rPr>
              <a:t> (for phase 1-16)</a:t>
            </a: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OverlapMaxTimeToChange</a:t>
            </a:r>
            <a:r>
              <a:rPr lang="en-US" sz="2300" dirty="0">
                <a:solidFill>
                  <a:srgbClr val="002060"/>
                </a:solidFill>
              </a:rPr>
              <a:t> (for phase 1-16)</a:t>
            </a: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PhaseStatusReds</a:t>
            </a:r>
            <a:endParaRPr lang="en-US" sz="23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PhaseStatusYellows</a:t>
            </a:r>
            <a:endParaRPr lang="en-US" sz="23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PhaseStatusGreens</a:t>
            </a:r>
            <a:endParaRPr lang="en-US" sz="23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PhaseStatusDontWalks</a:t>
            </a:r>
            <a:endParaRPr lang="en-US" sz="23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PhaseStatusPedClears</a:t>
            </a:r>
            <a:endParaRPr lang="en-US" sz="23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2300" dirty="0" err="1">
                <a:solidFill>
                  <a:srgbClr val="002060"/>
                </a:solidFill>
              </a:rPr>
              <a:t>PedStatusWalks</a:t>
            </a:r>
            <a:endParaRPr lang="en-US" sz="2300" dirty="0">
              <a:solidFill>
                <a:srgbClr val="002060"/>
              </a:solidFill>
            </a:endParaRPr>
          </a:p>
          <a:p>
            <a:pPr>
              <a:buClr>
                <a:srgbClr val="C00000"/>
              </a:buClr>
            </a:pPr>
            <a:r>
              <a:rPr lang="en-US" sz="2300" dirty="0">
                <a:solidFill>
                  <a:srgbClr val="002060"/>
                </a:solidFill>
              </a:rPr>
              <a:t>Intersection Status</a:t>
            </a:r>
          </a:p>
          <a:p>
            <a:pPr>
              <a:buClr>
                <a:srgbClr val="C00000"/>
              </a:buClr>
            </a:pPr>
            <a:r>
              <a:rPr lang="en-US" sz="2300" dirty="0">
                <a:solidFill>
                  <a:srgbClr val="002060"/>
                </a:solidFill>
              </a:rPr>
              <a:t>System Time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SNMP-Set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Enable broadcast of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blob: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asc3_vii_message_enable : 1.3.6.1.4.1.1206.3.5.2.9.44.1.1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 control: 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MIB_PHASE_HOLD : 1.3.6.1.4.1.1.1206.4.3.1.1.5.1.4.1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MIB_PHASE_FOREOFF: 1.3.6.1.4.1.1.1206.4.3.1.1.5.1.5.1    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MIB_PHASE_OMIT: 1.3.6.1.4.1.1.1206.4.3.1.1.5.1.2.1        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MIB_PHASE_VEHCALL : 1.3.6.1.4.1.1.1206.4.3.1.1.5.1.6.1        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MIB_PHASE_PEDCALL : 1.3.6.1.4.1.1.1206.4.3.1.1.5.1.7.1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FF0000"/>
                </a:solidFill>
              </a:rPr>
              <a:t>Priority/Preempt Control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FF0000"/>
                </a:solidFill>
              </a:rPr>
              <a:t>Identify objects so we can allow the controller to run without MMITSS, but give priority control using controller logic (new mode)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6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Signal Schedule Class	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0F6922-4298-461F-9F97-E23C659B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88" y="1801618"/>
            <a:ext cx="3406821" cy="4148527"/>
          </a:xfr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13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EEEA8-6B00-7A41-8382-5910D19E7444}"/>
              </a:ext>
            </a:extLst>
          </p:cNvPr>
          <p:cNvSpPr txBox="1"/>
          <p:nvPr/>
        </p:nvSpPr>
        <p:spPr>
          <a:xfrm>
            <a:off x="838200" y="2514600"/>
            <a:ext cx="2931700" cy="147732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need to think about this </a:t>
            </a:r>
          </a:p>
          <a:p>
            <a:r>
              <a:rPr lang="en-US" dirty="0"/>
              <a:t>Class definition for schedule. </a:t>
            </a:r>
          </a:p>
          <a:p>
            <a:r>
              <a:rPr lang="en-US" dirty="0"/>
              <a:t>I’ll add some slides below to </a:t>
            </a:r>
          </a:p>
          <a:p>
            <a:r>
              <a:rPr lang="en-US" dirty="0"/>
              <a:t>Highlight the schedule role.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1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16-7916-F144-B439-6D870FE4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5D68-2867-094B-865B-94BD97DC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 is a very complex and critical part of MMITSS. </a:t>
            </a:r>
          </a:p>
          <a:p>
            <a:r>
              <a:rPr lang="en-US" dirty="0"/>
              <a:t>Understanding how MMITSS does timing is important to make sure it is implemented on the controller correctly</a:t>
            </a:r>
          </a:p>
          <a:p>
            <a:r>
              <a:rPr lang="en-US" dirty="0"/>
              <a:t>The Phase-Time diagram is a tool that we have developed that will help us understand signal timing and MMITSS operation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F1F19-6005-654B-899B-EA138BD3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B4E0-35ED-1842-9336-DC903107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Phase-Time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D7D0-0578-C84A-8159-91D33831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690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X-axis is time in the future (or past)</a:t>
            </a:r>
          </a:p>
          <a:p>
            <a:r>
              <a:rPr lang="en-US" dirty="0"/>
              <a:t>Y-axis (left side) are intervals for phases 1,2,3,4,1,2,3,…..</a:t>
            </a:r>
          </a:p>
          <a:p>
            <a:r>
              <a:rPr lang="en-US" dirty="0"/>
              <a:t>There should be Y-axis on the right for ring-2 (assuming dual ring)</a:t>
            </a:r>
          </a:p>
          <a:p>
            <a:r>
              <a:rPr lang="en-US" dirty="0"/>
              <a:t>Dashed lines show the min (max) times for each phase – creates the feasible region (non-convex)</a:t>
            </a:r>
          </a:p>
          <a:p>
            <a:r>
              <a:rPr lang="en-US" dirty="0"/>
              <a:t>Green lines represent the possible phase timings for each phase. P1 could time between 5 or 18 seconds</a:t>
            </a:r>
          </a:p>
          <a:p>
            <a:pPr lvl="1"/>
            <a:r>
              <a:rPr lang="en-US" dirty="0"/>
              <a:t>Could gap out from detector data</a:t>
            </a:r>
          </a:p>
          <a:p>
            <a:pPr lvl="1"/>
            <a:r>
              <a:rPr lang="en-US" dirty="0"/>
              <a:t>Must end by 18 seconds to ensure minimum times for P2 and P3 to allow the Priority Request for P4 to be served without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BFA9-543A-DA4E-A3CC-407950F8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EA8CA-A626-B64C-A6CF-B5504651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106" y="1466851"/>
            <a:ext cx="6548453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ko-KR" dirty="0"/>
              <a:t>Visualization tool for priority algorithm: Time-Phase Diagram: Dual Ring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2DA8-DD25-1348-80A4-0DFF10F9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2650" y="1464587"/>
            <a:ext cx="7886700" cy="394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altLang="ko-KR" sz="24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en-US" altLang="ko-KR" sz="2000" dirty="0">
              <a:solidFill>
                <a:sysClr val="windowText" lastClr="0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539" y="1685087"/>
            <a:ext cx="6471905" cy="437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357C-53E3-7347-ADC5-BDC642503A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Phase-Time Diagram: Ring 1 Controls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1C7F1F-0835-C24D-B77D-F9DB1D292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11" y="1275728"/>
            <a:ext cx="6008529" cy="54457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EAA2D-719C-C34B-BDDA-02BC0E1E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B0950F-02D8-7643-A0E4-7EC5EF735D57}"/>
              </a:ext>
            </a:extLst>
          </p:cNvPr>
          <p:cNvSpPr txBox="1">
            <a:spLocks/>
          </p:cNvSpPr>
          <p:nvPr/>
        </p:nvSpPr>
        <p:spPr>
          <a:xfrm>
            <a:off x="544005" y="1822932"/>
            <a:ext cx="4206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(C )</a:t>
            </a:r>
          </a:p>
          <a:p>
            <a:pPr lvl="1"/>
            <a:r>
              <a:rPr lang="en-US" dirty="0"/>
              <a:t>Phases that are to serve must be called</a:t>
            </a:r>
          </a:p>
          <a:p>
            <a:r>
              <a:rPr lang="en-US" dirty="0"/>
              <a:t>Force-Off (F)</a:t>
            </a:r>
          </a:p>
          <a:p>
            <a:pPr lvl="1"/>
            <a:r>
              <a:rPr lang="en-US" dirty="0"/>
              <a:t>Terminates a phase</a:t>
            </a:r>
          </a:p>
          <a:p>
            <a:pPr lvl="1"/>
            <a:r>
              <a:rPr lang="en-US" dirty="0"/>
              <a:t>Must be Call on opposing Phase</a:t>
            </a:r>
          </a:p>
          <a:p>
            <a:pPr lvl="1"/>
            <a:r>
              <a:rPr lang="en-US" dirty="0"/>
              <a:t>Should be cleared</a:t>
            </a:r>
          </a:p>
          <a:p>
            <a:r>
              <a:rPr lang="en-US" dirty="0"/>
              <a:t>Hold (H)</a:t>
            </a:r>
          </a:p>
          <a:p>
            <a:pPr lvl="1"/>
            <a:r>
              <a:rPr lang="en-US" dirty="0"/>
              <a:t>Holds phase green</a:t>
            </a:r>
          </a:p>
          <a:p>
            <a:pPr lvl="1"/>
            <a:r>
              <a:rPr lang="en-US" dirty="0"/>
              <a:t>Must be cleared</a:t>
            </a:r>
          </a:p>
          <a:p>
            <a:r>
              <a:rPr lang="en-US" dirty="0"/>
              <a:t>Omit (O)</a:t>
            </a:r>
          </a:p>
          <a:p>
            <a:pPr lvl="1"/>
            <a:r>
              <a:rPr lang="en-US" dirty="0"/>
              <a:t>Skips a phase</a:t>
            </a:r>
          </a:p>
          <a:p>
            <a:pPr lvl="1"/>
            <a:r>
              <a:rPr lang="en-US" dirty="0"/>
              <a:t>(Not shown)</a:t>
            </a:r>
          </a:p>
        </p:txBody>
      </p:sp>
    </p:spTree>
    <p:extLst>
      <p:ext uri="{BB962C8B-B14F-4D97-AF65-F5344CB8AC3E}">
        <p14:creationId xmlns:p14="http://schemas.microsoft.com/office/powerpoint/2010/main" val="238336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99D-D57B-284E-9837-6191BFF6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Timing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4E42-D00E-ED4A-A218-EE86B23E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30418-2C39-7040-9ED3-15AAB525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2D889-0B30-FF45-9BE6-575EF8C1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9" y="1825625"/>
            <a:ext cx="79932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3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78BF-0BAB-C648-9EC0-C8186C3E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F20B-EAAA-8A44-8805-2B29074F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typically draw Time-Phase diagrams starting at the start of Phase 1, but it should be viewed as starting at any point in any Phase. For example, the diagram could start (time=0 =&gt; Now) as being 12.2 seconds into Phase 3.</a:t>
            </a:r>
          </a:p>
          <a:p>
            <a:r>
              <a:rPr lang="en-US" dirty="0"/>
              <a:t>A feasible schedule is the result of the Priority Optimization Algorithm and should meet all the phase minimum, Walk, Ped Clear (Flashing Don’t Walk), Yellow Change and Red Clearance intervals)</a:t>
            </a:r>
          </a:p>
          <a:p>
            <a:pPr lvl="1"/>
            <a:r>
              <a:rPr lang="en-US" dirty="0"/>
              <a:t>It would be good to check the feasibility of the schedule</a:t>
            </a:r>
          </a:p>
          <a:p>
            <a:r>
              <a:rPr lang="en-US" dirty="0"/>
              <a:t>A Phase cannot be forced-off if there isn’t a Call for a conflicting Phase.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58F2E-80DA-4844-8588-88D24467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Proposed Architecture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Component Functions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Components outside MMITSS Boundary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Field Traffic Controller (NTCIP compliant)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DSRC Radio (Road-side Unit)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TC-Observer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TC-Commander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TC-</a:t>
            </a:r>
            <a:r>
              <a:rPr lang="en-US" dirty="0" err="1">
                <a:solidFill>
                  <a:srgbClr val="002060"/>
                </a:solidFill>
              </a:rPr>
              <a:t>MAP_SPaT</a:t>
            </a:r>
            <a:r>
              <a:rPr lang="en-US" dirty="0">
                <a:solidFill>
                  <a:srgbClr val="002060"/>
                </a:solidFill>
              </a:rPr>
              <a:t>-Broadcaster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Information required for other MMITSS components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Sources of required information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SNMP-Set requests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Signal Schedule Class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3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78BF-0BAB-C648-9EC0-C8186C3E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F20B-EAAA-8A44-8805-2B29074F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 intervals (Walk, Ped Clear) are optional and may not be called unless there is a Ped Call (or Ped recall)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58F2E-80DA-4844-8588-88D24467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AA2-4A85-4992-8D50-091C5C12A9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Proposed Architecture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29C29D-92F5-4783-8D7C-1FA1E818D4A3}"/>
              </a:ext>
            </a:extLst>
          </p:cNvPr>
          <p:cNvSpPr/>
          <p:nvPr/>
        </p:nvSpPr>
        <p:spPr>
          <a:xfrm>
            <a:off x="6075797" y="5386992"/>
            <a:ext cx="1466533" cy="654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Traffic 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13269-03E7-4722-9211-4C488C045735}"/>
              </a:ext>
            </a:extLst>
          </p:cNvPr>
          <p:cNvSpPr/>
          <p:nvPr/>
        </p:nvSpPr>
        <p:spPr>
          <a:xfrm>
            <a:off x="2490295" y="1347064"/>
            <a:ext cx="8616914" cy="3835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MMITSS Boundary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79FB1-8B9E-41FA-8539-76599012CCF8}"/>
              </a:ext>
            </a:extLst>
          </p:cNvPr>
          <p:cNvSpPr/>
          <p:nvPr/>
        </p:nvSpPr>
        <p:spPr>
          <a:xfrm>
            <a:off x="3638871" y="2441196"/>
            <a:ext cx="6358855" cy="23489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TC-Interface Boundary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2E6EDC-EFD8-44A0-BBFE-429CEDA0834B}"/>
              </a:ext>
            </a:extLst>
          </p:cNvPr>
          <p:cNvSpPr/>
          <p:nvPr/>
        </p:nvSpPr>
        <p:spPr>
          <a:xfrm>
            <a:off x="5902739" y="1582057"/>
            <a:ext cx="1812646" cy="654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MMITSS Components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F6E2FD2-1938-4C45-9293-6264B615B297}"/>
              </a:ext>
            </a:extLst>
          </p:cNvPr>
          <p:cNvSpPr/>
          <p:nvPr/>
        </p:nvSpPr>
        <p:spPr>
          <a:xfrm>
            <a:off x="857417" y="3302752"/>
            <a:ext cx="1466533" cy="65434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DSRC-Radio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315B8B-DC63-400A-89F9-37697DC8E3B0}"/>
              </a:ext>
            </a:extLst>
          </p:cNvPr>
          <p:cNvSpPr/>
          <p:nvPr/>
        </p:nvSpPr>
        <p:spPr>
          <a:xfrm>
            <a:off x="3976044" y="3302920"/>
            <a:ext cx="1466533" cy="6543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MAP-</a:t>
            </a:r>
            <a:r>
              <a:rPr lang="en-US" dirty="0" err="1"/>
              <a:t>SPaT</a:t>
            </a:r>
            <a:r>
              <a:rPr lang="en-US" dirty="0"/>
              <a:t>-Broadcaster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0C15D2-4E52-4894-9310-B02247AEABBA}"/>
              </a:ext>
            </a:extLst>
          </p:cNvPr>
          <p:cNvSpPr/>
          <p:nvPr/>
        </p:nvSpPr>
        <p:spPr>
          <a:xfrm>
            <a:off x="6065485" y="3302752"/>
            <a:ext cx="1466533" cy="6543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F0EB90-A988-4CEB-A41C-59EF348A907E}"/>
              </a:ext>
            </a:extLst>
          </p:cNvPr>
          <p:cNvSpPr/>
          <p:nvPr/>
        </p:nvSpPr>
        <p:spPr>
          <a:xfrm>
            <a:off x="8154926" y="3288653"/>
            <a:ext cx="1466533" cy="6543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93518A6-F6A3-4016-9518-069E43976953}"/>
              </a:ext>
            </a:extLst>
          </p:cNvPr>
          <p:cNvCxnSpPr>
            <a:stCxn id="7" idx="1"/>
          </p:cNvCxnSpPr>
          <p:nvPr/>
        </p:nvCxnSpPr>
        <p:spPr>
          <a:xfrm rot="10800000">
            <a:off x="4709311" y="3986125"/>
            <a:ext cx="1366487" cy="172803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277F103-091B-4711-9D9C-5FEBBDB20298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442577" y="3629923"/>
            <a:ext cx="622908" cy="16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BDE18E-28A5-429B-99C0-20DD55309F0F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542330" y="3615655"/>
            <a:ext cx="612596" cy="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8859165-BE54-4849-8A1E-433BD39F4DB7}"/>
              </a:ext>
            </a:extLst>
          </p:cNvPr>
          <p:cNvCxnSpPr>
            <a:stCxn id="7" idx="3"/>
            <a:endCxn id="19" idx="2"/>
          </p:cNvCxnSpPr>
          <p:nvPr/>
        </p:nvCxnSpPr>
        <p:spPr>
          <a:xfrm flipV="1">
            <a:off x="7542330" y="3942994"/>
            <a:ext cx="1345863" cy="1771169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319B3E-AA37-42DB-87E7-87D042A166F7}"/>
              </a:ext>
            </a:extLst>
          </p:cNvPr>
          <p:cNvCxnSpPr/>
          <p:nvPr/>
        </p:nvCxnSpPr>
        <p:spPr>
          <a:xfrm flipV="1">
            <a:off x="6798751" y="2236398"/>
            <a:ext cx="0" cy="1066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F199ED4-76CC-435F-899E-DAEA16208A65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rot="10800000">
            <a:off x="2323950" y="3629923"/>
            <a:ext cx="1652094" cy="16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8F36FE3-963A-4573-B0D3-79B44750D052}"/>
              </a:ext>
            </a:extLst>
          </p:cNvPr>
          <p:cNvCxnSpPr>
            <a:stCxn id="15" idx="3"/>
            <a:endCxn id="19" idx="0"/>
          </p:cNvCxnSpPr>
          <p:nvPr/>
        </p:nvCxnSpPr>
        <p:spPr>
          <a:xfrm>
            <a:off x="7715385" y="1909228"/>
            <a:ext cx="1172808" cy="13794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78529C-869A-4791-AFEF-924FC6FA0B5A}"/>
              </a:ext>
            </a:extLst>
          </p:cNvPr>
          <p:cNvCxnSpPr/>
          <p:nvPr/>
        </p:nvCxnSpPr>
        <p:spPr>
          <a:xfrm>
            <a:off x="766618" y="5182280"/>
            <a:ext cx="489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E85859-6C9B-4F7B-94D2-0C349893AED3}"/>
              </a:ext>
            </a:extLst>
          </p:cNvPr>
          <p:cNvCxnSpPr/>
          <p:nvPr/>
        </p:nvCxnSpPr>
        <p:spPr>
          <a:xfrm>
            <a:off x="766618" y="5473226"/>
            <a:ext cx="489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8F69E7-FFBD-44F5-8E88-F1FD2C64400B}"/>
              </a:ext>
            </a:extLst>
          </p:cNvPr>
          <p:cNvSpPr txBox="1"/>
          <p:nvPr/>
        </p:nvSpPr>
        <p:spPr>
          <a:xfrm>
            <a:off x="1357026" y="4997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8CC6CC-06C8-4727-A1CD-397B0ECA5A71}"/>
              </a:ext>
            </a:extLst>
          </p:cNvPr>
          <p:cNvSpPr txBox="1"/>
          <p:nvPr/>
        </p:nvSpPr>
        <p:spPr>
          <a:xfrm>
            <a:off x="1369672" y="528856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SNMP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F2FBB5-E091-42E1-8F46-27E2C8A8982A}"/>
              </a:ext>
            </a:extLst>
          </p:cNvPr>
          <p:cNvSpPr txBox="1"/>
          <p:nvPr/>
        </p:nvSpPr>
        <p:spPr>
          <a:xfrm>
            <a:off x="4588831" y="5718020"/>
            <a:ext cx="1518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NTCIP1202 </a:t>
            </a:r>
            <a:r>
              <a:rPr lang="en-US" sz="1200" dirty="0" err="1"/>
              <a:t>SPaT</a:t>
            </a:r>
            <a:r>
              <a:rPr lang="en-US" sz="1200" dirty="0"/>
              <a:t> Blob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3714-5D37-4BC3-85E6-5A6561342F5D}"/>
              </a:ext>
            </a:extLst>
          </p:cNvPr>
          <p:cNvSpPr txBox="1"/>
          <p:nvPr/>
        </p:nvSpPr>
        <p:spPr>
          <a:xfrm>
            <a:off x="2545711" y="3380631"/>
            <a:ext cx="1258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J2735 </a:t>
            </a:r>
            <a:r>
              <a:rPr lang="en-US" sz="1200" dirty="0" err="1"/>
              <a:t>MAP_SPaT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FB5597-7F72-49FE-9F78-0D7264B02D96}"/>
              </a:ext>
            </a:extLst>
          </p:cNvPr>
          <p:cNvSpPr txBox="1"/>
          <p:nvPr/>
        </p:nvSpPr>
        <p:spPr>
          <a:xfrm>
            <a:off x="5375849" y="3384364"/>
            <a:ext cx="75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SPaT</a:t>
            </a:r>
            <a:r>
              <a:rPr lang="en-US" sz="1200" dirty="0"/>
              <a:t> Info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973AA7-DD2D-4E25-8607-C23F2320FA2C}"/>
              </a:ext>
            </a:extLst>
          </p:cNvPr>
          <p:cNvSpPr txBox="1"/>
          <p:nvPr/>
        </p:nvSpPr>
        <p:spPr>
          <a:xfrm>
            <a:off x="7511988" y="3380484"/>
            <a:ext cx="698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OID Info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44B4D9-31B4-43C1-A3E2-9AAD2B17DA91}"/>
              </a:ext>
            </a:extLst>
          </p:cNvPr>
          <p:cNvSpPr txBox="1"/>
          <p:nvPr/>
        </p:nvSpPr>
        <p:spPr>
          <a:xfrm>
            <a:off x="7520814" y="5714162"/>
            <a:ext cx="1199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SNMP Get &amp;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21074B-25A8-46EA-A88B-D650C20E6D09}"/>
              </a:ext>
            </a:extLst>
          </p:cNvPr>
          <p:cNvSpPr txBox="1"/>
          <p:nvPr/>
        </p:nvSpPr>
        <p:spPr>
          <a:xfrm>
            <a:off x="7848628" y="1622583"/>
            <a:ext cx="209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SNMP Set Requests (Schedule)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3192D-986A-496A-812D-66DD1B5C52AF}"/>
              </a:ext>
            </a:extLst>
          </p:cNvPr>
          <p:cNvSpPr txBox="1"/>
          <p:nvPr/>
        </p:nvSpPr>
        <p:spPr>
          <a:xfrm rot="16200000">
            <a:off x="6352944" y="2646230"/>
            <a:ext cx="114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Subscribed Info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FF8683-C284-48FB-9FE0-B94F0D83677B}"/>
              </a:ext>
            </a:extLst>
          </p:cNvPr>
          <p:cNvSpPr txBox="1"/>
          <p:nvPr/>
        </p:nvSpPr>
        <p:spPr>
          <a:xfrm>
            <a:off x="3988717" y="3919653"/>
            <a:ext cx="80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Port:6053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CF2358-FD3E-4D29-9020-2FBC6DB7A53A}"/>
              </a:ext>
            </a:extLst>
          </p:cNvPr>
          <p:cNvSpPr/>
          <p:nvPr/>
        </p:nvSpPr>
        <p:spPr>
          <a:xfrm>
            <a:off x="2197014" y="3256641"/>
            <a:ext cx="152367" cy="1587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707F52-AC1E-4E5B-9B33-7FA9EF5C0F66}"/>
              </a:ext>
            </a:extLst>
          </p:cNvPr>
          <p:cNvSpPr/>
          <p:nvPr/>
        </p:nvSpPr>
        <p:spPr>
          <a:xfrm>
            <a:off x="5311429" y="3274056"/>
            <a:ext cx="152367" cy="158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72B7E9-CE58-4560-9E40-187635E00C1F}"/>
              </a:ext>
            </a:extLst>
          </p:cNvPr>
          <p:cNvSpPr/>
          <p:nvPr/>
        </p:nvSpPr>
        <p:spPr>
          <a:xfrm>
            <a:off x="7434812" y="5344777"/>
            <a:ext cx="152367" cy="15871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2D3926-828A-4F84-942A-E0470C6C5507}"/>
              </a:ext>
            </a:extLst>
          </p:cNvPr>
          <p:cNvSpPr/>
          <p:nvPr/>
        </p:nvSpPr>
        <p:spPr>
          <a:xfrm>
            <a:off x="7419431" y="3250785"/>
            <a:ext cx="152367" cy="15871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06AB0F9-7461-4488-B23C-E0369A042040}"/>
              </a:ext>
            </a:extLst>
          </p:cNvPr>
          <p:cNvSpPr/>
          <p:nvPr/>
        </p:nvSpPr>
        <p:spPr>
          <a:xfrm>
            <a:off x="9493922" y="3250785"/>
            <a:ext cx="152367" cy="15871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0778FD-6553-473C-84B7-D5454EEBBF40}"/>
              </a:ext>
            </a:extLst>
          </p:cNvPr>
          <p:cNvSpPr/>
          <p:nvPr/>
        </p:nvSpPr>
        <p:spPr>
          <a:xfrm>
            <a:off x="7594114" y="1530259"/>
            <a:ext cx="152367" cy="158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14">
            <a:extLst>
              <a:ext uri="{FF2B5EF4-FFF2-40B4-BE49-F238E27FC236}">
                <a16:creationId xmlns:a16="http://schemas.microsoft.com/office/drawing/2014/main" id="{5622705D-758C-8342-B20A-0346E8E88B03}"/>
              </a:ext>
            </a:extLst>
          </p:cNvPr>
          <p:cNvSpPr/>
          <p:nvPr/>
        </p:nvSpPr>
        <p:spPr>
          <a:xfrm>
            <a:off x="6055139" y="1734457"/>
            <a:ext cx="1812646" cy="654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MMITSS Components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BFA1C529-396E-B648-8958-773ADB1BD479}"/>
              </a:ext>
            </a:extLst>
          </p:cNvPr>
          <p:cNvSpPr/>
          <p:nvPr/>
        </p:nvSpPr>
        <p:spPr>
          <a:xfrm>
            <a:off x="6207539" y="1886857"/>
            <a:ext cx="1812646" cy="654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MMITSS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6257A-C44A-6D48-8C95-E11F18BE1788}"/>
              </a:ext>
            </a:extLst>
          </p:cNvPr>
          <p:cNvSpPr txBox="1"/>
          <p:nvPr/>
        </p:nvSpPr>
        <p:spPr>
          <a:xfrm>
            <a:off x="7113862" y="502920"/>
            <a:ext cx="4582345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 added multiple “Other MMITSS Components”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3CFAA2-02B2-C14D-8918-65F2EBCB9CB2}"/>
              </a:ext>
            </a:extLst>
          </p:cNvPr>
          <p:cNvSpPr txBox="1"/>
          <p:nvPr/>
        </p:nvSpPr>
        <p:spPr>
          <a:xfrm>
            <a:off x="1384452" y="4328819"/>
            <a:ext cx="2856744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Where is the MAP message?</a:t>
            </a:r>
          </a:p>
        </p:txBody>
      </p:sp>
    </p:spTree>
    <p:extLst>
      <p:ext uri="{BB962C8B-B14F-4D97-AF65-F5344CB8AC3E}">
        <p14:creationId xmlns:p14="http://schemas.microsoft.com/office/powerpoint/2010/main" val="361724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Components outside MMITSS boundary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Field Traffic Controller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Should be NTCIP compliant (</a:t>
            </a:r>
            <a:r>
              <a:rPr lang="en-US" dirty="0" err="1">
                <a:solidFill>
                  <a:srgbClr val="FF0000"/>
                </a:solidFill>
              </a:rPr>
              <a:t>Econolite</a:t>
            </a:r>
            <a:r>
              <a:rPr lang="en-US" dirty="0">
                <a:solidFill>
                  <a:srgbClr val="002060"/>
                </a:solidFill>
              </a:rPr>
              <a:t> ASC/3, Cobalt or  any other NTCIP compliant controller) </a:t>
            </a:r>
            <a:r>
              <a:rPr lang="en-US" dirty="0">
                <a:solidFill>
                  <a:srgbClr val="FF0000"/>
                </a:solidFill>
              </a:rPr>
              <a:t>[Currently using NTCIP 1202 v.2, but v.3 is coming]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Broadcasts </a:t>
            </a:r>
            <a:r>
              <a:rPr lang="en-US" dirty="0">
                <a:solidFill>
                  <a:srgbClr val="C00000"/>
                </a:solidFill>
              </a:rPr>
              <a:t>NTCIP1202 SPaT </a:t>
            </a:r>
            <a:r>
              <a:rPr lang="en-US" dirty="0">
                <a:solidFill>
                  <a:srgbClr val="002060"/>
                </a:solidFill>
              </a:rPr>
              <a:t>blob at 10 Hz to </a:t>
            </a:r>
            <a:r>
              <a:rPr lang="en-US" dirty="0">
                <a:solidFill>
                  <a:srgbClr val="C00000"/>
                </a:solidFill>
              </a:rPr>
              <a:t>port 6053 </a:t>
            </a:r>
            <a:r>
              <a:rPr lang="en-US" dirty="0">
                <a:solidFill>
                  <a:srgbClr val="002060"/>
                </a:solidFill>
              </a:rPr>
              <a:t>of the defined server </a:t>
            </a:r>
            <a:r>
              <a:rPr lang="en-US" dirty="0">
                <a:solidFill>
                  <a:srgbClr val="FF0000"/>
                </a:solidFill>
              </a:rPr>
              <a:t>[when 1202 v.3 is used, this will be a different structure]</a:t>
            </a:r>
            <a:endParaRPr lang="en-US" dirty="0">
              <a:solidFill>
                <a:srgbClr val="002060"/>
              </a:solidFill>
            </a:endParaRP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 Group Status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Remaining time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…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IP address of receiver (having listener at port 6053) needs to be defined as </a:t>
            </a:r>
            <a:r>
              <a:rPr lang="en-US" i="1" dirty="0">
                <a:solidFill>
                  <a:srgbClr val="002060"/>
                </a:solidFill>
              </a:rPr>
              <a:t>Server IP </a:t>
            </a:r>
            <a:r>
              <a:rPr lang="en-US" dirty="0">
                <a:solidFill>
                  <a:srgbClr val="002060"/>
                </a:solidFill>
              </a:rPr>
              <a:t>(MM-1-5-1)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err="1">
                <a:solidFill>
                  <a:srgbClr val="FF0000"/>
                </a:solidFill>
              </a:rPr>
              <a:t>Econolite</a:t>
            </a:r>
            <a:r>
              <a:rPr lang="en-US" dirty="0">
                <a:solidFill>
                  <a:srgbClr val="FF0000"/>
                </a:solidFill>
              </a:rPr>
              <a:t> Controller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Responds to SNMP-Get requests from the commander by providing requested information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Responds to SNMP-Set (Schedule) requests from the commander, and changes the signal timing accordingly.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Responds to SNMP-Set (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-Broadcast-Enable) from the commander and starts broadcasting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blob to port 6053 of defined server.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Components outside MMITSS boundary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DSRC Radio (Road-side Unit)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Receive J2735 MAP and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on </a:t>
            </a:r>
            <a:r>
              <a:rPr lang="en-US" dirty="0">
                <a:solidFill>
                  <a:srgbClr val="C00000"/>
                </a:solidFill>
              </a:rPr>
              <a:t>port 1516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Sender: </a:t>
            </a:r>
            <a:r>
              <a:rPr lang="en-US" dirty="0" err="1">
                <a:solidFill>
                  <a:srgbClr val="002060"/>
                </a:solidFill>
              </a:rPr>
              <a:t>MAP_SPaT</a:t>
            </a:r>
            <a:r>
              <a:rPr lang="en-US" dirty="0">
                <a:solidFill>
                  <a:srgbClr val="002060"/>
                </a:solidFill>
              </a:rPr>
              <a:t>-Broadcaster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Packets should be formatted as specified in RSU4.1 Specifications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Forward the messages received on port 1516 over DSRC, using immediate-forward application, specified in RSU4.1-specifications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Channel, TX-Interval needs to be specified.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Messages are identified using PSID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Traffic Controller – MAP-</a:t>
            </a:r>
            <a:r>
              <a:rPr lang="en-US" dirty="0" err="1">
                <a:solidFill>
                  <a:srgbClr val="002060"/>
                </a:solidFill>
                <a:latin typeface="+mn-lt"/>
              </a:rPr>
              <a:t>SPaT_Broadcast</a:t>
            </a:r>
            <a:endParaRPr lang="en-US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Receives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blob from the field traffic controller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Receiving port: 6053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Creates a J2735 UPER encoded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message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Creates a J2735 UPER encoded MAP message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FF0000"/>
                </a:solidFill>
              </a:rPr>
              <a:t>MAP message data can come from MAP tool as UPER encoded message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Sends both the messages to DSRC radio for the broadcast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Creates a JSON representation of the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information and sends it to the Traffic Controller - Observer.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6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6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Traffic Controller –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Retrieves information from the two sources to replicate the current state of the traffic controller.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Source 1 – JSON formatted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message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Source 2 – OID based information from TC-Commander 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Maintains a </a:t>
            </a:r>
            <a:r>
              <a:rPr lang="en-US" dirty="0">
                <a:solidFill>
                  <a:srgbClr val="C00000"/>
                </a:solidFill>
              </a:rPr>
              <a:t>information subscription </a:t>
            </a:r>
            <a:r>
              <a:rPr lang="en-US" dirty="0">
                <a:solidFill>
                  <a:srgbClr val="002060"/>
                </a:solidFill>
              </a:rPr>
              <a:t>service to which other MMITSS components can subscribe.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Publishes the standard (need to be defined) information to the subscribers every defined time interval.  </a:t>
            </a:r>
            <a:r>
              <a:rPr lang="en-US" dirty="0">
                <a:solidFill>
                  <a:srgbClr val="FF0000"/>
                </a:solidFill>
              </a:rPr>
              <a:t>[Can this be unique for each MMITSS Client?]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Maintained and published information (planned):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Static: Signal timing plan, co-ordination settings (offset, cycle-time, …) – </a:t>
            </a:r>
            <a:r>
              <a:rPr lang="en-US" dirty="0">
                <a:solidFill>
                  <a:srgbClr val="C00000"/>
                </a:solidFill>
              </a:rPr>
              <a:t>OID Based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Dynamic: Current phase group status, current status of remaining time to change – </a:t>
            </a:r>
            <a:r>
              <a:rPr lang="en-US" dirty="0">
                <a:solidFill>
                  <a:srgbClr val="C00000"/>
                </a:solidFill>
              </a:rPr>
              <a:t>from NTCIP1202 SPaT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Need to track how long Phase has been serving (including Walk, Ped Clear, Yellow, Red)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7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7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Traffic Controller –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This is the only component that will communicate </a:t>
            </a:r>
            <a:r>
              <a:rPr lang="en-US" strike="sngStrike" dirty="0">
                <a:solidFill>
                  <a:srgbClr val="002060"/>
                </a:solidFill>
              </a:rPr>
              <a:t>with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(?) </a:t>
            </a:r>
            <a:r>
              <a:rPr lang="en-US" dirty="0">
                <a:solidFill>
                  <a:srgbClr val="002060"/>
                </a:solidFill>
              </a:rPr>
              <a:t>the field traffic controller via SNMP.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Performs two functions: SNMP-Set and SNMP-Get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SNMP-Set: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Enable the broadcast of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message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Change the signal timing based on schedule provided by other MMITSS components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SNMP-Get: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Static information: Current timing plan, coordination settings, … </a:t>
            </a:r>
          </a:p>
          <a:p>
            <a:pPr lvl="2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Dynamic information: Information required by MMITSS components which is not included in NTCIP1202 </a:t>
            </a:r>
            <a:r>
              <a:rPr lang="en-US" dirty="0" err="1">
                <a:solidFill>
                  <a:srgbClr val="002060"/>
                </a:solidFill>
              </a:rPr>
              <a:t>SPaT</a:t>
            </a:r>
            <a:r>
              <a:rPr lang="en-US" dirty="0">
                <a:solidFill>
                  <a:srgbClr val="002060"/>
                </a:solidFill>
              </a:rPr>
              <a:t> blob broadcasted by the controller.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986A-8A0C-4B58-9B74-BBFFCBB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Required Information (Static)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8C5-8E64-4D69-B97C-A6991A070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Controller Configuration Information for phase p: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MAX_PHASE_NO: 1.3.6.1.4.1.1206.4.2.1.1.1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PHASE_NUMBER: 1.3.6.1.4.1.1206.4.2.1.1.2.1.1.1.X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CUR_TIMING_PLAN: 1.3.6.1.4.1.1206.3.5.2.1.22.0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 PHASE_ENABLED: 1.3.6.1.4.1.1206.4.2.1.1.2.1.21.X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Information from plan 1 for phase p: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PHASE_MIN_GRN: 1.3.6.1.4.1.1206.4.2.1.1.2.1.4.p"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PHASE_MAX_GRN: 1.3.6.1.4.1.1206.4.2.1.1.2.1.6.p"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PHASE_RED_CLR: 1.3.6.1.4.1.1206.4.2.1.1.2.1.9.p"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PHASE_YLW_XGE: 1.3.6.1.4.1.1206.4.2.1.1.2.1.8.p"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Information about plan x for phase p: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PHASE_MIN_GRN_ASC: 1.3.6.1.4.1.1206.3.5.2.1.2.1.9.x.p"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PHASE_MAX_GRN_ASC: 1.3.6.1.4.1.1206.3.5.2.1.2.1.15.x.p"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PHASE_RED_CLR_ASC: 1.3.6.1.4.1.1206.3.5.2.1.2.1.19.x.p"</a:t>
            </a:r>
          </a:p>
          <a:p>
            <a:pPr lvl="1">
              <a:buClr>
                <a:srgbClr val="C00000"/>
              </a:buClr>
            </a:pPr>
            <a:r>
              <a:rPr lang="en-US" dirty="0">
                <a:solidFill>
                  <a:srgbClr val="002060"/>
                </a:solidFill>
              </a:rPr>
              <a:t>PHASE_YLW_XGE_ASC: 1.3.6.1.4.1.1206.3.5.2.1.2.1.18.x.p"</a:t>
            </a:r>
          </a:p>
          <a:p>
            <a:pPr>
              <a:buClr>
                <a:srgbClr val="C00000"/>
              </a:buClr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1E1BA58-E628-492B-9C18-3654E595775C}"/>
              </a:ext>
            </a:extLst>
          </p:cNvPr>
          <p:cNvSpPr/>
          <p:nvPr/>
        </p:nvSpPr>
        <p:spPr>
          <a:xfrm>
            <a:off x="5566718" y="6225703"/>
            <a:ext cx="1058563" cy="632297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839FC-4F35-4465-BE9F-F4892A1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2" t="35061" r="11669" b="36724"/>
          <a:stretch/>
        </p:blipFill>
        <p:spPr>
          <a:xfrm>
            <a:off x="630539" y="6061075"/>
            <a:ext cx="1960690" cy="449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EC7E1-91F9-4B9E-83E3-F47EC69F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820096"/>
            <a:ext cx="893461" cy="89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5558-C3C5-4BD1-9BDF-72697691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27472" y="6492875"/>
            <a:ext cx="937054" cy="365125"/>
          </a:xfrm>
        </p:spPr>
        <p:txBody>
          <a:bodyPr/>
          <a:lstStyle/>
          <a:p>
            <a:pPr algn="ctr"/>
            <a:fld id="{89BE3AA2-4A85-4992-8D50-091C5C12A947}" type="slidenum">
              <a:rPr lang="en-US" sz="2000">
                <a:solidFill>
                  <a:schemeClr val="bg1"/>
                </a:solidFill>
              </a:rPr>
              <a:pPr algn="ctr"/>
              <a:t>9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9D536-4B89-A74C-ACE9-AEF4F3B084B8}"/>
              </a:ext>
            </a:extLst>
          </p:cNvPr>
          <p:cNvSpPr txBox="1"/>
          <p:nvPr/>
        </p:nvSpPr>
        <p:spPr>
          <a:xfrm>
            <a:off x="8641080" y="3322320"/>
            <a:ext cx="3048000" cy="175432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Why do we need all the plan data?</a:t>
            </a:r>
          </a:p>
          <a:p>
            <a:r>
              <a:rPr lang="en-US" dirty="0"/>
              <a:t>Maybe just the current plan?</a:t>
            </a:r>
          </a:p>
          <a:p>
            <a:r>
              <a:rPr lang="en-US" dirty="0"/>
              <a:t>Plan can change based on Time-of-Day, Traffic Responsive, etc.</a:t>
            </a:r>
          </a:p>
        </p:txBody>
      </p:sp>
    </p:spTree>
    <p:extLst>
      <p:ext uri="{BB962C8B-B14F-4D97-AF65-F5344CB8AC3E}">
        <p14:creationId xmlns:p14="http://schemas.microsoft.com/office/powerpoint/2010/main" val="258134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1465</Words>
  <Application>Microsoft Macintosh PowerPoint</Application>
  <PresentationFormat>Widescreen</PresentationFormat>
  <Paragraphs>206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Verdana</vt:lpstr>
      <vt:lpstr>Office Theme</vt:lpstr>
      <vt:lpstr>Traffic Controller Interface</vt:lpstr>
      <vt:lpstr>Outline </vt:lpstr>
      <vt:lpstr>Proposed Architecture</vt:lpstr>
      <vt:lpstr>Components outside MMITSS boundary (1)</vt:lpstr>
      <vt:lpstr>Components outside MMITSS boundary (2)</vt:lpstr>
      <vt:lpstr>Traffic Controller – MAP-SPaT_Broadcast</vt:lpstr>
      <vt:lpstr>Traffic Controller – Observer</vt:lpstr>
      <vt:lpstr>Traffic Controller – Commander</vt:lpstr>
      <vt:lpstr>Required Information (Static)</vt:lpstr>
      <vt:lpstr>Required Information (Dynamic)</vt:lpstr>
      <vt:lpstr>Information in NTCIP1202 SPaT Blob (Subset)</vt:lpstr>
      <vt:lpstr>SNMP-Set Requests</vt:lpstr>
      <vt:lpstr>Signal Schedule Class </vt:lpstr>
      <vt:lpstr>Understanding the Schedule</vt:lpstr>
      <vt:lpstr>Phase-Time Diagram</vt:lpstr>
      <vt:lpstr>Visualization tool for priority algorithm: Time-Phase Diagram: Dual Ring Behavior</vt:lpstr>
      <vt:lpstr>Phase-Time Diagram: Ring 1 Controls</vt:lpstr>
      <vt:lpstr>Signal Timing Schedule</vt:lpstr>
      <vt:lpstr>General Comments</vt:lpstr>
      <vt:lpstr>General Comments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RSU-4.1 Interface</dc:title>
  <dc:creator>Altekar, Niraj Vasant - (nvaltekar)</dc:creator>
  <cp:lastModifiedBy>Head, Larry - (klhead)</cp:lastModifiedBy>
  <cp:revision>51</cp:revision>
  <dcterms:created xsi:type="dcterms:W3CDTF">2019-05-23T17:17:00Z</dcterms:created>
  <dcterms:modified xsi:type="dcterms:W3CDTF">2019-05-29T00:59:07Z</dcterms:modified>
</cp:coreProperties>
</file>