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57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数据化转型战略框架" id="{8beafe96-34a4-4434-af5e-daf67ef33c7f}">
          <p14:sldIdLst>
            <p14:sldId id="256"/>
          </p14:sldIdLst>
        </p14:section>
        <p14:section name="数字化转型顶层设计" id="{cc9fc08d-e594-4e6f-9532-2e210f2f0168}">
          <p14:sldIdLst>
            <p14:sldId id="258"/>
            <p14:sldId id="259"/>
          </p14:sldIdLst>
        </p14:section>
        <p14:section name="数据治理组织框架" id="{53e8ec74-b31d-4f8e-9ee8-eea3eda447ab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orient="horz" pos="2029"/>
        <p:guide pos="37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 rot="0">
            <a:off x="2503170" y="299720"/>
            <a:ext cx="9483090" cy="931545"/>
            <a:chOff x="598" y="46"/>
            <a:chExt cx="17361" cy="1467"/>
          </a:xfrm>
        </p:grpSpPr>
        <p:sp>
          <p:nvSpPr>
            <p:cNvPr id="4" name="等腰三角形 3"/>
            <p:cNvSpPr/>
            <p:nvPr/>
          </p:nvSpPr>
          <p:spPr>
            <a:xfrm>
              <a:off x="598" y="46"/>
              <a:ext cx="17361" cy="146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818" y="365"/>
              <a:ext cx="3647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sz="1400" b="1">
                  <a:solidFill>
                    <a:schemeClr val="bg1"/>
                  </a:solidFill>
                </a:rPr>
                <a:t>数字化转型战略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087" y="1003"/>
              <a:ext cx="9026" cy="416"/>
              <a:chOff x="4393" y="1423"/>
              <a:chExt cx="9026" cy="41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393" y="1423"/>
                <a:ext cx="2373" cy="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 anchorCtr="0"/>
              <a:p>
                <a:pPr algn="ctr"/>
                <a:r>
                  <a:rPr lang="zh-CN" altLang="en-US" sz="1000"/>
                  <a:t>数字化转型战略</a:t>
                </a:r>
                <a:endParaRPr lang="zh-CN" altLang="en-US" sz="100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720" y="1423"/>
                <a:ext cx="2373" cy="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 anchorCtr="0"/>
              <a:p>
                <a:pPr algn="ctr"/>
                <a:r>
                  <a:rPr lang="zh-CN" altLang="en-US" sz="1000"/>
                  <a:t>大数据发展战略</a:t>
                </a:r>
                <a:endParaRPr lang="zh-CN" altLang="en-US" sz="100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047" y="1423"/>
                <a:ext cx="2373" cy="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 anchorCtr="0"/>
              <a:p>
                <a:pPr algn="ctr"/>
                <a:r>
                  <a:rPr lang="zh-CN" altLang="en-US" sz="1000"/>
                  <a:t>明确阶段实施目标</a:t>
                </a:r>
                <a:endParaRPr lang="zh-CN" altLang="en-US" sz="1000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 rot="0">
            <a:off x="2486660" y="1595755"/>
            <a:ext cx="9516745" cy="1496060"/>
            <a:chOff x="3621" y="2223"/>
            <a:chExt cx="14486" cy="2356"/>
          </a:xfrm>
        </p:grpSpPr>
        <p:sp>
          <p:nvSpPr>
            <p:cNvPr id="32" name="矩形 31"/>
            <p:cNvSpPr/>
            <p:nvPr/>
          </p:nvSpPr>
          <p:spPr>
            <a:xfrm>
              <a:off x="3621" y="2223"/>
              <a:ext cx="14487" cy="23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3932" y="2464"/>
              <a:ext cx="4378" cy="1917"/>
              <a:chOff x="3932" y="2464"/>
              <a:chExt cx="4378" cy="191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950" y="2986"/>
                <a:ext cx="2118" cy="397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r>
                  <a:rPr lang="zh-CN" altLang="en-US" sz="1000"/>
                  <a:t>明确专职</a:t>
                </a:r>
                <a:r>
                  <a:rPr lang="en-US" altLang="zh-CN" sz="1000"/>
                  <a:t>/</a:t>
                </a:r>
                <a:r>
                  <a:rPr lang="zh-CN" altLang="en-US" sz="1000"/>
                  <a:t>牵头部门</a:t>
                </a:r>
                <a:endParaRPr lang="zh-CN" altLang="en-US" sz="100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950" y="3486"/>
                <a:ext cx="2118" cy="396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r>
                  <a:rPr lang="zh-CN" altLang="en-US" sz="1000"/>
                  <a:t>整体架构和机制设计</a:t>
                </a:r>
                <a:endParaRPr lang="zh-CN" altLang="en-US" sz="100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188" y="2975"/>
                <a:ext cx="2118" cy="93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r>
                  <a:rPr lang="zh-CN" altLang="en-US" sz="1000"/>
                  <a:t>数字化转型文化建设</a:t>
                </a:r>
                <a:endParaRPr lang="zh-CN" altLang="en-US" sz="100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950" y="3985"/>
                <a:ext cx="4348" cy="397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r>
                  <a:rPr lang="zh-CN" altLang="en-US" sz="1000"/>
                  <a:t>数字化转型管理评估和考核体系</a:t>
                </a:r>
                <a:endParaRPr lang="zh-CN" altLang="en-US" sz="100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932" y="2464"/>
                <a:ext cx="4378" cy="397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0"/>
              <a:p>
                <a:pPr algn="ctr"/>
                <a:r>
                  <a:rPr lang="zh-CN" altLang="en-US" sz="1200" b="1"/>
                  <a:t>数字化转型战略委员会</a:t>
                </a:r>
                <a:r>
                  <a:rPr lang="en-US" altLang="zh-CN" sz="1200" b="1"/>
                  <a:t>/</a:t>
                </a:r>
                <a:r>
                  <a:rPr lang="zh-CN" altLang="en-US" sz="1200" b="1"/>
                  <a:t>领导小组</a:t>
                </a:r>
                <a:endParaRPr lang="zh-CN" altLang="en-US" sz="1200" b="1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8908" y="2464"/>
              <a:ext cx="2318" cy="1912"/>
              <a:chOff x="8908" y="2464"/>
              <a:chExt cx="2318" cy="1912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8958" y="2979"/>
                <a:ext cx="2268" cy="397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r>
                  <a:rPr lang="zh-CN" sz="1000"/>
                  <a:t>横向协作</a:t>
                </a:r>
                <a:endParaRPr lang="zh-CN" sz="100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8958" y="3480"/>
                <a:ext cx="2268" cy="396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r>
                  <a:rPr lang="zh-CN" altLang="en-US" sz="1000"/>
                  <a:t>扁平化管理</a:t>
                </a:r>
                <a:endParaRPr lang="zh-CN" altLang="en-US" sz="100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958" y="3980"/>
                <a:ext cx="2268" cy="397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r>
                  <a:rPr lang="zh-CN" altLang="en-US" sz="1000"/>
                  <a:t>共创团队</a:t>
                </a:r>
                <a:endParaRPr lang="zh-CN" altLang="en-US" sz="100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908" y="2464"/>
                <a:ext cx="2308" cy="397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0"/>
              <a:p>
                <a:pPr algn="ctr"/>
                <a:r>
                  <a:rPr lang="zh-CN" altLang="en-US" sz="1200" b="1"/>
                  <a:t>组织架构</a:t>
                </a:r>
                <a:endParaRPr lang="zh-CN" altLang="en-US" sz="1200" b="1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1844" y="2464"/>
              <a:ext cx="2308" cy="1912"/>
              <a:chOff x="11844" y="2464"/>
              <a:chExt cx="2308" cy="1912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1878" y="2979"/>
                <a:ext cx="2268" cy="397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r>
                  <a:rPr lang="zh-CN" sz="1000"/>
                  <a:t>快速响应</a:t>
                </a:r>
                <a:endParaRPr lang="zh-CN" sz="10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1878" y="3480"/>
                <a:ext cx="2268" cy="396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r>
                  <a:rPr lang="zh-CN" altLang="en-US" sz="1000"/>
                  <a:t>完善考核机制</a:t>
                </a:r>
                <a:endParaRPr lang="zh-CN" altLang="en-US" sz="10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1878" y="3980"/>
                <a:ext cx="2268" cy="397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r>
                  <a:rPr lang="zh-CN" altLang="en-US" sz="1000"/>
                  <a:t>创新孵化机制</a:t>
                </a:r>
                <a:endParaRPr lang="zh-CN" altLang="en-US" sz="100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1844" y="2464"/>
                <a:ext cx="2308" cy="397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0"/>
              <a:p>
                <a:pPr algn="ctr"/>
                <a:r>
                  <a:rPr lang="zh-CN" altLang="en-US" sz="1200" b="1"/>
                  <a:t>机制流程</a:t>
                </a:r>
                <a:endParaRPr lang="zh-CN" altLang="en-US" sz="1200" b="1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4798" y="2464"/>
              <a:ext cx="2984" cy="1912"/>
              <a:chOff x="14798" y="2464"/>
              <a:chExt cx="2984" cy="191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4798" y="2979"/>
                <a:ext cx="2980" cy="397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r>
                  <a:rPr lang="zh-CN" sz="1000"/>
                  <a:t>高级管理层引进专业人才</a:t>
                </a:r>
                <a:endParaRPr lang="zh-CN" sz="10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4798" y="3480"/>
                <a:ext cx="2980" cy="396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r>
                  <a:rPr lang="zh-CN" altLang="en-US" sz="1000"/>
                  <a:t>金融、科技、数据复合型人才</a:t>
                </a:r>
                <a:endParaRPr lang="zh-CN" altLang="en-US" sz="100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4798" y="3980"/>
                <a:ext cx="2980" cy="397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r>
                  <a:rPr lang="zh-CN" altLang="en-US" sz="1000"/>
                  <a:t>数字化运营人才</a:t>
                </a:r>
                <a:endParaRPr lang="zh-CN" altLang="en-US" sz="100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4812" y="2464"/>
                <a:ext cx="2971" cy="397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0"/>
              <a:p>
                <a:pPr algn="ctr"/>
                <a:r>
                  <a:rPr lang="zh-CN" altLang="en-US" sz="1200" b="1"/>
                  <a:t>数字化人才</a:t>
                </a:r>
                <a:endParaRPr lang="zh-CN" altLang="en-US" sz="1200" b="1"/>
              </a:p>
            </p:txBody>
          </p:sp>
        </p:grpSp>
      </p:grpSp>
      <p:sp>
        <p:nvSpPr>
          <p:cNvPr id="44" name="下箭头 43"/>
          <p:cNvSpPr/>
          <p:nvPr/>
        </p:nvSpPr>
        <p:spPr>
          <a:xfrm>
            <a:off x="5904230" y="1272540"/>
            <a:ext cx="2680970" cy="2819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战略部署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6" name="下箭头 45"/>
          <p:cNvSpPr/>
          <p:nvPr/>
        </p:nvSpPr>
        <p:spPr>
          <a:xfrm>
            <a:off x="5904230" y="3133090"/>
            <a:ext cx="2680970" cy="2819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经营指引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99" name="组合 98"/>
          <p:cNvGrpSpPr/>
          <p:nvPr/>
        </p:nvGrpSpPr>
        <p:grpSpPr>
          <a:xfrm rot="0">
            <a:off x="2491105" y="3456305"/>
            <a:ext cx="9507855" cy="1496695"/>
            <a:chOff x="4165" y="5159"/>
            <a:chExt cx="14973" cy="2357"/>
          </a:xfrm>
        </p:grpSpPr>
        <p:sp>
          <p:nvSpPr>
            <p:cNvPr id="48" name="矩形 47"/>
            <p:cNvSpPr/>
            <p:nvPr/>
          </p:nvSpPr>
          <p:spPr>
            <a:xfrm>
              <a:off x="4165" y="5159"/>
              <a:ext cx="14973" cy="23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4459" y="5394"/>
              <a:ext cx="14385" cy="1926"/>
              <a:chOff x="4459" y="5394"/>
              <a:chExt cx="14385" cy="192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2253" y="5400"/>
                <a:ext cx="2608" cy="1912"/>
                <a:chOff x="12109" y="5400"/>
                <a:chExt cx="2608" cy="1912"/>
              </a:xfrm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12109" y="5915"/>
                  <a:ext cx="2608" cy="39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ctr"/>
                  <a:r>
                    <a:rPr lang="zh-CN" sz="1000">
                      <a:solidFill>
                        <a:schemeClr val="bg1"/>
                      </a:solidFill>
                    </a:rPr>
                    <a:t>数字化交易管理体系</a:t>
                  </a:r>
                  <a:endParaRPr lang="zh-CN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12109" y="6416"/>
                  <a:ext cx="2608" cy="39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ctr"/>
                  <a:r>
                    <a:rPr lang="zh-CN" altLang="en-US" sz="1000">
                      <a:solidFill>
                        <a:schemeClr val="bg1"/>
                      </a:solidFill>
                    </a:rPr>
                    <a:t>投资交易数据平台</a:t>
                  </a:r>
                  <a:endParaRPr lang="zh-CN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12109" y="6916"/>
                  <a:ext cx="2608" cy="39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ctr"/>
                  <a:r>
                    <a:rPr lang="zh-CN" altLang="en-US" sz="1000">
                      <a:solidFill>
                        <a:schemeClr val="bg1"/>
                      </a:solidFill>
                    </a:rPr>
                    <a:t>组合分析、风险测算</a:t>
                  </a:r>
                  <a:endParaRPr lang="zh-CN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12109" y="5400"/>
                  <a:ext cx="2608" cy="39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ctr"/>
                  <a:r>
                    <a:rPr lang="zh-CN" altLang="en-US" sz="1200" b="1">
                      <a:solidFill>
                        <a:schemeClr val="tx1"/>
                      </a:solidFill>
                    </a:rPr>
                    <a:t>数字化金融交易业务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组合 83"/>
              <p:cNvGrpSpPr/>
              <p:nvPr/>
            </p:nvGrpSpPr>
            <p:grpSpPr>
              <a:xfrm>
                <a:off x="4459" y="5398"/>
                <a:ext cx="3856" cy="1913"/>
                <a:chOff x="4459" y="5400"/>
                <a:chExt cx="3856" cy="1913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6987" y="6898"/>
                  <a:ext cx="1328" cy="41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ctr"/>
                  <a:r>
                    <a:rPr lang="zh-CN" altLang="en-US" sz="1000">
                      <a:solidFill>
                        <a:schemeClr val="bg1"/>
                      </a:solidFill>
                    </a:rPr>
                    <a:t>农村金融</a:t>
                  </a:r>
                  <a:endParaRPr lang="zh-CN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6987" y="5897"/>
                  <a:ext cx="1328" cy="41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ctr"/>
                  <a:r>
                    <a:rPr lang="zh-CN" altLang="en-US" sz="1000">
                      <a:solidFill>
                        <a:schemeClr val="bg1"/>
                      </a:solidFill>
                    </a:rPr>
                    <a:t>普惠金融</a:t>
                  </a:r>
                  <a:endParaRPr lang="zh-CN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6987" y="6400"/>
                  <a:ext cx="1328" cy="41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ctr"/>
                  <a:r>
                    <a:rPr lang="zh-CN" altLang="en-US" sz="1000">
                      <a:solidFill>
                        <a:schemeClr val="bg1"/>
                      </a:solidFill>
                    </a:rPr>
                    <a:t>绿色金融</a:t>
                  </a:r>
                  <a:endParaRPr lang="zh-CN" altLang="en-US" sz="100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82" name="组合 81"/>
                <p:cNvGrpSpPr/>
                <p:nvPr/>
              </p:nvGrpSpPr>
              <p:grpSpPr>
                <a:xfrm>
                  <a:off x="4459" y="5400"/>
                  <a:ext cx="3842" cy="1905"/>
                  <a:chOff x="4459" y="5400"/>
                  <a:chExt cx="3842" cy="1905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4459" y="6409"/>
                    <a:ext cx="2494" cy="39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 anchorCtr="0"/>
                  <a:p>
                    <a:pPr algn="ctr"/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“</a:t>
                    </a:r>
                    <a:r>
                      <a:rPr lang="zh-CN" altLang="en-US" sz="1000">
                        <a:solidFill>
                          <a:schemeClr val="bg1"/>
                        </a:solidFill>
                      </a:rPr>
                      <a:t>一站式</a:t>
                    </a:r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”</a:t>
                    </a:r>
                    <a:r>
                      <a:rPr lang="zh-CN" altLang="en-US" sz="1000">
                        <a:solidFill>
                          <a:schemeClr val="bg1"/>
                        </a:solidFill>
                      </a:rPr>
                      <a:t>金融服务</a:t>
                    </a:r>
                    <a:endParaRPr lang="zh-CN" altLang="en-US" sz="10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" name="矩形 91"/>
                  <p:cNvSpPr/>
                  <p:nvPr/>
                </p:nvSpPr>
                <p:spPr>
                  <a:xfrm>
                    <a:off x="4459" y="5908"/>
                    <a:ext cx="2494" cy="39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 anchorCtr="0"/>
                  <a:p>
                    <a:pPr algn="ctr"/>
                    <a:r>
                      <a:rPr lang="zh-CN" altLang="en-US" sz="1000">
                        <a:solidFill>
                          <a:schemeClr val="bg1"/>
                        </a:solidFill>
                      </a:rPr>
                      <a:t>数字化产业金融服务平台</a:t>
                    </a:r>
                    <a:endParaRPr lang="zh-CN" altLang="en-US" sz="10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4" name="矩形 93"/>
                  <p:cNvSpPr/>
                  <p:nvPr/>
                </p:nvSpPr>
                <p:spPr>
                  <a:xfrm>
                    <a:off x="4459" y="6908"/>
                    <a:ext cx="2494" cy="39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 anchorCtr="0"/>
                  <a:p>
                    <a:pPr algn="ctr"/>
                    <a:r>
                      <a:rPr lang="zh-CN" altLang="en-US" sz="1000">
                        <a:solidFill>
                          <a:schemeClr val="bg1"/>
                        </a:solidFill>
                      </a:rPr>
                      <a:t>企业客户线上服务</a:t>
                    </a:r>
                    <a:endParaRPr lang="zh-CN" altLang="en-US" sz="10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4" name="矩形 53"/>
                  <p:cNvSpPr/>
                  <p:nvPr/>
                </p:nvSpPr>
                <p:spPr>
                  <a:xfrm>
                    <a:off x="4469" y="5400"/>
                    <a:ext cx="3832" cy="39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 anchorCtr="0"/>
                  <a:p>
                    <a:pPr algn="ctr"/>
                    <a:r>
                      <a:rPr lang="zh-CN" altLang="en-US" sz="1200" b="1">
                        <a:solidFill>
                          <a:schemeClr val="tx1"/>
                        </a:solidFill>
                      </a:rPr>
                      <a:t>数字化产业金融</a:t>
                    </a:r>
                    <a:endParaRPr lang="zh-CN" altLang="en-US" sz="1200" b="1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81" name="组合 80"/>
              <p:cNvGrpSpPr/>
              <p:nvPr/>
            </p:nvGrpSpPr>
            <p:grpSpPr>
              <a:xfrm>
                <a:off x="8760" y="5394"/>
                <a:ext cx="3049" cy="1926"/>
                <a:chOff x="8635" y="5400"/>
                <a:chExt cx="3049" cy="1926"/>
              </a:xfrm>
            </p:grpSpPr>
            <p:sp>
              <p:nvSpPr>
                <p:cNvPr id="97" name="矩形 96"/>
                <p:cNvSpPr/>
                <p:nvPr/>
              </p:nvSpPr>
              <p:spPr>
                <a:xfrm>
                  <a:off x="8635" y="5901"/>
                  <a:ext cx="1207" cy="39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ctr"/>
                  <a:r>
                    <a:rPr lang="zh-CN" sz="1000">
                      <a:solidFill>
                        <a:schemeClr val="bg1"/>
                      </a:solidFill>
                    </a:rPr>
                    <a:t>渠道协同</a:t>
                  </a:r>
                  <a:endParaRPr lang="zh-CN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8635" y="6402"/>
                  <a:ext cx="1207" cy="39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ctr"/>
                  <a:r>
                    <a:rPr lang="zh-CN" altLang="en-US" sz="1000">
                      <a:solidFill>
                        <a:schemeClr val="bg1"/>
                      </a:solidFill>
                    </a:rPr>
                    <a:t>场景服务</a:t>
                  </a:r>
                  <a:endParaRPr lang="zh-CN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8635" y="6916"/>
                  <a:ext cx="1207" cy="39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ctr"/>
                  <a:r>
                    <a:rPr lang="zh-CN" altLang="en-US" sz="1000">
                      <a:solidFill>
                        <a:schemeClr val="bg1"/>
                      </a:solidFill>
                    </a:rPr>
                    <a:t>客群经营</a:t>
                  </a:r>
                  <a:endParaRPr lang="zh-CN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8656" y="5400"/>
                  <a:ext cx="3011" cy="39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ctr"/>
                  <a:r>
                    <a:rPr lang="zh-CN" altLang="en-US" sz="1200" b="1">
                      <a:solidFill>
                        <a:schemeClr val="tx1"/>
                      </a:solidFill>
                    </a:rPr>
                    <a:t>数字化个人金融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9927" y="5928"/>
                  <a:ext cx="1757" cy="39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ctr"/>
                  <a:r>
                    <a:rPr lang="zh-CN" sz="1000">
                      <a:solidFill>
                        <a:schemeClr val="bg1"/>
                      </a:solidFill>
                    </a:rPr>
                    <a:t>客户洞察</a:t>
                  </a:r>
                  <a:endParaRPr lang="zh-CN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9927" y="6429"/>
                  <a:ext cx="1757" cy="39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ctr"/>
                  <a:r>
                    <a:rPr lang="zh-CN" altLang="en-US" sz="1000">
                      <a:solidFill>
                        <a:schemeClr val="bg1"/>
                      </a:solidFill>
                    </a:rPr>
                    <a:t>客户体验</a:t>
                  </a:r>
                  <a:endParaRPr lang="zh-CN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9927" y="6929"/>
                  <a:ext cx="1757" cy="39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ctr"/>
                  <a:r>
                    <a:rPr lang="zh-CN" altLang="en-US" sz="1000">
                      <a:solidFill>
                        <a:schemeClr val="bg1"/>
                      </a:solidFill>
                    </a:rPr>
                    <a:t>线上化、智能化</a:t>
                  </a:r>
                  <a:endParaRPr lang="zh-CN" altLang="en-US" sz="1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3" name="组合 82"/>
              <p:cNvGrpSpPr/>
              <p:nvPr/>
            </p:nvGrpSpPr>
            <p:grpSpPr>
              <a:xfrm>
                <a:off x="15306" y="5400"/>
                <a:ext cx="3538" cy="1912"/>
                <a:chOff x="15307" y="5400"/>
                <a:chExt cx="3538" cy="1912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15307" y="5915"/>
                  <a:ext cx="1732" cy="39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ctr"/>
                  <a:r>
                    <a:rPr lang="zh-CN" sz="1000">
                      <a:solidFill>
                        <a:schemeClr val="bg1"/>
                      </a:solidFill>
                    </a:rPr>
                    <a:t>丰富运营渠道</a:t>
                  </a:r>
                  <a:endParaRPr lang="zh-CN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15307" y="6416"/>
                  <a:ext cx="1732" cy="39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ctr"/>
                  <a:r>
                    <a:rPr lang="zh-CN" altLang="en-US" sz="1000">
                      <a:solidFill>
                        <a:schemeClr val="bg1"/>
                      </a:solidFill>
                    </a:rPr>
                    <a:t>创新服务场景</a:t>
                  </a:r>
                  <a:endParaRPr lang="zh-CN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15307" y="6916"/>
                  <a:ext cx="1732" cy="39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ctr"/>
                  <a:r>
                    <a:rPr lang="zh-CN" altLang="en-US" sz="1000">
                      <a:solidFill>
                        <a:schemeClr val="bg1"/>
                      </a:solidFill>
                    </a:rPr>
                    <a:t>内外部资源结合</a:t>
                  </a:r>
                  <a:endParaRPr lang="zh-CN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15321" y="5400"/>
                  <a:ext cx="3486" cy="39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ctr"/>
                  <a:r>
                    <a:rPr lang="zh-CN" altLang="en-US" sz="1200" b="1">
                      <a:solidFill>
                        <a:schemeClr val="tx1"/>
                      </a:solidFill>
                    </a:rPr>
                    <a:t>数字化个人服务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17099" y="5911"/>
                  <a:ext cx="1747" cy="9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ctr"/>
                  <a:r>
                    <a:rPr lang="zh-CN" altLang="en-US" sz="1000">
                      <a:solidFill>
                        <a:schemeClr val="bg1"/>
                      </a:solidFill>
                    </a:rPr>
                    <a:t>以提升客户价值为核心</a:t>
                  </a:r>
                  <a:endParaRPr lang="zh-CN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17113" y="6915"/>
                  <a:ext cx="1732" cy="39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ctr"/>
                  <a:r>
                    <a:rPr lang="zh-CN" altLang="en-US" sz="1000">
                      <a:solidFill>
                        <a:schemeClr val="bg1"/>
                      </a:solidFill>
                    </a:rPr>
                    <a:t>线上化运营管理</a:t>
                  </a:r>
                  <a:endParaRPr lang="zh-CN" altLang="en-US" sz="10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01" name="上箭头 100"/>
          <p:cNvSpPr/>
          <p:nvPr/>
        </p:nvSpPr>
        <p:spPr>
          <a:xfrm>
            <a:off x="6061075" y="4994275"/>
            <a:ext cx="2367915" cy="336550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tx1"/>
                </a:solidFill>
                <a:sym typeface="+mn-ea"/>
              </a:rPr>
              <a:t>能力支撑</a:t>
            </a:r>
            <a:endParaRPr lang="zh-CN" altLang="en-US" sz="1200" b="1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183" name="组合 182"/>
          <p:cNvGrpSpPr/>
          <p:nvPr/>
        </p:nvGrpSpPr>
        <p:grpSpPr>
          <a:xfrm rot="0">
            <a:off x="2491105" y="5372100"/>
            <a:ext cx="9507220" cy="1184910"/>
            <a:chOff x="3931" y="8146"/>
            <a:chExt cx="14972" cy="1866"/>
          </a:xfrm>
        </p:grpSpPr>
        <p:sp>
          <p:nvSpPr>
            <p:cNvPr id="143" name="矩形 142"/>
            <p:cNvSpPr/>
            <p:nvPr/>
          </p:nvSpPr>
          <p:spPr>
            <a:xfrm>
              <a:off x="3931" y="8146"/>
              <a:ext cx="14973" cy="18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7591" y="8930"/>
              <a:ext cx="2324" cy="3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/>
              <a:r>
                <a:rPr lang="zh-CN" sz="1000">
                  <a:solidFill>
                    <a:schemeClr val="bg1"/>
                  </a:solidFill>
                </a:rPr>
                <a:t>数据中心基础设施能力</a:t>
              </a:r>
              <a:endParaRPr lang="zh-CN" sz="1000">
                <a:solidFill>
                  <a:schemeClr val="bg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7591" y="9431"/>
              <a:ext cx="2324" cy="3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/>
              <a:r>
                <a:rPr lang="zh-CN" altLang="en-US" sz="1000">
                  <a:solidFill>
                    <a:schemeClr val="bg1"/>
                  </a:solidFill>
                </a:rPr>
                <a:t>科技架构支撑能力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7591" y="8413"/>
              <a:ext cx="5342" cy="3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/>
              <a:r>
                <a:rPr lang="zh-CN" altLang="en-US" sz="1200" b="1">
                  <a:solidFill>
                    <a:schemeClr val="tx1"/>
                  </a:solidFill>
                </a:rPr>
                <a:t>科技能力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5814" y="8941"/>
              <a:ext cx="1531" cy="3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/>
              <a:r>
                <a:rPr lang="zh-CN" altLang="en-US" sz="1000">
                  <a:solidFill>
                    <a:schemeClr val="bg1"/>
                  </a:solidFill>
                </a:rPr>
                <a:t>质量控制能力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5814" y="9413"/>
              <a:ext cx="1531" cy="4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/>
              <a:r>
                <a:rPr lang="zh-CN" altLang="en-US" sz="1000">
                  <a:solidFill>
                    <a:schemeClr val="bg1"/>
                  </a:solidFill>
                </a:rPr>
                <a:t>数据应用能力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4195" y="9422"/>
              <a:ext cx="1531" cy="3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/>
              <a:r>
                <a:rPr lang="zh-CN" altLang="en-US" sz="1000">
                  <a:solidFill>
                    <a:schemeClr val="bg1"/>
                  </a:solidFill>
                </a:rPr>
                <a:t>数据管理能力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4195" y="8935"/>
              <a:ext cx="1531" cy="3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/>
              <a:r>
                <a:rPr lang="zh-CN" altLang="en-US" sz="1000">
                  <a:solidFill>
                    <a:schemeClr val="bg1"/>
                  </a:solidFill>
                </a:rPr>
                <a:t>数据治理能力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205" y="8413"/>
              <a:ext cx="3139" cy="3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/>
              <a:r>
                <a:rPr lang="zh-CN" altLang="en-US" sz="1200" b="1">
                  <a:solidFill>
                    <a:schemeClr val="tx1"/>
                  </a:solidFill>
                </a:rPr>
                <a:t>数据能力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13162" y="8930"/>
              <a:ext cx="1531" cy="3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/>
              <a:r>
                <a:rPr lang="zh-CN" sz="1000">
                  <a:solidFill>
                    <a:schemeClr val="bg1"/>
                  </a:solidFill>
                </a:rPr>
                <a:t>战略风险管理</a:t>
              </a:r>
              <a:endParaRPr lang="zh-CN" sz="1000">
                <a:solidFill>
                  <a:schemeClr val="bg1"/>
                </a:solidFill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13161" y="9431"/>
              <a:ext cx="1208" cy="3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/>
              <a:r>
                <a:rPr lang="zh-CN" altLang="en-US" sz="1000">
                  <a:solidFill>
                    <a:schemeClr val="bg1"/>
                  </a:solidFill>
                </a:rPr>
                <a:t>业务合规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13162" y="8415"/>
              <a:ext cx="5439" cy="3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/>
              <a:r>
                <a:rPr lang="zh-CN" altLang="en-US" sz="1200" b="1">
                  <a:solidFill>
                    <a:schemeClr val="tx1"/>
                  </a:solidFill>
                </a:rPr>
                <a:t>风险管理能力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14858" y="8926"/>
              <a:ext cx="1788" cy="39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/>
              <a:r>
                <a:rPr lang="zh-CN" altLang="en-US" sz="1000">
                  <a:solidFill>
                    <a:schemeClr val="bg1"/>
                  </a:solidFill>
                </a:rPr>
                <a:t>流动性风险管理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0011" y="8935"/>
              <a:ext cx="2922" cy="3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/>
              <a:r>
                <a:rPr lang="zh-CN" sz="1000">
                  <a:solidFill>
                    <a:schemeClr val="bg1"/>
                  </a:solidFill>
                </a:rPr>
                <a:t>科技管理敏捷转型</a:t>
              </a:r>
              <a:endParaRPr lang="zh-CN" sz="1000">
                <a:solidFill>
                  <a:schemeClr val="bg1"/>
                </a:solidFill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10011" y="9436"/>
              <a:ext cx="2922" cy="3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/>
              <a:r>
                <a:rPr lang="zh-CN" altLang="en-US" sz="1000">
                  <a:solidFill>
                    <a:schemeClr val="bg1"/>
                  </a:solidFill>
                </a:rPr>
                <a:t>高新技术应用和自主可控能力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16821" y="8941"/>
              <a:ext cx="1788" cy="39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/>
              <a:r>
                <a:rPr lang="zh-CN" altLang="en-US" sz="1000">
                  <a:solidFill>
                    <a:schemeClr val="bg1"/>
                  </a:solidFill>
                </a:rPr>
                <a:t>模型</a:t>
              </a:r>
              <a:r>
                <a:rPr lang="en-US" altLang="zh-CN" sz="1000">
                  <a:solidFill>
                    <a:schemeClr val="bg1"/>
                  </a:solidFill>
                </a:rPr>
                <a:t>/</a:t>
              </a:r>
              <a:r>
                <a:rPr lang="zh-CN" altLang="en-US" sz="1000">
                  <a:solidFill>
                    <a:schemeClr val="bg1"/>
                  </a:solidFill>
                </a:rPr>
                <a:t>算法风险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14476" y="9421"/>
              <a:ext cx="1568" cy="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/>
              <a:r>
                <a:rPr lang="zh-CN" altLang="en-US" sz="1000">
                  <a:solidFill>
                    <a:schemeClr val="bg1"/>
                  </a:solidFill>
                </a:rPr>
                <a:t>操作</a:t>
              </a:r>
              <a:r>
                <a:rPr lang="en-US" altLang="zh-CN" sz="1000">
                  <a:solidFill>
                    <a:schemeClr val="bg1"/>
                  </a:solidFill>
                </a:rPr>
                <a:t>/</a:t>
              </a:r>
              <a:r>
                <a:rPr lang="zh-CN" altLang="en-US" sz="1000">
                  <a:solidFill>
                    <a:schemeClr val="bg1"/>
                  </a:solidFill>
                </a:rPr>
                <a:t>外包风险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17424" y="9413"/>
              <a:ext cx="1189" cy="3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/>
              <a:r>
                <a:rPr lang="zh-CN" altLang="en-US" sz="1000">
                  <a:solidFill>
                    <a:schemeClr val="bg1"/>
                  </a:solidFill>
                </a:rPr>
                <a:t>数据安全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16110" y="9436"/>
              <a:ext cx="1208" cy="3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/>
              <a:r>
                <a:rPr lang="zh-CN" altLang="en-US" sz="1000">
                  <a:solidFill>
                    <a:schemeClr val="bg1"/>
                  </a:solidFill>
                </a:rPr>
                <a:t>网络安全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</p:grpSp>
      <p:sp>
        <p:nvSpPr>
          <p:cNvPr id="185" name="五边形 184"/>
          <p:cNvSpPr/>
          <p:nvPr/>
        </p:nvSpPr>
        <p:spPr>
          <a:xfrm>
            <a:off x="551815" y="405130"/>
            <a:ext cx="1727835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战略部署</a:t>
            </a:r>
            <a:endParaRPr lang="zh-CN" altLang="en-US"/>
          </a:p>
        </p:txBody>
      </p:sp>
      <p:sp>
        <p:nvSpPr>
          <p:cNvPr id="186" name="五边形 185"/>
          <p:cNvSpPr/>
          <p:nvPr/>
        </p:nvSpPr>
        <p:spPr>
          <a:xfrm>
            <a:off x="551815" y="2011045"/>
            <a:ext cx="1727835" cy="720090"/>
          </a:xfrm>
          <a:prstGeom prst="homePlat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组织架构</a:t>
            </a:r>
            <a:endParaRPr lang="zh-CN" altLang="en-US"/>
          </a:p>
        </p:txBody>
      </p:sp>
      <p:sp>
        <p:nvSpPr>
          <p:cNvPr id="187" name="五边形 186"/>
          <p:cNvSpPr/>
          <p:nvPr/>
        </p:nvSpPr>
        <p:spPr>
          <a:xfrm>
            <a:off x="551815" y="3857625"/>
            <a:ext cx="1727835" cy="720090"/>
          </a:xfrm>
          <a:prstGeom prst="homePlat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经营管理</a:t>
            </a:r>
            <a:endParaRPr lang="zh-CN" altLang="en-US"/>
          </a:p>
        </p:txBody>
      </p:sp>
      <p:sp>
        <p:nvSpPr>
          <p:cNvPr id="188" name="五边形 187"/>
          <p:cNvSpPr/>
          <p:nvPr/>
        </p:nvSpPr>
        <p:spPr>
          <a:xfrm>
            <a:off x="551815" y="5542915"/>
            <a:ext cx="1727835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能力支撑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141855" y="772795"/>
            <a:ext cx="1857375" cy="7200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业务变革战略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47565" y="764540"/>
            <a:ext cx="2173605" cy="7200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IT</a:t>
            </a:r>
            <a:r>
              <a:rPr lang="zh-CN" altLang="en-US"/>
              <a:t>战略</a:t>
            </a:r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>
            <a:off x="411480" y="764540"/>
            <a:ext cx="1584325" cy="719455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战略层</a:t>
            </a:r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411480" y="2493010"/>
            <a:ext cx="1584325" cy="719455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规划层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31060" y="1781175"/>
            <a:ext cx="4690745" cy="2339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69565" y="1924685"/>
            <a:ext cx="3376295" cy="3473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5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5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5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企业架构（</a:t>
            </a:r>
            <a:r>
              <a:rPr lang="en-US" altLang="zh-CN">
                <a:solidFill>
                  <a:schemeClr val="tx1"/>
                </a:solidFill>
              </a:rPr>
              <a:t>EA</a:t>
            </a:r>
            <a:r>
              <a:rPr lang="zh-CN" altLang="en-US">
                <a:solidFill>
                  <a:schemeClr val="tx1"/>
                </a:solidFill>
              </a:rPr>
              <a:t>）规划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01900" y="2357120"/>
            <a:ext cx="421640" cy="1529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架构治理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45860" y="2357120"/>
            <a:ext cx="421640" cy="1529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架构路标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21355" y="2357755"/>
            <a:ext cx="2701925" cy="347345"/>
          </a:xfrm>
          <a:prstGeom prst="rect">
            <a:avLst/>
          </a:prstGeom>
          <a:solidFill>
            <a:srgbClr val="5B9BD5"/>
          </a:solidFill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业务架构（</a:t>
            </a:r>
            <a:r>
              <a:rPr lang="en-US" altLang="zh-CN">
                <a:solidFill>
                  <a:schemeClr val="tx1"/>
                </a:solidFill>
              </a:rPr>
              <a:t>BA)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21355" y="2741930"/>
            <a:ext cx="2701925" cy="347345"/>
          </a:xfrm>
          <a:prstGeom prst="rect">
            <a:avLst/>
          </a:prstGeom>
          <a:solidFill>
            <a:srgbClr val="5B9BD5"/>
          </a:solidFill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信息架构（</a:t>
            </a:r>
            <a:r>
              <a:rPr lang="en-US" altLang="zh-CN">
                <a:solidFill>
                  <a:schemeClr val="tx1"/>
                </a:solidFill>
              </a:rPr>
              <a:t>IA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21355" y="3126105"/>
            <a:ext cx="2701925" cy="347345"/>
          </a:xfrm>
          <a:prstGeom prst="rect">
            <a:avLst/>
          </a:prstGeom>
          <a:solidFill>
            <a:srgbClr val="5B9BD5"/>
          </a:solidFill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应用架构（</a:t>
            </a:r>
            <a:r>
              <a:rPr lang="en-US" altLang="zh-CN">
                <a:solidFill>
                  <a:schemeClr val="tx1"/>
                </a:solidFill>
              </a:rPr>
              <a:t>AA)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21355" y="3510280"/>
            <a:ext cx="2701925" cy="347345"/>
          </a:xfrm>
          <a:prstGeom prst="rect">
            <a:avLst/>
          </a:prstGeom>
          <a:solidFill>
            <a:srgbClr val="5B9BD5"/>
          </a:solidFill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技术架构（</a:t>
            </a:r>
            <a:r>
              <a:rPr lang="en-US" altLang="zh-CN">
                <a:solidFill>
                  <a:schemeClr val="tx1"/>
                </a:solidFill>
              </a:rPr>
              <a:t>TA)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411480" y="4805045"/>
            <a:ext cx="1584325" cy="719455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实施层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131695" y="4417060"/>
            <a:ext cx="4689475" cy="15576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856230" y="4662805"/>
            <a:ext cx="3376295" cy="3473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5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5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5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业务运行环境和</a:t>
            </a:r>
            <a:r>
              <a:rPr lang="en-US" altLang="zh-CN">
                <a:solidFill>
                  <a:schemeClr val="tx1"/>
                </a:solidFill>
              </a:rPr>
              <a:t>IT</a:t>
            </a:r>
            <a:r>
              <a:rPr lang="zh-CN" altLang="en-US">
                <a:solidFill>
                  <a:schemeClr val="tx1"/>
                </a:solidFill>
              </a:rPr>
              <a:t>基础架构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6230" y="5455285"/>
            <a:ext cx="3376295" cy="3473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5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5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5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应用系统解决方案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529320" y="772795"/>
            <a:ext cx="3397250" cy="7200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企业战略</a:t>
            </a:r>
            <a:r>
              <a:rPr lang="en-US" altLang="zh-CN"/>
              <a:t>=“</a:t>
            </a:r>
            <a:r>
              <a:rPr lang="zh-CN" altLang="en-US"/>
              <a:t>城市定位和发展目标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8543925" y="1781810"/>
            <a:ext cx="3397250" cy="2338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企业架构</a:t>
            </a:r>
            <a:r>
              <a:rPr lang="en-US" altLang="zh-CN"/>
              <a:t>=“</a:t>
            </a:r>
            <a:r>
              <a:rPr lang="zh-CN" altLang="en-US"/>
              <a:t>城市规划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8594090" y="4388485"/>
            <a:ext cx="3267075" cy="15576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系统设计</a:t>
            </a:r>
            <a:r>
              <a:rPr lang="en-US" altLang="zh-CN"/>
              <a:t>=“</a:t>
            </a:r>
            <a:r>
              <a:rPr lang="zh-CN" altLang="en-US"/>
              <a:t>建筑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30" name="下弧形箭头 29"/>
          <p:cNvSpPr/>
          <p:nvPr/>
        </p:nvSpPr>
        <p:spPr>
          <a:xfrm rot="16200000">
            <a:off x="6272530" y="1520825"/>
            <a:ext cx="2160270" cy="791845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57060" y="1412875"/>
            <a:ext cx="1400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承接战略，聚焦问题的分析和架构设计</a:t>
            </a:r>
            <a:endParaRPr lang="zh-CN" altLang="en-US"/>
          </a:p>
        </p:txBody>
      </p:sp>
      <p:sp>
        <p:nvSpPr>
          <p:cNvPr id="32" name="右弧形箭头 31"/>
          <p:cNvSpPr/>
          <p:nvPr/>
        </p:nvSpPr>
        <p:spPr>
          <a:xfrm>
            <a:off x="6957060" y="3221355"/>
            <a:ext cx="791845" cy="2217420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014845" y="3730625"/>
            <a:ext cx="1181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支撑变革决策，指导项目实施</a:t>
            </a:r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4079875" y="733425"/>
            <a:ext cx="35941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左箭头 36"/>
          <p:cNvSpPr/>
          <p:nvPr/>
        </p:nvSpPr>
        <p:spPr>
          <a:xfrm>
            <a:off x="4079875" y="1094740"/>
            <a:ext cx="359410" cy="36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djYTE0NjlhMjczYmViM2Q4YTYyODhiNWEwYjJjYm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WPS 演示</Application>
  <PresentationFormat>宽屏</PresentationFormat>
  <Paragraphs>178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戴锦贤</dc:creator>
  <cp:lastModifiedBy>戴锦贤</cp:lastModifiedBy>
  <cp:revision>3</cp:revision>
  <dcterms:created xsi:type="dcterms:W3CDTF">2022-06-24T06:38:00Z</dcterms:created>
  <dcterms:modified xsi:type="dcterms:W3CDTF">2022-06-26T09:00:27Z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F7C18CBEA352446A850D15B9F9BD6C15</vt:lpwstr>
  </property>
  <property fmtid="{D5CDD505-2E9C-101B-9397-08002B2CF9AE}" pid="3" name="KSOProductBuildVer">
    <vt:lpwstr>2052-11.1.0.11830</vt:lpwstr>
  </property>
</Properties>
</file>