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30275212" cy="212407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1513440" y="4970160"/>
            <a:ext cx="2724732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1513440" y="11404800"/>
            <a:ext cx="2724732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1513440" y="497016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15475320" y="497016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15475320" y="1140480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1513440" y="1140480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1513440" y="4970160"/>
            <a:ext cx="27247320" cy="1231920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1513440" y="4970160"/>
            <a:ext cx="27247320" cy="1231920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7416720" y="4970160"/>
            <a:ext cx="15440040" cy="12319200"/>
          </a:xfrm>
          <a:prstGeom prst="rect">
            <a:avLst/>
          </a:prstGeom>
          <a:ln>
            <a:noFill/>
          </a:ln>
        </p:spPr>
      </p:pic>
      <p:pic>
        <p:nvPicPr>
          <p:cNvPr id="38" name="" descr=""/>
          <p:cNvPicPr/>
          <p:nvPr/>
        </p:nvPicPr>
        <p:blipFill>
          <a:blip r:embed="rId3"/>
          <a:stretch/>
        </p:blipFill>
        <p:spPr>
          <a:xfrm>
            <a:off x="7416720" y="4970160"/>
            <a:ext cx="15440040" cy="123192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1513440" y="4970160"/>
            <a:ext cx="27247320" cy="123192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1513440" y="4970160"/>
            <a:ext cx="27247320" cy="1231920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1513440" y="4970160"/>
            <a:ext cx="13296600" cy="1231920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15475320" y="4970160"/>
            <a:ext cx="13296600" cy="1231920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70520" y="3476160"/>
            <a:ext cx="25733520" cy="3427740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1513440" y="497016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1513440" y="1140480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15475320" y="4970160"/>
            <a:ext cx="13296600" cy="1231920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1513440" y="4970160"/>
            <a:ext cx="13296600" cy="1231920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15475320" y="497016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15475320" y="1140480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270520" y="3476160"/>
            <a:ext cx="25733520" cy="7394400"/>
          </a:xfrm>
          <a:prstGeom prst="rect">
            <a:avLst/>
          </a:prstGeom>
        </p:spPr>
        <p:txBody>
          <a:bodyPr lIns="0" rIns="0" tIns="0" bIns="0" anchor="ctr"/>
          <a:p>
            <a:endParaRPr b="0" lang="en-US" sz="487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1513440" y="497016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15475320" y="4970160"/>
            <a:ext cx="1329660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1513440" y="11404800"/>
            <a:ext cx="27247320" cy="5875920"/>
          </a:xfrm>
          <a:prstGeom prst="rect">
            <a:avLst/>
          </a:prstGeom>
        </p:spPr>
        <p:txBody>
          <a:bodyPr lIns="0" rIns="0" tIns="0" bIns="0"/>
          <a:p>
            <a:endParaRPr b="0" lang="en-US" sz="867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70520" y="3476160"/>
            <a:ext cx="25733520" cy="7394400"/>
          </a:xfrm>
          <a:prstGeom prst="rect">
            <a:avLst/>
          </a:prstGeom>
        </p:spPr>
        <p:txBody>
          <a:bodyPr anchor="b"/>
          <a:p>
            <a:pPr algn="ctr">
              <a:lnSpc>
                <a:spcPct val="100000"/>
              </a:lnSpc>
            </a:pPr>
            <a:r>
              <a:rPr b="0" lang="en-US" sz="18590" spc="-1" strike="noStrike">
                <a:solidFill>
                  <a:srgbClr val="000000"/>
                </a:solidFill>
                <a:uFill>
                  <a:solidFill>
                    <a:srgbClr val="ffffff"/>
                  </a:solidFill>
                </a:uFill>
                <a:latin typeface="Calibri Light"/>
              </a:rPr>
              <a:t>Click to edit Master title style</a:t>
            </a:r>
            <a:endParaRPr b="0" lang="en-US" sz="487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2081520" y="19686960"/>
            <a:ext cx="6811560" cy="1130400"/>
          </a:xfrm>
          <a:prstGeom prst="rect">
            <a:avLst/>
          </a:prstGeom>
        </p:spPr>
        <p:txBody>
          <a:bodyPr anchor="ctr"/>
          <a:p>
            <a:pPr>
              <a:lnSpc>
                <a:spcPct val="100000"/>
              </a:lnSpc>
            </a:pPr>
            <a:r>
              <a:rPr b="0" lang="en-GB" sz="3720" spc="-1" strike="noStrike">
                <a:solidFill>
                  <a:srgbClr val="8b8b8b"/>
                </a:solidFill>
                <a:uFill>
                  <a:solidFill>
                    <a:srgbClr val="ffffff"/>
                  </a:solidFill>
                </a:uFill>
                <a:latin typeface="Calibri"/>
              </a:rPr>
              <a:t>21/03/17</a:t>
            </a:r>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10028520" y="19686960"/>
            <a:ext cx="10217520" cy="1130400"/>
          </a:xfrm>
          <a:prstGeom prst="rect">
            <a:avLst/>
          </a:prstGeom>
        </p:spPr>
        <p:txBody>
          <a:bodyPr anchor="ctr"/>
          <a:p>
            <a:endParaRPr b="0" lang="en-GB"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21381840" y="19686960"/>
            <a:ext cx="6811560" cy="1130400"/>
          </a:xfrm>
          <a:prstGeom prst="rect">
            <a:avLst/>
          </a:prstGeom>
        </p:spPr>
        <p:txBody>
          <a:bodyPr anchor="ctr"/>
          <a:p>
            <a:pPr algn="r">
              <a:lnSpc>
                <a:spcPct val="100000"/>
              </a:lnSpc>
            </a:pPr>
            <a:fld id="{0FF5365E-EB3E-4202-8FD3-087CAE9BF91A}" type="slidenum">
              <a:rPr b="0" lang="en-GB" sz="3720" spc="-1" strike="noStrike">
                <a:solidFill>
                  <a:srgbClr val="8b8b8b"/>
                </a:solidFill>
                <a:uFill>
                  <a:solidFill>
                    <a:srgbClr val="ffffff"/>
                  </a:solidFill>
                </a:uFill>
                <a:latin typeface="Calibri"/>
              </a:rPr>
              <a:t>&lt;number&gt;</a:t>
            </a:fld>
            <a:endParaRPr b="0" lang="en-GB"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1513440" y="4970160"/>
            <a:ext cx="27247320" cy="12319200"/>
          </a:xfrm>
          <a:prstGeom prst="rect">
            <a:avLst/>
          </a:prstGeom>
        </p:spPr>
        <p:txBody>
          <a:bodyPr lIns="0" rIns="0" tIns="0" bIns="0"/>
          <a:p>
            <a:pPr marL="432000" indent="-324000">
              <a:buClr>
                <a:srgbClr val="000000"/>
              </a:buClr>
              <a:buSzPct val="45000"/>
              <a:buFont typeface="Wingdings" charset="2"/>
              <a:buChar char=""/>
            </a:pPr>
            <a:r>
              <a:rPr b="0" lang="en-US" sz="8670" spc="-1" strike="noStrike">
                <a:solidFill>
                  <a:srgbClr val="000000"/>
                </a:solidFill>
                <a:uFill>
                  <a:solidFill>
                    <a:srgbClr val="ffffff"/>
                  </a:solidFill>
                </a:uFill>
                <a:latin typeface="Calibri"/>
              </a:rPr>
              <a:t>Click to edit the outline text format</a:t>
            </a:r>
            <a:endParaRPr b="0" lang="en-US" sz="867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6200" spc="-1" strike="noStrike">
                <a:solidFill>
                  <a:srgbClr val="000000"/>
                </a:solidFill>
                <a:uFill>
                  <a:solidFill>
                    <a:srgbClr val="ffffff"/>
                  </a:solidFill>
                </a:uFill>
                <a:latin typeface="Calibri"/>
              </a:rPr>
              <a:t>Second Outline Level</a:t>
            </a:r>
            <a:endParaRPr b="0" lang="en-US" sz="6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5580" spc="-1" strike="noStrike">
                <a:solidFill>
                  <a:srgbClr val="000000"/>
                </a:solidFill>
                <a:uFill>
                  <a:solidFill>
                    <a:srgbClr val="ffffff"/>
                  </a:solidFill>
                </a:uFill>
                <a:latin typeface="Calibri"/>
              </a:rPr>
              <a:t>Third Outline Level</a:t>
            </a:r>
            <a:endParaRPr b="0" lang="en-US" sz="558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5580" spc="-1" strike="noStrike">
                <a:solidFill>
                  <a:srgbClr val="000000"/>
                </a:solidFill>
                <a:uFill>
                  <a:solidFill>
                    <a:srgbClr val="ffffff"/>
                  </a:solidFill>
                </a:uFill>
                <a:latin typeface="Calibri"/>
              </a:rPr>
              <a:t>Fourth Outline Level</a:t>
            </a:r>
            <a:endParaRPr b="0" lang="en-US" sz="558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7920" y="0"/>
            <a:ext cx="30282840" cy="3580920"/>
          </a:xfrm>
          <a:prstGeom prst="rect">
            <a:avLst/>
          </a:prstGeom>
          <a:solidFill>
            <a:srgbClr val="00325f"/>
          </a:solidFill>
          <a:ln>
            <a:noFill/>
          </a:ln>
        </p:spPr>
        <p:style>
          <a:lnRef idx="0"/>
          <a:fillRef idx="0"/>
          <a:effectRef idx="0"/>
          <a:fontRef idx="minor"/>
        </p:style>
      </p:sp>
      <p:sp>
        <p:nvSpPr>
          <p:cNvPr id="40" name="CustomShape 2"/>
          <p:cNvSpPr/>
          <p:nvPr/>
        </p:nvSpPr>
        <p:spPr>
          <a:xfrm>
            <a:off x="-7920" y="533520"/>
            <a:ext cx="30282840" cy="2480040"/>
          </a:xfrm>
          <a:prstGeom prst="rect">
            <a:avLst/>
          </a:prstGeom>
          <a:solidFill>
            <a:schemeClr val="bg1"/>
          </a:solidFill>
          <a:ln>
            <a:noFill/>
          </a:ln>
        </p:spPr>
        <p:style>
          <a:lnRef idx="0"/>
          <a:fillRef idx="0"/>
          <a:effectRef idx="0"/>
          <a:fontRef idx="minor"/>
        </p:style>
      </p:sp>
      <p:sp>
        <p:nvSpPr>
          <p:cNvPr id="41" name="CustomShape 3"/>
          <p:cNvSpPr/>
          <p:nvPr/>
        </p:nvSpPr>
        <p:spPr>
          <a:xfrm>
            <a:off x="0" y="1093680"/>
            <a:ext cx="30274920" cy="1722960"/>
          </a:xfrm>
          <a:prstGeom prst="rect">
            <a:avLst/>
          </a:prstGeom>
          <a:noFill/>
          <a:ln>
            <a:noFill/>
          </a:ln>
        </p:spPr>
        <p:style>
          <a:lnRef idx="0"/>
          <a:fillRef idx="0"/>
          <a:effectRef idx="0"/>
          <a:fontRef idx="minor"/>
        </p:style>
        <p:txBody>
          <a:bodyPr lIns="36720" rIns="36720" tIns="36720" bIns="36720"/>
          <a:p>
            <a:pPr algn="ctr">
              <a:lnSpc>
                <a:spcPct val="100000"/>
              </a:lnSpc>
            </a:pPr>
            <a:r>
              <a:rPr b="0" lang="en-GB" sz="6600" spc="-1" strike="noStrike">
                <a:solidFill>
                  <a:srgbClr val="00325f"/>
                </a:solidFill>
                <a:uFill>
                  <a:solidFill>
                    <a:srgbClr val="ffffff"/>
                  </a:solidFill>
                </a:uFill>
                <a:latin typeface="Tahoma"/>
              </a:rPr>
              <a:t>Graphical Models in Machine Learning</a:t>
            </a:r>
            <a:endParaRPr b="0" lang="en-GB" sz="4870" spc="-1" strike="noStrike">
              <a:solidFill>
                <a:srgbClr val="000000"/>
              </a:solidFill>
              <a:uFill>
                <a:solidFill>
                  <a:srgbClr val="ffffff"/>
                </a:solidFill>
              </a:uFill>
              <a:latin typeface="Arial"/>
            </a:endParaRPr>
          </a:p>
          <a:p>
            <a:pPr algn="ctr">
              <a:lnSpc>
                <a:spcPct val="100000"/>
              </a:lnSpc>
            </a:pPr>
            <a:r>
              <a:rPr b="0" lang="en-GB" sz="2800" spc="-1" strike="noStrike">
                <a:solidFill>
                  <a:srgbClr val="00325f"/>
                </a:solidFill>
                <a:uFill>
                  <a:solidFill>
                    <a:srgbClr val="ffffff"/>
                  </a:solidFill>
                </a:uFill>
                <a:latin typeface="Tahoma"/>
              </a:rPr>
              <a:t>Subtitle</a:t>
            </a:r>
            <a:endParaRPr b="0" lang="en-GB" sz="4870" spc="-1" strike="noStrike">
              <a:solidFill>
                <a:srgbClr val="000000"/>
              </a:solidFill>
              <a:uFill>
                <a:solidFill>
                  <a:srgbClr val="ffffff"/>
                </a:solidFill>
              </a:uFill>
              <a:latin typeface="Arial"/>
            </a:endParaRPr>
          </a:p>
        </p:txBody>
      </p:sp>
      <p:sp>
        <p:nvSpPr>
          <p:cNvPr id="42" name="CustomShape 4"/>
          <p:cNvSpPr/>
          <p:nvPr/>
        </p:nvSpPr>
        <p:spPr>
          <a:xfrm>
            <a:off x="-7920" y="275400"/>
            <a:ext cx="30274920" cy="142200"/>
          </a:xfrm>
          <a:prstGeom prst="rect">
            <a:avLst/>
          </a:prstGeom>
          <a:solidFill>
            <a:srgbClr val="c10043"/>
          </a:solidFill>
          <a:ln>
            <a:noFill/>
          </a:ln>
        </p:spPr>
        <p:style>
          <a:lnRef idx="0"/>
          <a:fillRef idx="0"/>
          <a:effectRef idx="0"/>
          <a:fontRef idx="minor"/>
        </p:style>
      </p:sp>
      <p:sp>
        <p:nvSpPr>
          <p:cNvPr id="43" name="CustomShape 5"/>
          <p:cNvSpPr/>
          <p:nvPr/>
        </p:nvSpPr>
        <p:spPr>
          <a:xfrm>
            <a:off x="-7920" y="3150000"/>
            <a:ext cx="30274920" cy="142200"/>
          </a:xfrm>
          <a:prstGeom prst="rect">
            <a:avLst/>
          </a:prstGeom>
          <a:solidFill>
            <a:srgbClr val="c10043"/>
          </a:solidFill>
          <a:ln>
            <a:noFill/>
          </a:ln>
        </p:spPr>
        <p:style>
          <a:lnRef idx="0"/>
          <a:fillRef idx="0"/>
          <a:effectRef idx="0"/>
          <a:fontRef idx="minor"/>
        </p:style>
      </p:sp>
      <p:pic>
        <p:nvPicPr>
          <p:cNvPr id="44" name="Picture 11" descr=""/>
          <p:cNvPicPr/>
          <p:nvPr/>
        </p:nvPicPr>
        <p:blipFill>
          <a:blip r:embed="rId1"/>
          <a:stretch/>
        </p:blipFill>
        <p:spPr>
          <a:xfrm>
            <a:off x="456480" y="1176480"/>
            <a:ext cx="5451480" cy="1237320"/>
          </a:xfrm>
          <a:prstGeom prst="rect">
            <a:avLst/>
          </a:prstGeom>
          <a:ln>
            <a:noFill/>
          </a:ln>
        </p:spPr>
      </p:pic>
      <p:sp>
        <p:nvSpPr>
          <p:cNvPr id="45" name="CustomShape 6"/>
          <p:cNvSpPr/>
          <p:nvPr/>
        </p:nvSpPr>
        <p:spPr>
          <a:xfrm>
            <a:off x="19337040" y="1292760"/>
            <a:ext cx="10249560" cy="1173240"/>
          </a:xfrm>
          <a:prstGeom prst="rect">
            <a:avLst/>
          </a:prstGeom>
          <a:noFill/>
          <a:ln>
            <a:noFill/>
          </a:ln>
        </p:spPr>
        <p:style>
          <a:lnRef idx="0"/>
          <a:fillRef idx="0"/>
          <a:effectRef idx="0"/>
          <a:fontRef idx="minor"/>
        </p:style>
        <p:txBody>
          <a:bodyPr lIns="36720" rIns="36720" tIns="36720" bIns="36720"/>
          <a:p>
            <a:pPr algn="r">
              <a:lnSpc>
                <a:spcPts val="1482"/>
              </a:lnSpc>
            </a:pPr>
            <a:r>
              <a:rPr b="0" lang="en-GB" sz="2400" spc="-1" strike="noStrike">
                <a:solidFill>
                  <a:srgbClr val="00325f"/>
                </a:solidFill>
                <a:uFill>
                  <a:solidFill>
                    <a:srgbClr val="ffffff"/>
                  </a:solidFill>
                </a:uFill>
                <a:latin typeface="Tahoma"/>
              </a:rPr>
              <a:t>Author 1 Name (contact details)</a:t>
            </a:r>
            <a:endParaRPr b="0" lang="en-GB" sz="4870" spc="-1" strike="noStrike">
              <a:solidFill>
                <a:srgbClr val="000000"/>
              </a:solidFill>
              <a:uFill>
                <a:solidFill>
                  <a:srgbClr val="ffffff"/>
                </a:solidFill>
              </a:uFill>
              <a:latin typeface="Arial"/>
            </a:endParaRPr>
          </a:p>
          <a:p>
            <a:pPr algn="r">
              <a:lnSpc>
                <a:spcPts val="1482"/>
              </a:lnSpc>
            </a:pPr>
            <a:r>
              <a:rPr b="0" lang="en-GB" sz="2400" spc="-1" strike="noStrike">
                <a:solidFill>
                  <a:srgbClr val="00325f"/>
                </a:solidFill>
                <a:uFill>
                  <a:solidFill>
                    <a:srgbClr val="ffffff"/>
                  </a:solidFill>
                </a:uFill>
                <a:latin typeface="Tahoma"/>
              </a:rPr>
              <a:t>Author 2 Name (contact details)</a:t>
            </a:r>
            <a:endParaRPr b="0" lang="en-GB" sz="4870" spc="-1" strike="noStrike">
              <a:solidFill>
                <a:srgbClr val="000000"/>
              </a:solidFill>
              <a:uFill>
                <a:solidFill>
                  <a:srgbClr val="ffffff"/>
                </a:solidFill>
              </a:uFill>
              <a:latin typeface="Arial"/>
            </a:endParaRPr>
          </a:p>
          <a:p>
            <a:pPr algn="r">
              <a:lnSpc>
                <a:spcPts val="1482"/>
              </a:lnSpc>
            </a:pPr>
            <a:endParaRPr b="0" lang="en-GB" sz="4870" spc="-1" strike="noStrike">
              <a:solidFill>
                <a:srgbClr val="000000"/>
              </a:solidFill>
              <a:uFill>
                <a:solidFill>
                  <a:srgbClr val="ffffff"/>
                </a:solidFill>
              </a:uFill>
              <a:latin typeface="Arial"/>
            </a:endParaRPr>
          </a:p>
        </p:txBody>
      </p:sp>
      <p:sp>
        <p:nvSpPr>
          <p:cNvPr id="46" name="CustomShape 7"/>
          <p:cNvSpPr/>
          <p:nvPr/>
        </p:nvSpPr>
        <p:spPr>
          <a:xfrm>
            <a:off x="456480" y="3952440"/>
            <a:ext cx="6671520" cy="16279560"/>
          </a:xfrm>
          <a:prstGeom prst="rect">
            <a:avLst/>
          </a:prstGeom>
          <a:noFill/>
          <a:ln w="38160">
            <a:solidFill>
              <a:srgbClr val="00325f"/>
            </a:solidFill>
            <a:round/>
          </a:ln>
        </p:spPr>
        <p:style>
          <a:lnRef idx="0"/>
          <a:fillRef idx="0"/>
          <a:effectRef idx="0"/>
          <a:fontRef idx="minor"/>
        </p:style>
      </p:sp>
      <p:sp>
        <p:nvSpPr>
          <p:cNvPr id="47" name="CustomShape 8"/>
          <p:cNvSpPr/>
          <p:nvPr/>
        </p:nvSpPr>
        <p:spPr>
          <a:xfrm>
            <a:off x="456480" y="3957840"/>
            <a:ext cx="6671520" cy="682200"/>
          </a:xfrm>
          <a:prstGeom prst="rect">
            <a:avLst/>
          </a:prstGeom>
          <a:solidFill>
            <a:srgbClr val="00325f"/>
          </a:solidFill>
          <a:ln>
            <a:noFill/>
          </a:ln>
        </p:spPr>
        <p:style>
          <a:lnRef idx="0"/>
          <a:fillRef idx="0"/>
          <a:effectRef idx="0"/>
          <a:fontRef idx="minor"/>
        </p:style>
      </p:sp>
      <p:sp>
        <p:nvSpPr>
          <p:cNvPr id="48" name="CustomShape 9"/>
          <p:cNvSpPr/>
          <p:nvPr/>
        </p:nvSpPr>
        <p:spPr>
          <a:xfrm>
            <a:off x="456480" y="3996000"/>
            <a:ext cx="6671520" cy="606240"/>
          </a:xfrm>
          <a:prstGeom prst="rect">
            <a:avLst/>
          </a:prstGeom>
          <a:noFill/>
          <a:ln>
            <a:noFill/>
          </a:ln>
        </p:spPr>
        <p:style>
          <a:lnRef idx="0"/>
          <a:fillRef idx="0"/>
          <a:effectRef idx="0"/>
          <a:fontRef idx="minor"/>
        </p:style>
        <p:txBody>
          <a:bodyPr lIns="36720" rIns="36720" tIns="36720" bIns="36720"/>
          <a:p>
            <a:pPr algn="ctr">
              <a:lnSpc>
                <a:spcPct val="100000"/>
              </a:lnSpc>
            </a:pPr>
            <a:r>
              <a:rPr b="0" lang="en-GB" sz="2800" spc="-1" strike="noStrike">
                <a:solidFill>
                  <a:srgbClr val="ffffff"/>
                </a:solidFill>
                <a:uFill>
                  <a:solidFill>
                    <a:srgbClr val="ffffff"/>
                  </a:solidFill>
                </a:uFill>
                <a:latin typeface="Tahoma"/>
              </a:rPr>
              <a:t>Introduction</a:t>
            </a:r>
            <a:endParaRPr b="0" lang="en-GB" sz="4870" spc="-1" strike="noStrike">
              <a:solidFill>
                <a:srgbClr val="000000"/>
              </a:solidFill>
              <a:uFill>
                <a:solidFill>
                  <a:srgbClr val="ffffff"/>
                </a:solidFill>
              </a:uFill>
              <a:latin typeface="Arial"/>
            </a:endParaRPr>
          </a:p>
        </p:txBody>
      </p:sp>
      <p:sp>
        <p:nvSpPr>
          <p:cNvPr id="49" name="CustomShape 10"/>
          <p:cNvSpPr/>
          <p:nvPr/>
        </p:nvSpPr>
        <p:spPr>
          <a:xfrm>
            <a:off x="456480" y="4630680"/>
            <a:ext cx="7175520" cy="15601320"/>
          </a:xfrm>
          <a:prstGeom prst="rect">
            <a:avLst/>
          </a:prstGeom>
          <a:noFill/>
          <a:ln>
            <a:noFill/>
          </a:ln>
        </p:spPr>
        <p:style>
          <a:lnRef idx="0"/>
          <a:fillRef idx="0"/>
          <a:effectRef idx="0"/>
          <a:fontRef idx="minor"/>
        </p:style>
      </p:sp>
      <p:sp>
        <p:nvSpPr>
          <p:cNvPr id="50" name="CustomShape 11"/>
          <p:cNvSpPr/>
          <p:nvPr/>
        </p:nvSpPr>
        <p:spPr>
          <a:xfrm>
            <a:off x="30435840" y="13824000"/>
            <a:ext cx="8660160" cy="7424640"/>
          </a:xfrm>
          <a:prstGeom prst="rect">
            <a:avLst/>
          </a:prstGeom>
          <a:noFill/>
          <a:ln w="38160">
            <a:solidFill>
              <a:srgbClr val="00325f"/>
            </a:solidFill>
            <a:round/>
          </a:ln>
        </p:spPr>
        <p:style>
          <a:lnRef idx="0"/>
          <a:fillRef idx="0"/>
          <a:effectRef idx="0"/>
          <a:fontRef idx="minor"/>
        </p:style>
      </p:sp>
      <p:sp>
        <p:nvSpPr>
          <p:cNvPr id="51" name="CustomShape 12"/>
          <p:cNvSpPr/>
          <p:nvPr/>
        </p:nvSpPr>
        <p:spPr>
          <a:xfrm rot="3600">
            <a:off x="15477120" y="12171600"/>
            <a:ext cx="6696000" cy="5036040"/>
          </a:xfrm>
          <a:prstGeom prst="rect">
            <a:avLst/>
          </a:prstGeom>
          <a:noFill/>
          <a:ln w="38160">
            <a:solidFill>
              <a:srgbClr val="c10043"/>
            </a:solidFill>
            <a:round/>
          </a:ln>
        </p:spPr>
        <p:style>
          <a:lnRef idx="0"/>
          <a:fillRef idx="0"/>
          <a:effectRef idx="0"/>
          <a:fontRef idx="minor"/>
        </p:style>
      </p:sp>
      <p:sp>
        <p:nvSpPr>
          <p:cNvPr id="52" name="CustomShape 13"/>
          <p:cNvSpPr/>
          <p:nvPr/>
        </p:nvSpPr>
        <p:spPr>
          <a:xfrm>
            <a:off x="29664000" y="6216120"/>
            <a:ext cx="8660160" cy="7103880"/>
          </a:xfrm>
          <a:prstGeom prst="rect">
            <a:avLst/>
          </a:prstGeom>
          <a:noFill/>
          <a:ln>
            <a:noFill/>
          </a:ln>
        </p:spPr>
        <p:style>
          <a:lnRef idx="0"/>
          <a:fillRef idx="0"/>
          <a:effectRef idx="0"/>
          <a:fontRef idx="minor"/>
        </p:style>
        <p:txBody>
          <a:bodyPr lIns="216000" rIns="216000" tIns="288000" bIns="144000"/>
          <a:p>
            <a:pPr>
              <a:lnSpc>
                <a:spcPct val="100000"/>
              </a:lnSpc>
            </a:pPr>
            <a:r>
              <a:rPr b="0" lang="en-GB" sz="2200" spc="-1" strike="noStrike">
                <a:solidFill>
                  <a:srgbClr val="000000"/>
                </a:solidFill>
                <a:uFill>
                  <a:solidFill>
                    <a:srgbClr val="ffffff"/>
                  </a:solidFill>
                </a:uFill>
                <a:latin typeface="Tahoma"/>
              </a:rPr>
              <a:t>Text</a:t>
            </a:r>
            <a:endParaRPr b="0" lang="en-GB" sz="4870" spc="-1" strike="noStrike">
              <a:solidFill>
                <a:srgbClr val="000000"/>
              </a:solidFill>
              <a:uFill>
                <a:solidFill>
                  <a:srgbClr val="ffffff"/>
                </a:solidFill>
              </a:uFill>
              <a:latin typeface="Arial"/>
            </a:endParaRPr>
          </a:p>
        </p:txBody>
      </p:sp>
      <p:sp>
        <p:nvSpPr>
          <p:cNvPr id="53" name="CustomShape 14"/>
          <p:cNvSpPr/>
          <p:nvPr/>
        </p:nvSpPr>
        <p:spPr>
          <a:xfrm>
            <a:off x="7992000" y="3960000"/>
            <a:ext cx="6696000" cy="16279560"/>
          </a:xfrm>
          <a:prstGeom prst="rect">
            <a:avLst/>
          </a:prstGeom>
          <a:noFill/>
          <a:ln w="38160">
            <a:solidFill>
              <a:srgbClr val="00325f"/>
            </a:solidFill>
            <a:round/>
          </a:ln>
        </p:spPr>
        <p:style>
          <a:lnRef idx="0"/>
          <a:fillRef idx="0"/>
          <a:effectRef idx="0"/>
          <a:fontRef idx="minor"/>
        </p:style>
      </p:sp>
      <p:sp>
        <p:nvSpPr>
          <p:cNvPr id="54" name="CustomShape 15"/>
          <p:cNvSpPr/>
          <p:nvPr/>
        </p:nvSpPr>
        <p:spPr>
          <a:xfrm>
            <a:off x="7992000" y="3965400"/>
            <a:ext cx="6696000" cy="682200"/>
          </a:xfrm>
          <a:prstGeom prst="rect">
            <a:avLst/>
          </a:prstGeom>
          <a:solidFill>
            <a:srgbClr val="00325f"/>
          </a:solidFill>
          <a:ln>
            <a:noFill/>
          </a:ln>
        </p:spPr>
        <p:style>
          <a:lnRef idx="0"/>
          <a:fillRef idx="0"/>
          <a:effectRef idx="0"/>
          <a:fontRef idx="minor"/>
        </p:style>
        <p:txBody>
          <a:bodyPr lIns="36720" rIns="36720" tIns="36720" bIns="36720"/>
          <a:p>
            <a:pPr algn="ctr"/>
            <a:r>
              <a:rPr b="0" lang="en-GB" sz="2800" spc="-1" strike="noStrike">
                <a:solidFill>
                  <a:srgbClr val="ffffff"/>
                </a:solidFill>
                <a:uFill>
                  <a:solidFill>
                    <a:srgbClr val="ffffff"/>
                  </a:solidFill>
                </a:uFill>
                <a:latin typeface="Tahoma"/>
              </a:rPr>
              <a:t>Bayesian Networks</a:t>
            </a:r>
            <a:endParaRPr b="0" lang="en-GB" sz="2800" spc="-1" strike="noStrike">
              <a:solidFill>
                <a:srgbClr val="ffffff"/>
              </a:solidFill>
              <a:uFill>
                <a:solidFill>
                  <a:srgbClr val="ffffff"/>
                </a:solidFill>
              </a:uFill>
              <a:latin typeface="Tahoma"/>
            </a:endParaRPr>
          </a:p>
        </p:txBody>
      </p:sp>
      <p:sp>
        <p:nvSpPr>
          <p:cNvPr id="55" name="CustomShape 16"/>
          <p:cNvSpPr/>
          <p:nvPr/>
        </p:nvSpPr>
        <p:spPr>
          <a:xfrm>
            <a:off x="15480000" y="3960000"/>
            <a:ext cx="6696000" cy="8064000"/>
          </a:xfrm>
          <a:prstGeom prst="rect">
            <a:avLst/>
          </a:prstGeom>
          <a:noFill/>
          <a:ln w="38160">
            <a:solidFill>
              <a:srgbClr val="00325f"/>
            </a:solidFill>
            <a:round/>
          </a:ln>
        </p:spPr>
        <p:style>
          <a:lnRef idx="0"/>
          <a:fillRef idx="0"/>
          <a:effectRef idx="0"/>
          <a:fontRef idx="minor"/>
        </p:style>
      </p:sp>
      <p:sp>
        <p:nvSpPr>
          <p:cNvPr id="56" name="CustomShape 17"/>
          <p:cNvSpPr/>
          <p:nvPr/>
        </p:nvSpPr>
        <p:spPr>
          <a:xfrm>
            <a:off x="15480000" y="3965400"/>
            <a:ext cx="6696000" cy="682200"/>
          </a:xfrm>
          <a:prstGeom prst="rect">
            <a:avLst/>
          </a:prstGeom>
          <a:solidFill>
            <a:srgbClr val="00325f"/>
          </a:solidFill>
          <a:ln>
            <a:noFill/>
          </a:ln>
        </p:spPr>
        <p:style>
          <a:lnRef idx="0"/>
          <a:fillRef idx="0"/>
          <a:effectRef idx="0"/>
          <a:fontRef idx="minor"/>
        </p:style>
        <p:txBody>
          <a:bodyPr lIns="36720" rIns="36720" tIns="36720" bIns="36720"/>
          <a:p>
            <a:pPr algn="ctr"/>
            <a:r>
              <a:rPr b="0" lang="en-GB" sz="2800" spc="-1" strike="noStrike">
                <a:solidFill>
                  <a:srgbClr val="ffffff"/>
                </a:solidFill>
                <a:uFill>
                  <a:solidFill>
                    <a:srgbClr val="ffffff"/>
                  </a:solidFill>
                </a:uFill>
                <a:latin typeface="Tahoma"/>
              </a:rPr>
              <a:t>Hidden Markov Models</a:t>
            </a:r>
            <a:endParaRPr b="0" lang="en-GB" sz="2800" spc="-1" strike="noStrike">
              <a:solidFill>
                <a:srgbClr val="ffffff"/>
              </a:solidFill>
              <a:uFill>
                <a:solidFill>
                  <a:srgbClr val="ffffff"/>
                </a:solidFill>
              </a:uFill>
              <a:latin typeface="Tahoma"/>
            </a:endParaRPr>
          </a:p>
        </p:txBody>
      </p:sp>
      <p:sp>
        <p:nvSpPr>
          <p:cNvPr id="57" name="CustomShape 18"/>
          <p:cNvSpPr/>
          <p:nvPr/>
        </p:nvSpPr>
        <p:spPr>
          <a:xfrm>
            <a:off x="23112000" y="3960000"/>
            <a:ext cx="6696000" cy="16279560"/>
          </a:xfrm>
          <a:prstGeom prst="rect">
            <a:avLst/>
          </a:prstGeom>
          <a:noFill/>
          <a:ln w="38160">
            <a:solidFill>
              <a:srgbClr val="00325f"/>
            </a:solidFill>
            <a:round/>
          </a:ln>
        </p:spPr>
        <p:style>
          <a:lnRef idx="0"/>
          <a:fillRef idx="0"/>
          <a:effectRef idx="0"/>
          <a:fontRef idx="minor"/>
        </p:style>
      </p:sp>
      <p:sp>
        <p:nvSpPr>
          <p:cNvPr id="58" name="CustomShape 19"/>
          <p:cNvSpPr/>
          <p:nvPr/>
        </p:nvSpPr>
        <p:spPr>
          <a:xfrm>
            <a:off x="23112000" y="3965400"/>
            <a:ext cx="6696000" cy="682200"/>
          </a:xfrm>
          <a:prstGeom prst="rect">
            <a:avLst/>
          </a:prstGeom>
          <a:solidFill>
            <a:srgbClr val="00325f"/>
          </a:solidFill>
          <a:ln>
            <a:noFill/>
          </a:ln>
        </p:spPr>
        <p:style>
          <a:lnRef idx="0"/>
          <a:fillRef idx="0"/>
          <a:effectRef idx="0"/>
          <a:fontRef idx="minor"/>
        </p:style>
        <p:txBody>
          <a:bodyPr lIns="36720" rIns="36720" tIns="36720" bIns="36720"/>
          <a:p>
            <a:pPr algn="ctr"/>
            <a:r>
              <a:rPr b="0" lang="en-GB" sz="2800" spc="-1" strike="noStrike">
                <a:solidFill>
                  <a:srgbClr val="ffffff"/>
                </a:solidFill>
                <a:uFill>
                  <a:solidFill>
                    <a:srgbClr val="ffffff"/>
                  </a:solidFill>
                </a:uFill>
                <a:latin typeface="Tahoma"/>
              </a:rPr>
              <a:t>Neural Networks</a:t>
            </a:r>
            <a:endParaRPr b="0" lang="en-GB" sz="4870" spc="-1" strike="noStrike">
              <a:solidFill>
                <a:srgbClr val="ffffff"/>
              </a:solidFill>
              <a:uFill>
                <a:solidFill>
                  <a:srgbClr val="ffffff"/>
                </a:solidFill>
              </a:uFill>
              <a:latin typeface="Arial"/>
            </a:endParaRPr>
          </a:p>
        </p:txBody>
      </p:sp>
      <p:sp>
        <p:nvSpPr>
          <p:cNvPr id="59" name="TextShape 20"/>
          <p:cNvSpPr txBox="1"/>
          <p:nvPr/>
        </p:nvSpPr>
        <p:spPr>
          <a:xfrm>
            <a:off x="15480000" y="4647600"/>
            <a:ext cx="6696000" cy="9048960"/>
          </a:xfrm>
          <a:prstGeom prst="rect">
            <a:avLst/>
          </a:prstGeom>
          <a:noFill/>
          <a:ln>
            <a:noFill/>
          </a:ln>
        </p:spPr>
        <p:txBody>
          <a:bodyPr lIns="90000" rIns="90000" tIns="45000" bIns="45000"/>
          <a:p>
            <a:r>
              <a:rPr b="0" lang="en-GB" sz="1800" spc="-1" strike="noStrike">
                <a:solidFill>
                  <a:srgbClr val="000000"/>
                </a:solidFill>
                <a:uFill>
                  <a:solidFill>
                    <a:srgbClr val="ffffff"/>
                  </a:solidFill>
                </a:uFill>
                <a:latin typeface="Arial"/>
              </a:rPr>
              <a:t>Predicting labels of sequential data  is a classical supervised learning problem faced in machine learning and many other fields  like bioinformatics, computational linguistics and speech recognition. It involves predicting large number of variables that can depend on each other as well as observed variables. For example, the tag of a word in a sentence depends on the observed word itself and also the predicted word thats before it and the predicted word that comes after it.</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A popular way of  tackling this problem is by using Hidden Markov Models (HMMs). HMMs work by calculating the probability of being in a state given your observations and the probability of transitioning from that state to another state. </a:t>
            </a:r>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(Other examples include classifying regions in an image, digitizing handwritten characters in optical character recognition (Handwritting recognition), and segmenting genes in a strand of DNA). Due to this structure in the data, graphical models have been used to compactly model the the multiple variables and assist classification methods in predicting the labels using large sets of observed values. A popular probibalistic graphical models that are used are conditional random fields (CRFs). CRFs have had wide application in many areas including, computer vision, natral language processing and bioinformatics. They work by defining a conditional probability distribution over the label sequences given a particular observation sequence instead of a whole joint probability distribution over the label and observation sequences.</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 </a:t>
            </a:r>
            <a:endParaRPr b="0" lang="en-GB" sz="1800" spc="-1" strike="noStrike">
              <a:solidFill>
                <a:srgbClr val="000000"/>
              </a:solidFill>
              <a:uFill>
                <a:solidFill>
                  <a:srgbClr val="ffffff"/>
                </a:solidFill>
              </a:uFill>
              <a:latin typeface="Arial"/>
            </a:endParaRPr>
          </a:p>
          <a:p>
            <a:r>
              <a:rPr b="0" lang="en-GB" sz="1800" spc="-1" strike="noStrike">
                <a:solidFill>
                  <a:srgbClr val="000000"/>
                </a:solidFill>
                <a:uFill>
                  <a:solidFill>
                    <a:srgbClr val="ffffff"/>
                  </a:solidFill>
                </a:uFill>
                <a:latin typeface="Arial"/>
              </a:rPr>
              <a:t> </a:t>
            </a:r>
            <a:r>
              <a:rPr b="0" lang="en-GB" sz="1800" spc="-1" strike="noStrike">
                <a:solidFill>
                  <a:srgbClr val="000000"/>
                </a:solidFill>
                <a:uFill>
                  <a:solidFill>
                    <a:srgbClr val="ffffff"/>
                  </a:solidFill>
                </a:uFill>
                <a:latin typeface="Arial"/>
              </a:rPr>
              <a:t>For instance, in the part-of-speech tagging of a sentence, a verb is more likely to come before a noun than another verb. A common model for predicting these labels is the Hidden Markov Model (HMM). </a:t>
            </a:r>
            <a:endParaRPr b="0" lang="en-GB" sz="1800" spc="-1" strike="noStrike">
              <a:solidFill>
                <a:srgbClr val="000000"/>
              </a:solidFill>
              <a:uFill>
                <a:solidFill>
                  <a:srgbClr val="ffffff"/>
                </a:solidFill>
              </a:uFill>
              <a:latin typeface="Arial"/>
            </a:endParaRPr>
          </a:p>
        </p:txBody>
      </p:sp>
      <p:pic>
        <p:nvPicPr>
          <p:cNvPr id="60" name="" descr=""/>
          <p:cNvPicPr/>
          <p:nvPr/>
        </p:nvPicPr>
        <p:blipFill>
          <a:blip r:embed="rId2"/>
          <a:stretch/>
        </p:blipFill>
        <p:spPr>
          <a:xfrm>
            <a:off x="16344000" y="14904000"/>
            <a:ext cx="4824000" cy="22053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42</TotalTime>
  <Application>LibreOffice/5.0.6.2$Linux_X86_64 LibreOffice_project/00$Build-2</Application>
  <Paragraphs>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2016-03-20T15:58:38Z</dcterms:created>
  <dc:creator>Mairi Walker</dc:creator>
  <dc:language>en-GB</dc:language>
  <cp:lastModifiedBy>Dylan Angus</cp:lastModifiedBy>
  <dcterms:modified xsi:type="dcterms:W3CDTF">2017-03-21T12:02:17Z</dcterms:modified>
  <cp:revision>6</cp:revision>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