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58" r:id="rId5"/>
    <p:sldId id="288" r:id="rId6"/>
    <p:sldId id="289" r:id="rId7"/>
    <p:sldId id="290" r:id="rId8"/>
    <p:sldId id="291" r:id="rId9"/>
    <p:sldId id="273" r:id="rId10"/>
    <p:sldId id="292" r:id="rId11"/>
    <p:sldId id="293" r:id="rId12"/>
    <p:sldId id="261" r:id="rId13"/>
    <p:sldId id="27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B99B"/>
    <a:srgbClr val="8DC8B0"/>
    <a:srgbClr val="76B99F"/>
    <a:srgbClr val="F1F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1492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068" y="666"/>
      </p:cViewPr>
      <p:guideLst>
        <p:guide orient="horz" pos="2160"/>
        <p:guide pos="37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7059-C261-416D-B44F-10AD038414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7C3B-C804-48E9-BD00-3509A3AF4B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7059-C261-416D-B44F-10AD038414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7C3B-C804-48E9-BD00-3509A3AF4B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7059-C261-416D-B44F-10AD038414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7C3B-C804-48E9-BD00-3509A3AF4B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7059-C261-416D-B44F-10AD038414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7C3B-C804-48E9-BD00-3509A3AF4B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7059-C261-416D-B44F-10AD038414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7C3B-C804-48E9-BD00-3509A3AF4B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7059-C261-416D-B44F-10AD038414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7C3B-C804-48E9-BD00-3509A3AF4B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7059-C261-416D-B44F-10AD038414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7C3B-C804-48E9-BD00-3509A3AF4B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7059-C261-416D-B44F-10AD038414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7C3B-C804-48E9-BD00-3509A3AF4B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7059-C261-416D-B44F-10AD038414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7C3B-C804-48E9-BD00-3509A3AF4B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7059-C261-416D-B44F-10AD038414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7C3B-C804-48E9-BD00-3509A3AF4B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7059-C261-416D-B44F-10AD038414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7C3B-C804-48E9-BD00-3509A3AF4B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E7059-C261-416D-B44F-10AD038414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67C3B-C804-48E9-BD00-3509A3AF4B3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FB99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30415" y="241906"/>
            <a:ext cx="11731171" cy="6374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/>
          <a:srcRect l="12328" b="29256"/>
          <a:stretch>
            <a:fillRect/>
          </a:stretch>
        </p:blipFill>
        <p:spPr>
          <a:xfrm>
            <a:off x="-1" y="4063999"/>
            <a:ext cx="4805832" cy="279400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1"/>
          <a:srcRect l="12328" b="29256"/>
          <a:stretch>
            <a:fillRect/>
          </a:stretch>
        </p:blipFill>
        <p:spPr>
          <a:xfrm flipH="1" flipV="1">
            <a:off x="7922924" y="0"/>
            <a:ext cx="4269076" cy="2481943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43552" y="46113"/>
            <a:ext cx="12104896" cy="6765774"/>
            <a:chOff x="49004" y="60476"/>
            <a:chExt cx="12104896" cy="6765774"/>
          </a:xfrm>
        </p:grpSpPr>
        <p:grpSp>
          <p:nvGrpSpPr>
            <p:cNvPr id="24" name="组合 23"/>
            <p:cNvGrpSpPr/>
            <p:nvPr/>
          </p:nvGrpSpPr>
          <p:grpSpPr>
            <a:xfrm>
              <a:off x="49004" y="60476"/>
              <a:ext cx="916760" cy="916759"/>
              <a:chOff x="34490" y="45962"/>
              <a:chExt cx="916760" cy="916759"/>
            </a:xfrm>
          </p:grpSpPr>
          <p:sp>
            <p:nvSpPr>
              <p:cNvPr id="19" name="直角三角形 18"/>
              <p:cNvSpPr/>
              <p:nvPr/>
            </p:nvSpPr>
            <p:spPr>
              <a:xfrm rot="18898867">
                <a:off x="414222" y="45962"/>
                <a:ext cx="537028" cy="537028"/>
              </a:xfrm>
              <a:prstGeom prst="rtTriangle">
                <a:avLst/>
              </a:prstGeom>
              <a:solidFill>
                <a:srgbClr val="8DC8B0">
                  <a:alpha val="8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直角三角形 32"/>
              <p:cNvSpPr/>
              <p:nvPr/>
            </p:nvSpPr>
            <p:spPr>
              <a:xfrm rot="18898751" flipH="1">
                <a:off x="34490" y="425693"/>
                <a:ext cx="537028" cy="537028"/>
              </a:xfrm>
              <a:prstGeom prst="rtTriangle">
                <a:avLst/>
              </a:prstGeom>
              <a:solidFill>
                <a:srgbClr val="76B99F">
                  <a:alpha val="8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 flipH="1" flipV="1">
              <a:off x="11237140" y="5909491"/>
              <a:ext cx="916760" cy="916759"/>
              <a:chOff x="34490" y="45962"/>
              <a:chExt cx="916760" cy="916759"/>
            </a:xfrm>
          </p:grpSpPr>
          <p:sp>
            <p:nvSpPr>
              <p:cNvPr id="38" name="直角三角形 37"/>
              <p:cNvSpPr/>
              <p:nvPr/>
            </p:nvSpPr>
            <p:spPr>
              <a:xfrm rot="18898867">
                <a:off x="414222" y="45962"/>
                <a:ext cx="537028" cy="537028"/>
              </a:xfrm>
              <a:prstGeom prst="rtTriangle">
                <a:avLst/>
              </a:prstGeom>
              <a:solidFill>
                <a:srgbClr val="8DC8B0">
                  <a:alpha val="8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直角三角形 38"/>
              <p:cNvSpPr/>
              <p:nvPr/>
            </p:nvSpPr>
            <p:spPr>
              <a:xfrm rot="18898751" flipH="1">
                <a:off x="34490" y="425693"/>
                <a:ext cx="537028" cy="537028"/>
              </a:xfrm>
              <a:prstGeom prst="rtTriangle">
                <a:avLst/>
              </a:prstGeom>
              <a:solidFill>
                <a:srgbClr val="76B99F">
                  <a:alpha val="8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312061" y="323850"/>
            <a:ext cx="7212689" cy="3884937"/>
            <a:chOff x="312061" y="323850"/>
            <a:chExt cx="7212689" cy="3884937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1166785" y="323850"/>
              <a:ext cx="6357965" cy="0"/>
            </a:xfrm>
            <a:prstGeom prst="line">
              <a:avLst/>
            </a:prstGeom>
            <a:ln w="12700">
              <a:solidFill>
                <a:srgbClr val="6FB99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312061" y="1150295"/>
              <a:ext cx="0" cy="3058492"/>
            </a:xfrm>
            <a:prstGeom prst="line">
              <a:avLst/>
            </a:prstGeom>
            <a:ln w="12700">
              <a:solidFill>
                <a:srgbClr val="6FB99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/>
        </p:nvGrpSpPr>
        <p:grpSpPr>
          <a:xfrm flipH="1" flipV="1">
            <a:off x="4667245" y="2606550"/>
            <a:ext cx="7212689" cy="3884937"/>
            <a:chOff x="312061" y="323850"/>
            <a:chExt cx="7212689" cy="3884937"/>
          </a:xfrm>
        </p:grpSpPr>
        <p:cxnSp>
          <p:nvCxnSpPr>
            <p:cNvPr id="47" name="直接连接符 46"/>
            <p:cNvCxnSpPr/>
            <p:nvPr/>
          </p:nvCxnSpPr>
          <p:spPr>
            <a:xfrm>
              <a:off x="1166785" y="323850"/>
              <a:ext cx="6357965" cy="0"/>
            </a:xfrm>
            <a:prstGeom prst="line">
              <a:avLst/>
            </a:prstGeom>
            <a:ln w="12700">
              <a:solidFill>
                <a:srgbClr val="6FB99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312061" y="1150295"/>
              <a:ext cx="0" cy="3058492"/>
            </a:xfrm>
            <a:prstGeom prst="line">
              <a:avLst/>
            </a:prstGeom>
            <a:ln w="12700">
              <a:solidFill>
                <a:srgbClr val="6FB99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2859561" y="1410254"/>
            <a:ext cx="6663378" cy="2305715"/>
            <a:chOff x="2778648" y="1524554"/>
            <a:chExt cx="6663378" cy="2305715"/>
          </a:xfrm>
        </p:grpSpPr>
        <p:sp>
          <p:nvSpPr>
            <p:cNvPr id="50" name="文本框 49"/>
            <p:cNvSpPr txBox="1"/>
            <p:nvPr/>
          </p:nvSpPr>
          <p:spPr>
            <a:xfrm>
              <a:off x="2778648" y="1524554"/>
              <a:ext cx="1646183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0" lang="zh-CN" altLang="en-US" sz="11500" b="0" i="0" u="none" strike="noStrike" kern="1200" cap="none" spc="0" normalizeH="0" baseline="0" noProof="0">
                  <a:ln>
                    <a:noFill/>
                  </a:ln>
                  <a:solidFill>
                    <a:srgbClr val="6FB99B"/>
                  </a:solidFill>
                  <a:effectLst/>
                  <a:uLnTx/>
                  <a:uFillTx/>
                  <a:latin typeface="汉仪书宋二简" panose="02010609000101010101" pitchFamily="49" charset="-122"/>
                  <a:ea typeface="汉仪书宋二简" panose="02010609000101010101" pitchFamily="49" charset="-122"/>
                  <a:cs typeface="+mn-cs"/>
                </a:rPr>
                <a:t>时</a:t>
              </a:r>
              <a:endParaRPr lang="zh-CN" altLang="en-US" sz="11500">
                <a:solidFill>
                  <a:srgbClr val="6FB99B"/>
                </a:solidFill>
                <a:latin typeface="汉仪书宋二简" panose="02010609000101010101" pitchFamily="49" charset="-122"/>
                <a:ea typeface="汉仪书宋二简" panose="02010609000101010101" pitchFamily="49" charset="-122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4374418" y="1649485"/>
              <a:ext cx="121058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zh-CN" altLang="en-US" sz="8000" b="0" i="0" u="none" strike="noStrike" kern="1200" cap="none" spc="0" normalizeH="0" baseline="0" noProof="0">
                  <a:ln>
                    <a:noFill/>
                  </a:ln>
                  <a:solidFill>
                    <a:srgbClr val="6FB99B"/>
                  </a:solidFill>
                  <a:effectLst/>
                  <a:uLnTx/>
                  <a:uFillTx/>
                  <a:latin typeface="汉仪书宋二简" panose="02010609000101010101" pitchFamily="49" charset="-122"/>
                  <a:ea typeface="汉仪书宋二简" panose="02010609000101010101" pitchFamily="49" charset="-122"/>
                  <a:cs typeface="+mn-cs"/>
                </a:rPr>
                <a:t>间</a:t>
              </a:r>
              <a:endParaRPr lang="zh-CN" altLang="en-US" sz="8000">
                <a:solidFill>
                  <a:srgbClr val="6FB99B"/>
                </a:solidFill>
                <a:latin typeface="汉仪书宋二简" panose="02010609000101010101" pitchFamily="49" charset="-122"/>
                <a:ea typeface="汉仪书宋二简" panose="02010609000101010101" pitchFamily="49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5366679" y="2010617"/>
              <a:ext cx="1415772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zh-CN" altLang="en-US" sz="9600" b="0" i="0" u="none" strike="noStrike" kern="1200" cap="none" spc="0" normalizeH="0" baseline="0" noProof="0">
                  <a:ln>
                    <a:noFill/>
                  </a:ln>
                  <a:solidFill>
                    <a:srgbClr val="6FB99B"/>
                  </a:solidFill>
                  <a:effectLst/>
                  <a:uLnTx/>
                  <a:uFillTx/>
                  <a:latin typeface="汉仪书宋二简" panose="02010609000101010101" pitchFamily="49" charset="-122"/>
                  <a:ea typeface="汉仪书宋二简" panose="02010609000101010101" pitchFamily="49" charset="-122"/>
                  <a:cs typeface="+mn-cs"/>
                </a:rPr>
                <a:t>的</a:t>
              </a:r>
              <a:endParaRPr lang="zh-CN" altLang="en-US" sz="9600">
                <a:solidFill>
                  <a:srgbClr val="6FB99B"/>
                </a:solidFill>
                <a:latin typeface="汉仪书宋二简" panose="02010609000101010101" pitchFamily="49" charset="-122"/>
                <a:ea typeface="汉仪书宋二简" panose="02010609000101010101" pitchFamily="49" charset="-122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581000" y="1660970"/>
              <a:ext cx="1415772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zh-CN" altLang="en-US" sz="9600" b="0" i="0" u="none" strike="noStrike" kern="1200" cap="none" spc="0" normalizeH="0" baseline="0" noProof="0">
                  <a:ln>
                    <a:noFill/>
                  </a:ln>
                  <a:solidFill>
                    <a:srgbClr val="6FB99B"/>
                  </a:solidFill>
                  <a:effectLst/>
                  <a:uLnTx/>
                  <a:uFillTx/>
                  <a:latin typeface="汉仪书宋二简" panose="02010609000101010101" pitchFamily="49" charset="-122"/>
                  <a:ea typeface="汉仪书宋二简" panose="02010609000101010101" pitchFamily="49" charset="-122"/>
                  <a:cs typeface="+mn-cs"/>
                </a:rPr>
                <a:t>足</a:t>
              </a:r>
              <a:endParaRPr lang="zh-CN" altLang="en-US" sz="9600">
                <a:solidFill>
                  <a:srgbClr val="6FB99B"/>
                </a:solidFill>
                <a:latin typeface="汉仪书宋二简" panose="02010609000101010101" pitchFamily="49" charset="-122"/>
                <a:ea typeface="汉仪书宋二简" panose="02010609000101010101" pitchFamily="49" charset="-122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8026254" y="2260609"/>
              <a:ext cx="1415772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zh-CN" altLang="en-US" sz="9600" b="0" i="0" u="none" strike="noStrike" kern="1200" cap="none" spc="0" normalizeH="0" baseline="0" noProof="0">
                  <a:ln>
                    <a:noFill/>
                  </a:ln>
                  <a:solidFill>
                    <a:srgbClr val="6FB99B"/>
                  </a:solidFill>
                  <a:effectLst/>
                  <a:uLnTx/>
                  <a:uFillTx/>
                  <a:latin typeface="汉仪书宋二简" panose="02010609000101010101" pitchFamily="49" charset="-122"/>
                  <a:ea typeface="汉仪书宋二简" panose="02010609000101010101" pitchFamily="49" charset="-122"/>
                  <a:cs typeface="+mn-cs"/>
                </a:rPr>
                <a:t>印</a:t>
              </a:r>
              <a:endParaRPr lang="zh-CN" altLang="en-US" sz="9600">
                <a:solidFill>
                  <a:srgbClr val="6FB99B"/>
                </a:solidFill>
                <a:latin typeface="汉仪书宋二简" panose="02010609000101010101" pitchFamily="49" charset="-122"/>
                <a:ea typeface="汉仪书宋二简" panose="02010609000101010101" pitchFamily="49" charset="-122"/>
              </a:endParaRPr>
            </a:p>
          </p:txBody>
        </p:sp>
        <p:sp>
          <p:nvSpPr>
            <p:cNvPr id="36" name="弧形 35"/>
            <p:cNvSpPr/>
            <p:nvPr/>
          </p:nvSpPr>
          <p:spPr>
            <a:xfrm>
              <a:off x="6474224" y="1790216"/>
              <a:ext cx="1596386" cy="1596386"/>
            </a:xfrm>
            <a:prstGeom prst="arc">
              <a:avLst>
                <a:gd name="adj1" fmla="val 18876638"/>
                <a:gd name="adj2" fmla="val 7323159"/>
              </a:avLst>
            </a:prstGeom>
            <a:ln>
              <a:solidFill>
                <a:srgbClr val="6FB9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弧形 55"/>
            <p:cNvSpPr/>
            <p:nvPr/>
          </p:nvSpPr>
          <p:spPr>
            <a:xfrm>
              <a:off x="6632652" y="2062324"/>
              <a:ext cx="1250722" cy="1250722"/>
            </a:xfrm>
            <a:prstGeom prst="arc">
              <a:avLst>
                <a:gd name="adj1" fmla="val 3168470"/>
                <a:gd name="adj2" fmla="val 7323159"/>
              </a:avLst>
            </a:prstGeom>
            <a:ln>
              <a:solidFill>
                <a:srgbClr val="6FB9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40" name="Picture 16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44" t="6574" r="6150" b="20460"/>
            <a:stretch>
              <a:fillRect/>
            </a:stretch>
          </p:blipFill>
          <p:spPr bwMode="auto">
            <a:xfrm>
              <a:off x="3474969" y="1586942"/>
              <a:ext cx="342205" cy="299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395"/>
            <a:stretch>
              <a:fillRect/>
            </a:stretch>
          </p:blipFill>
          <p:spPr bwMode="auto">
            <a:xfrm>
              <a:off x="6349558" y="2302203"/>
              <a:ext cx="257287" cy="221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/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858" b="78769"/>
            <a:stretch>
              <a:fillRect/>
            </a:stretch>
          </p:blipFill>
          <p:spPr bwMode="auto">
            <a:xfrm>
              <a:off x="4211057" y="3134717"/>
              <a:ext cx="1067441" cy="100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20"/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858" b="78769"/>
            <a:stretch>
              <a:fillRect/>
            </a:stretch>
          </p:blipFill>
          <p:spPr bwMode="auto">
            <a:xfrm>
              <a:off x="4211057" y="3250179"/>
              <a:ext cx="1067441" cy="100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04" t="4723" r="9112" b="15662"/>
            <a:stretch>
              <a:fillRect/>
            </a:stretch>
          </p:blipFill>
          <p:spPr bwMode="auto">
            <a:xfrm>
              <a:off x="6906631" y="1691980"/>
              <a:ext cx="346724" cy="3533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8" name="Picture 2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49" t="4588" r="30390" b="15662"/>
          <a:stretch>
            <a:fillRect/>
          </a:stretch>
        </p:blipFill>
        <p:spPr bwMode="auto">
          <a:xfrm rot="7609125" flipH="1">
            <a:off x="6364974" y="840872"/>
            <a:ext cx="259618" cy="53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文本框 40"/>
          <p:cNvSpPr txBox="1"/>
          <p:nvPr/>
        </p:nvSpPr>
        <p:spPr>
          <a:xfrm>
            <a:off x="3693084" y="3581431"/>
            <a:ext cx="480583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>
                <a:solidFill>
                  <a:srgbClr val="6FB99B"/>
                </a:solidFill>
                <a:latin typeface="汉仪书宋二简" panose="02010609000101010101" pitchFamily="49" charset="-122"/>
                <a:ea typeface="汉仪书宋二简" panose="02010609000101010101" pitchFamily="49" charset="-122"/>
              </a:rPr>
              <a:t>小清新工作汇报PPT模板</a:t>
            </a:r>
            <a:endParaRPr lang="zh-CN" altLang="en-US" sz="2400">
              <a:solidFill>
                <a:srgbClr val="6FB99B"/>
              </a:solidFill>
              <a:latin typeface="汉仪书宋二简" panose="02010609000101010101" pitchFamily="49" charset="-122"/>
              <a:ea typeface="汉仪书宋二简" panose="02010609000101010101" pitchFamily="49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2446020" y="3840480"/>
            <a:ext cx="7299960" cy="0"/>
            <a:chOff x="2484120" y="3840480"/>
            <a:chExt cx="7299960" cy="0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2484120" y="3840480"/>
              <a:ext cx="1143000" cy="0"/>
            </a:xfrm>
            <a:prstGeom prst="line">
              <a:avLst/>
            </a:prstGeom>
            <a:ln w="12700">
              <a:solidFill>
                <a:srgbClr val="6FB9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8641080" y="3840480"/>
              <a:ext cx="1143000" cy="0"/>
            </a:xfrm>
            <a:prstGeom prst="line">
              <a:avLst/>
            </a:prstGeom>
            <a:ln w="12700">
              <a:solidFill>
                <a:srgbClr val="6FB9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矩形: 圆角 48"/>
          <p:cNvSpPr/>
          <p:nvPr/>
        </p:nvSpPr>
        <p:spPr>
          <a:xfrm>
            <a:off x="4340466" y="4671284"/>
            <a:ext cx="3511068" cy="461665"/>
          </a:xfrm>
          <a:prstGeom prst="roundRect">
            <a:avLst>
              <a:gd name="adj" fmla="val 50000"/>
            </a:avLst>
          </a:prstGeom>
          <a:noFill/>
          <a:ln>
            <a:solidFill>
              <a:srgbClr val="6FB9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4666426" y="4671423"/>
            <a:ext cx="285914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>
                <a:solidFill>
                  <a:srgbClr val="6FB99B"/>
                </a:solidFill>
                <a:latin typeface="汉仪书宋二简" panose="02010609000101010101" pitchFamily="49" charset="-122"/>
                <a:ea typeface="汉仪书宋二简" panose="02010609000101010101" pitchFamily="49" charset="-122"/>
              </a:rPr>
              <a:t>汇报人：稻壳儿</a:t>
            </a:r>
            <a:endParaRPr lang="zh-CN" altLang="en-US" sz="2400">
              <a:solidFill>
                <a:srgbClr val="6FB99B"/>
              </a:solidFill>
              <a:latin typeface="汉仪书宋二简" panose="02010609000101010101" pitchFamily="49" charset="-122"/>
              <a:ea typeface="汉仪书宋二简" panose="0201060900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FB99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30415" y="241906"/>
            <a:ext cx="11731171" cy="6374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 flipH="1" flipV="1">
            <a:off x="11231688" y="5895128"/>
            <a:ext cx="916760" cy="916759"/>
            <a:chOff x="34490" y="45962"/>
            <a:chExt cx="916760" cy="916759"/>
          </a:xfrm>
        </p:grpSpPr>
        <p:sp>
          <p:nvSpPr>
            <p:cNvPr id="5" name="直角三角形 4"/>
            <p:cNvSpPr/>
            <p:nvPr/>
          </p:nvSpPr>
          <p:spPr>
            <a:xfrm rot="18898867">
              <a:off x="414222" y="45962"/>
              <a:ext cx="537028" cy="537028"/>
            </a:xfrm>
            <a:prstGeom prst="rtTriangle">
              <a:avLst/>
            </a:prstGeom>
            <a:solidFill>
              <a:srgbClr val="8DC8B0">
                <a:alpha val="8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直角三角形 5"/>
            <p:cNvSpPr/>
            <p:nvPr/>
          </p:nvSpPr>
          <p:spPr>
            <a:xfrm rot="18898751" flipH="1">
              <a:off x="34490" y="425693"/>
              <a:ext cx="537028" cy="537028"/>
            </a:xfrm>
            <a:prstGeom prst="rtTriangle">
              <a:avLst/>
            </a:prstGeom>
            <a:solidFill>
              <a:srgbClr val="76B99F">
                <a:alpha val="8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12061" y="323850"/>
            <a:ext cx="7212689" cy="3884937"/>
            <a:chOff x="312061" y="323850"/>
            <a:chExt cx="7212689" cy="3884937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166785" y="323850"/>
              <a:ext cx="6357965" cy="0"/>
            </a:xfrm>
            <a:prstGeom prst="line">
              <a:avLst/>
            </a:prstGeom>
            <a:ln w="12700">
              <a:solidFill>
                <a:srgbClr val="6FB99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312061" y="1150295"/>
              <a:ext cx="0" cy="3058492"/>
            </a:xfrm>
            <a:prstGeom prst="line">
              <a:avLst/>
            </a:prstGeom>
            <a:ln w="12700">
              <a:solidFill>
                <a:srgbClr val="6FB99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 flipH="1" flipV="1">
            <a:off x="4667245" y="2606550"/>
            <a:ext cx="7212689" cy="3884937"/>
            <a:chOff x="312061" y="323850"/>
            <a:chExt cx="7212689" cy="3884937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1166785" y="323850"/>
              <a:ext cx="6357965" cy="0"/>
            </a:xfrm>
            <a:prstGeom prst="line">
              <a:avLst/>
            </a:prstGeom>
            <a:ln w="12700">
              <a:solidFill>
                <a:srgbClr val="6FB99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312061" y="1150295"/>
              <a:ext cx="0" cy="3058492"/>
            </a:xfrm>
            <a:prstGeom prst="line">
              <a:avLst/>
            </a:prstGeom>
            <a:ln w="12700">
              <a:solidFill>
                <a:srgbClr val="6FB99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45528" y="60171"/>
            <a:ext cx="916760" cy="916759"/>
            <a:chOff x="34490" y="45962"/>
            <a:chExt cx="916760" cy="916759"/>
          </a:xfrm>
        </p:grpSpPr>
        <p:sp>
          <p:nvSpPr>
            <p:cNvPr id="14" name="直角三角形 13"/>
            <p:cNvSpPr/>
            <p:nvPr/>
          </p:nvSpPr>
          <p:spPr>
            <a:xfrm rot="18898867">
              <a:off x="414222" y="45962"/>
              <a:ext cx="537028" cy="537028"/>
            </a:xfrm>
            <a:prstGeom prst="rtTriangle">
              <a:avLst/>
            </a:prstGeom>
            <a:solidFill>
              <a:srgbClr val="8DC8B0">
                <a:alpha val="8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直角三角形 14"/>
            <p:cNvSpPr/>
            <p:nvPr/>
          </p:nvSpPr>
          <p:spPr>
            <a:xfrm rot="18898751" flipH="1">
              <a:off x="34490" y="425693"/>
              <a:ext cx="537028" cy="537028"/>
            </a:xfrm>
            <a:prstGeom prst="rtTriangle">
              <a:avLst/>
            </a:prstGeom>
            <a:solidFill>
              <a:srgbClr val="76B99F">
                <a:alpha val="8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3" name="图片 82"/>
          <p:cNvPicPr>
            <a:picLocks noChangeAspect="1"/>
          </p:cNvPicPr>
          <p:nvPr/>
        </p:nvPicPr>
        <p:blipFill rotWithShape="1">
          <a:blip r:embed="rId1"/>
          <a:srcRect l="12328" b="29256"/>
          <a:stretch>
            <a:fillRect/>
          </a:stretch>
        </p:blipFill>
        <p:spPr>
          <a:xfrm>
            <a:off x="-1" y="4916147"/>
            <a:ext cx="3340092" cy="1941853"/>
          </a:xfrm>
          <a:prstGeom prst="rect">
            <a:avLst/>
          </a:prstGeom>
        </p:spPr>
      </p:pic>
      <p:pic>
        <p:nvPicPr>
          <p:cNvPr id="84" name="图片 83"/>
          <p:cNvPicPr>
            <a:picLocks noChangeAspect="1"/>
          </p:cNvPicPr>
          <p:nvPr/>
        </p:nvPicPr>
        <p:blipFill rotWithShape="1">
          <a:blip r:embed="rId1"/>
          <a:srcRect l="12328" b="29256"/>
          <a:stretch>
            <a:fillRect/>
          </a:stretch>
        </p:blipFill>
        <p:spPr>
          <a:xfrm flipH="1" flipV="1">
            <a:off x="8851908" y="0"/>
            <a:ext cx="3340092" cy="1941853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43890" y="982980"/>
            <a:ext cx="10476865" cy="47999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algn="l"/>
            <a:r>
              <a:rPr>
                <a:solidFill>
                  <a:schemeClr val="tx1"/>
                </a:solidFill>
                <a:latin typeface="汉仪书宋二简" panose="02010609000101010101" pitchFamily="49" charset="-122"/>
                <a:ea typeface="汉仪书宋二简" panose="02010609000101010101" pitchFamily="49" charset="-122"/>
                <a:sym typeface="+mn-ea"/>
              </a:rPr>
              <a:t>Spring官方提供的一些有关AOP的基本概念：</a:t>
            </a:r>
            <a:endParaRPr>
              <a:solidFill>
                <a:schemeClr val="tx1"/>
              </a:solidFill>
              <a:latin typeface="汉仪书宋二简" panose="02010609000101010101" pitchFamily="49" charset="-122"/>
              <a:ea typeface="汉仪书宋二简" panose="02010609000101010101" pitchFamily="49" charset="-122"/>
              <a:sym typeface="+mn-ea"/>
            </a:endParaRPr>
          </a:p>
          <a:p>
            <a:pPr algn="l"/>
            <a:r>
              <a:rPr>
                <a:solidFill>
                  <a:schemeClr val="tx1"/>
                </a:solidFill>
                <a:latin typeface="汉仪书宋二简" panose="02010609000101010101" pitchFamily="49" charset="-122"/>
                <a:ea typeface="汉仪书宋二简" panose="02010609000101010101" pitchFamily="49" charset="-122"/>
                <a:sym typeface="+mn-ea"/>
              </a:rPr>
              <a:t>1. </a:t>
            </a:r>
            <a:r>
              <a:rPr b="1">
                <a:solidFill>
                  <a:schemeClr val="tx1"/>
                </a:solidFill>
                <a:latin typeface="汉仪书宋二简" panose="02010609000101010101" pitchFamily="49" charset="-122"/>
                <a:ea typeface="汉仪书宋二简" panose="02010609000101010101" pitchFamily="49" charset="-122"/>
                <a:sym typeface="+mn-ea"/>
              </a:rPr>
              <a:t>通知（Advice）</a:t>
            </a:r>
            <a:r>
              <a:rPr>
                <a:solidFill>
                  <a:schemeClr val="tx1"/>
                </a:solidFill>
                <a:latin typeface="汉仪书宋二简" panose="02010609000101010101" pitchFamily="49" charset="-122"/>
                <a:ea typeface="汉仪书宋二简" panose="02010609000101010101" pitchFamily="49" charset="-122"/>
                <a:sym typeface="+mn-ea"/>
              </a:rPr>
              <a:t>: AOP框架中的</a:t>
            </a:r>
            <a:r>
              <a:rPr b="1">
                <a:solidFill>
                  <a:schemeClr val="tx1"/>
                </a:solidFill>
                <a:latin typeface="汉仪书宋二简" panose="02010609000101010101" pitchFamily="49" charset="-122"/>
                <a:ea typeface="汉仪书宋二简" panose="02010609000101010101" pitchFamily="49" charset="-122"/>
                <a:sym typeface="+mn-ea"/>
              </a:rPr>
              <a:t>增强处理</a:t>
            </a:r>
            <a:r>
              <a:rPr>
                <a:solidFill>
                  <a:schemeClr val="tx1"/>
                </a:solidFill>
                <a:latin typeface="汉仪书宋二简" panose="02010609000101010101" pitchFamily="49" charset="-122"/>
                <a:ea typeface="汉仪书宋二简" panose="02010609000101010101" pitchFamily="49" charset="-122"/>
                <a:sym typeface="+mn-ea"/>
              </a:rPr>
              <a:t>。通知描述了切面何时执行以及如何执行增强处理；通知类型，主要有以下几种：</a:t>
            </a:r>
            <a:endParaRPr>
              <a:solidFill>
                <a:schemeClr val="tx1"/>
              </a:solidFill>
              <a:latin typeface="汉仪书宋二简" panose="02010609000101010101" pitchFamily="49" charset="-122"/>
              <a:ea typeface="汉仪书宋二简" panose="02010609000101010101" pitchFamily="49" charset="-122"/>
              <a:sym typeface="+mn-ea"/>
            </a:endParaRPr>
          </a:p>
          <a:p>
            <a:pPr algn="l"/>
            <a:r>
              <a:rPr>
                <a:solidFill>
                  <a:schemeClr val="tx1"/>
                </a:solidFill>
                <a:latin typeface="汉仪书宋二简" panose="02010609000101010101" pitchFamily="49" charset="-122"/>
                <a:ea typeface="汉仪书宋二简" panose="02010609000101010101" pitchFamily="49" charset="-122"/>
                <a:sym typeface="+mn-ea"/>
              </a:rPr>
              <a:t>- Before ：前置通知，在连接点方法前调用；对应Spring中@Before注解</a:t>
            </a:r>
            <a:endParaRPr>
              <a:solidFill>
                <a:schemeClr val="tx1"/>
              </a:solidFill>
              <a:latin typeface="汉仪书宋二简" panose="02010609000101010101" pitchFamily="49" charset="-122"/>
              <a:ea typeface="汉仪书宋二简" panose="02010609000101010101" pitchFamily="49" charset="-122"/>
              <a:sym typeface="+mn-ea"/>
            </a:endParaRPr>
          </a:p>
          <a:p>
            <a:pPr algn="l"/>
            <a:r>
              <a:rPr>
                <a:solidFill>
                  <a:schemeClr val="tx1"/>
                </a:solidFill>
                <a:latin typeface="汉仪书宋二简" panose="02010609000101010101" pitchFamily="49" charset="-122"/>
                <a:ea typeface="汉仪书宋二简" panose="02010609000101010101" pitchFamily="49" charset="-122"/>
                <a:sym typeface="+mn-ea"/>
              </a:rPr>
              <a:t>- After ：后置通知，在连接点方法后调用；对应Spring中的@After注解</a:t>
            </a:r>
            <a:endParaRPr>
              <a:solidFill>
                <a:schemeClr val="tx1"/>
              </a:solidFill>
              <a:latin typeface="汉仪书宋二简" panose="02010609000101010101" pitchFamily="49" charset="-122"/>
              <a:ea typeface="汉仪书宋二简" panose="02010609000101010101" pitchFamily="49" charset="-122"/>
              <a:sym typeface="+mn-ea"/>
            </a:endParaRPr>
          </a:p>
          <a:p>
            <a:pPr algn="l"/>
            <a:r>
              <a:rPr>
                <a:solidFill>
                  <a:schemeClr val="tx1"/>
                </a:solidFill>
                <a:latin typeface="汉仪书宋二简" panose="02010609000101010101" pitchFamily="49" charset="-122"/>
                <a:ea typeface="汉仪书宋二简" panose="02010609000101010101" pitchFamily="49" charset="-122"/>
                <a:sym typeface="+mn-ea"/>
              </a:rPr>
              <a:t>- AfterReturning：返回通知，在连接点方法</a:t>
            </a:r>
            <a:r>
              <a:rPr b="1">
                <a:solidFill>
                  <a:schemeClr val="tx1"/>
                </a:solidFill>
                <a:latin typeface="汉仪书宋二简" panose="02010609000101010101" pitchFamily="49" charset="-122"/>
                <a:ea typeface="汉仪书宋二简" panose="02010609000101010101" pitchFamily="49" charset="-122"/>
                <a:sym typeface="+mn-ea"/>
              </a:rPr>
              <a:t>执行并正常返回后调用</a:t>
            </a:r>
            <a:r>
              <a:rPr>
                <a:solidFill>
                  <a:schemeClr val="tx1"/>
                </a:solidFill>
                <a:latin typeface="汉仪书宋二简" panose="02010609000101010101" pitchFamily="49" charset="-122"/>
                <a:ea typeface="汉仪书宋二简" panose="02010609000101010101" pitchFamily="49" charset="-122"/>
                <a:sym typeface="+mn-ea"/>
              </a:rPr>
              <a:t>，要求连接点方法在执行过程中没有发生异常；对应Spring中的@AfterReturning注解</a:t>
            </a:r>
            <a:endParaRPr>
              <a:solidFill>
                <a:schemeClr val="tx1"/>
              </a:solidFill>
              <a:latin typeface="汉仪书宋二简" panose="02010609000101010101" pitchFamily="49" charset="-122"/>
              <a:ea typeface="汉仪书宋二简" panose="02010609000101010101" pitchFamily="49" charset="-122"/>
              <a:sym typeface="+mn-ea"/>
            </a:endParaRPr>
          </a:p>
          <a:p>
            <a:pPr algn="l"/>
            <a:r>
              <a:rPr>
                <a:solidFill>
                  <a:schemeClr val="tx1"/>
                </a:solidFill>
                <a:latin typeface="汉仪书宋二简" panose="02010609000101010101" pitchFamily="49" charset="-122"/>
                <a:ea typeface="汉仪书宋二简" panose="02010609000101010101" pitchFamily="49" charset="-122"/>
                <a:sym typeface="+mn-ea"/>
              </a:rPr>
              <a:t>- AfterThrowing：异常通知，当连接点方法异常时调用；对应Spring中的@AfterThrowing注解</a:t>
            </a:r>
            <a:endParaRPr>
              <a:solidFill>
                <a:schemeClr val="tx1"/>
              </a:solidFill>
              <a:latin typeface="汉仪书宋二简" panose="02010609000101010101" pitchFamily="49" charset="-122"/>
              <a:ea typeface="汉仪书宋二简" panose="02010609000101010101" pitchFamily="49" charset="-122"/>
              <a:sym typeface="+mn-ea"/>
            </a:endParaRPr>
          </a:p>
          <a:p>
            <a:pPr algn="l"/>
            <a:r>
              <a:rPr>
                <a:solidFill>
                  <a:schemeClr val="tx1"/>
                </a:solidFill>
                <a:latin typeface="汉仪书宋二简" panose="02010609000101010101" pitchFamily="49" charset="-122"/>
                <a:ea typeface="汉仪书宋二简" panose="02010609000101010101" pitchFamily="49" charset="-122"/>
                <a:sym typeface="+mn-ea"/>
              </a:rPr>
              <a:t>- Around：环绕通知，它将覆盖原有方法，但是允许你通过反射调用原有方法；对应Spring中的@Around注解；</a:t>
            </a:r>
            <a:endParaRPr>
              <a:solidFill>
                <a:schemeClr val="tx1"/>
              </a:solidFill>
              <a:latin typeface="汉仪书宋二简" panose="02010609000101010101" pitchFamily="49" charset="-122"/>
              <a:ea typeface="汉仪书宋二简" panose="02010609000101010101" pitchFamily="49" charset="-122"/>
              <a:sym typeface="+mn-ea"/>
            </a:endParaRPr>
          </a:p>
          <a:p>
            <a:pPr algn="l"/>
            <a:r>
              <a:rPr>
                <a:solidFill>
                  <a:schemeClr val="tx1"/>
                </a:solidFill>
                <a:latin typeface="汉仪书宋二简" panose="02010609000101010101" pitchFamily="49" charset="-122"/>
                <a:ea typeface="汉仪书宋二简" panose="02010609000101010101" pitchFamily="49" charset="-122"/>
                <a:sym typeface="+mn-ea"/>
              </a:rPr>
              <a:t>2. 连接点（Join Point）: 连接点表示应用执行过程中能够插入切面的一个点，这个点可以是方法的调用、异常的抛出。在 Spring AOP 中，连接点总是方法的调用，可以说目标对象中的方法就是一个连接点</a:t>
            </a:r>
            <a:endParaRPr>
              <a:solidFill>
                <a:schemeClr val="tx1"/>
              </a:solidFill>
              <a:latin typeface="汉仪书宋二简" panose="02010609000101010101" pitchFamily="49" charset="-122"/>
              <a:ea typeface="汉仪书宋二简" panose="02010609000101010101" pitchFamily="49" charset="-122"/>
              <a:sym typeface="+mn-ea"/>
            </a:endParaRPr>
          </a:p>
          <a:p>
            <a:pPr algn="l"/>
            <a:r>
              <a:rPr>
                <a:solidFill>
                  <a:schemeClr val="tx1"/>
                </a:solidFill>
                <a:latin typeface="汉仪书宋二简" panose="02010609000101010101" pitchFamily="49" charset="-122"/>
                <a:ea typeface="汉仪书宋二简" panose="02010609000101010101" pitchFamily="49" charset="-122"/>
                <a:sym typeface="+mn-ea"/>
              </a:rPr>
              <a:t>3. 切点（Pointcut）: 就是连接点的集合；对应Spring中的 @Pointcut注解</a:t>
            </a:r>
            <a:endParaRPr>
              <a:solidFill>
                <a:schemeClr val="tx1"/>
              </a:solidFill>
              <a:latin typeface="汉仪书宋二简" panose="02010609000101010101" pitchFamily="49" charset="-122"/>
              <a:ea typeface="汉仪书宋二简" panose="02010609000101010101" pitchFamily="49" charset="-122"/>
              <a:sym typeface="+mn-ea"/>
            </a:endParaRPr>
          </a:p>
          <a:p>
            <a:pPr algn="l"/>
            <a:r>
              <a:rPr>
                <a:solidFill>
                  <a:schemeClr val="tx1"/>
                </a:solidFill>
                <a:latin typeface="汉仪书宋二简" panose="02010609000101010101" pitchFamily="49" charset="-122"/>
                <a:ea typeface="汉仪书宋二简" panose="02010609000101010101" pitchFamily="49" charset="-122"/>
                <a:sym typeface="+mn-ea"/>
              </a:rPr>
              <a:t>4. 切面（Aspect）: 切面是通知和切点的结合；对应Spring中的注解 @Aspect修饰的一个类</a:t>
            </a:r>
            <a:endParaRPr>
              <a:solidFill>
                <a:schemeClr val="tx1"/>
              </a:solidFill>
              <a:latin typeface="汉仪书宋二简" panose="02010609000101010101" pitchFamily="49" charset="-122"/>
              <a:ea typeface="汉仪书宋二简" panose="02010609000101010101" pitchFamily="49" charset="-122"/>
              <a:sym typeface="+mn-ea"/>
            </a:endParaRPr>
          </a:p>
          <a:p>
            <a:pPr algn="l"/>
            <a:r>
              <a:rPr>
                <a:solidFill>
                  <a:schemeClr val="tx1"/>
                </a:solidFill>
                <a:latin typeface="汉仪书宋二简" panose="02010609000101010101" pitchFamily="49" charset="-122"/>
                <a:ea typeface="汉仪书宋二简" panose="02010609000101010101" pitchFamily="49" charset="-122"/>
                <a:sym typeface="+mn-ea"/>
              </a:rPr>
              <a:t>5. 目标对象（Target object）：即被代理的对象</a:t>
            </a:r>
            <a:endParaRPr>
              <a:solidFill>
                <a:schemeClr val="tx1"/>
              </a:solidFill>
              <a:latin typeface="汉仪书宋二简" panose="02010609000101010101" pitchFamily="49" charset="-122"/>
              <a:ea typeface="汉仪书宋二简" panose="02010609000101010101" pitchFamily="49" charset="-122"/>
              <a:sym typeface="+mn-ea"/>
            </a:endParaRPr>
          </a:p>
          <a:p>
            <a:pPr algn="l"/>
            <a:r>
              <a:rPr>
                <a:solidFill>
                  <a:schemeClr val="tx1"/>
                </a:solidFill>
                <a:latin typeface="汉仪书宋二简" panose="02010609000101010101" pitchFamily="49" charset="-122"/>
                <a:ea typeface="汉仪书宋二简" panose="02010609000101010101" pitchFamily="49" charset="-122"/>
                <a:sym typeface="+mn-ea"/>
              </a:rPr>
              <a:t>6. 代理对象（AOP proxy）：包含了目标对象的代码和增强后的代码的那个对象</a:t>
            </a:r>
            <a:endParaRPr>
              <a:solidFill>
                <a:schemeClr val="tx1"/>
              </a:solidFill>
              <a:latin typeface="汉仪书宋二简" panose="02010609000101010101" pitchFamily="49" charset="-122"/>
              <a:ea typeface="汉仪书宋二简" panose="0201060900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FB99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30415" y="241906"/>
            <a:ext cx="11731171" cy="6374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 flipH="1" flipV="1">
            <a:off x="11231688" y="5895128"/>
            <a:ext cx="916760" cy="916759"/>
            <a:chOff x="34490" y="45962"/>
            <a:chExt cx="916760" cy="916759"/>
          </a:xfrm>
        </p:grpSpPr>
        <p:sp>
          <p:nvSpPr>
            <p:cNvPr id="5" name="直角三角形 4"/>
            <p:cNvSpPr/>
            <p:nvPr/>
          </p:nvSpPr>
          <p:spPr>
            <a:xfrm rot="18898867">
              <a:off x="414222" y="45962"/>
              <a:ext cx="537028" cy="537028"/>
            </a:xfrm>
            <a:prstGeom prst="rtTriangle">
              <a:avLst/>
            </a:prstGeom>
            <a:solidFill>
              <a:srgbClr val="8DC8B0">
                <a:alpha val="8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直角三角形 5"/>
            <p:cNvSpPr/>
            <p:nvPr/>
          </p:nvSpPr>
          <p:spPr>
            <a:xfrm rot="18898751" flipH="1">
              <a:off x="34490" y="425693"/>
              <a:ext cx="537028" cy="537028"/>
            </a:xfrm>
            <a:prstGeom prst="rtTriangle">
              <a:avLst/>
            </a:prstGeom>
            <a:solidFill>
              <a:srgbClr val="76B99F">
                <a:alpha val="8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12061" y="323850"/>
            <a:ext cx="7212689" cy="3884937"/>
            <a:chOff x="312061" y="323850"/>
            <a:chExt cx="7212689" cy="3884937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166785" y="323850"/>
              <a:ext cx="6357965" cy="0"/>
            </a:xfrm>
            <a:prstGeom prst="line">
              <a:avLst/>
            </a:prstGeom>
            <a:ln w="12700">
              <a:solidFill>
                <a:srgbClr val="6FB99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312061" y="1150295"/>
              <a:ext cx="0" cy="3058492"/>
            </a:xfrm>
            <a:prstGeom prst="line">
              <a:avLst/>
            </a:prstGeom>
            <a:ln w="12700">
              <a:solidFill>
                <a:srgbClr val="6FB99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 flipH="1" flipV="1">
            <a:off x="4667245" y="2606550"/>
            <a:ext cx="7212689" cy="3884937"/>
            <a:chOff x="312061" y="323850"/>
            <a:chExt cx="7212689" cy="3884937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1166785" y="323850"/>
              <a:ext cx="6357965" cy="0"/>
            </a:xfrm>
            <a:prstGeom prst="line">
              <a:avLst/>
            </a:prstGeom>
            <a:ln w="12700">
              <a:solidFill>
                <a:srgbClr val="6FB99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312061" y="1150295"/>
              <a:ext cx="0" cy="3058492"/>
            </a:xfrm>
            <a:prstGeom prst="line">
              <a:avLst/>
            </a:prstGeom>
            <a:ln w="12700">
              <a:solidFill>
                <a:srgbClr val="6FB99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45528" y="60171"/>
            <a:ext cx="916760" cy="916759"/>
            <a:chOff x="34490" y="45962"/>
            <a:chExt cx="916760" cy="916759"/>
          </a:xfrm>
        </p:grpSpPr>
        <p:sp>
          <p:nvSpPr>
            <p:cNvPr id="14" name="直角三角形 13"/>
            <p:cNvSpPr/>
            <p:nvPr/>
          </p:nvSpPr>
          <p:spPr>
            <a:xfrm rot="18898867">
              <a:off x="414222" y="45962"/>
              <a:ext cx="537028" cy="537028"/>
            </a:xfrm>
            <a:prstGeom prst="rtTriangle">
              <a:avLst/>
            </a:prstGeom>
            <a:solidFill>
              <a:srgbClr val="8DC8B0">
                <a:alpha val="8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直角三角形 14"/>
            <p:cNvSpPr/>
            <p:nvPr/>
          </p:nvSpPr>
          <p:spPr>
            <a:xfrm rot="18898751" flipH="1">
              <a:off x="34490" y="425693"/>
              <a:ext cx="537028" cy="537028"/>
            </a:xfrm>
            <a:prstGeom prst="rtTriangle">
              <a:avLst/>
            </a:prstGeom>
            <a:solidFill>
              <a:srgbClr val="76B99F">
                <a:alpha val="8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692910" y="2112645"/>
            <a:ext cx="8430895" cy="10147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6000">
                <a:solidFill>
                  <a:srgbClr val="6FB99B"/>
                </a:solidFill>
                <a:latin typeface="汉仪书宋二简" panose="02010609000101010101" pitchFamily="49" charset="-122"/>
                <a:ea typeface="汉仪书宋二简" panose="02010609000101010101" pitchFamily="49" charset="-122"/>
              </a:rPr>
              <a:t>AOP</a:t>
            </a:r>
            <a:r>
              <a:rPr lang="zh-CN" altLang="en-US" sz="6000">
                <a:solidFill>
                  <a:srgbClr val="6FB99B"/>
                </a:solidFill>
                <a:latin typeface="汉仪书宋二简" panose="02010609000101010101" pitchFamily="49" charset="-122"/>
                <a:ea typeface="汉仪书宋二简" panose="02010609000101010101" pitchFamily="49" charset="-122"/>
              </a:rPr>
              <a:t>简单实战演示：</a:t>
            </a:r>
            <a:endParaRPr lang="zh-CN" altLang="en-US" sz="6000">
              <a:solidFill>
                <a:srgbClr val="6FB99B"/>
              </a:solidFill>
              <a:latin typeface="汉仪书宋二简" panose="02010609000101010101" pitchFamily="49" charset="-122"/>
              <a:ea typeface="汉仪书宋二简" panose="02010609000101010101" pitchFamily="49" charset="-122"/>
            </a:endParaRPr>
          </a:p>
        </p:txBody>
      </p:sp>
      <p:pic>
        <p:nvPicPr>
          <p:cNvPr id="83" name="图片 82"/>
          <p:cNvPicPr>
            <a:picLocks noChangeAspect="1"/>
          </p:cNvPicPr>
          <p:nvPr/>
        </p:nvPicPr>
        <p:blipFill rotWithShape="1">
          <a:blip r:embed="rId1"/>
          <a:srcRect l="12328" b="29256"/>
          <a:stretch>
            <a:fillRect/>
          </a:stretch>
        </p:blipFill>
        <p:spPr>
          <a:xfrm>
            <a:off x="-1" y="4916147"/>
            <a:ext cx="3340092" cy="1941853"/>
          </a:xfrm>
          <a:prstGeom prst="rect">
            <a:avLst/>
          </a:prstGeom>
        </p:spPr>
      </p:pic>
      <p:pic>
        <p:nvPicPr>
          <p:cNvPr id="84" name="图片 83"/>
          <p:cNvPicPr>
            <a:picLocks noChangeAspect="1"/>
          </p:cNvPicPr>
          <p:nvPr/>
        </p:nvPicPr>
        <p:blipFill rotWithShape="1">
          <a:blip r:embed="rId1"/>
          <a:srcRect l="12328" b="29256"/>
          <a:stretch>
            <a:fillRect/>
          </a:stretch>
        </p:blipFill>
        <p:spPr>
          <a:xfrm flipH="1" flipV="1">
            <a:off x="8851908" y="0"/>
            <a:ext cx="3340092" cy="194185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FB99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30415" y="241906"/>
            <a:ext cx="11731171" cy="6374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/>
          <a:srcRect l="12328" b="29256"/>
          <a:stretch>
            <a:fillRect/>
          </a:stretch>
        </p:blipFill>
        <p:spPr>
          <a:xfrm>
            <a:off x="-1" y="4063999"/>
            <a:ext cx="4805832" cy="279400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1"/>
          <a:srcRect l="12328" b="29256"/>
          <a:stretch>
            <a:fillRect/>
          </a:stretch>
        </p:blipFill>
        <p:spPr>
          <a:xfrm flipH="1" flipV="1">
            <a:off x="7922924" y="0"/>
            <a:ext cx="4269076" cy="2481943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43552" y="46113"/>
            <a:ext cx="12104896" cy="6765774"/>
            <a:chOff x="49004" y="60476"/>
            <a:chExt cx="12104896" cy="6765774"/>
          </a:xfrm>
        </p:grpSpPr>
        <p:grpSp>
          <p:nvGrpSpPr>
            <p:cNvPr id="24" name="组合 23"/>
            <p:cNvGrpSpPr/>
            <p:nvPr/>
          </p:nvGrpSpPr>
          <p:grpSpPr>
            <a:xfrm>
              <a:off x="49004" y="60476"/>
              <a:ext cx="916760" cy="916759"/>
              <a:chOff x="34490" y="45962"/>
              <a:chExt cx="916760" cy="916759"/>
            </a:xfrm>
          </p:grpSpPr>
          <p:sp>
            <p:nvSpPr>
              <p:cNvPr id="19" name="直角三角形 18"/>
              <p:cNvSpPr/>
              <p:nvPr/>
            </p:nvSpPr>
            <p:spPr>
              <a:xfrm rot="18898867">
                <a:off x="414222" y="45962"/>
                <a:ext cx="537028" cy="537028"/>
              </a:xfrm>
              <a:prstGeom prst="rtTriangle">
                <a:avLst/>
              </a:prstGeom>
              <a:solidFill>
                <a:srgbClr val="8DC8B0">
                  <a:alpha val="8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直角三角形 32"/>
              <p:cNvSpPr/>
              <p:nvPr/>
            </p:nvSpPr>
            <p:spPr>
              <a:xfrm rot="18898751" flipH="1">
                <a:off x="34490" y="425693"/>
                <a:ext cx="537028" cy="537028"/>
              </a:xfrm>
              <a:prstGeom prst="rtTriangle">
                <a:avLst/>
              </a:prstGeom>
              <a:solidFill>
                <a:srgbClr val="76B99F">
                  <a:alpha val="8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 flipH="1" flipV="1">
              <a:off x="11237140" y="5909491"/>
              <a:ext cx="916760" cy="916759"/>
              <a:chOff x="34490" y="45962"/>
              <a:chExt cx="916760" cy="916759"/>
            </a:xfrm>
          </p:grpSpPr>
          <p:sp>
            <p:nvSpPr>
              <p:cNvPr id="38" name="直角三角形 37"/>
              <p:cNvSpPr/>
              <p:nvPr/>
            </p:nvSpPr>
            <p:spPr>
              <a:xfrm rot="18898867">
                <a:off x="414222" y="45962"/>
                <a:ext cx="537028" cy="537028"/>
              </a:xfrm>
              <a:prstGeom prst="rtTriangle">
                <a:avLst/>
              </a:prstGeom>
              <a:solidFill>
                <a:srgbClr val="8DC8B0">
                  <a:alpha val="8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直角三角形 38"/>
              <p:cNvSpPr/>
              <p:nvPr/>
            </p:nvSpPr>
            <p:spPr>
              <a:xfrm rot="18898751" flipH="1">
                <a:off x="34490" y="425693"/>
                <a:ext cx="537028" cy="537028"/>
              </a:xfrm>
              <a:prstGeom prst="rtTriangle">
                <a:avLst/>
              </a:prstGeom>
              <a:solidFill>
                <a:srgbClr val="76B99F">
                  <a:alpha val="8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312061" y="323850"/>
            <a:ext cx="7212689" cy="3884937"/>
            <a:chOff x="312061" y="323850"/>
            <a:chExt cx="7212689" cy="3884937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1166785" y="323850"/>
              <a:ext cx="6357965" cy="0"/>
            </a:xfrm>
            <a:prstGeom prst="line">
              <a:avLst/>
            </a:prstGeom>
            <a:ln w="12700">
              <a:solidFill>
                <a:srgbClr val="6FB99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312061" y="1150295"/>
              <a:ext cx="0" cy="3058492"/>
            </a:xfrm>
            <a:prstGeom prst="line">
              <a:avLst/>
            </a:prstGeom>
            <a:ln w="12700">
              <a:solidFill>
                <a:srgbClr val="6FB99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/>
        </p:nvGrpSpPr>
        <p:grpSpPr>
          <a:xfrm flipH="1" flipV="1">
            <a:off x="4667245" y="2606550"/>
            <a:ext cx="7212689" cy="3884937"/>
            <a:chOff x="312061" y="323850"/>
            <a:chExt cx="7212689" cy="3884937"/>
          </a:xfrm>
        </p:grpSpPr>
        <p:cxnSp>
          <p:nvCxnSpPr>
            <p:cNvPr id="47" name="直接连接符 46"/>
            <p:cNvCxnSpPr/>
            <p:nvPr/>
          </p:nvCxnSpPr>
          <p:spPr>
            <a:xfrm>
              <a:off x="1166785" y="323850"/>
              <a:ext cx="6357965" cy="0"/>
            </a:xfrm>
            <a:prstGeom prst="line">
              <a:avLst/>
            </a:prstGeom>
            <a:ln w="12700">
              <a:solidFill>
                <a:srgbClr val="6FB99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312061" y="1150295"/>
              <a:ext cx="0" cy="3058492"/>
            </a:xfrm>
            <a:prstGeom prst="line">
              <a:avLst/>
            </a:prstGeom>
            <a:ln w="12700">
              <a:solidFill>
                <a:srgbClr val="6FB99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2859561" y="1410254"/>
            <a:ext cx="6663378" cy="2305715"/>
            <a:chOff x="2778648" y="1524554"/>
            <a:chExt cx="6663378" cy="2305715"/>
          </a:xfrm>
        </p:grpSpPr>
        <p:sp>
          <p:nvSpPr>
            <p:cNvPr id="50" name="文本框 49"/>
            <p:cNvSpPr txBox="1"/>
            <p:nvPr/>
          </p:nvSpPr>
          <p:spPr>
            <a:xfrm>
              <a:off x="2778648" y="1524554"/>
              <a:ext cx="1646183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0" lang="zh-CN" altLang="en-US" sz="11500" b="0" i="0" u="none" strike="noStrike" kern="1200" cap="none" spc="0" normalizeH="0" baseline="0" noProof="0">
                  <a:ln>
                    <a:noFill/>
                  </a:ln>
                  <a:solidFill>
                    <a:srgbClr val="6FB99B"/>
                  </a:solidFill>
                  <a:effectLst/>
                  <a:uLnTx/>
                  <a:uFillTx/>
                  <a:latin typeface="汉仪书宋二简" panose="02010609000101010101" pitchFamily="49" charset="-122"/>
                  <a:ea typeface="汉仪书宋二简" panose="02010609000101010101" pitchFamily="49" charset="-122"/>
                  <a:cs typeface="+mn-cs"/>
                </a:rPr>
                <a:t>感</a:t>
              </a:r>
              <a:endParaRPr lang="zh-CN" altLang="en-US" sz="11500">
                <a:solidFill>
                  <a:srgbClr val="6FB99B"/>
                </a:solidFill>
                <a:latin typeface="汉仪书宋二简" panose="02010609000101010101" pitchFamily="49" charset="-122"/>
                <a:ea typeface="汉仪书宋二简" panose="02010609000101010101" pitchFamily="49" charset="-122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4374418" y="1649485"/>
              <a:ext cx="121058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zh-CN" altLang="en-US" sz="8000" b="0" i="0" u="none" strike="noStrike" kern="1200" cap="none" spc="0" normalizeH="0" baseline="0" noProof="0">
                  <a:ln>
                    <a:noFill/>
                  </a:ln>
                  <a:solidFill>
                    <a:srgbClr val="6FB99B"/>
                  </a:solidFill>
                  <a:effectLst/>
                  <a:uLnTx/>
                  <a:uFillTx/>
                  <a:latin typeface="汉仪书宋二简" panose="02010609000101010101" pitchFamily="49" charset="-122"/>
                  <a:ea typeface="汉仪书宋二简" panose="02010609000101010101" pitchFamily="49" charset="-122"/>
                  <a:cs typeface="+mn-cs"/>
                </a:rPr>
                <a:t>谢</a:t>
              </a:r>
              <a:endParaRPr lang="zh-CN" altLang="en-US" sz="8000">
                <a:solidFill>
                  <a:srgbClr val="6FB99B"/>
                </a:solidFill>
                <a:latin typeface="汉仪书宋二简" panose="02010609000101010101" pitchFamily="49" charset="-122"/>
                <a:ea typeface="汉仪书宋二简" panose="02010609000101010101" pitchFamily="49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5366679" y="2010617"/>
              <a:ext cx="1415772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zh-CN" altLang="en-US" sz="9600" b="0" i="0" u="none" strike="noStrike" kern="1200" cap="none" spc="0" normalizeH="0" baseline="0" noProof="0">
                  <a:ln>
                    <a:noFill/>
                  </a:ln>
                  <a:solidFill>
                    <a:srgbClr val="6FB99B"/>
                  </a:solidFill>
                  <a:effectLst/>
                  <a:uLnTx/>
                  <a:uFillTx/>
                  <a:latin typeface="汉仪书宋二简" panose="02010609000101010101" pitchFamily="49" charset="-122"/>
                  <a:ea typeface="汉仪书宋二简" panose="02010609000101010101" pitchFamily="49" charset="-122"/>
                  <a:cs typeface="+mn-cs"/>
                </a:rPr>
                <a:t>你</a:t>
              </a:r>
              <a:endParaRPr lang="zh-CN" altLang="en-US" sz="9600">
                <a:solidFill>
                  <a:srgbClr val="6FB99B"/>
                </a:solidFill>
                <a:latin typeface="汉仪书宋二简" panose="02010609000101010101" pitchFamily="49" charset="-122"/>
                <a:ea typeface="汉仪书宋二简" panose="02010609000101010101" pitchFamily="49" charset="-122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581000" y="1660970"/>
              <a:ext cx="1415772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zh-CN" altLang="en-US" sz="9600" b="0" i="0" u="none" strike="noStrike" kern="1200" cap="none" spc="0" normalizeH="0" baseline="0" noProof="0">
                  <a:ln>
                    <a:noFill/>
                  </a:ln>
                  <a:solidFill>
                    <a:srgbClr val="6FB99B"/>
                  </a:solidFill>
                  <a:effectLst/>
                  <a:uLnTx/>
                  <a:uFillTx/>
                  <a:latin typeface="汉仪书宋二简" panose="02010609000101010101" pitchFamily="49" charset="-122"/>
                  <a:ea typeface="汉仪书宋二简" panose="02010609000101010101" pitchFamily="49" charset="-122"/>
                  <a:cs typeface="+mn-cs"/>
                </a:rPr>
                <a:t>聆</a:t>
              </a:r>
              <a:endParaRPr lang="zh-CN" altLang="en-US" sz="9600">
                <a:solidFill>
                  <a:srgbClr val="6FB99B"/>
                </a:solidFill>
                <a:latin typeface="汉仪书宋二简" panose="02010609000101010101" pitchFamily="49" charset="-122"/>
                <a:ea typeface="汉仪书宋二简" panose="02010609000101010101" pitchFamily="49" charset="-122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8026254" y="2260609"/>
              <a:ext cx="1415772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zh-CN" altLang="en-US" sz="9600" b="0" i="0" u="none" strike="noStrike" kern="1200" cap="none" spc="0" normalizeH="0" baseline="0" noProof="0">
                  <a:ln>
                    <a:noFill/>
                  </a:ln>
                  <a:solidFill>
                    <a:srgbClr val="6FB99B"/>
                  </a:solidFill>
                  <a:effectLst/>
                  <a:uLnTx/>
                  <a:uFillTx/>
                  <a:latin typeface="汉仪书宋二简" panose="02010609000101010101" pitchFamily="49" charset="-122"/>
                  <a:ea typeface="汉仪书宋二简" panose="02010609000101010101" pitchFamily="49" charset="-122"/>
                  <a:cs typeface="+mn-cs"/>
                </a:rPr>
                <a:t>听</a:t>
              </a:r>
              <a:endParaRPr lang="zh-CN" altLang="en-US" sz="9600">
                <a:solidFill>
                  <a:srgbClr val="6FB99B"/>
                </a:solidFill>
                <a:latin typeface="汉仪书宋二简" panose="02010609000101010101" pitchFamily="49" charset="-122"/>
                <a:ea typeface="汉仪书宋二简" panose="02010609000101010101" pitchFamily="49" charset="-122"/>
              </a:endParaRPr>
            </a:p>
          </p:txBody>
        </p:sp>
        <p:sp>
          <p:nvSpPr>
            <p:cNvPr id="36" name="弧形 35"/>
            <p:cNvSpPr/>
            <p:nvPr/>
          </p:nvSpPr>
          <p:spPr>
            <a:xfrm>
              <a:off x="6474224" y="1790216"/>
              <a:ext cx="1596386" cy="1596386"/>
            </a:xfrm>
            <a:prstGeom prst="arc">
              <a:avLst>
                <a:gd name="adj1" fmla="val 18876638"/>
                <a:gd name="adj2" fmla="val 7323159"/>
              </a:avLst>
            </a:prstGeom>
            <a:ln>
              <a:solidFill>
                <a:srgbClr val="6FB9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弧形 55"/>
            <p:cNvSpPr/>
            <p:nvPr/>
          </p:nvSpPr>
          <p:spPr>
            <a:xfrm>
              <a:off x="6632652" y="2062324"/>
              <a:ext cx="1250722" cy="1250722"/>
            </a:xfrm>
            <a:prstGeom prst="arc">
              <a:avLst>
                <a:gd name="adj1" fmla="val 3168470"/>
                <a:gd name="adj2" fmla="val 7323159"/>
              </a:avLst>
            </a:prstGeom>
            <a:ln>
              <a:solidFill>
                <a:srgbClr val="6FB9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40" name="Picture 16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44" t="6574" r="6150" b="20460"/>
            <a:stretch>
              <a:fillRect/>
            </a:stretch>
          </p:blipFill>
          <p:spPr bwMode="auto">
            <a:xfrm>
              <a:off x="3474969" y="1586942"/>
              <a:ext cx="342205" cy="299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395"/>
            <a:stretch>
              <a:fillRect/>
            </a:stretch>
          </p:blipFill>
          <p:spPr bwMode="auto">
            <a:xfrm>
              <a:off x="6349558" y="2302203"/>
              <a:ext cx="257287" cy="221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/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858" b="78769"/>
            <a:stretch>
              <a:fillRect/>
            </a:stretch>
          </p:blipFill>
          <p:spPr bwMode="auto">
            <a:xfrm>
              <a:off x="4211057" y="3134717"/>
              <a:ext cx="1067441" cy="100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20"/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858" b="78769"/>
            <a:stretch>
              <a:fillRect/>
            </a:stretch>
          </p:blipFill>
          <p:spPr bwMode="auto">
            <a:xfrm>
              <a:off x="4211057" y="3250179"/>
              <a:ext cx="1067441" cy="100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04" t="4723" r="9112" b="15662"/>
            <a:stretch>
              <a:fillRect/>
            </a:stretch>
          </p:blipFill>
          <p:spPr bwMode="auto">
            <a:xfrm>
              <a:off x="6906631" y="1691980"/>
              <a:ext cx="346724" cy="3533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8" name="Picture 2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49" t="4588" r="30390" b="15662"/>
          <a:stretch>
            <a:fillRect/>
          </a:stretch>
        </p:blipFill>
        <p:spPr bwMode="auto">
          <a:xfrm rot="7609125" flipH="1">
            <a:off x="6364974" y="840872"/>
            <a:ext cx="259618" cy="53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文本框 40"/>
          <p:cNvSpPr txBox="1"/>
          <p:nvPr/>
        </p:nvSpPr>
        <p:spPr>
          <a:xfrm>
            <a:off x="3693084" y="3581431"/>
            <a:ext cx="480583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>
                <a:solidFill>
                  <a:srgbClr val="6FB99B"/>
                </a:solidFill>
                <a:latin typeface="汉仪书宋二简" panose="02010609000101010101" pitchFamily="49" charset="-122"/>
                <a:ea typeface="汉仪书宋二简" panose="02010609000101010101" pitchFamily="49" charset="-122"/>
              </a:rPr>
              <a:t>小清新工作汇报PPT模板</a:t>
            </a:r>
            <a:endParaRPr lang="zh-CN" altLang="en-US" sz="2400">
              <a:solidFill>
                <a:srgbClr val="6FB99B"/>
              </a:solidFill>
              <a:latin typeface="汉仪书宋二简" panose="02010609000101010101" pitchFamily="49" charset="-122"/>
              <a:ea typeface="汉仪书宋二简" panose="02010609000101010101" pitchFamily="49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2446020" y="3840480"/>
            <a:ext cx="7299960" cy="0"/>
            <a:chOff x="2484120" y="3840480"/>
            <a:chExt cx="7299960" cy="0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2484120" y="3840480"/>
              <a:ext cx="1143000" cy="0"/>
            </a:xfrm>
            <a:prstGeom prst="line">
              <a:avLst/>
            </a:prstGeom>
            <a:ln w="12700">
              <a:solidFill>
                <a:srgbClr val="6FB9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8641080" y="3840480"/>
              <a:ext cx="1143000" cy="0"/>
            </a:xfrm>
            <a:prstGeom prst="line">
              <a:avLst/>
            </a:prstGeom>
            <a:ln w="12700">
              <a:solidFill>
                <a:srgbClr val="6FB9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矩形: 圆角 48"/>
          <p:cNvSpPr/>
          <p:nvPr/>
        </p:nvSpPr>
        <p:spPr>
          <a:xfrm>
            <a:off x="4340466" y="4671284"/>
            <a:ext cx="3511068" cy="461665"/>
          </a:xfrm>
          <a:prstGeom prst="roundRect">
            <a:avLst>
              <a:gd name="adj" fmla="val 50000"/>
            </a:avLst>
          </a:prstGeom>
          <a:noFill/>
          <a:ln>
            <a:solidFill>
              <a:srgbClr val="6FB9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4666426" y="4671423"/>
            <a:ext cx="285914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>
                <a:solidFill>
                  <a:srgbClr val="6FB99B"/>
                </a:solidFill>
                <a:latin typeface="汉仪书宋二简" panose="02010609000101010101" pitchFamily="49" charset="-122"/>
                <a:ea typeface="汉仪书宋二简" panose="02010609000101010101" pitchFamily="49" charset="-122"/>
              </a:rPr>
              <a:t>汇报人：稻壳儿</a:t>
            </a:r>
            <a:endParaRPr lang="zh-CN" altLang="en-US" sz="2400">
              <a:solidFill>
                <a:srgbClr val="6FB99B"/>
              </a:solidFill>
              <a:latin typeface="汉仪书宋二简" panose="02010609000101010101" pitchFamily="49" charset="-122"/>
              <a:ea typeface="汉仪书宋二简" panose="0201060900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FB99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30415" y="241906"/>
            <a:ext cx="11731171" cy="6374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 flipH="1" flipV="1">
            <a:off x="11231688" y="5895128"/>
            <a:ext cx="916760" cy="916759"/>
            <a:chOff x="34490" y="45962"/>
            <a:chExt cx="916760" cy="916759"/>
          </a:xfrm>
        </p:grpSpPr>
        <p:sp>
          <p:nvSpPr>
            <p:cNvPr id="7" name="直角三角形 6"/>
            <p:cNvSpPr/>
            <p:nvPr/>
          </p:nvSpPr>
          <p:spPr>
            <a:xfrm rot="18898867">
              <a:off x="414222" y="45962"/>
              <a:ext cx="537028" cy="537028"/>
            </a:xfrm>
            <a:prstGeom prst="rtTriangle">
              <a:avLst/>
            </a:prstGeom>
            <a:solidFill>
              <a:srgbClr val="8DC8B0">
                <a:alpha val="8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直角三角形 7"/>
            <p:cNvSpPr/>
            <p:nvPr/>
          </p:nvSpPr>
          <p:spPr>
            <a:xfrm rot="18898751" flipH="1">
              <a:off x="34490" y="425693"/>
              <a:ext cx="537028" cy="537028"/>
            </a:xfrm>
            <a:prstGeom prst="rtTriangle">
              <a:avLst/>
            </a:prstGeom>
            <a:solidFill>
              <a:srgbClr val="76B99F">
                <a:alpha val="8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12061" y="323850"/>
            <a:ext cx="7212689" cy="3884937"/>
            <a:chOff x="312061" y="323850"/>
            <a:chExt cx="7212689" cy="3884937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1166785" y="323850"/>
              <a:ext cx="6357965" cy="0"/>
            </a:xfrm>
            <a:prstGeom prst="line">
              <a:avLst/>
            </a:prstGeom>
            <a:ln w="12700">
              <a:solidFill>
                <a:srgbClr val="6FB99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312061" y="1150295"/>
              <a:ext cx="0" cy="3058492"/>
            </a:xfrm>
            <a:prstGeom prst="line">
              <a:avLst/>
            </a:prstGeom>
            <a:ln w="12700">
              <a:solidFill>
                <a:srgbClr val="6FB99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 flipH="1" flipV="1">
            <a:off x="4667245" y="2606550"/>
            <a:ext cx="7212689" cy="3884937"/>
            <a:chOff x="312061" y="323850"/>
            <a:chExt cx="7212689" cy="3884937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1166785" y="323850"/>
              <a:ext cx="6357965" cy="0"/>
            </a:xfrm>
            <a:prstGeom prst="line">
              <a:avLst/>
            </a:prstGeom>
            <a:ln w="12700">
              <a:solidFill>
                <a:srgbClr val="6FB99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312061" y="1150295"/>
              <a:ext cx="0" cy="3058492"/>
            </a:xfrm>
            <a:prstGeom prst="line">
              <a:avLst/>
            </a:prstGeom>
            <a:ln w="12700">
              <a:solidFill>
                <a:srgbClr val="6FB99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1035816" y="874712"/>
            <a:ext cx="10165201" cy="4534878"/>
            <a:chOff x="1035816" y="874712"/>
            <a:chExt cx="10165201" cy="4534878"/>
          </a:xfrm>
        </p:grpSpPr>
        <p:grpSp>
          <p:nvGrpSpPr>
            <p:cNvPr id="38" name="组合 37"/>
            <p:cNvGrpSpPr/>
            <p:nvPr/>
          </p:nvGrpSpPr>
          <p:grpSpPr>
            <a:xfrm>
              <a:off x="1035816" y="2616810"/>
              <a:ext cx="10165201" cy="2792780"/>
              <a:chOff x="1035816" y="2426310"/>
              <a:chExt cx="10165201" cy="2792780"/>
            </a:xfrm>
          </p:grpSpPr>
          <p:grpSp>
            <p:nvGrpSpPr>
              <p:cNvPr id="40" name="组合 39"/>
              <p:cNvGrpSpPr/>
              <p:nvPr/>
            </p:nvGrpSpPr>
            <p:grpSpPr>
              <a:xfrm>
                <a:off x="1035816" y="2426310"/>
                <a:ext cx="4380734" cy="913180"/>
                <a:chOff x="2396447" y="2149909"/>
                <a:chExt cx="4380734" cy="913180"/>
              </a:xfrm>
            </p:grpSpPr>
            <p:sp>
              <p:nvSpPr>
                <p:cNvPr id="53" name="文本框 52"/>
                <p:cNvSpPr txBox="1"/>
                <p:nvPr/>
              </p:nvSpPr>
              <p:spPr>
                <a:xfrm>
                  <a:off x="3267554" y="2273019"/>
                  <a:ext cx="2985560" cy="523220"/>
                </a:xfrm>
                <a:prstGeom prst="rect">
                  <a:avLst/>
                </a:prstGeom>
                <a:noFill/>
              </p:spPr>
              <p:txBody>
                <a:bodyPr vert="horz" wrap="square" rtlCol="0">
                  <a:spAutoFit/>
                </a:bodyPr>
                <a:lstStyle/>
                <a:p>
                  <a:pPr algn="dist"/>
                  <a:r>
                    <a:rPr lang="zh-CN" altLang="en-US" sz="2800">
                      <a:solidFill>
                        <a:srgbClr val="6FB99B"/>
                      </a:solidFill>
                      <a:latin typeface="汉仪书宋二简" panose="02010609000101010101" pitchFamily="49" charset="-122"/>
                      <a:ea typeface="汉仪书宋二简" panose="02010609000101010101" pitchFamily="49" charset="-122"/>
                    </a:rPr>
                    <a:t>工作流程概括</a:t>
                  </a:r>
                  <a:endParaRPr lang="zh-CN" altLang="en-US" sz="2800">
                    <a:solidFill>
                      <a:srgbClr val="6FB99B"/>
                    </a:solidFill>
                    <a:latin typeface="汉仪书宋二简" panose="02010609000101010101" pitchFamily="49" charset="-122"/>
                    <a:ea typeface="汉仪书宋二简" panose="02010609000101010101" pitchFamily="49" charset="-122"/>
                  </a:endParaRPr>
                </a:p>
              </p:txBody>
            </p:sp>
            <p:sp>
              <p:nvSpPr>
                <p:cNvPr id="54" name="矩形 53"/>
                <p:cNvSpPr/>
                <p:nvPr/>
              </p:nvSpPr>
              <p:spPr>
                <a:xfrm>
                  <a:off x="2496556" y="2786090"/>
                  <a:ext cx="4280625" cy="276999"/>
                </a:xfrm>
                <a:prstGeom prst="rect">
                  <a:avLst/>
                </a:prstGeom>
              </p:spPr>
              <p:txBody>
                <a:bodyPr vert="horz" wrap="square">
                  <a:spAutoFit/>
                </a:bodyPr>
                <a:lstStyle/>
                <a:p>
                  <a:pPr algn="dist"/>
                  <a:r>
                    <a:rPr lang="en-US" altLang="zh-CN" sz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rPr>
                    <a:t>Lorem ipsum dolor sit amet, consectetuer adipiscing elit</a:t>
                  </a:r>
                  <a:endPara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endParaRPr>
                </a:p>
              </p:txBody>
            </p:sp>
            <p:sp>
              <p:nvSpPr>
                <p:cNvPr id="55" name="文本框 54"/>
                <p:cNvSpPr txBox="1"/>
                <p:nvPr/>
              </p:nvSpPr>
              <p:spPr>
                <a:xfrm>
                  <a:off x="2396447" y="2149909"/>
                  <a:ext cx="913394" cy="769441"/>
                </a:xfrm>
                <a:prstGeom prst="rect">
                  <a:avLst/>
                </a:prstGeom>
                <a:noFill/>
              </p:spPr>
              <p:txBody>
                <a:bodyPr vert="horz" wrap="square" rtlCol="0">
                  <a:spAutoFit/>
                </a:bodyPr>
                <a:lstStyle/>
                <a:p>
                  <a:pPr algn="ctr"/>
                  <a:r>
                    <a:rPr lang="en-US" altLang="zh-CN" sz="4400" dirty="0">
                      <a:solidFill>
                        <a:srgbClr val="6FB99B"/>
                      </a:solidFill>
                      <a:latin typeface="汉仪书宋二简" panose="02010609000101010101" pitchFamily="49" charset="-122"/>
                      <a:ea typeface="汉仪书宋二简" panose="02010609000101010101" pitchFamily="49" charset="-122"/>
                    </a:rPr>
                    <a:t>01</a:t>
                  </a:r>
                  <a:endParaRPr lang="zh-CN" altLang="en-US" sz="4400" dirty="0">
                    <a:solidFill>
                      <a:srgbClr val="6FB99B"/>
                    </a:solidFill>
                    <a:latin typeface="汉仪书宋二简" panose="02010609000101010101" pitchFamily="49" charset="-122"/>
                    <a:ea typeface="汉仪书宋二简" panose="02010609000101010101" pitchFamily="49" charset="-122"/>
                  </a:endParaRPr>
                </a:p>
              </p:txBody>
            </p:sp>
          </p:grpSp>
          <p:grpSp>
            <p:nvGrpSpPr>
              <p:cNvPr id="41" name="组合 40"/>
              <p:cNvGrpSpPr/>
              <p:nvPr/>
            </p:nvGrpSpPr>
            <p:grpSpPr>
              <a:xfrm>
                <a:off x="6788916" y="2426310"/>
                <a:ext cx="4380734" cy="913180"/>
                <a:chOff x="2396447" y="2149909"/>
                <a:chExt cx="4380734" cy="913180"/>
              </a:xfrm>
            </p:grpSpPr>
            <p:sp>
              <p:nvSpPr>
                <p:cNvPr id="50" name="文本框 49"/>
                <p:cNvSpPr txBox="1"/>
                <p:nvPr/>
              </p:nvSpPr>
              <p:spPr>
                <a:xfrm>
                  <a:off x="3267554" y="2273019"/>
                  <a:ext cx="2985560" cy="523220"/>
                </a:xfrm>
                <a:prstGeom prst="rect">
                  <a:avLst/>
                </a:prstGeom>
                <a:noFill/>
              </p:spPr>
              <p:txBody>
                <a:bodyPr vert="horz" wrap="square" rtlCol="0">
                  <a:spAutoFit/>
                </a:bodyPr>
                <a:lstStyle/>
                <a:p>
                  <a:pPr algn="dist"/>
                  <a:r>
                    <a:rPr lang="zh-CN" altLang="en-US" sz="2800">
                      <a:solidFill>
                        <a:srgbClr val="6FB99B"/>
                      </a:solidFill>
                      <a:latin typeface="汉仪书宋二简" panose="02010609000101010101" pitchFamily="49" charset="-122"/>
                      <a:ea typeface="汉仪书宋二简" panose="02010609000101010101" pitchFamily="49" charset="-122"/>
                    </a:rPr>
                    <a:t>工作完成情况</a:t>
                  </a:r>
                  <a:endParaRPr lang="zh-CN" altLang="en-US" sz="2800">
                    <a:solidFill>
                      <a:srgbClr val="6FB99B"/>
                    </a:solidFill>
                    <a:latin typeface="汉仪书宋二简" panose="02010609000101010101" pitchFamily="49" charset="-122"/>
                    <a:ea typeface="汉仪书宋二简" panose="02010609000101010101" pitchFamily="49" charset="-122"/>
                  </a:endParaRPr>
                </a:p>
              </p:txBody>
            </p:sp>
            <p:sp>
              <p:nvSpPr>
                <p:cNvPr id="51" name="矩形 50"/>
                <p:cNvSpPr/>
                <p:nvPr/>
              </p:nvSpPr>
              <p:spPr>
                <a:xfrm>
                  <a:off x="2496556" y="2786090"/>
                  <a:ext cx="4280625" cy="276999"/>
                </a:xfrm>
                <a:prstGeom prst="rect">
                  <a:avLst/>
                </a:prstGeom>
              </p:spPr>
              <p:txBody>
                <a:bodyPr vert="horz" wrap="square">
                  <a:spAutoFit/>
                </a:bodyPr>
                <a:lstStyle/>
                <a:p>
                  <a:pPr algn="dist"/>
                  <a:r>
                    <a:rPr lang="en-US" altLang="zh-CN" sz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rPr>
                    <a:t>Lorem ipsum dolor sit amet, consectetuer adipiscing elit</a:t>
                  </a:r>
                  <a:endPara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endParaRPr>
                </a:p>
              </p:txBody>
            </p:sp>
            <p:sp>
              <p:nvSpPr>
                <p:cNvPr id="52" name="文本框 51"/>
                <p:cNvSpPr txBox="1"/>
                <p:nvPr/>
              </p:nvSpPr>
              <p:spPr>
                <a:xfrm>
                  <a:off x="2396447" y="2149909"/>
                  <a:ext cx="913394" cy="769441"/>
                </a:xfrm>
                <a:prstGeom prst="rect">
                  <a:avLst/>
                </a:prstGeom>
                <a:noFill/>
              </p:spPr>
              <p:txBody>
                <a:bodyPr vert="horz" wrap="square" rtlCol="0">
                  <a:spAutoFit/>
                </a:bodyPr>
                <a:lstStyle/>
                <a:p>
                  <a:pPr algn="ctr"/>
                  <a:r>
                    <a:rPr lang="en-US" altLang="zh-CN" sz="4400">
                      <a:solidFill>
                        <a:srgbClr val="6FB99B"/>
                      </a:solidFill>
                      <a:latin typeface="汉仪书宋二简" panose="02010609000101010101" pitchFamily="49" charset="-122"/>
                      <a:ea typeface="汉仪书宋二简" panose="02010609000101010101" pitchFamily="49" charset="-122"/>
                    </a:rPr>
                    <a:t>02</a:t>
                  </a:r>
                  <a:endParaRPr lang="zh-CN" altLang="en-US" sz="4400" dirty="0">
                    <a:solidFill>
                      <a:srgbClr val="6FB99B"/>
                    </a:solidFill>
                    <a:latin typeface="汉仪书宋二简" panose="02010609000101010101" pitchFamily="49" charset="-122"/>
                    <a:ea typeface="汉仪书宋二简" panose="02010609000101010101" pitchFamily="49" charset="-122"/>
                  </a:endParaRPr>
                </a:p>
              </p:txBody>
            </p:sp>
          </p:grpSp>
          <p:grpSp>
            <p:nvGrpSpPr>
              <p:cNvPr id="42" name="组合 41"/>
              <p:cNvGrpSpPr/>
              <p:nvPr/>
            </p:nvGrpSpPr>
            <p:grpSpPr>
              <a:xfrm>
                <a:off x="1067183" y="4305910"/>
                <a:ext cx="4380734" cy="913180"/>
                <a:chOff x="2396447" y="2149909"/>
                <a:chExt cx="4380734" cy="913180"/>
              </a:xfrm>
            </p:grpSpPr>
            <p:sp>
              <p:nvSpPr>
                <p:cNvPr id="47" name="文本框 46"/>
                <p:cNvSpPr txBox="1"/>
                <p:nvPr/>
              </p:nvSpPr>
              <p:spPr>
                <a:xfrm>
                  <a:off x="3267554" y="2273019"/>
                  <a:ext cx="2985560" cy="523220"/>
                </a:xfrm>
                <a:prstGeom prst="rect">
                  <a:avLst/>
                </a:prstGeom>
                <a:noFill/>
              </p:spPr>
              <p:txBody>
                <a:bodyPr vert="horz" wrap="square" rtlCol="0">
                  <a:spAutoFit/>
                </a:bodyPr>
                <a:lstStyle/>
                <a:p>
                  <a:pPr algn="dist"/>
                  <a:r>
                    <a:rPr lang="zh-CN" altLang="en-US" sz="2800">
                      <a:solidFill>
                        <a:srgbClr val="6FB99B"/>
                      </a:solidFill>
                      <a:latin typeface="汉仪书宋二简" panose="02010609000101010101" pitchFamily="49" charset="-122"/>
                      <a:ea typeface="汉仪书宋二简" panose="02010609000101010101" pitchFamily="49" charset="-122"/>
                    </a:rPr>
                    <a:t>成功项目展示</a:t>
                  </a:r>
                  <a:endParaRPr lang="zh-CN" altLang="en-US" sz="2800">
                    <a:solidFill>
                      <a:srgbClr val="6FB99B"/>
                    </a:solidFill>
                    <a:latin typeface="汉仪书宋二简" panose="02010609000101010101" pitchFamily="49" charset="-122"/>
                    <a:ea typeface="汉仪书宋二简" panose="02010609000101010101" pitchFamily="49" charset="-122"/>
                  </a:endParaRPr>
                </a:p>
              </p:txBody>
            </p:sp>
            <p:sp>
              <p:nvSpPr>
                <p:cNvPr id="48" name="矩形 47"/>
                <p:cNvSpPr/>
                <p:nvPr/>
              </p:nvSpPr>
              <p:spPr>
                <a:xfrm>
                  <a:off x="2496556" y="2786090"/>
                  <a:ext cx="4280625" cy="276999"/>
                </a:xfrm>
                <a:prstGeom prst="rect">
                  <a:avLst/>
                </a:prstGeom>
              </p:spPr>
              <p:txBody>
                <a:bodyPr vert="horz" wrap="square">
                  <a:spAutoFit/>
                </a:bodyPr>
                <a:lstStyle/>
                <a:p>
                  <a:pPr algn="dist"/>
                  <a:r>
                    <a:rPr lang="en-US" altLang="zh-CN" sz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rPr>
                    <a:t>Lorem ipsum dolor sit amet, consectetuer adipiscing elit</a:t>
                  </a:r>
                  <a:endPara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endParaRP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2396447" y="2149909"/>
                  <a:ext cx="913394" cy="769441"/>
                </a:xfrm>
                <a:prstGeom prst="rect">
                  <a:avLst/>
                </a:prstGeom>
                <a:noFill/>
              </p:spPr>
              <p:txBody>
                <a:bodyPr vert="horz" wrap="square" rtlCol="0">
                  <a:spAutoFit/>
                </a:bodyPr>
                <a:lstStyle/>
                <a:p>
                  <a:pPr algn="ctr"/>
                  <a:r>
                    <a:rPr lang="en-US" altLang="zh-CN" sz="4400">
                      <a:solidFill>
                        <a:srgbClr val="6FB99B"/>
                      </a:solidFill>
                      <a:latin typeface="汉仪书宋二简" panose="02010609000101010101" pitchFamily="49" charset="-122"/>
                      <a:ea typeface="汉仪书宋二简" panose="02010609000101010101" pitchFamily="49" charset="-122"/>
                    </a:rPr>
                    <a:t>03</a:t>
                  </a:r>
                  <a:endParaRPr lang="zh-CN" altLang="en-US" sz="4400" dirty="0">
                    <a:solidFill>
                      <a:srgbClr val="6FB99B"/>
                    </a:solidFill>
                    <a:latin typeface="汉仪书宋二简" panose="02010609000101010101" pitchFamily="49" charset="-122"/>
                    <a:ea typeface="汉仪书宋二简" panose="02010609000101010101" pitchFamily="49" charset="-122"/>
                  </a:endParaRPr>
                </a:p>
              </p:txBody>
            </p:sp>
          </p:grpSp>
          <p:grpSp>
            <p:nvGrpSpPr>
              <p:cNvPr id="43" name="组合 42"/>
              <p:cNvGrpSpPr/>
              <p:nvPr/>
            </p:nvGrpSpPr>
            <p:grpSpPr>
              <a:xfrm>
                <a:off x="6820283" y="4305910"/>
                <a:ext cx="4380734" cy="913180"/>
                <a:chOff x="2396447" y="2149909"/>
                <a:chExt cx="4380734" cy="913180"/>
              </a:xfrm>
            </p:grpSpPr>
            <p:sp>
              <p:nvSpPr>
                <p:cNvPr id="44" name="文本框 43"/>
                <p:cNvSpPr txBox="1"/>
                <p:nvPr/>
              </p:nvSpPr>
              <p:spPr>
                <a:xfrm>
                  <a:off x="3267554" y="2273019"/>
                  <a:ext cx="2985560" cy="523220"/>
                </a:xfrm>
                <a:prstGeom prst="rect">
                  <a:avLst/>
                </a:prstGeom>
                <a:noFill/>
              </p:spPr>
              <p:txBody>
                <a:bodyPr vert="horz" wrap="square" rtlCol="0">
                  <a:spAutoFit/>
                </a:bodyPr>
                <a:lstStyle/>
                <a:p>
                  <a:pPr algn="dist"/>
                  <a:r>
                    <a:rPr lang="zh-CN" altLang="en-US" sz="2800">
                      <a:solidFill>
                        <a:srgbClr val="6FB99B"/>
                      </a:solidFill>
                      <a:latin typeface="汉仪书宋二简" panose="02010609000101010101" pitchFamily="49" charset="-122"/>
                      <a:ea typeface="汉仪书宋二简" panose="02010609000101010101" pitchFamily="49" charset="-122"/>
                    </a:rPr>
                    <a:t>下步工作计划</a:t>
                  </a:r>
                  <a:endParaRPr lang="zh-CN" altLang="en-US" sz="2800">
                    <a:solidFill>
                      <a:srgbClr val="6FB99B"/>
                    </a:solidFill>
                    <a:latin typeface="汉仪书宋二简" panose="02010609000101010101" pitchFamily="49" charset="-122"/>
                    <a:ea typeface="汉仪书宋二简" panose="02010609000101010101" pitchFamily="49" charset="-122"/>
                  </a:endParaRPr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2496556" y="2786090"/>
                  <a:ext cx="4280625" cy="276999"/>
                </a:xfrm>
                <a:prstGeom prst="rect">
                  <a:avLst/>
                </a:prstGeom>
              </p:spPr>
              <p:txBody>
                <a:bodyPr vert="horz" wrap="square">
                  <a:spAutoFit/>
                </a:bodyPr>
                <a:lstStyle/>
                <a:p>
                  <a:pPr algn="dist"/>
                  <a:r>
                    <a:rPr lang="en-US" altLang="zh-CN" sz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rPr>
                    <a:t>Lorem ipsum dolor sit amet, consectetuer adipiscing elit</a:t>
                  </a:r>
                  <a:endPara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endParaRPr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2396447" y="2149909"/>
                  <a:ext cx="913394" cy="769441"/>
                </a:xfrm>
                <a:prstGeom prst="rect">
                  <a:avLst/>
                </a:prstGeom>
                <a:noFill/>
              </p:spPr>
              <p:txBody>
                <a:bodyPr vert="horz" wrap="square" rtlCol="0">
                  <a:spAutoFit/>
                </a:bodyPr>
                <a:lstStyle/>
                <a:p>
                  <a:pPr algn="ctr"/>
                  <a:r>
                    <a:rPr lang="en-US" altLang="zh-CN" sz="4400">
                      <a:solidFill>
                        <a:srgbClr val="6FB99B"/>
                      </a:solidFill>
                      <a:latin typeface="汉仪书宋二简" panose="02010609000101010101" pitchFamily="49" charset="-122"/>
                      <a:ea typeface="汉仪书宋二简" panose="02010609000101010101" pitchFamily="49" charset="-122"/>
                    </a:rPr>
                    <a:t>04</a:t>
                  </a:r>
                  <a:endParaRPr lang="zh-CN" altLang="en-US" sz="4400" dirty="0">
                    <a:solidFill>
                      <a:srgbClr val="6FB99B"/>
                    </a:solidFill>
                    <a:latin typeface="汉仪书宋二简" panose="02010609000101010101" pitchFamily="49" charset="-122"/>
                    <a:ea typeface="汉仪书宋二简" panose="02010609000101010101" pitchFamily="49" charset="-122"/>
                  </a:endParaRPr>
                </a:p>
              </p:txBody>
            </p:sp>
          </p:grpSp>
        </p:grpSp>
        <p:sp>
          <p:nvSpPr>
            <p:cNvPr id="39" name="文本框 38"/>
            <p:cNvSpPr txBox="1"/>
            <p:nvPr/>
          </p:nvSpPr>
          <p:spPr>
            <a:xfrm>
              <a:off x="5015395" y="874712"/>
              <a:ext cx="2161210" cy="1015663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>
                <a:defRPr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大标宋简体" panose="03000509000000000000" pitchFamily="65" charset="-122"/>
                  <a:ea typeface="方正大标宋简体" panose="03000509000000000000" pitchFamily="65" charset="-122"/>
                </a:defRPr>
              </a:lvl1pPr>
            </a:lstStyle>
            <a:p>
              <a:r>
                <a:rPr lang="zh-CN" altLang="en-US" sz="6000" dirty="0">
                  <a:solidFill>
                    <a:srgbClr val="6FB99B"/>
                  </a:solidFill>
                  <a:latin typeface="汉仪书宋二简" panose="02010609000101010101" pitchFamily="49" charset="-122"/>
                  <a:ea typeface="汉仪书宋二简" panose="02010609000101010101" pitchFamily="49" charset="-122"/>
                </a:rPr>
                <a:t>目录</a:t>
              </a:r>
              <a:endParaRPr lang="zh-CN" altLang="en-US" sz="6000" dirty="0">
                <a:solidFill>
                  <a:srgbClr val="6FB99B"/>
                </a:solidFill>
                <a:latin typeface="汉仪书宋二简" panose="02010609000101010101" pitchFamily="49" charset="-122"/>
                <a:ea typeface="汉仪书宋二简" panose="02010609000101010101" pitchFamily="49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5528" y="60171"/>
            <a:ext cx="916760" cy="916759"/>
            <a:chOff x="34490" y="45962"/>
            <a:chExt cx="916760" cy="916759"/>
          </a:xfrm>
        </p:grpSpPr>
        <p:sp>
          <p:nvSpPr>
            <p:cNvPr id="9" name="直角三角形 8"/>
            <p:cNvSpPr/>
            <p:nvPr/>
          </p:nvSpPr>
          <p:spPr>
            <a:xfrm rot="18898867">
              <a:off x="414222" y="45962"/>
              <a:ext cx="537028" cy="537028"/>
            </a:xfrm>
            <a:prstGeom prst="rtTriangle">
              <a:avLst/>
            </a:prstGeom>
            <a:solidFill>
              <a:srgbClr val="8DC8B0">
                <a:alpha val="8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直角三角形 9"/>
            <p:cNvSpPr/>
            <p:nvPr/>
          </p:nvSpPr>
          <p:spPr>
            <a:xfrm rot="18898751" flipH="1">
              <a:off x="34490" y="425693"/>
              <a:ext cx="537028" cy="537028"/>
            </a:xfrm>
            <a:prstGeom prst="rtTriangle">
              <a:avLst/>
            </a:prstGeom>
            <a:solidFill>
              <a:srgbClr val="76B99F">
                <a:alpha val="8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2" name="组合 81"/>
          <p:cNvGrpSpPr/>
          <p:nvPr/>
        </p:nvGrpSpPr>
        <p:grpSpPr>
          <a:xfrm flipV="1">
            <a:off x="155575" y="2456519"/>
            <a:ext cx="890591" cy="4401481"/>
            <a:chOff x="155575" y="-28896"/>
            <a:chExt cx="890591" cy="4401481"/>
          </a:xfrm>
        </p:grpSpPr>
        <p:pic>
          <p:nvPicPr>
            <p:cNvPr id="58" name="Picture 2"/>
            <p:cNvPicPr>
              <a:picLocks noChangeAspect="1" noChangeArrowheads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228" t="4096" r="24657" b="15842"/>
            <a:stretch>
              <a:fillRect/>
            </a:stretch>
          </p:blipFill>
          <p:spPr bwMode="auto">
            <a:xfrm flipV="1">
              <a:off x="172048" y="1966482"/>
              <a:ext cx="609170" cy="24061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2"/>
            <p:cNvPicPr>
              <a:picLocks noChangeAspect="1" noChangeArrowheads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95" t="5283" r="51909" b="16844"/>
            <a:stretch>
              <a:fillRect/>
            </a:stretch>
          </p:blipFill>
          <p:spPr bwMode="auto">
            <a:xfrm>
              <a:off x="155575" y="-28896"/>
              <a:ext cx="709591" cy="2340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3" name="组合 62"/>
            <p:cNvGrpSpPr/>
            <p:nvPr/>
          </p:nvGrpSpPr>
          <p:grpSpPr>
            <a:xfrm>
              <a:off x="197578" y="604655"/>
              <a:ext cx="848588" cy="3595500"/>
              <a:chOff x="197578" y="604655"/>
              <a:chExt cx="848588" cy="3595500"/>
            </a:xfrm>
          </p:grpSpPr>
          <p:pic>
            <p:nvPicPr>
              <p:cNvPr id="2052" name="Picture 4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65" t="4722" r="8464" b="17395"/>
              <a:stretch>
                <a:fillRect/>
              </a:stretch>
            </p:blipFill>
            <p:spPr bwMode="auto">
              <a:xfrm>
                <a:off x="600635" y="604655"/>
                <a:ext cx="445531" cy="4314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5" name="Picture 4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65" t="4722" r="8464" b="17395"/>
              <a:stretch>
                <a:fillRect/>
              </a:stretch>
            </p:blipFill>
            <p:spPr bwMode="auto">
              <a:xfrm>
                <a:off x="323580" y="1818099"/>
                <a:ext cx="207939" cy="2013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6" name="Picture 4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65" t="4722" r="8464" b="17395"/>
              <a:stretch>
                <a:fillRect/>
              </a:stretch>
            </p:blipFill>
            <p:spPr bwMode="auto">
              <a:xfrm>
                <a:off x="717809" y="1410628"/>
                <a:ext cx="271717" cy="2631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7" name="Picture 4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65" t="4722" r="8464" b="17395"/>
              <a:stretch>
                <a:fillRect/>
              </a:stretch>
            </p:blipFill>
            <p:spPr bwMode="auto">
              <a:xfrm>
                <a:off x="650550" y="2410041"/>
                <a:ext cx="271717" cy="2631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8" name="Picture 4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65" t="4722" r="8464" b="17395"/>
              <a:stretch>
                <a:fillRect/>
              </a:stretch>
            </p:blipFill>
            <p:spPr bwMode="auto">
              <a:xfrm>
                <a:off x="197578" y="2849251"/>
                <a:ext cx="445531" cy="4314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9" name="Picture 4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65" t="4722" r="8464" b="17395"/>
              <a:stretch>
                <a:fillRect/>
              </a:stretch>
            </p:blipFill>
            <p:spPr bwMode="auto">
              <a:xfrm>
                <a:off x="275582" y="618361"/>
                <a:ext cx="207939" cy="2013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0" name="Picture 4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65" t="4722" r="8464" b="17395"/>
              <a:stretch>
                <a:fillRect/>
              </a:stretch>
            </p:blipFill>
            <p:spPr bwMode="auto">
              <a:xfrm>
                <a:off x="664284" y="3379245"/>
                <a:ext cx="207939" cy="2013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1" name="Picture 4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65" t="4722" r="8464" b="17395"/>
              <a:stretch>
                <a:fillRect/>
              </a:stretch>
            </p:blipFill>
            <p:spPr bwMode="auto">
              <a:xfrm>
                <a:off x="336045" y="3937000"/>
                <a:ext cx="271717" cy="2631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83" name="组合 82"/>
          <p:cNvGrpSpPr/>
          <p:nvPr/>
        </p:nvGrpSpPr>
        <p:grpSpPr>
          <a:xfrm flipV="1">
            <a:off x="11285830" y="0"/>
            <a:ext cx="829833" cy="4447047"/>
            <a:chOff x="11285830" y="2411614"/>
            <a:chExt cx="829833" cy="4447047"/>
          </a:xfrm>
        </p:grpSpPr>
        <p:pic>
          <p:nvPicPr>
            <p:cNvPr id="61" name="Picture 2"/>
            <p:cNvPicPr>
              <a:picLocks noChangeAspect="1" noChangeArrowheads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95" t="5283" r="51909" b="16844"/>
            <a:stretch>
              <a:fillRect/>
            </a:stretch>
          </p:blipFill>
          <p:spPr bwMode="auto">
            <a:xfrm flipV="1">
              <a:off x="11285830" y="2411614"/>
              <a:ext cx="709591" cy="2340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2"/>
            <p:cNvPicPr>
              <a:picLocks noChangeAspect="1" noChangeArrowheads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228" t="4096" r="24657" b="16613"/>
            <a:stretch>
              <a:fillRect/>
            </a:stretch>
          </p:blipFill>
          <p:spPr bwMode="auto">
            <a:xfrm>
              <a:off x="11378377" y="4475713"/>
              <a:ext cx="609170" cy="23829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3" name="组合 72"/>
            <p:cNvGrpSpPr/>
            <p:nvPr/>
          </p:nvGrpSpPr>
          <p:grpSpPr>
            <a:xfrm>
              <a:off x="11323715" y="2777603"/>
              <a:ext cx="791948" cy="3903601"/>
              <a:chOff x="197578" y="296554"/>
              <a:chExt cx="791948" cy="3903601"/>
            </a:xfrm>
          </p:grpSpPr>
          <p:pic>
            <p:nvPicPr>
              <p:cNvPr id="74" name="Picture 4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65" t="4722" r="8464" b="17395"/>
              <a:stretch>
                <a:fillRect/>
              </a:stretch>
            </p:blipFill>
            <p:spPr bwMode="auto">
              <a:xfrm>
                <a:off x="536676" y="296554"/>
                <a:ext cx="355567" cy="3443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5" name="Picture 4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65" t="4722" r="8464" b="17395"/>
              <a:stretch>
                <a:fillRect/>
              </a:stretch>
            </p:blipFill>
            <p:spPr bwMode="auto">
              <a:xfrm>
                <a:off x="323580" y="1818099"/>
                <a:ext cx="207939" cy="2013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6" name="Picture 4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65" t="4722" r="8464" b="17395"/>
              <a:stretch>
                <a:fillRect/>
              </a:stretch>
            </p:blipFill>
            <p:spPr bwMode="auto">
              <a:xfrm>
                <a:off x="717809" y="1410628"/>
                <a:ext cx="271717" cy="2631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7" name="Picture 4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65" t="4722" r="8464" b="17395"/>
              <a:stretch>
                <a:fillRect/>
              </a:stretch>
            </p:blipFill>
            <p:spPr bwMode="auto">
              <a:xfrm>
                <a:off x="650550" y="2410041"/>
                <a:ext cx="271717" cy="2631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8" name="Picture 4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65" t="4722" r="8464" b="17395"/>
              <a:stretch>
                <a:fillRect/>
              </a:stretch>
            </p:blipFill>
            <p:spPr bwMode="auto">
              <a:xfrm>
                <a:off x="197578" y="2849251"/>
                <a:ext cx="445531" cy="4314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9" name="Picture 4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65" t="4722" r="8464" b="17395"/>
              <a:stretch>
                <a:fillRect/>
              </a:stretch>
            </p:blipFill>
            <p:spPr bwMode="auto">
              <a:xfrm>
                <a:off x="315444" y="988125"/>
                <a:ext cx="207939" cy="2013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0" name="Picture 4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65" t="4722" r="8464" b="17395"/>
              <a:stretch>
                <a:fillRect/>
              </a:stretch>
            </p:blipFill>
            <p:spPr bwMode="auto">
              <a:xfrm>
                <a:off x="664284" y="3379245"/>
                <a:ext cx="207939" cy="2013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1" name="Picture 4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65" t="4722" r="8464" b="17395"/>
              <a:stretch>
                <a:fillRect/>
              </a:stretch>
            </p:blipFill>
            <p:spPr bwMode="auto">
              <a:xfrm>
                <a:off x="336045" y="3937000"/>
                <a:ext cx="271717" cy="2631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FB99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29780" y="241906"/>
            <a:ext cx="11731171" cy="6374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 flipH="1" flipV="1">
            <a:off x="11231688" y="5895128"/>
            <a:ext cx="916760" cy="916759"/>
            <a:chOff x="34490" y="45962"/>
            <a:chExt cx="916760" cy="916759"/>
          </a:xfrm>
        </p:grpSpPr>
        <p:sp>
          <p:nvSpPr>
            <p:cNvPr id="5" name="直角三角形 4"/>
            <p:cNvSpPr/>
            <p:nvPr/>
          </p:nvSpPr>
          <p:spPr>
            <a:xfrm rot="18898867">
              <a:off x="414222" y="45962"/>
              <a:ext cx="537028" cy="537028"/>
            </a:xfrm>
            <a:prstGeom prst="rtTriangle">
              <a:avLst/>
            </a:prstGeom>
            <a:solidFill>
              <a:srgbClr val="8DC8B0">
                <a:alpha val="8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直角三角形 5"/>
            <p:cNvSpPr/>
            <p:nvPr/>
          </p:nvSpPr>
          <p:spPr>
            <a:xfrm rot="18898751" flipH="1">
              <a:off x="34490" y="425693"/>
              <a:ext cx="537028" cy="537028"/>
            </a:xfrm>
            <a:prstGeom prst="rtTriangle">
              <a:avLst/>
            </a:prstGeom>
            <a:solidFill>
              <a:srgbClr val="76B99F">
                <a:alpha val="8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12061" y="323850"/>
            <a:ext cx="7212689" cy="3884937"/>
            <a:chOff x="312061" y="323850"/>
            <a:chExt cx="7212689" cy="3884937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166785" y="323850"/>
              <a:ext cx="6357965" cy="0"/>
            </a:xfrm>
            <a:prstGeom prst="line">
              <a:avLst/>
            </a:prstGeom>
            <a:ln w="12700">
              <a:solidFill>
                <a:srgbClr val="6FB99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312061" y="1150295"/>
              <a:ext cx="0" cy="3058492"/>
            </a:xfrm>
            <a:prstGeom prst="line">
              <a:avLst/>
            </a:prstGeom>
            <a:ln w="12700">
              <a:solidFill>
                <a:srgbClr val="6FB99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 flipH="1" flipV="1">
            <a:off x="4667245" y="2606550"/>
            <a:ext cx="7212689" cy="3884937"/>
            <a:chOff x="312061" y="323850"/>
            <a:chExt cx="7212689" cy="3884937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1166785" y="323850"/>
              <a:ext cx="6357965" cy="0"/>
            </a:xfrm>
            <a:prstGeom prst="line">
              <a:avLst/>
            </a:prstGeom>
            <a:ln w="12700">
              <a:solidFill>
                <a:srgbClr val="6FB99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312061" y="1150295"/>
              <a:ext cx="0" cy="3058492"/>
            </a:xfrm>
            <a:prstGeom prst="line">
              <a:avLst/>
            </a:prstGeom>
            <a:ln w="12700">
              <a:solidFill>
                <a:srgbClr val="6FB99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45528" y="60171"/>
            <a:ext cx="916760" cy="916759"/>
            <a:chOff x="34490" y="45962"/>
            <a:chExt cx="916760" cy="916759"/>
          </a:xfrm>
        </p:grpSpPr>
        <p:sp>
          <p:nvSpPr>
            <p:cNvPr id="14" name="直角三角形 13"/>
            <p:cNvSpPr/>
            <p:nvPr/>
          </p:nvSpPr>
          <p:spPr>
            <a:xfrm rot="18898867">
              <a:off x="414222" y="45962"/>
              <a:ext cx="537028" cy="537028"/>
            </a:xfrm>
            <a:prstGeom prst="rtTriangle">
              <a:avLst/>
            </a:prstGeom>
            <a:solidFill>
              <a:srgbClr val="8DC8B0">
                <a:alpha val="8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直角三角形 14"/>
            <p:cNvSpPr/>
            <p:nvPr/>
          </p:nvSpPr>
          <p:spPr>
            <a:xfrm rot="18898751" flipH="1">
              <a:off x="34490" y="425693"/>
              <a:ext cx="537028" cy="537028"/>
            </a:xfrm>
            <a:prstGeom prst="rtTriangle">
              <a:avLst/>
            </a:prstGeom>
            <a:solidFill>
              <a:srgbClr val="76B99F">
                <a:alpha val="8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4603220" y="2914277"/>
            <a:ext cx="2985560" cy="64516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3600">
                <a:solidFill>
                  <a:srgbClr val="6FB99B"/>
                </a:solidFill>
                <a:latin typeface="汉仪书宋二简" panose="02010609000101010101" pitchFamily="49" charset="-122"/>
                <a:ea typeface="汉仪书宋二简" panose="02010609000101010101" pitchFamily="49" charset="-122"/>
              </a:rPr>
              <a:t>AOP简述</a:t>
            </a:r>
            <a:endParaRPr lang="zh-CN" altLang="en-US" sz="3600">
              <a:solidFill>
                <a:srgbClr val="6FB99B"/>
              </a:solidFill>
              <a:latin typeface="汉仪书宋二简" panose="02010609000101010101" pitchFamily="49" charset="-122"/>
              <a:ea typeface="汉仪书宋二简" panose="02010609000101010101" pitchFamily="49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724460" y="1441183"/>
            <a:ext cx="4743080" cy="10147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6000">
                <a:solidFill>
                  <a:srgbClr val="6FB99B"/>
                </a:solidFill>
                <a:latin typeface="汉仪书宋二简" panose="02010609000101010101" pitchFamily="49" charset="-122"/>
                <a:ea typeface="汉仪书宋二简" panose="02010609000101010101" pitchFamily="49" charset="-122"/>
              </a:rPr>
              <a:t>Part XI</a:t>
            </a:r>
            <a:endParaRPr lang="zh-CN" altLang="en-US" sz="6000">
              <a:solidFill>
                <a:srgbClr val="6FB99B"/>
              </a:solidFill>
              <a:latin typeface="汉仪书宋二简" panose="02010609000101010101" pitchFamily="49" charset="-122"/>
              <a:ea typeface="汉仪书宋二简" panose="02010609000101010101" pitchFamily="49" charset="-122"/>
            </a:endParaRPr>
          </a:p>
        </p:txBody>
      </p:sp>
      <p:pic>
        <p:nvPicPr>
          <p:cNvPr id="83" name="图片 82"/>
          <p:cNvPicPr>
            <a:picLocks noChangeAspect="1"/>
          </p:cNvPicPr>
          <p:nvPr/>
        </p:nvPicPr>
        <p:blipFill rotWithShape="1">
          <a:blip r:embed="rId1"/>
          <a:srcRect l="12328" b="29256"/>
          <a:stretch>
            <a:fillRect/>
          </a:stretch>
        </p:blipFill>
        <p:spPr>
          <a:xfrm>
            <a:off x="-1" y="4916147"/>
            <a:ext cx="3340092" cy="1941853"/>
          </a:xfrm>
          <a:prstGeom prst="rect">
            <a:avLst/>
          </a:prstGeom>
        </p:spPr>
      </p:pic>
      <p:pic>
        <p:nvPicPr>
          <p:cNvPr id="84" name="图片 83"/>
          <p:cNvPicPr>
            <a:picLocks noChangeAspect="1"/>
          </p:cNvPicPr>
          <p:nvPr/>
        </p:nvPicPr>
        <p:blipFill rotWithShape="1">
          <a:blip r:embed="rId1"/>
          <a:srcRect l="12328" b="29256"/>
          <a:stretch>
            <a:fillRect/>
          </a:stretch>
        </p:blipFill>
        <p:spPr>
          <a:xfrm flipH="1" flipV="1">
            <a:off x="8851908" y="0"/>
            <a:ext cx="3340092" cy="194185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FB99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30415" y="241906"/>
            <a:ext cx="11731171" cy="6374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 flipH="1" flipV="1">
            <a:off x="11231688" y="5895128"/>
            <a:ext cx="916760" cy="916759"/>
            <a:chOff x="34490" y="45962"/>
            <a:chExt cx="916760" cy="916759"/>
          </a:xfrm>
        </p:grpSpPr>
        <p:sp>
          <p:nvSpPr>
            <p:cNvPr id="5" name="直角三角形 4"/>
            <p:cNvSpPr/>
            <p:nvPr/>
          </p:nvSpPr>
          <p:spPr>
            <a:xfrm rot="18898867">
              <a:off x="414222" y="45962"/>
              <a:ext cx="537028" cy="537028"/>
            </a:xfrm>
            <a:prstGeom prst="rtTriangle">
              <a:avLst/>
            </a:prstGeom>
            <a:solidFill>
              <a:srgbClr val="8DC8B0">
                <a:alpha val="8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直角三角形 5"/>
            <p:cNvSpPr/>
            <p:nvPr/>
          </p:nvSpPr>
          <p:spPr>
            <a:xfrm rot="18898751" flipH="1">
              <a:off x="34490" y="425693"/>
              <a:ext cx="537028" cy="537028"/>
            </a:xfrm>
            <a:prstGeom prst="rtTriangle">
              <a:avLst/>
            </a:prstGeom>
            <a:solidFill>
              <a:srgbClr val="76B99F">
                <a:alpha val="8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12061" y="323850"/>
            <a:ext cx="7212689" cy="3884937"/>
            <a:chOff x="312061" y="323850"/>
            <a:chExt cx="7212689" cy="3884937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166785" y="323850"/>
              <a:ext cx="6357965" cy="0"/>
            </a:xfrm>
            <a:prstGeom prst="line">
              <a:avLst/>
            </a:prstGeom>
            <a:ln w="12700">
              <a:solidFill>
                <a:srgbClr val="6FB99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312061" y="1150295"/>
              <a:ext cx="0" cy="3058492"/>
            </a:xfrm>
            <a:prstGeom prst="line">
              <a:avLst/>
            </a:prstGeom>
            <a:ln w="12700">
              <a:solidFill>
                <a:srgbClr val="6FB99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 flipH="1" flipV="1">
            <a:off x="4667245" y="2606550"/>
            <a:ext cx="7212689" cy="3884937"/>
            <a:chOff x="312061" y="323850"/>
            <a:chExt cx="7212689" cy="3884937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1166785" y="323850"/>
              <a:ext cx="6357965" cy="0"/>
            </a:xfrm>
            <a:prstGeom prst="line">
              <a:avLst/>
            </a:prstGeom>
            <a:ln w="12700">
              <a:solidFill>
                <a:srgbClr val="6FB99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312061" y="1150295"/>
              <a:ext cx="0" cy="3058492"/>
            </a:xfrm>
            <a:prstGeom prst="line">
              <a:avLst/>
            </a:prstGeom>
            <a:ln w="12700">
              <a:solidFill>
                <a:srgbClr val="6FB99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45528" y="60171"/>
            <a:ext cx="916760" cy="916759"/>
            <a:chOff x="34490" y="45962"/>
            <a:chExt cx="916760" cy="916759"/>
          </a:xfrm>
        </p:grpSpPr>
        <p:sp>
          <p:nvSpPr>
            <p:cNvPr id="14" name="直角三角形 13"/>
            <p:cNvSpPr/>
            <p:nvPr/>
          </p:nvSpPr>
          <p:spPr>
            <a:xfrm rot="18898867">
              <a:off x="414222" y="45962"/>
              <a:ext cx="537028" cy="537028"/>
            </a:xfrm>
            <a:prstGeom prst="rtTriangle">
              <a:avLst/>
            </a:prstGeom>
            <a:solidFill>
              <a:srgbClr val="8DC8B0">
                <a:alpha val="8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直角三角形 14"/>
            <p:cNvSpPr/>
            <p:nvPr/>
          </p:nvSpPr>
          <p:spPr>
            <a:xfrm rot="18898751" flipH="1">
              <a:off x="34490" y="425693"/>
              <a:ext cx="537028" cy="537028"/>
            </a:xfrm>
            <a:prstGeom prst="rtTriangle">
              <a:avLst/>
            </a:prstGeom>
            <a:solidFill>
              <a:srgbClr val="76B99F">
                <a:alpha val="8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4539085" y="648597"/>
            <a:ext cx="2985560" cy="64516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3600">
                <a:solidFill>
                  <a:schemeClr val="tx1"/>
                </a:solidFill>
                <a:latin typeface="汉仪书宋二简" panose="02010609000101010101" pitchFamily="49" charset="-122"/>
                <a:ea typeface="汉仪书宋二简" panose="02010609000101010101" pitchFamily="49" charset="-122"/>
              </a:rPr>
              <a:t>AOP基本概念</a:t>
            </a:r>
            <a:endParaRPr lang="zh-CN" altLang="en-US" sz="3600">
              <a:solidFill>
                <a:schemeClr val="tx1"/>
              </a:solidFill>
              <a:latin typeface="汉仪书宋二简" panose="02010609000101010101" pitchFamily="49" charset="-122"/>
              <a:ea typeface="汉仪书宋二简" panose="02010609000101010101" pitchFamily="49" charset="-122"/>
            </a:endParaRPr>
          </a:p>
        </p:txBody>
      </p:sp>
      <p:pic>
        <p:nvPicPr>
          <p:cNvPr id="83" name="图片 82"/>
          <p:cNvPicPr>
            <a:picLocks noChangeAspect="1"/>
          </p:cNvPicPr>
          <p:nvPr/>
        </p:nvPicPr>
        <p:blipFill rotWithShape="1">
          <a:blip r:embed="rId1"/>
          <a:srcRect l="12328" b="29256"/>
          <a:stretch>
            <a:fillRect/>
          </a:stretch>
        </p:blipFill>
        <p:spPr>
          <a:xfrm>
            <a:off x="-1" y="4916147"/>
            <a:ext cx="3340092" cy="1941853"/>
          </a:xfrm>
          <a:prstGeom prst="rect">
            <a:avLst/>
          </a:prstGeom>
        </p:spPr>
      </p:pic>
      <p:pic>
        <p:nvPicPr>
          <p:cNvPr id="84" name="图片 83"/>
          <p:cNvPicPr>
            <a:picLocks noChangeAspect="1"/>
          </p:cNvPicPr>
          <p:nvPr/>
        </p:nvPicPr>
        <p:blipFill rotWithShape="1">
          <a:blip r:embed="rId1"/>
          <a:srcRect l="12328" b="29256"/>
          <a:stretch>
            <a:fillRect/>
          </a:stretch>
        </p:blipFill>
        <p:spPr>
          <a:xfrm flipH="1" flipV="1">
            <a:off x="8851908" y="0"/>
            <a:ext cx="3340092" cy="1941853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82955" y="1296670"/>
            <a:ext cx="10476865" cy="34150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algn="l"/>
            <a:r>
              <a:rPr lang="zh-CN" altLang="en-US" sz="2400">
                <a:solidFill>
                  <a:schemeClr val="tx1"/>
                </a:solidFill>
                <a:latin typeface="汉仪书宋二简" panose="02010609000101010101" pitchFamily="49" charset="-122"/>
                <a:ea typeface="汉仪书宋二简" panose="02010609000101010101" pitchFamily="49" charset="-122"/>
              </a:rPr>
              <a:t>* 什么是AOP，AOP英语全名就是Aspect oriented programming，字面意思就是</a:t>
            </a:r>
            <a:r>
              <a:rPr lang="zh-CN" altLang="en-US" sz="2400" b="1">
                <a:solidFill>
                  <a:schemeClr val="tx1"/>
                </a:solidFill>
                <a:latin typeface="汉仪书宋二简" panose="02010609000101010101" pitchFamily="49" charset="-122"/>
                <a:ea typeface="汉仪书宋二简" panose="02010609000101010101" pitchFamily="49" charset="-122"/>
              </a:rPr>
              <a:t>面向切面编程</a:t>
            </a:r>
            <a:endParaRPr lang="zh-CN" altLang="en-US" sz="2400">
              <a:solidFill>
                <a:schemeClr val="tx1"/>
              </a:solidFill>
              <a:latin typeface="汉仪书宋二简" panose="02010609000101010101" pitchFamily="49" charset="-122"/>
              <a:ea typeface="汉仪书宋二简" panose="02010609000101010101" pitchFamily="49" charset="-122"/>
            </a:endParaRPr>
          </a:p>
          <a:p>
            <a:pPr algn="l"/>
            <a:r>
              <a:rPr lang="zh-CN" altLang="en-US" sz="2400">
                <a:solidFill>
                  <a:schemeClr val="tx1"/>
                </a:solidFill>
                <a:latin typeface="汉仪书宋二简" panose="02010609000101010101" pitchFamily="49" charset="-122"/>
                <a:ea typeface="汉仪书宋二简" panose="02010609000101010101" pitchFamily="49" charset="-122"/>
              </a:rPr>
              <a:t>* 面向切面的编程是</a:t>
            </a:r>
            <a:r>
              <a:rPr lang="zh-CN" altLang="en-US" sz="2400" b="1">
                <a:solidFill>
                  <a:schemeClr val="tx1"/>
                </a:solidFill>
                <a:latin typeface="汉仪书宋二简" panose="02010609000101010101" pitchFamily="49" charset="-122"/>
                <a:ea typeface="汉仪书宋二简" panose="02010609000101010101" pitchFamily="49" charset="-122"/>
              </a:rPr>
              <a:t>对面向对象编程的补充</a:t>
            </a:r>
            <a:r>
              <a:rPr lang="zh-CN" altLang="en-US" sz="2400">
                <a:solidFill>
                  <a:schemeClr val="tx1"/>
                </a:solidFill>
                <a:latin typeface="汉仪书宋二简" panose="02010609000101010101" pitchFamily="49" charset="-122"/>
                <a:ea typeface="汉仪书宋二简" panose="02010609000101010101" pitchFamily="49" charset="-122"/>
              </a:rPr>
              <a:t>，面向对象的编程核心模块是</a:t>
            </a:r>
            <a:r>
              <a:rPr lang="zh-CN" altLang="en-US" sz="2400" b="1">
                <a:solidFill>
                  <a:schemeClr val="tx1"/>
                </a:solidFill>
                <a:latin typeface="汉仪书宋二简" panose="02010609000101010101" pitchFamily="49" charset="-122"/>
                <a:ea typeface="汉仪书宋二简" panose="02010609000101010101" pitchFamily="49" charset="-122"/>
              </a:rPr>
              <a:t>类</a:t>
            </a:r>
            <a:r>
              <a:rPr lang="zh-CN" altLang="en-US" sz="2400">
                <a:solidFill>
                  <a:schemeClr val="tx1"/>
                </a:solidFill>
                <a:latin typeface="汉仪书宋二简" panose="02010609000101010101" pitchFamily="49" charset="-122"/>
                <a:ea typeface="汉仪书宋二简" panose="02010609000101010101" pitchFamily="49" charset="-122"/>
              </a:rPr>
              <a:t>，然而在AOP中核心模块是</a:t>
            </a:r>
            <a:r>
              <a:rPr lang="zh-CN" altLang="en-US" sz="2400" b="1">
                <a:solidFill>
                  <a:schemeClr val="tx1"/>
                </a:solidFill>
                <a:latin typeface="汉仪书宋二简" panose="02010609000101010101" pitchFamily="49" charset="-122"/>
                <a:ea typeface="汉仪书宋二简" panose="02010609000101010101" pitchFamily="49" charset="-122"/>
              </a:rPr>
              <a:t>切面</a:t>
            </a:r>
            <a:r>
              <a:rPr lang="zh-CN" altLang="en-US" sz="2400">
                <a:solidFill>
                  <a:schemeClr val="tx1"/>
                </a:solidFill>
                <a:latin typeface="汉仪书宋二简" panose="02010609000101010101" pitchFamily="49" charset="-122"/>
                <a:ea typeface="汉仪书宋二简" panose="02010609000101010101" pitchFamily="49" charset="-122"/>
              </a:rPr>
              <a:t>。切面实现了多种类型和对象的模块化管理，比如事物、</a:t>
            </a:r>
            <a:r>
              <a:rPr lang="zh-CN" altLang="en-US" sz="2400">
                <a:solidFill>
                  <a:schemeClr val="tx1"/>
                </a:solidFill>
                <a:latin typeface="汉仪书宋二简" panose="02010609000101010101" pitchFamily="49" charset="-122"/>
                <a:ea typeface="汉仪书宋二简" panose="02010609000101010101" pitchFamily="49" charset="-122"/>
              </a:rPr>
              <a:t>日志的管理</a:t>
            </a:r>
            <a:endParaRPr lang="zh-CN" altLang="en-US" sz="2400">
              <a:solidFill>
                <a:schemeClr val="tx1"/>
              </a:solidFill>
              <a:latin typeface="汉仪书宋二简" panose="02010609000101010101" pitchFamily="49" charset="-122"/>
              <a:ea typeface="汉仪书宋二简" panose="02010609000101010101" pitchFamily="49" charset="-122"/>
            </a:endParaRPr>
          </a:p>
          <a:p>
            <a:pPr algn="l"/>
            <a:r>
              <a:rPr lang="zh-CN" altLang="en-US" sz="2400">
                <a:solidFill>
                  <a:schemeClr val="tx1"/>
                </a:solidFill>
                <a:latin typeface="汉仪书宋二简" panose="02010609000101010101" pitchFamily="49" charset="-122"/>
                <a:ea typeface="汉仪书宋二简" panose="02010609000101010101" pitchFamily="49" charset="-122"/>
              </a:rPr>
              <a:t>* </a:t>
            </a:r>
            <a:r>
              <a:rPr lang="zh-CN" altLang="en-US" sz="2400" b="1">
                <a:solidFill>
                  <a:schemeClr val="tx1"/>
                </a:solidFill>
                <a:latin typeface="汉仪书宋二简" panose="02010609000101010101" pitchFamily="49" charset="-122"/>
                <a:ea typeface="汉仪书宋二简" panose="02010609000101010101" pitchFamily="49" charset="-122"/>
              </a:rPr>
              <a:t>AOP是OOP的延续</a:t>
            </a:r>
            <a:r>
              <a:rPr lang="zh-CN" altLang="en-US" sz="2400">
                <a:solidFill>
                  <a:schemeClr val="tx1"/>
                </a:solidFill>
                <a:latin typeface="汉仪书宋二简" panose="02010609000101010101" pitchFamily="49" charset="-122"/>
                <a:ea typeface="汉仪书宋二简" panose="02010609000101010101" pitchFamily="49" charset="-122"/>
              </a:rPr>
              <a:t>，是软件开发中的一个热点，也是Spring框架中的一个重要内容，是函数式编程的一种衍生范型。</a:t>
            </a:r>
            <a:r>
              <a:rPr lang="zh-CN" altLang="en-US" sz="2400" b="1">
                <a:solidFill>
                  <a:schemeClr val="tx1"/>
                </a:solidFill>
                <a:latin typeface="汉仪书宋二简" panose="02010609000101010101" pitchFamily="49" charset="-122"/>
                <a:ea typeface="汉仪书宋二简" panose="02010609000101010101" pitchFamily="49" charset="-122"/>
              </a:rPr>
              <a:t>利用AOP可以对业务逻辑的各个部分进行隔离，从而使得业务逻辑各部分之间的耦合度降低，提高程序的可重用性，同时提高了开发的效率</a:t>
            </a:r>
            <a:endParaRPr lang="zh-CN" altLang="en-US" sz="2400" b="1">
              <a:solidFill>
                <a:schemeClr val="tx1"/>
              </a:solidFill>
              <a:latin typeface="汉仪书宋二简" panose="02010609000101010101" pitchFamily="49" charset="-122"/>
              <a:ea typeface="汉仪书宋二简" panose="02010609000101010101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FB99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30415" y="241906"/>
            <a:ext cx="11731171" cy="6374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 flipH="1" flipV="1">
            <a:off x="11231688" y="5895128"/>
            <a:ext cx="916760" cy="916759"/>
            <a:chOff x="34490" y="45962"/>
            <a:chExt cx="916760" cy="916759"/>
          </a:xfrm>
        </p:grpSpPr>
        <p:sp>
          <p:nvSpPr>
            <p:cNvPr id="5" name="直角三角形 4"/>
            <p:cNvSpPr/>
            <p:nvPr/>
          </p:nvSpPr>
          <p:spPr>
            <a:xfrm rot="18898867">
              <a:off x="414222" y="45962"/>
              <a:ext cx="537028" cy="537028"/>
            </a:xfrm>
            <a:prstGeom prst="rtTriangle">
              <a:avLst/>
            </a:prstGeom>
            <a:solidFill>
              <a:srgbClr val="8DC8B0">
                <a:alpha val="8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直角三角形 5"/>
            <p:cNvSpPr/>
            <p:nvPr/>
          </p:nvSpPr>
          <p:spPr>
            <a:xfrm rot="18898751" flipH="1">
              <a:off x="34490" y="425693"/>
              <a:ext cx="537028" cy="537028"/>
            </a:xfrm>
            <a:prstGeom prst="rtTriangle">
              <a:avLst/>
            </a:prstGeom>
            <a:solidFill>
              <a:srgbClr val="76B99F">
                <a:alpha val="8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12061" y="323850"/>
            <a:ext cx="7212689" cy="3884937"/>
            <a:chOff x="312061" y="323850"/>
            <a:chExt cx="7212689" cy="3884937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166785" y="323850"/>
              <a:ext cx="6357965" cy="0"/>
            </a:xfrm>
            <a:prstGeom prst="line">
              <a:avLst/>
            </a:prstGeom>
            <a:ln w="12700">
              <a:solidFill>
                <a:srgbClr val="6FB99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312061" y="1150295"/>
              <a:ext cx="0" cy="3058492"/>
            </a:xfrm>
            <a:prstGeom prst="line">
              <a:avLst/>
            </a:prstGeom>
            <a:ln w="12700">
              <a:solidFill>
                <a:srgbClr val="6FB99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 flipH="1" flipV="1">
            <a:off x="4667245" y="2606550"/>
            <a:ext cx="7212689" cy="3884937"/>
            <a:chOff x="312061" y="323850"/>
            <a:chExt cx="7212689" cy="3884937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1166785" y="323850"/>
              <a:ext cx="6357965" cy="0"/>
            </a:xfrm>
            <a:prstGeom prst="line">
              <a:avLst/>
            </a:prstGeom>
            <a:ln w="12700">
              <a:solidFill>
                <a:srgbClr val="6FB99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312061" y="1150295"/>
              <a:ext cx="0" cy="3058492"/>
            </a:xfrm>
            <a:prstGeom prst="line">
              <a:avLst/>
            </a:prstGeom>
            <a:ln w="12700">
              <a:solidFill>
                <a:srgbClr val="6FB99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45528" y="60171"/>
            <a:ext cx="916760" cy="916759"/>
            <a:chOff x="34490" y="45962"/>
            <a:chExt cx="916760" cy="916759"/>
          </a:xfrm>
        </p:grpSpPr>
        <p:sp>
          <p:nvSpPr>
            <p:cNvPr id="14" name="直角三角形 13"/>
            <p:cNvSpPr/>
            <p:nvPr/>
          </p:nvSpPr>
          <p:spPr>
            <a:xfrm rot="18898867">
              <a:off x="414222" y="45962"/>
              <a:ext cx="537028" cy="537028"/>
            </a:xfrm>
            <a:prstGeom prst="rtTriangle">
              <a:avLst/>
            </a:prstGeom>
            <a:solidFill>
              <a:srgbClr val="8DC8B0">
                <a:alpha val="8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直角三角形 14"/>
            <p:cNvSpPr/>
            <p:nvPr/>
          </p:nvSpPr>
          <p:spPr>
            <a:xfrm rot="18898751" flipH="1">
              <a:off x="34490" y="425693"/>
              <a:ext cx="537028" cy="537028"/>
            </a:xfrm>
            <a:prstGeom prst="rtTriangle">
              <a:avLst/>
            </a:prstGeom>
            <a:solidFill>
              <a:srgbClr val="76B99F">
                <a:alpha val="8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4539085" y="648597"/>
            <a:ext cx="2985560" cy="64516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sz="3600">
                <a:solidFill>
                  <a:schemeClr val="tx1"/>
                </a:solidFill>
                <a:latin typeface="汉仪书宋二简" panose="02010609000101010101" pitchFamily="49" charset="-122"/>
                <a:ea typeface="汉仪书宋二简" panose="02010609000101010101" pitchFamily="49" charset="-122"/>
              </a:rPr>
              <a:t>作用及优势</a:t>
            </a:r>
            <a:endParaRPr sz="3600">
              <a:solidFill>
                <a:schemeClr val="tx1"/>
              </a:solidFill>
              <a:latin typeface="汉仪书宋二简" panose="02010609000101010101" pitchFamily="49" charset="-122"/>
              <a:ea typeface="汉仪书宋二简" panose="02010609000101010101" pitchFamily="49" charset="-122"/>
            </a:endParaRPr>
          </a:p>
        </p:txBody>
      </p:sp>
      <p:pic>
        <p:nvPicPr>
          <p:cNvPr id="83" name="图片 82"/>
          <p:cNvPicPr>
            <a:picLocks noChangeAspect="1"/>
          </p:cNvPicPr>
          <p:nvPr/>
        </p:nvPicPr>
        <p:blipFill rotWithShape="1">
          <a:blip r:embed="rId1"/>
          <a:srcRect l="12328" b="29256"/>
          <a:stretch>
            <a:fillRect/>
          </a:stretch>
        </p:blipFill>
        <p:spPr>
          <a:xfrm>
            <a:off x="-1" y="4916147"/>
            <a:ext cx="3340092" cy="1941853"/>
          </a:xfrm>
          <a:prstGeom prst="rect">
            <a:avLst/>
          </a:prstGeom>
        </p:spPr>
      </p:pic>
      <p:pic>
        <p:nvPicPr>
          <p:cNvPr id="84" name="图片 83"/>
          <p:cNvPicPr>
            <a:picLocks noChangeAspect="1"/>
          </p:cNvPicPr>
          <p:nvPr/>
        </p:nvPicPr>
        <p:blipFill rotWithShape="1">
          <a:blip r:embed="rId1"/>
          <a:srcRect l="12328" b="29256"/>
          <a:stretch>
            <a:fillRect/>
          </a:stretch>
        </p:blipFill>
        <p:spPr>
          <a:xfrm flipH="1" flipV="1">
            <a:off x="8851908" y="0"/>
            <a:ext cx="3340092" cy="1941853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82955" y="1296670"/>
            <a:ext cx="10476865" cy="304609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algn="l"/>
            <a:r>
              <a:rPr lang="zh-CN" altLang="en-US" sz="2400">
                <a:solidFill>
                  <a:schemeClr val="tx1"/>
                </a:solidFill>
                <a:latin typeface="汉仪书宋二简" panose="02010609000101010101" pitchFamily="49" charset="-122"/>
                <a:ea typeface="汉仪书宋二简" panose="02010609000101010101" pitchFamily="49" charset="-122"/>
              </a:rPr>
              <a:t>- 作用 ：</a:t>
            </a:r>
            <a:endParaRPr lang="zh-CN" altLang="en-US" sz="2400">
              <a:solidFill>
                <a:schemeClr val="tx1"/>
              </a:solidFill>
              <a:latin typeface="汉仪书宋二简" panose="02010609000101010101" pitchFamily="49" charset="-122"/>
              <a:ea typeface="汉仪书宋二简" panose="02010609000101010101" pitchFamily="49" charset="-122"/>
            </a:endParaRPr>
          </a:p>
          <a:p>
            <a:pPr algn="l"/>
            <a:r>
              <a:rPr lang="zh-CN" altLang="en-US" sz="2400">
                <a:solidFill>
                  <a:schemeClr val="tx1"/>
                </a:solidFill>
                <a:latin typeface="汉仪书宋二简" panose="02010609000101010101" pitchFamily="49" charset="-122"/>
                <a:ea typeface="汉仪书宋二简" panose="02010609000101010101" pitchFamily="49" charset="-122"/>
              </a:rPr>
              <a:t>  在程序</a:t>
            </a:r>
            <a:r>
              <a:rPr lang="zh-CN" altLang="en-US" sz="2400" b="1">
                <a:solidFill>
                  <a:schemeClr val="tx1"/>
                </a:solidFill>
                <a:latin typeface="汉仪书宋二简" panose="02010609000101010101" pitchFamily="49" charset="-122"/>
                <a:ea typeface="汉仪书宋二简" panose="02010609000101010101" pitchFamily="49" charset="-122"/>
              </a:rPr>
              <a:t>运行期间，不修改源码对已有方法进行增强</a:t>
            </a:r>
            <a:endParaRPr lang="zh-CN" altLang="en-US" sz="2400">
              <a:solidFill>
                <a:schemeClr val="tx1"/>
              </a:solidFill>
              <a:latin typeface="汉仪书宋二简" panose="02010609000101010101" pitchFamily="49" charset="-122"/>
              <a:ea typeface="汉仪书宋二简" panose="02010609000101010101" pitchFamily="49" charset="-122"/>
            </a:endParaRPr>
          </a:p>
          <a:p>
            <a:pPr algn="l"/>
            <a:endParaRPr lang="zh-CN" altLang="en-US" sz="2400">
              <a:solidFill>
                <a:schemeClr val="tx1"/>
              </a:solidFill>
              <a:latin typeface="汉仪书宋二简" panose="02010609000101010101" pitchFamily="49" charset="-122"/>
              <a:ea typeface="汉仪书宋二简" panose="02010609000101010101" pitchFamily="49" charset="-122"/>
            </a:endParaRPr>
          </a:p>
          <a:p>
            <a:pPr algn="l"/>
            <a:endParaRPr lang="zh-CN" altLang="en-US" sz="2400">
              <a:solidFill>
                <a:schemeClr val="tx1"/>
              </a:solidFill>
              <a:latin typeface="汉仪书宋二简" panose="02010609000101010101" pitchFamily="49" charset="-122"/>
              <a:ea typeface="汉仪书宋二简" panose="02010609000101010101" pitchFamily="49" charset="-122"/>
            </a:endParaRPr>
          </a:p>
          <a:p>
            <a:pPr algn="l"/>
            <a:r>
              <a:rPr lang="zh-CN" altLang="en-US" sz="2400">
                <a:solidFill>
                  <a:schemeClr val="tx1"/>
                </a:solidFill>
                <a:latin typeface="汉仪书宋二简" panose="02010609000101010101" pitchFamily="49" charset="-122"/>
                <a:ea typeface="汉仪书宋二简" panose="02010609000101010101" pitchFamily="49" charset="-122"/>
              </a:rPr>
              <a:t>- 优势 ：</a:t>
            </a:r>
            <a:endParaRPr lang="zh-CN" altLang="en-US" sz="2400">
              <a:solidFill>
                <a:schemeClr val="tx1"/>
              </a:solidFill>
              <a:latin typeface="汉仪书宋二简" panose="02010609000101010101" pitchFamily="49" charset="-122"/>
              <a:ea typeface="汉仪书宋二简" panose="02010609000101010101" pitchFamily="49" charset="-122"/>
            </a:endParaRPr>
          </a:p>
          <a:p>
            <a:pPr algn="l"/>
            <a:r>
              <a:rPr lang="zh-CN" altLang="en-US" sz="2400">
                <a:solidFill>
                  <a:schemeClr val="tx1"/>
                </a:solidFill>
                <a:latin typeface="汉仪书宋二简" panose="02010609000101010101" pitchFamily="49" charset="-122"/>
                <a:ea typeface="汉仪书宋二简" panose="02010609000101010101" pitchFamily="49" charset="-122"/>
              </a:rPr>
              <a:t>  减少重复代码</a:t>
            </a:r>
            <a:endParaRPr lang="zh-CN" altLang="en-US" sz="2400">
              <a:solidFill>
                <a:schemeClr val="tx1"/>
              </a:solidFill>
              <a:latin typeface="汉仪书宋二简" panose="02010609000101010101" pitchFamily="49" charset="-122"/>
              <a:ea typeface="汉仪书宋二简" panose="02010609000101010101" pitchFamily="49" charset="-122"/>
            </a:endParaRPr>
          </a:p>
          <a:p>
            <a:pPr algn="l"/>
            <a:r>
              <a:rPr lang="zh-CN" altLang="en-US" sz="2400">
                <a:solidFill>
                  <a:schemeClr val="tx1"/>
                </a:solidFill>
                <a:latin typeface="汉仪书宋二简" panose="02010609000101010101" pitchFamily="49" charset="-122"/>
                <a:ea typeface="汉仪书宋二简" panose="02010609000101010101" pitchFamily="49" charset="-122"/>
              </a:rPr>
              <a:t>  提高开发效率</a:t>
            </a:r>
            <a:endParaRPr lang="zh-CN" altLang="en-US" sz="2400">
              <a:solidFill>
                <a:schemeClr val="tx1"/>
              </a:solidFill>
              <a:latin typeface="汉仪书宋二简" panose="02010609000101010101" pitchFamily="49" charset="-122"/>
              <a:ea typeface="汉仪书宋二简" panose="02010609000101010101" pitchFamily="49" charset="-122"/>
            </a:endParaRPr>
          </a:p>
          <a:p>
            <a:pPr algn="l"/>
            <a:r>
              <a:rPr lang="zh-CN" altLang="en-US" sz="2400">
                <a:solidFill>
                  <a:schemeClr val="tx1"/>
                </a:solidFill>
                <a:latin typeface="汉仪书宋二简" panose="02010609000101010101" pitchFamily="49" charset="-122"/>
                <a:ea typeface="汉仪书宋二简" panose="02010609000101010101" pitchFamily="49" charset="-122"/>
              </a:rPr>
              <a:t>  维护方便</a:t>
            </a:r>
            <a:endParaRPr lang="zh-CN" altLang="en-US" sz="2400">
              <a:solidFill>
                <a:schemeClr val="tx1"/>
              </a:solidFill>
              <a:latin typeface="汉仪书宋二简" panose="02010609000101010101" pitchFamily="49" charset="-122"/>
              <a:ea typeface="汉仪书宋二简" panose="02010609000101010101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FB99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30415" y="241906"/>
            <a:ext cx="11731171" cy="6374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 flipH="1" flipV="1">
            <a:off x="11231688" y="5895128"/>
            <a:ext cx="916760" cy="916759"/>
            <a:chOff x="34490" y="45962"/>
            <a:chExt cx="916760" cy="916759"/>
          </a:xfrm>
        </p:grpSpPr>
        <p:sp>
          <p:nvSpPr>
            <p:cNvPr id="5" name="直角三角形 4"/>
            <p:cNvSpPr/>
            <p:nvPr/>
          </p:nvSpPr>
          <p:spPr>
            <a:xfrm rot="18898867">
              <a:off x="414222" y="45962"/>
              <a:ext cx="537028" cy="537028"/>
            </a:xfrm>
            <a:prstGeom prst="rtTriangle">
              <a:avLst/>
            </a:prstGeom>
            <a:solidFill>
              <a:srgbClr val="8DC8B0">
                <a:alpha val="8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直角三角形 5"/>
            <p:cNvSpPr/>
            <p:nvPr/>
          </p:nvSpPr>
          <p:spPr>
            <a:xfrm rot="18898751" flipH="1">
              <a:off x="34490" y="425693"/>
              <a:ext cx="537028" cy="537028"/>
            </a:xfrm>
            <a:prstGeom prst="rtTriangle">
              <a:avLst/>
            </a:prstGeom>
            <a:solidFill>
              <a:srgbClr val="76B99F">
                <a:alpha val="8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12061" y="323850"/>
            <a:ext cx="7212689" cy="3884937"/>
            <a:chOff x="312061" y="323850"/>
            <a:chExt cx="7212689" cy="3884937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166785" y="323850"/>
              <a:ext cx="6357965" cy="0"/>
            </a:xfrm>
            <a:prstGeom prst="line">
              <a:avLst/>
            </a:prstGeom>
            <a:ln w="12700">
              <a:solidFill>
                <a:srgbClr val="6FB99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312061" y="1150295"/>
              <a:ext cx="0" cy="3058492"/>
            </a:xfrm>
            <a:prstGeom prst="line">
              <a:avLst/>
            </a:prstGeom>
            <a:ln w="12700">
              <a:solidFill>
                <a:srgbClr val="6FB99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 flipH="1" flipV="1">
            <a:off x="4667245" y="2606550"/>
            <a:ext cx="7212689" cy="3884937"/>
            <a:chOff x="312061" y="323850"/>
            <a:chExt cx="7212689" cy="3884937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1166785" y="323850"/>
              <a:ext cx="6357965" cy="0"/>
            </a:xfrm>
            <a:prstGeom prst="line">
              <a:avLst/>
            </a:prstGeom>
            <a:ln w="12700">
              <a:solidFill>
                <a:srgbClr val="6FB99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312061" y="1150295"/>
              <a:ext cx="0" cy="3058492"/>
            </a:xfrm>
            <a:prstGeom prst="line">
              <a:avLst/>
            </a:prstGeom>
            <a:ln w="12700">
              <a:solidFill>
                <a:srgbClr val="6FB99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45528" y="60171"/>
            <a:ext cx="916760" cy="916759"/>
            <a:chOff x="34490" y="45962"/>
            <a:chExt cx="916760" cy="916759"/>
          </a:xfrm>
        </p:grpSpPr>
        <p:sp>
          <p:nvSpPr>
            <p:cNvPr id="14" name="直角三角形 13"/>
            <p:cNvSpPr/>
            <p:nvPr/>
          </p:nvSpPr>
          <p:spPr>
            <a:xfrm rot="18898867">
              <a:off x="414222" y="45962"/>
              <a:ext cx="537028" cy="537028"/>
            </a:xfrm>
            <a:prstGeom prst="rtTriangle">
              <a:avLst/>
            </a:prstGeom>
            <a:solidFill>
              <a:srgbClr val="8DC8B0">
                <a:alpha val="8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直角三角形 14"/>
            <p:cNvSpPr/>
            <p:nvPr/>
          </p:nvSpPr>
          <p:spPr>
            <a:xfrm rot="18898751" flipH="1">
              <a:off x="34490" y="425693"/>
              <a:ext cx="537028" cy="537028"/>
            </a:xfrm>
            <a:prstGeom prst="rtTriangle">
              <a:avLst/>
            </a:prstGeom>
            <a:solidFill>
              <a:srgbClr val="76B99F">
                <a:alpha val="8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3" name="图片 82"/>
          <p:cNvPicPr>
            <a:picLocks noChangeAspect="1"/>
          </p:cNvPicPr>
          <p:nvPr/>
        </p:nvPicPr>
        <p:blipFill rotWithShape="1">
          <a:blip r:embed="rId1"/>
          <a:srcRect l="12328" b="29256"/>
          <a:stretch>
            <a:fillRect/>
          </a:stretch>
        </p:blipFill>
        <p:spPr>
          <a:xfrm>
            <a:off x="-1" y="4916147"/>
            <a:ext cx="3340092" cy="1941853"/>
          </a:xfrm>
          <a:prstGeom prst="rect">
            <a:avLst/>
          </a:prstGeom>
        </p:spPr>
      </p:pic>
      <p:pic>
        <p:nvPicPr>
          <p:cNvPr id="84" name="图片 83"/>
          <p:cNvPicPr>
            <a:picLocks noChangeAspect="1"/>
          </p:cNvPicPr>
          <p:nvPr/>
        </p:nvPicPr>
        <p:blipFill rotWithShape="1">
          <a:blip r:embed="rId1"/>
          <a:srcRect l="12328" b="29256"/>
          <a:stretch>
            <a:fillRect/>
          </a:stretch>
        </p:blipFill>
        <p:spPr>
          <a:xfrm flipH="1" flipV="1">
            <a:off x="8851908" y="0"/>
            <a:ext cx="3340092" cy="1941853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857250" y="1501140"/>
            <a:ext cx="10476865" cy="34150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algn="l"/>
            <a:r>
              <a:rPr lang="zh-CN" altLang="en-US" sz="2400">
                <a:solidFill>
                  <a:schemeClr val="tx1"/>
                </a:solidFill>
                <a:latin typeface="汉仪书宋二简" panose="02010609000101010101" pitchFamily="49" charset="-122"/>
                <a:ea typeface="汉仪书宋二简" panose="02010609000101010101" pitchFamily="49" charset="-122"/>
              </a:rPr>
              <a:t>举例：那么现在我们有一个需求，想记录发送http请求的客户端IP以及请求接口信息，最简单的方法就是我们在每一个controller方法中调用一个打印相关信息的函数，这样会存在一个问题，有多少接口，我们就会调用多少次日志打印函数。那么有没有一种简单的方法可以实现日志的记录呢，有当然有，我们可以通过</a:t>
            </a:r>
            <a:r>
              <a:rPr lang="zh-CN" altLang="en-US" sz="2400" b="1">
                <a:solidFill>
                  <a:schemeClr val="tx1"/>
                </a:solidFill>
                <a:latin typeface="汉仪书宋二简" panose="02010609000101010101" pitchFamily="49" charset="-122"/>
                <a:ea typeface="汉仪书宋二简" panose="02010609000101010101" pitchFamily="49" charset="-122"/>
              </a:rPr>
              <a:t>Filter</a:t>
            </a:r>
            <a:r>
              <a:rPr lang="zh-CN" altLang="en-US" sz="2400">
                <a:solidFill>
                  <a:schemeClr val="tx1"/>
                </a:solidFill>
                <a:latin typeface="汉仪书宋二简" panose="02010609000101010101" pitchFamily="49" charset="-122"/>
                <a:ea typeface="汉仪书宋二简" panose="02010609000101010101" pitchFamily="49" charset="-122"/>
              </a:rPr>
              <a:t>或者</a:t>
            </a:r>
            <a:r>
              <a:rPr lang="zh-CN" altLang="en-US" sz="2400" b="1">
                <a:solidFill>
                  <a:schemeClr val="tx1"/>
                </a:solidFill>
                <a:latin typeface="汉仪书宋二简" panose="02010609000101010101" pitchFamily="49" charset="-122"/>
                <a:ea typeface="汉仪书宋二简" panose="02010609000101010101" pitchFamily="49" charset="-122"/>
              </a:rPr>
              <a:t>Interceptor</a:t>
            </a:r>
            <a:r>
              <a:rPr lang="zh-CN" altLang="en-US" sz="2400">
                <a:solidFill>
                  <a:schemeClr val="tx1"/>
                </a:solidFill>
                <a:latin typeface="汉仪书宋二简" panose="02010609000101010101" pitchFamily="49" charset="-122"/>
                <a:ea typeface="汉仪书宋二简" panose="02010609000101010101" pitchFamily="49" charset="-122"/>
              </a:rPr>
              <a:t>实现请求拦截功能，记录日志信息。那么该有人问什么是Filter、Interceptor，那它们和我们将要说的AOP有什么区别？</a:t>
            </a:r>
            <a:endParaRPr lang="zh-CN" altLang="en-US" sz="2400">
              <a:solidFill>
                <a:schemeClr val="tx1"/>
              </a:solidFill>
              <a:latin typeface="汉仪书宋二简" panose="02010609000101010101" pitchFamily="49" charset="-122"/>
              <a:ea typeface="汉仪书宋二简" panose="02010609000101010101" pitchFamily="49" charset="-122"/>
            </a:endParaRPr>
          </a:p>
          <a:p>
            <a:pPr algn="l"/>
            <a:endParaRPr lang="zh-CN" altLang="en-US" sz="2400">
              <a:solidFill>
                <a:schemeClr val="tx1"/>
              </a:solidFill>
              <a:latin typeface="汉仪书宋二简" panose="02010609000101010101" pitchFamily="49" charset="-122"/>
              <a:ea typeface="汉仪书宋二简" panose="02010609000101010101" pitchFamily="49" charset="-122"/>
            </a:endParaRPr>
          </a:p>
          <a:p>
            <a:pPr algn="l"/>
            <a:endParaRPr lang="zh-CN" altLang="en-US" sz="2400">
              <a:solidFill>
                <a:schemeClr val="tx1"/>
              </a:solidFill>
              <a:latin typeface="汉仪书宋二简" panose="02010609000101010101" pitchFamily="49" charset="-122"/>
              <a:ea typeface="汉仪书宋二简" panose="02010609000101010101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FB99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30415" y="241906"/>
            <a:ext cx="11731171" cy="6374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 flipH="1" flipV="1">
            <a:off x="11231688" y="5895128"/>
            <a:ext cx="916760" cy="916759"/>
            <a:chOff x="34490" y="45962"/>
            <a:chExt cx="916760" cy="916759"/>
          </a:xfrm>
        </p:grpSpPr>
        <p:sp>
          <p:nvSpPr>
            <p:cNvPr id="5" name="直角三角形 4"/>
            <p:cNvSpPr/>
            <p:nvPr/>
          </p:nvSpPr>
          <p:spPr>
            <a:xfrm rot="18898867">
              <a:off x="414222" y="45962"/>
              <a:ext cx="537028" cy="537028"/>
            </a:xfrm>
            <a:prstGeom prst="rtTriangle">
              <a:avLst/>
            </a:prstGeom>
            <a:solidFill>
              <a:srgbClr val="8DC8B0">
                <a:alpha val="8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直角三角形 5"/>
            <p:cNvSpPr/>
            <p:nvPr/>
          </p:nvSpPr>
          <p:spPr>
            <a:xfrm rot="18898751" flipH="1">
              <a:off x="34490" y="425693"/>
              <a:ext cx="537028" cy="537028"/>
            </a:xfrm>
            <a:prstGeom prst="rtTriangle">
              <a:avLst/>
            </a:prstGeom>
            <a:solidFill>
              <a:srgbClr val="76B99F">
                <a:alpha val="8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12061" y="323850"/>
            <a:ext cx="7212689" cy="3884937"/>
            <a:chOff x="312061" y="323850"/>
            <a:chExt cx="7212689" cy="3884937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166785" y="323850"/>
              <a:ext cx="6357965" cy="0"/>
            </a:xfrm>
            <a:prstGeom prst="line">
              <a:avLst/>
            </a:prstGeom>
            <a:ln w="12700">
              <a:solidFill>
                <a:srgbClr val="6FB99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312061" y="1150295"/>
              <a:ext cx="0" cy="3058492"/>
            </a:xfrm>
            <a:prstGeom prst="line">
              <a:avLst/>
            </a:prstGeom>
            <a:ln w="12700">
              <a:solidFill>
                <a:srgbClr val="6FB99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 flipH="1" flipV="1">
            <a:off x="4667245" y="2606550"/>
            <a:ext cx="7212689" cy="3884937"/>
            <a:chOff x="312061" y="323850"/>
            <a:chExt cx="7212689" cy="3884937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1166785" y="323850"/>
              <a:ext cx="6357965" cy="0"/>
            </a:xfrm>
            <a:prstGeom prst="line">
              <a:avLst/>
            </a:prstGeom>
            <a:ln w="12700">
              <a:solidFill>
                <a:srgbClr val="6FB99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312061" y="1150295"/>
              <a:ext cx="0" cy="3058492"/>
            </a:xfrm>
            <a:prstGeom prst="line">
              <a:avLst/>
            </a:prstGeom>
            <a:ln w="12700">
              <a:solidFill>
                <a:srgbClr val="6FB99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45528" y="60171"/>
            <a:ext cx="916760" cy="916759"/>
            <a:chOff x="34490" y="45962"/>
            <a:chExt cx="916760" cy="916759"/>
          </a:xfrm>
        </p:grpSpPr>
        <p:sp>
          <p:nvSpPr>
            <p:cNvPr id="14" name="直角三角形 13"/>
            <p:cNvSpPr/>
            <p:nvPr/>
          </p:nvSpPr>
          <p:spPr>
            <a:xfrm rot="18898867">
              <a:off x="414222" y="45962"/>
              <a:ext cx="537028" cy="537028"/>
            </a:xfrm>
            <a:prstGeom prst="rtTriangle">
              <a:avLst/>
            </a:prstGeom>
            <a:solidFill>
              <a:srgbClr val="8DC8B0">
                <a:alpha val="8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直角三角形 14"/>
            <p:cNvSpPr/>
            <p:nvPr/>
          </p:nvSpPr>
          <p:spPr>
            <a:xfrm rot="18898751" flipH="1">
              <a:off x="34490" y="425693"/>
              <a:ext cx="537028" cy="537028"/>
            </a:xfrm>
            <a:prstGeom prst="rtTriangle">
              <a:avLst/>
            </a:prstGeom>
            <a:solidFill>
              <a:srgbClr val="76B99F">
                <a:alpha val="8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3" name="图片 82"/>
          <p:cNvPicPr>
            <a:picLocks noChangeAspect="1"/>
          </p:cNvPicPr>
          <p:nvPr/>
        </p:nvPicPr>
        <p:blipFill rotWithShape="1">
          <a:blip r:embed="rId1"/>
          <a:srcRect l="12328" b="29256"/>
          <a:stretch>
            <a:fillRect/>
          </a:stretch>
        </p:blipFill>
        <p:spPr>
          <a:xfrm>
            <a:off x="-1" y="4916147"/>
            <a:ext cx="3340092" cy="1941853"/>
          </a:xfrm>
          <a:prstGeom prst="rect">
            <a:avLst/>
          </a:prstGeom>
        </p:spPr>
      </p:pic>
      <p:pic>
        <p:nvPicPr>
          <p:cNvPr id="84" name="图片 83"/>
          <p:cNvPicPr>
            <a:picLocks noChangeAspect="1"/>
          </p:cNvPicPr>
          <p:nvPr/>
        </p:nvPicPr>
        <p:blipFill rotWithShape="1">
          <a:blip r:embed="rId1"/>
          <a:srcRect l="12328" b="29256"/>
          <a:stretch>
            <a:fillRect/>
          </a:stretch>
        </p:blipFill>
        <p:spPr>
          <a:xfrm flipH="1" flipV="1">
            <a:off x="8851908" y="0"/>
            <a:ext cx="3340092" cy="1941853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43890" y="982980"/>
            <a:ext cx="10476865" cy="48926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algn="l"/>
            <a:r>
              <a:rPr lang="en-US" altLang="zh-CN" sz="2400">
                <a:solidFill>
                  <a:schemeClr val="tx1"/>
                </a:solidFill>
                <a:latin typeface="汉仪书宋二简" panose="02010609000101010101" pitchFamily="49" charset="-122"/>
                <a:ea typeface="汉仪书宋二简" panose="02010609000101010101" pitchFamily="49" charset="-122"/>
                <a:sym typeface="+mn-ea"/>
              </a:rPr>
              <a:t>    </a:t>
            </a:r>
            <a:r>
              <a:rPr lang="zh-CN" altLang="en-US" sz="2400">
                <a:solidFill>
                  <a:schemeClr val="tx1"/>
                </a:solidFill>
                <a:latin typeface="汉仪书宋二简" panose="02010609000101010101" pitchFamily="49" charset="-122"/>
                <a:ea typeface="汉仪书宋二简" panose="02010609000101010101" pitchFamily="49" charset="-122"/>
                <a:sym typeface="+mn-ea"/>
              </a:rPr>
              <a:t>AOP使用的主要是</a:t>
            </a:r>
            <a:r>
              <a:rPr lang="zh-CN" altLang="en-US" sz="2400" b="1">
                <a:solidFill>
                  <a:schemeClr val="tx1"/>
                </a:solidFill>
                <a:latin typeface="汉仪书宋二简" panose="02010609000101010101" pitchFamily="49" charset="-122"/>
                <a:ea typeface="汉仪书宋二简" panose="02010609000101010101" pitchFamily="49" charset="-122"/>
                <a:sym typeface="+mn-ea"/>
              </a:rPr>
              <a:t>动态代理</a:t>
            </a:r>
            <a:r>
              <a:rPr lang="en-US" altLang="zh-CN" sz="2400" b="1">
                <a:solidFill>
                  <a:schemeClr val="tx1"/>
                </a:solidFill>
                <a:latin typeface="汉仪书宋二简" panose="02010609000101010101" pitchFamily="49" charset="-122"/>
                <a:ea typeface="汉仪书宋二简" panose="02010609000101010101" pitchFamily="49" charset="-122"/>
                <a:sym typeface="+mn-ea"/>
              </a:rPr>
              <a:t>(</a:t>
            </a:r>
            <a:r>
              <a:rPr lang="zh-CN" altLang="en-US" sz="1400" b="1">
                <a:solidFill>
                  <a:schemeClr val="tx1"/>
                </a:solidFill>
                <a:latin typeface="汉仪书宋二简" panose="02010609000101010101" pitchFamily="49" charset="-122"/>
                <a:ea typeface="汉仪书宋二简" panose="02010609000101010101" pitchFamily="49" charset="-122"/>
                <a:sym typeface="+mn-ea"/>
              </a:rPr>
              <a:t>稍微讲</a:t>
            </a:r>
            <a:r>
              <a:rPr lang="zh-CN" altLang="en-US" sz="1400" b="1">
                <a:solidFill>
                  <a:schemeClr val="tx1"/>
                </a:solidFill>
                <a:latin typeface="汉仪书宋二简" panose="02010609000101010101" pitchFamily="49" charset="-122"/>
                <a:ea typeface="汉仪书宋二简" panose="02010609000101010101" pitchFamily="49" charset="-122"/>
                <a:sym typeface="+mn-ea"/>
              </a:rPr>
              <a:t>一下</a:t>
            </a:r>
            <a:r>
              <a:rPr lang="en-US" altLang="zh-CN" sz="2400" b="1">
                <a:solidFill>
                  <a:schemeClr val="tx1"/>
                </a:solidFill>
                <a:latin typeface="汉仪书宋二简" panose="02010609000101010101" pitchFamily="49" charset="-122"/>
                <a:ea typeface="汉仪书宋二简" panose="02010609000101010101" pitchFamily="49" charset="-122"/>
                <a:sym typeface="+mn-ea"/>
              </a:rPr>
              <a:t>)</a:t>
            </a:r>
            <a:r>
              <a:rPr lang="zh-CN" altLang="en-US" sz="2400">
                <a:solidFill>
                  <a:schemeClr val="tx1"/>
                </a:solidFill>
                <a:latin typeface="汉仪书宋二简" panose="02010609000101010101" pitchFamily="49" charset="-122"/>
                <a:ea typeface="汉仪书宋二简" panose="02010609000101010101" pitchFamily="49" charset="-122"/>
                <a:sym typeface="+mn-ea"/>
              </a:rPr>
              <a:t>，过滤器使用的主要是</a:t>
            </a:r>
            <a:r>
              <a:rPr lang="zh-CN" altLang="en-US" sz="2400" b="1">
                <a:solidFill>
                  <a:schemeClr val="tx1"/>
                </a:solidFill>
                <a:latin typeface="汉仪书宋二简" panose="02010609000101010101" pitchFamily="49" charset="-122"/>
                <a:ea typeface="汉仪书宋二简" panose="02010609000101010101" pitchFamily="49" charset="-122"/>
                <a:sym typeface="+mn-ea"/>
              </a:rPr>
              <a:t>函数回调</a:t>
            </a:r>
            <a:r>
              <a:rPr lang="zh-CN" altLang="en-US" sz="2400">
                <a:solidFill>
                  <a:schemeClr val="tx1"/>
                </a:solidFill>
                <a:latin typeface="汉仪书宋二简" panose="02010609000101010101" pitchFamily="49" charset="-122"/>
                <a:ea typeface="汉仪书宋二简" panose="02010609000101010101" pitchFamily="49" charset="-122"/>
                <a:sym typeface="+mn-ea"/>
              </a:rPr>
              <a:t>；拦截器使用是</a:t>
            </a:r>
            <a:r>
              <a:rPr lang="zh-CN" altLang="en-US" sz="2400" b="1">
                <a:solidFill>
                  <a:schemeClr val="tx1"/>
                </a:solidFill>
                <a:latin typeface="汉仪书宋二简" panose="02010609000101010101" pitchFamily="49" charset="-122"/>
                <a:ea typeface="汉仪书宋二简" panose="02010609000101010101" pitchFamily="49" charset="-122"/>
                <a:sym typeface="+mn-ea"/>
              </a:rPr>
              <a:t>反射机制</a:t>
            </a:r>
            <a:r>
              <a:rPr lang="zh-CN" altLang="en-US" sz="2400">
                <a:solidFill>
                  <a:schemeClr val="tx1"/>
                </a:solidFill>
                <a:latin typeface="汉仪书宋二简" panose="02010609000101010101" pitchFamily="49" charset="-122"/>
                <a:ea typeface="汉仪书宋二简" panose="02010609000101010101" pitchFamily="49" charset="-122"/>
                <a:sym typeface="+mn-ea"/>
              </a:rPr>
              <a:t>。一个请求过来，先进行过滤器处理，看程序是否受理该请求。 过滤器放过后，程序中的拦截器进行处理 ，处理完后进入被AOP动态代理重新编译过的主要业务类进行处理 </a:t>
            </a:r>
            <a:endParaRPr lang="zh-CN" altLang="en-US" sz="2400">
              <a:solidFill>
                <a:schemeClr val="tx1"/>
              </a:solidFill>
              <a:latin typeface="汉仪书宋二简" panose="02010609000101010101" pitchFamily="49" charset="-122"/>
              <a:ea typeface="汉仪书宋二简" panose="02010609000101010101" pitchFamily="49" charset="-122"/>
            </a:endParaRPr>
          </a:p>
          <a:p>
            <a:pPr algn="l"/>
            <a:r>
              <a:rPr lang="zh-CN" altLang="en-US" sz="2400">
                <a:solidFill>
                  <a:schemeClr val="tx1"/>
                </a:solidFill>
                <a:latin typeface="汉仪书宋二简" panose="02010609000101010101" pitchFamily="49" charset="-122"/>
                <a:ea typeface="汉仪书宋二简" panose="02010609000101010101" pitchFamily="49" charset="-122"/>
                <a:sym typeface="+mn-ea"/>
              </a:rPr>
              <a:t>- Filter：和框架无关，过滤器拦截的是URL，可以控制最初的http请求，但是更细一点的类和方法控制不了</a:t>
            </a:r>
            <a:endParaRPr lang="zh-CN" altLang="en-US" sz="2400">
              <a:solidFill>
                <a:schemeClr val="tx1"/>
              </a:solidFill>
              <a:latin typeface="汉仪书宋二简" panose="02010609000101010101" pitchFamily="49" charset="-122"/>
              <a:ea typeface="汉仪书宋二简" panose="02010609000101010101" pitchFamily="49" charset="-122"/>
            </a:endParaRPr>
          </a:p>
          <a:p>
            <a:pPr algn="l"/>
            <a:r>
              <a:rPr lang="zh-CN" altLang="en-US" sz="2400">
                <a:solidFill>
                  <a:schemeClr val="tx1"/>
                </a:solidFill>
                <a:latin typeface="汉仪书宋二简" panose="02010609000101010101" pitchFamily="49" charset="-122"/>
                <a:ea typeface="汉仪书宋二简" panose="02010609000101010101" pitchFamily="49" charset="-122"/>
                <a:sym typeface="+mn-ea"/>
              </a:rPr>
              <a:t>- Interceptor ：拦截器拦截的也是URL，拦截器有三个方法，相对于过滤器更加细致，有被拦截逻辑执行前、后进行操作等</a:t>
            </a:r>
            <a:endParaRPr lang="zh-CN" altLang="en-US" sz="2400">
              <a:solidFill>
                <a:schemeClr val="tx1"/>
              </a:solidFill>
              <a:latin typeface="汉仪书宋二简" panose="02010609000101010101" pitchFamily="49" charset="-122"/>
              <a:ea typeface="汉仪书宋二简" panose="02010609000101010101" pitchFamily="49" charset="-122"/>
            </a:endParaRPr>
          </a:p>
          <a:p>
            <a:pPr algn="l"/>
            <a:r>
              <a:rPr lang="zh-CN" altLang="en-US" sz="2400">
                <a:solidFill>
                  <a:schemeClr val="tx1"/>
                </a:solidFill>
                <a:latin typeface="汉仪书宋二简" panose="02010609000101010101" pitchFamily="49" charset="-122"/>
                <a:ea typeface="汉仪书宋二简" panose="02010609000101010101" pitchFamily="49" charset="-122"/>
                <a:sym typeface="+mn-ea"/>
              </a:rPr>
              <a:t>- AOP : 面向切面拦截的是</a:t>
            </a:r>
            <a:r>
              <a:rPr lang="zh-CN" altLang="en-US" sz="2400" b="1">
                <a:solidFill>
                  <a:schemeClr val="tx1"/>
                </a:solidFill>
                <a:latin typeface="汉仪书宋二简" panose="02010609000101010101" pitchFamily="49" charset="-122"/>
                <a:ea typeface="汉仪书宋二简" panose="02010609000101010101" pitchFamily="49" charset="-122"/>
                <a:sym typeface="+mn-ea"/>
              </a:rPr>
              <a:t>类的元数据（包、类、方法名、参数等）</a:t>
            </a:r>
            <a:r>
              <a:rPr lang="zh-CN" altLang="en-US" sz="2400">
                <a:solidFill>
                  <a:schemeClr val="tx1"/>
                </a:solidFill>
                <a:latin typeface="汉仪书宋二简" panose="02010609000101010101" pitchFamily="49" charset="-122"/>
                <a:ea typeface="汉仪书宋二简" panose="02010609000101010101" pitchFamily="49" charset="-122"/>
                <a:sym typeface="+mn-ea"/>
              </a:rPr>
              <a:t> 相对于拦截器更加细致，而且非常灵活，拦截器只能针对URL做拦截，</a:t>
            </a:r>
            <a:r>
              <a:rPr lang="zh-CN" altLang="en-US" sz="2400" b="1">
                <a:solidFill>
                  <a:schemeClr val="tx1"/>
                </a:solidFill>
                <a:latin typeface="汉仪书宋二简" panose="02010609000101010101" pitchFamily="49" charset="-122"/>
                <a:ea typeface="汉仪书宋二简" panose="02010609000101010101" pitchFamily="49" charset="-122"/>
                <a:sym typeface="+mn-ea"/>
              </a:rPr>
              <a:t>而AOP针对具体的代码，能够实现更加复杂的业务逻辑</a:t>
            </a:r>
            <a:endParaRPr lang="zh-CN" altLang="en-US" sz="2400" b="1">
              <a:solidFill>
                <a:schemeClr val="tx1"/>
              </a:solidFill>
              <a:latin typeface="汉仪书宋二简" panose="02010609000101010101" pitchFamily="49" charset="-122"/>
              <a:ea typeface="汉仪书宋二简" panose="02010609000101010101" pitchFamily="49" charset="-122"/>
            </a:endParaRPr>
          </a:p>
          <a:p>
            <a:pPr algn="l"/>
            <a:r>
              <a:rPr lang="zh-CN" altLang="en-US" sz="2400">
                <a:solidFill>
                  <a:schemeClr val="tx1"/>
                </a:solidFill>
                <a:latin typeface="汉仪书宋二简" panose="02010609000101010101" pitchFamily="49" charset="-122"/>
                <a:ea typeface="汉仪书宋二简" panose="02010609000101010101" pitchFamily="49" charset="-122"/>
                <a:sym typeface="+mn-ea"/>
              </a:rPr>
              <a:t> 三者功能类似，但各有优势，从过滤器 -&gt; 拦截器 -&gt; 切面，拦截规则越来越细致，执行顺序依次是过滤器、拦截器、切面 </a:t>
            </a:r>
            <a:endParaRPr lang="zh-CN" altLang="en-US" sz="2400">
              <a:solidFill>
                <a:schemeClr val="tx1"/>
              </a:solidFill>
              <a:latin typeface="汉仪书宋二简" panose="02010609000101010101" pitchFamily="49" charset="-122"/>
              <a:ea typeface="汉仪书宋二简" panose="0201060900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FB99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36363" y="158902"/>
            <a:ext cx="11919273" cy="6540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603220" y="241300"/>
            <a:ext cx="298556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汉仪书宋二简" panose="02010609000101010101" pitchFamily="49" charset="-122"/>
                <a:ea typeface="汉仪书宋二简" panose="02010609000101010101" pitchFamily="49" charset="-122"/>
                <a:sym typeface="+mn-ea"/>
              </a:rPr>
              <a:t>传统</a:t>
            </a:r>
            <a:r>
              <a:rPr lang="en-US" altLang="zh-CN" sz="2400" dirty="0">
                <a:solidFill>
                  <a:schemeClr val="tx1"/>
                </a:solidFill>
                <a:latin typeface="汉仪书宋二简" panose="02010609000101010101" pitchFamily="49" charset="-122"/>
                <a:ea typeface="汉仪书宋二简" panose="02010609000101010101" pitchFamily="49" charset="-122"/>
                <a:sym typeface="+mn-ea"/>
              </a:rPr>
              <a:t>OOP</a:t>
            </a:r>
            <a:r>
              <a:rPr lang="zh-CN" altLang="en-US" sz="2400" dirty="0">
                <a:solidFill>
                  <a:schemeClr val="tx1"/>
                </a:solidFill>
                <a:latin typeface="汉仪书宋二简" panose="02010609000101010101" pitchFamily="49" charset="-122"/>
                <a:ea typeface="汉仪书宋二简" panose="02010609000101010101" pitchFamily="49" charset="-122"/>
                <a:sym typeface="+mn-ea"/>
              </a:rPr>
              <a:t>简略流程图</a:t>
            </a:r>
            <a:endParaRPr lang="zh-CN" altLang="en-US" sz="2400" dirty="0">
              <a:solidFill>
                <a:schemeClr val="tx1"/>
              </a:solidFill>
              <a:latin typeface="汉仪书宋二简" panose="02010609000101010101" pitchFamily="49" charset="-122"/>
              <a:ea typeface="汉仪书宋二简" panose="02010609000101010101" pitchFamily="49" charset="-122"/>
              <a:sym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7588652" y="1612796"/>
            <a:ext cx="1113006" cy="1113006"/>
          </a:xfrm>
          <a:prstGeom prst="ellipse">
            <a:avLst/>
          </a:prstGeom>
          <a:solidFill>
            <a:srgbClr val="6FB9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588652" y="4475289"/>
            <a:ext cx="1113006" cy="1113006"/>
          </a:xfrm>
          <a:prstGeom prst="ellipse">
            <a:avLst/>
          </a:prstGeom>
          <a:solidFill>
            <a:srgbClr val="8DC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stats_150561"/>
          <p:cNvSpPr>
            <a:spLocks noChangeAspect="1"/>
          </p:cNvSpPr>
          <p:nvPr/>
        </p:nvSpPr>
        <p:spPr bwMode="auto">
          <a:xfrm>
            <a:off x="6303248" y="2188019"/>
            <a:ext cx="414833" cy="537869"/>
          </a:xfrm>
          <a:custGeom>
            <a:avLst/>
            <a:gdLst>
              <a:gd name="connsiteX0" fmla="*/ 258685 w 463474"/>
              <a:gd name="connsiteY0" fmla="*/ 467637 h 600935"/>
              <a:gd name="connsiteX1" fmla="*/ 345002 w 463474"/>
              <a:gd name="connsiteY1" fmla="*/ 467637 h 600935"/>
              <a:gd name="connsiteX2" fmla="*/ 345002 w 463474"/>
              <a:gd name="connsiteY2" fmla="*/ 501085 h 600935"/>
              <a:gd name="connsiteX3" fmla="*/ 258685 w 463474"/>
              <a:gd name="connsiteY3" fmla="*/ 501085 h 600935"/>
              <a:gd name="connsiteX4" fmla="*/ 258685 w 463474"/>
              <a:gd name="connsiteY4" fmla="*/ 467637 h 600935"/>
              <a:gd name="connsiteX5" fmla="*/ 98427 w 463474"/>
              <a:gd name="connsiteY5" fmla="*/ 380841 h 600935"/>
              <a:gd name="connsiteX6" fmla="*/ 345006 w 463474"/>
              <a:gd name="connsiteY6" fmla="*/ 380841 h 600935"/>
              <a:gd name="connsiteX7" fmla="*/ 345006 w 463474"/>
              <a:gd name="connsiteY7" fmla="*/ 414148 h 600935"/>
              <a:gd name="connsiteX8" fmla="*/ 98427 w 463474"/>
              <a:gd name="connsiteY8" fmla="*/ 414148 h 600935"/>
              <a:gd name="connsiteX9" fmla="*/ 98427 w 463474"/>
              <a:gd name="connsiteY9" fmla="*/ 380841 h 600935"/>
              <a:gd name="connsiteX10" fmla="*/ 98427 w 463474"/>
              <a:gd name="connsiteY10" fmla="*/ 321002 h 600935"/>
              <a:gd name="connsiteX11" fmla="*/ 345006 w 463474"/>
              <a:gd name="connsiteY11" fmla="*/ 321002 h 600935"/>
              <a:gd name="connsiteX12" fmla="*/ 345006 w 463474"/>
              <a:gd name="connsiteY12" fmla="*/ 354309 h 600935"/>
              <a:gd name="connsiteX13" fmla="*/ 98427 w 463474"/>
              <a:gd name="connsiteY13" fmla="*/ 354309 h 600935"/>
              <a:gd name="connsiteX14" fmla="*/ 98427 w 463474"/>
              <a:gd name="connsiteY14" fmla="*/ 321002 h 600935"/>
              <a:gd name="connsiteX15" fmla="*/ 98427 w 463474"/>
              <a:gd name="connsiteY15" fmla="*/ 267161 h 600935"/>
              <a:gd name="connsiteX16" fmla="*/ 345006 w 463474"/>
              <a:gd name="connsiteY16" fmla="*/ 267161 h 600935"/>
              <a:gd name="connsiteX17" fmla="*/ 345006 w 463474"/>
              <a:gd name="connsiteY17" fmla="*/ 300468 h 600935"/>
              <a:gd name="connsiteX18" fmla="*/ 98427 w 463474"/>
              <a:gd name="connsiteY18" fmla="*/ 300468 h 600935"/>
              <a:gd name="connsiteX19" fmla="*/ 98427 w 463474"/>
              <a:gd name="connsiteY19" fmla="*/ 267161 h 600935"/>
              <a:gd name="connsiteX20" fmla="*/ 102892 w 463474"/>
              <a:gd name="connsiteY20" fmla="*/ 181353 h 600935"/>
              <a:gd name="connsiteX21" fmla="*/ 189389 w 463474"/>
              <a:gd name="connsiteY21" fmla="*/ 181353 h 600935"/>
              <a:gd name="connsiteX22" fmla="*/ 189389 w 463474"/>
              <a:gd name="connsiteY22" fmla="*/ 214872 h 600935"/>
              <a:gd name="connsiteX23" fmla="*/ 102892 w 463474"/>
              <a:gd name="connsiteY23" fmla="*/ 214872 h 600935"/>
              <a:gd name="connsiteX24" fmla="*/ 102892 w 463474"/>
              <a:gd name="connsiteY24" fmla="*/ 181353 h 600935"/>
              <a:gd name="connsiteX25" fmla="*/ 102892 w 463474"/>
              <a:gd name="connsiteY25" fmla="*/ 127512 h 600935"/>
              <a:gd name="connsiteX26" fmla="*/ 189389 w 463474"/>
              <a:gd name="connsiteY26" fmla="*/ 127512 h 600935"/>
              <a:gd name="connsiteX27" fmla="*/ 189389 w 463474"/>
              <a:gd name="connsiteY27" fmla="*/ 160819 h 600935"/>
              <a:gd name="connsiteX28" fmla="*/ 102892 w 463474"/>
              <a:gd name="connsiteY28" fmla="*/ 160819 h 600935"/>
              <a:gd name="connsiteX29" fmla="*/ 102892 w 463474"/>
              <a:gd name="connsiteY29" fmla="*/ 127512 h 600935"/>
              <a:gd name="connsiteX30" fmla="*/ 40068 w 463474"/>
              <a:gd name="connsiteY30" fmla="*/ 40011 h 600935"/>
              <a:gd name="connsiteX31" fmla="*/ 40068 w 463474"/>
              <a:gd name="connsiteY31" fmla="*/ 560924 h 600935"/>
              <a:gd name="connsiteX32" fmla="*/ 423407 w 463474"/>
              <a:gd name="connsiteY32" fmla="*/ 560924 h 600935"/>
              <a:gd name="connsiteX33" fmla="*/ 423407 w 463474"/>
              <a:gd name="connsiteY33" fmla="*/ 103490 h 600935"/>
              <a:gd name="connsiteX34" fmla="*/ 356756 w 463474"/>
              <a:gd name="connsiteY34" fmla="*/ 103490 h 600935"/>
              <a:gd name="connsiteX35" fmla="*/ 356756 w 463474"/>
              <a:gd name="connsiteY35" fmla="*/ 40011 h 600935"/>
              <a:gd name="connsiteX36" fmla="*/ 0 w 463474"/>
              <a:gd name="connsiteY36" fmla="*/ 0 h 600935"/>
              <a:gd name="connsiteX37" fmla="*/ 377367 w 463474"/>
              <a:gd name="connsiteY37" fmla="*/ 0 h 600935"/>
              <a:gd name="connsiteX38" fmla="*/ 463474 w 463474"/>
              <a:gd name="connsiteY38" fmla="*/ 83292 h 600935"/>
              <a:gd name="connsiteX39" fmla="*/ 463474 w 463474"/>
              <a:gd name="connsiteY39" fmla="*/ 600935 h 600935"/>
              <a:gd name="connsiteX40" fmla="*/ 0 w 463474"/>
              <a:gd name="connsiteY40" fmla="*/ 600935 h 600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63474" h="600935">
                <a:moveTo>
                  <a:pt x="258685" y="467637"/>
                </a:moveTo>
                <a:lnTo>
                  <a:pt x="345002" y="467637"/>
                </a:lnTo>
                <a:cubicBezTo>
                  <a:pt x="365811" y="467637"/>
                  <a:pt x="365811" y="501085"/>
                  <a:pt x="345002" y="501085"/>
                </a:cubicBezTo>
                <a:lnTo>
                  <a:pt x="258685" y="501085"/>
                </a:lnTo>
                <a:cubicBezTo>
                  <a:pt x="237876" y="501085"/>
                  <a:pt x="237876" y="467637"/>
                  <a:pt x="258685" y="467637"/>
                </a:cubicBezTo>
                <a:close/>
                <a:moveTo>
                  <a:pt x="98427" y="380841"/>
                </a:moveTo>
                <a:lnTo>
                  <a:pt x="345006" y="380841"/>
                </a:lnTo>
                <a:cubicBezTo>
                  <a:pt x="365811" y="380841"/>
                  <a:pt x="365811" y="414148"/>
                  <a:pt x="345006" y="414148"/>
                </a:cubicBezTo>
                <a:lnTo>
                  <a:pt x="98427" y="414148"/>
                </a:lnTo>
                <a:cubicBezTo>
                  <a:pt x="77622" y="414148"/>
                  <a:pt x="77622" y="380841"/>
                  <a:pt x="98427" y="380841"/>
                </a:cubicBezTo>
                <a:close/>
                <a:moveTo>
                  <a:pt x="98427" y="321002"/>
                </a:moveTo>
                <a:lnTo>
                  <a:pt x="345006" y="321002"/>
                </a:lnTo>
                <a:cubicBezTo>
                  <a:pt x="365811" y="321002"/>
                  <a:pt x="365811" y="354309"/>
                  <a:pt x="345006" y="354309"/>
                </a:cubicBezTo>
                <a:lnTo>
                  <a:pt x="98427" y="354309"/>
                </a:lnTo>
                <a:cubicBezTo>
                  <a:pt x="77622" y="354309"/>
                  <a:pt x="77622" y="321002"/>
                  <a:pt x="98427" y="321002"/>
                </a:cubicBezTo>
                <a:close/>
                <a:moveTo>
                  <a:pt x="98427" y="267161"/>
                </a:moveTo>
                <a:lnTo>
                  <a:pt x="345006" y="267161"/>
                </a:lnTo>
                <a:cubicBezTo>
                  <a:pt x="365811" y="267161"/>
                  <a:pt x="365811" y="300468"/>
                  <a:pt x="345006" y="300468"/>
                </a:cubicBezTo>
                <a:lnTo>
                  <a:pt x="98427" y="300468"/>
                </a:lnTo>
                <a:cubicBezTo>
                  <a:pt x="77622" y="300468"/>
                  <a:pt x="77622" y="267161"/>
                  <a:pt x="98427" y="267161"/>
                </a:cubicBezTo>
                <a:close/>
                <a:moveTo>
                  <a:pt x="102892" y="181353"/>
                </a:moveTo>
                <a:lnTo>
                  <a:pt x="189389" y="181353"/>
                </a:lnTo>
                <a:cubicBezTo>
                  <a:pt x="210002" y="181353"/>
                  <a:pt x="210002" y="214872"/>
                  <a:pt x="189389" y="214872"/>
                </a:cubicBezTo>
                <a:lnTo>
                  <a:pt x="102892" y="214872"/>
                </a:lnTo>
                <a:cubicBezTo>
                  <a:pt x="82279" y="214872"/>
                  <a:pt x="82279" y="181353"/>
                  <a:pt x="102892" y="181353"/>
                </a:cubicBezTo>
                <a:close/>
                <a:moveTo>
                  <a:pt x="102892" y="127512"/>
                </a:moveTo>
                <a:lnTo>
                  <a:pt x="189389" y="127512"/>
                </a:lnTo>
                <a:cubicBezTo>
                  <a:pt x="210002" y="127512"/>
                  <a:pt x="210002" y="160819"/>
                  <a:pt x="189389" y="160819"/>
                </a:cubicBezTo>
                <a:lnTo>
                  <a:pt x="102892" y="160819"/>
                </a:lnTo>
                <a:cubicBezTo>
                  <a:pt x="82279" y="160819"/>
                  <a:pt x="82279" y="127512"/>
                  <a:pt x="102892" y="127512"/>
                </a:cubicBezTo>
                <a:close/>
                <a:moveTo>
                  <a:pt x="40068" y="40011"/>
                </a:moveTo>
                <a:lnTo>
                  <a:pt x="40068" y="560924"/>
                </a:lnTo>
                <a:lnTo>
                  <a:pt x="423407" y="560924"/>
                </a:lnTo>
                <a:lnTo>
                  <a:pt x="423407" y="103490"/>
                </a:lnTo>
                <a:lnTo>
                  <a:pt x="356756" y="103490"/>
                </a:lnTo>
                <a:lnTo>
                  <a:pt x="356756" y="40011"/>
                </a:lnTo>
                <a:close/>
                <a:moveTo>
                  <a:pt x="0" y="0"/>
                </a:moveTo>
                <a:lnTo>
                  <a:pt x="377367" y="0"/>
                </a:lnTo>
                <a:lnTo>
                  <a:pt x="463474" y="83292"/>
                </a:lnTo>
                <a:lnTo>
                  <a:pt x="463474" y="600935"/>
                </a:lnTo>
                <a:lnTo>
                  <a:pt x="0" y="6009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6294056" y="4072282"/>
            <a:ext cx="433218" cy="557581"/>
            <a:chOff x="6534810" y="1248123"/>
            <a:chExt cx="426510" cy="548947"/>
          </a:xfrm>
          <a:solidFill>
            <a:schemeClr val="bg1"/>
          </a:solidFill>
        </p:grpSpPr>
        <p:sp>
          <p:nvSpPr>
            <p:cNvPr id="14" name="Freeform 250"/>
            <p:cNvSpPr>
              <a:spLocks noEditPoints="1"/>
            </p:cNvSpPr>
            <p:nvPr/>
          </p:nvSpPr>
          <p:spPr bwMode="auto">
            <a:xfrm>
              <a:off x="6534810" y="1248123"/>
              <a:ext cx="426510" cy="548947"/>
            </a:xfrm>
            <a:custGeom>
              <a:avLst/>
              <a:gdLst>
                <a:gd name="T0" fmla="*/ 166 w 202"/>
                <a:gd name="T1" fmla="*/ 0 h 260"/>
                <a:gd name="T2" fmla="*/ 36 w 202"/>
                <a:gd name="T3" fmla="*/ 0 h 260"/>
                <a:gd name="T4" fmla="*/ 0 w 202"/>
                <a:gd name="T5" fmla="*/ 36 h 260"/>
                <a:gd name="T6" fmla="*/ 0 w 202"/>
                <a:gd name="T7" fmla="*/ 224 h 260"/>
                <a:gd name="T8" fmla="*/ 36 w 202"/>
                <a:gd name="T9" fmla="*/ 260 h 260"/>
                <a:gd name="T10" fmla="*/ 166 w 202"/>
                <a:gd name="T11" fmla="*/ 260 h 260"/>
                <a:gd name="T12" fmla="*/ 202 w 202"/>
                <a:gd name="T13" fmla="*/ 224 h 260"/>
                <a:gd name="T14" fmla="*/ 202 w 202"/>
                <a:gd name="T15" fmla="*/ 36 h 260"/>
                <a:gd name="T16" fmla="*/ 166 w 202"/>
                <a:gd name="T17" fmla="*/ 0 h 260"/>
                <a:gd name="T18" fmla="*/ 181 w 202"/>
                <a:gd name="T19" fmla="*/ 224 h 260"/>
                <a:gd name="T20" fmla="*/ 166 w 202"/>
                <a:gd name="T21" fmla="*/ 239 h 260"/>
                <a:gd name="T22" fmla="*/ 36 w 202"/>
                <a:gd name="T23" fmla="*/ 239 h 260"/>
                <a:gd name="T24" fmla="*/ 21 w 202"/>
                <a:gd name="T25" fmla="*/ 224 h 260"/>
                <a:gd name="T26" fmla="*/ 21 w 202"/>
                <a:gd name="T27" fmla="*/ 36 h 260"/>
                <a:gd name="T28" fmla="*/ 36 w 202"/>
                <a:gd name="T29" fmla="*/ 22 h 260"/>
                <a:gd name="T30" fmla="*/ 166 w 202"/>
                <a:gd name="T31" fmla="*/ 22 h 260"/>
                <a:gd name="T32" fmla="*/ 181 w 202"/>
                <a:gd name="T33" fmla="*/ 36 h 260"/>
                <a:gd name="T34" fmla="*/ 181 w 202"/>
                <a:gd name="T35" fmla="*/ 224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2" h="260">
                  <a:moveTo>
                    <a:pt x="166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0" y="244"/>
                    <a:pt x="16" y="260"/>
                    <a:pt x="36" y="260"/>
                  </a:cubicBezTo>
                  <a:cubicBezTo>
                    <a:pt x="166" y="260"/>
                    <a:pt x="166" y="260"/>
                    <a:pt x="166" y="260"/>
                  </a:cubicBezTo>
                  <a:cubicBezTo>
                    <a:pt x="186" y="260"/>
                    <a:pt x="202" y="244"/>
                    <a:pt x="202" y="224"/>
                  </a:cubicBezTo>
                  <a:cubicBezTo>
                    <a:pt x="202" y="36"/>
                    <a:pt x="202" y="36"/>
                    <a:pt x="202" y="36"/>
                  </a:cubicBezTo>
                  <a:cubicBezTo>
                    <a:pt x="202" y="16"/>
                    <a:pt x="186" y="0"/>
                    <a:pt x="166" y="0"/>
                  </a:cubicBezTo>
                  <a:close/>
                  <a:moveTo>
                    <a:pt x="181" y="224"/>
                  </a:moveTo>
                  <a:cubicBezTo>
                    <a:pt x="181" y="232"/>
                    <a:pt x="174" y="239"/>
                    <a:pt x="166" y="239"/>
                  </a:cubicBezTo>
                  <a:cubicBezTo>
                    <a:pt x="36" y="239"/>
                    <a:pt x="36" y="239"/>
                    <a:pt x="36" y="239"/>
                  </a:cubicBezTo>
                  <a:cubicBezTo>
                    <a:pt x="28" y="239"/>
                    <a:pt x="21" y="232"/>
                    <a:pt x="21" y="224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28"/>
                    <a:pt x="28" y="22"/>
                    <a:pt x="36" y="22"/>
                  </a:cubicBezTo>
                  <a:cubicBezTo>
                    <a:pt x="166" y="22"/>
                    <a:pt x="166" y="22"/>
                    <a:pt x="166" y="22"/>
                  </a:cubicBezTo>
                  <a:cubicBezTo>
                    <a:pt x="174" y="22"/>
                    <a:pt x="181" y="28"/>
                    <a:pt x="181" y="36"/>
                  </a:cubicBezTo>
                  <a:lnTo>
                    <a:pt x="181" y="2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" name="Rectangle 251"/>
            <p:cNvSpPr>
              <a:spLocks noChangeArrowheads="1"/>
            </p:cNvSpPr>
            <p:nvPr/>
          </p:nvSpPr>
          <p:spPr bwMode="auto">
            <a:xfrm>
              <a:off x="6624956" y="1385360"/>
              <a:ext cx="244874" cy="3094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" name="Rectangle 252"/>
            <p:cNvSpPr>
              <a:spLocks noChangeArrowheads="1"/>
            </p:cNvSpPr>
            <p:nvPr/>
          </p:nvSpPr>
          <p:spPr bwMode="auto">
            <a:xfrm>
              <a:off x="6624956" y="1460706"/>
              <a:ext cx="244874" cy="32291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" name="Rectangle 253"/>
            <p:cNvSpPr>
              <a:spLocks noChangeArrowheads="1"/>
            </p:cNvSpPr>
            <p:nvPr/>
          </p:nvSpPr>
          <p:spPr bwMode="auto">
            <a:xfrm>
              <a:off x="6624956" y="1537397"/>
              <a:ext cx="244874" cy="32291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" name="Rectangle 254"/>
            <p:cNvSpPr>
              <a:spLocks noChangeArrowheads="1"/>
            </p:cNvSpPr>
            <p:nvPr/>
          </p:nvSpPr>
          <p:spPr bwMode="auto">
            <a:xfrm>
              <a:off x="6624956" y="1615434"/>
              <a:ext cx="244874" cy="296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7575" y="795655"/>
            <a:ext cx="2415540" cy="56584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FB99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35728" y="158902"/>
            <a:ext cx="11919273" cy="6540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603115" y="241300"/>
            <a:ext cx="368046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汉仪书宋二简" panose="02010609000101010101" pitchFamily="49" charset="-122"/>
                <a:ea typeface="汉仪书宋二简" panose="02010609000101010101" pitchFamily="49" charset="-122"/>
                <a:sym typeface="+mn-ea"/>
              </a:rPr>
              <a:t>运用</a:t>
            </a:r>
            <a:r>
              <a:rPr lang="en-US" altLang="zh-CN" sz="2400" dirty="0">
                <a:solidFill>
                  <a:schemeClr val="tx1"/>
                </a:solidFill>
                <a:latin typeface="汉仪书宋二简" panose="02010609000101010101" pitchFamily="49" charset="-122"/>
                <a:ea typeface="汉仪书宋二简" panose="02010609000101010101" pitchFamily="49" charset="-122"/>
                <a:sym typeface="+mn-ea"/>
              </a:rPr>
              <a:t>AOP</a:t>
            </a:r>
            <a:r>
              <a:rPr lang="zh-CN" altLang="en-US" sz="2400" dirty="0">
                <a:solidFill>
                  <a:schemeClr val="tx1"/>
                </a:solidFill>
                <a:latin typeface="汉仪书宋二简" panose="02010609000101010101" pitchFamily="49" charset="-122"/>
                <a:ea typeface="汉仪书宋二简" panose="02010609000101010101" pitchFamily="49" charset="-122"/>
                <a:sym typeface="+mn-ea"/>
              </a:rPr>
              <a:t>之后的简略图</a:t>
            </a:r>
            <a:endParaRPr lang="zh-CN" altLang="en-US" sz="2400" dirty="0">
              <a:solidFill>
                <a:schemeClr val="tx1"/>
              </a:solidFill>
              <a:latin typeface="汉仪书宋二简" panose="02010609000101010101" pitchFamily="49" charset="-122"/>
              <a:ea typeface="汉仪书宋二简" panose="02010609000101010101" pitchFamily="49" charset="-122"/>
              <a:sym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7396247" y="1403881"/>
            <a:ext cx="1113006" cy="1113006"/>
          </a:xfrm>
          <a:prstGeom prst="ellipse">
            <a:avLst/>
          </a:prstGeom>
          <a:solidFill>
            <a:srgbClr val="6FB9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396247" y="4243514"/>
            <a:ext cx="1113006" cy="1113006"/>
          </a:xfrm>
          <a:prstGeom prst="ellipse">
            <a:avLst/>
          </a:prstGeom>
          <a:solidFill>
            <a:srgbClr val="8DC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stats_150561"/>
          <p:cNvSpPr>
            <a:spLocks noChangeAspect="1"/>
          </p:cNvSpPr>
          <p:nvPr/>
        </p:nvSpPr>
        <p:spPr bwMode="auto">
          <a:xfrm>
            <a:off x="6303248" y="2188019"/>
            <a:ext cx="414833" cy="537869"/>
          </a:xfrm>
          <a:custGeom>
            <a:avLst/>
            <a:gdLst>
              <a:gd name="connsiteX0" fmla="*/ 258685 w 463474"/>
              <a:gd name="connsiteY0" fmla="*/ 467637 h 600935"/>
              <a:gd name="connsiteX1" fmla="*/ 345002 w 463474"/>
              <a:gd name="connsiteY1" fmla="*/ 467637 h 600935"/>
              <a:gd name="connsiteX2" fmla="*/ 345002 w 463474"/>
              <a:gd name="connsiteY2" fmla="*/ 501085 h 600935"/>
              <a:gd name="connsiteX3" fmla="*/ 258685 w 463474"/>
              <a:gd name="connsiteY3" fmla="*/ 501085 h 600935"/>
              <a:gd name="connsiteX4" fmla="*/ 258685 w 463474"/>
              <a:gd name="connsiteY4" fmla="*/ 467637 h 600935"/>
              <a:gd name="connsiteX5" fmla="*/ 98427 w 463474"/>
              <a:gd name="connsiteY5" fmla="*/ 380841 h 600935"/>
              <a:gd name="connsiteX6" fmla="*/ 345006 w 463474"/>
              <a:gd name="connsiteY6" fmla="*/ 380841 h 600935"/>
              <a:gd name="connsiteX7" fmla="*/ 345006 w 463474"/>
              <a:gd name="connsiteY7" fmla="*/ 414148 h 600935"/>
              <a:gd name="connsiteX8" fmla="*/ 98427 w 463474"/>
              <a:gd name="connsiteY8" fmla="*/ 414148 h 600935"/>
              <a:gd name="connsiteX9" fmla="*/ 98427 w 463474"/>
              <a:gd name="connsiteY9" fmla="*/ 380841 h 600935"/>
              <a:gd name="connsiteX10" fmla="*/ 98427 w 463474"/>
              <a:gd name="connsiteY10" fmla="*/ 321002 h 600935"/>
              <a:gd name="connsiteX11" fmla="*/ 345006 w 463474"/>
              <a:gd name="connsiteY11" fmla="*/ 321002 h 600935"/>
              <a:gd name="connsiteX12" fmla="*/ 345006 w 463474"/>
              <a:gd name="connsiteY12" fmla="*/ 354309 h 600935"/>
              <a:gd name="connsiteX13" fmla="*/ 98427 w 463474"/>
              <a:gd name="connsiteY13" fmla="*/ 354309 h 600935"/>
              <a:gd name="connsiteX14" fmla="*/ 98427 w 463474"/>
              <a:gd name="connsiteY14" fmla="*/ 321002 h 600935"/>
              <a:gd name="connsiteX15" fmla="*/ 98427 w 463474"/>
              <a:gd name="connsiteY15" fmla="*/ 267161 h 600935"/>
              <a:gd name="connsiteX16" fmla="*/ 345006 w 463474"/>
              <a:gd name="connsiteY16" fmla="*/ 267161 h 600935"/>
              <a:gd name="connsiteX17" fmla="*/ 345006 w 463474"/>
              <a:gd name="connsiteY17" fmla="*/ 300468 h 600935"/>
              <a:gd name="connsiteX18" fmla="*/ 98427 w 463474"/>
              <a:gd name="connsiteY18" fmla="*/ 300468 h 600935"/>
              <a:gd name="connsiteX19" fmla="*/ 98427 w 463474"/>
              <a:gd name="connsiteY19" fmla="*/ 267161 h 600935"/>
              <a:gd name="connsiteX20" fmla="*/ 102892 w 463474"/>
              <a:gd name="connsiteY20" fmla="*/ 181353 h 600935"/>
              <a:gd name="connsiteX21" fmla="*/ 189389 w 463474"/>
              <a:gd name="connsiteY21" fmla="*/ 181353 h 600935"/>
              <a:gd name="connsiteX22" fmla="*/ 189389 w 463474"/>
              <a:gd name="connsiteY22" fmla="*/ 214872 h 600935"/>
              <a:gd name="connsiteX23" fmla="*/ 102892 w 463474"/>
              <a:gd name="connsiteY23" fmla="*/ 214872 h 600935"/>
              <a:gd name="connsiteX24" fmla="*/ 102892 w 463474"/>
              <a:gd name="connsiteY24" fmla="*/ 181353 h 600935"/>
              <a:gd name="connsiteX25" fmla="*/ 102892 w 463474"/>
              <a:gd name="connsiteY25" fmla="*/ 127512 h 600935"/>
              <a:gd name="connsiteX26" fmla="*/ 189389 w 463474"/>
              <a:gd name="connsiteY26" fmla="*/ 127512 h 600935"/>
              <a:gd name="connsiteX27" fmla="*/ 189389 w 463474"/>
              <a:gd name="connsiteY27" fmla="*/ 160819 h 600935"/>
              <a:gd name="connsiteX28" fmla="*/ 102892 w 463474"/>
              <a:gd name="connsiteY28" fmla="*/ 160819 h 600935"/>
              <a:gd name="connsiteX29" fmla="*/ 102892 w 463474"/>
              <a:gd name="connsiteY29" fmla="*/ 127512 h 600935"/>
              <a:gd name="connsiteX30" fmla="*/ 40068 w 463474"/>
              <a:gd name="connsiteY30" fmla="*/ 40011 h 600935"/>
              <a:gd name="connsiteX31" fmla="*/ 40068 w 463474"/>
              <a:gd name="connsiteY31" fmla="*/ 560924 h 600935"/>
              <a:gd name="connsiteX32" fmla="*/ 423407 w 463474"/>
              <a:gd name="connsiteY32" fmla="*/ 560924 h 600935"/>
              <a:gd name="connsiteX33" fmla="*/ 423407 w 463474"/>
              <a:gd name="connsiteY33" fmla="*/ 103490 h 600935"/>
              <a:gd name="connsiteX34" fmla="*/ 356756 w 463474"/>
              <a:gd name="connsiteY34" fmla="*/ 103490 h 600935"/>
              <a:gd name="connsiteX35" fmla="*/ 356756 w 463474"/>
              <a:gd name="connsiteY35" fmla="*/ 40011 h 600935"/>
              <a:gd name="connsiteX36" fmla="*/ 0 w 463474"/>
              <a:gd name="connsiteY36" fmla="*/ 0 h 600935"/>
              <a:gd name="connsiteX37" fmla="*/ 377367 w 463474"/>
              <a:gd name="connsiteY37" fmla="*/ 0 h 600935"/>
              <a:gd name="connsiteX38" fmla="*/ 463474 w 463474"/>
              <a:gd name="connsiteY38" fmla="*/ 83292 h 600935"/>
              <a:gd name="connsiteX39" fmla="*/ 463474 w 463474"/>
              <a:gd name="connsiteY39" fmla="*/ 600935 h 600935"/>
              <a:gd name="connsiteX40" fmla="*/ 0 w 463474"/>
              <a:gd name="connsiteY40" fmla="*/ 600935 h 600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63474" h="600935">
                <a:moveTo>
                  <a:pt x="258685" y="467637"/>
                </a:moveTo>
                <a:lnTo>
                  <a:pt x="345002" y="467637"/>
                </a:lnTo>
                <a:cubicBezTo>
                  <a:pt x="365811" y="467637"/>
                  <a:pt x="365811" y="501085"/>
                  <a:pt x="345002" y="501085"/>
                </a:cubicBezTo>
                <a:lnTo>
                  <a:pt x="258685" y="501085"/>
                </a:lnTo>
                <a:cubicBezTo>
                  <a:pt x="237876" y="501085"/>
                  <a:pt x="237876" y="467637"/>
                  <a:pt x="258685" y="467637"/>
                </a:cubicBezTo>
                <a:close/>
                <a:moveTo>
                  <a:pt x="98427" y="380841"/>
                </a:moveTo>
                <a:lnTo>
                  <a:pt x="345006" y="380841"/>
                </a:lnTo>
                <a:cubicBezTo>
                  <a:pt x="365811" y="380841"/>
                  <a:pt x="365811" y="414148"/>
                  <a:pt x="345006" y="414148"/>
                </a:cubicBezTo>
                <a:lnTo>
                  <a:pt x="98427" y="414148"/>
                </a:lnTo>
                <a:cubicBezTo>
                  <a:pt x="77622" y="414148"/>
                  <a:pt x="77622" y="380841"/>
                  <a:pt x="98427" y="380841"/>
                </a:cubicBezTo>
                <a:close/>
                <a:moveTo>
                  <a:pt x="98427" y="321002"/>
                </a:moveTo>
                <a:lnTo>
                  <a:pt x="345006" y="321002"/>
                </a:lnTo>
                <a:cubicBezTo>
                  <a:pt x="365811" y="321002"/>
                  <a:pt x="365811" y="354309"/>
                  <a:pt x="345006" y="354309"/>
                </a:cubicBezTo>
                <a:lnTo>
                  <a:pt x="98427" y="354309"/>
                </a:lnTo>
                <a:cubicBezTo>
                  <a:pt x="77622" y="354309"/>
                  <a:pt x="77622" y="321002"/>
                  <a:pt x="98427" y="321002"/>
                </a:cubicBezTo>
                <a:close/>
                <a:moveTo>
                  <a:pt x="98427" y="267161"/>
                </a:moveTo>
                <a:lnTo>
                  <a:pt x="345006" y="267161"/>
                </a:lnTo>
                <a:cubicBezTo>
                  <a:pt x="365811" y="267161"/>
                  <a:pt x="365811" y="300468"/>
                  <a:pt x="345006" y="300468"/>
                </a:cubicBezTo>
                <a:lnTo>
                  <a:pt x="98427" y="300468"/>
                </a:lnTo>
                <a:cubicBezTo>
                  <a:pt x="77622" y="300468"/>
                  <a:pt x="77622" y="267161"/>
                  <a:pt x="98427" y="267161"/>
                </a:cubicBezTo>
                <a:close/>
                <a:moveTo>
                  <a:pt x="102892" y="181353"/>
                </a:moveTo>
                <a:lnTo>
                  <a:pt x="189389" y="181353"/>
                </a:lnTo>
                <a:cubicBezTo>
                  <a:pt x="210002" y="181353"/>
                  <a:pt x="210002" y="214872"/>
                  <a:pt x="189389" y="214872"/>
                </a:cubicBezTo>
                <a:lnTo>
                  <a:pt x="102892" y="214872"/>
                </a:lnTo>
                <a:cubicBezTo>
                  <a:pt x="82279" y="214872"/>
                  <a:pt x="82279" y="181353"/>
                  <a:pt x="102892" y="181353"/>
                </a:cubicBezTo>
                <a:close/>
                <a:moveTo>
                  <a:pt x="102892" y="127512"/>
                </a:moveTo>
                <a:lnTo>
                  <a:pt x="189389" y="127512"/>
                </a:lnTo>
                <a:cubicBezTo>
                  <a:pt x="210002" y="127512"/>
                  <a:pt x="210002" y="160819"/>
                  <a:pt x="189389" y="160819"/>
                </a:cubicBezTo>
                <a:lnTo>
                  <a:pt x="102892" y="160819"/>
                </a:lnTo>
                <a:cubicBezTo>
                  <a:pt x="82279" y="160819"/>
                  <a:pt x="82279" y="127512"/>
                  <a:pt x="102892" y="127512"/>
                </a:cubicBezTo>
                <a:close/>
                <a:moveTo>
                  <a:pt x="40068" y="40011"/>
                </a:moveTo>
                <a:lnTo>
                  <a:pt x="40068" y="560924"/>
                </a:lnTo>
                <a:lnTo>
                  <a:pt x="423407" y="560924"/>
                </a:lnTo>
                <a:lnTo>
                  <a:pt x="423407" y="103490"/>
                </a:lnTo>
                <a:lnTo>
                  <a:pt x="356756" y="103490"/>
                </a:lnTo>
                <a:lnTo>
                  <a:pt x="356756" y="40011"/>
                </a:lnTo>
                <a:close/>
                <a:moveTo>
                  <a:pt x="0" y="0"/>
                </a:moveTo>
                <a:lnTo>
                  <a:pt x="377367" y="0"/>
                </a:lnTo>
                <a:lnTo>
                  <a:pt x="463474" y="83292"/>
                </a:lnTo>
                <a:lnTo>
                  <a:pt x="463474" y="600935"/>
                </a:lnTo>
                <a:lnTo>
                  <a:pt x="0" y="6009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6294056" y="4072282"/>
            <a:ext cx="433218" cy="557581"/>
            <a:chOff x="6534810" y="1248123"/>
            <a:chExt cx="426510" cy="548947"/>
          </a:xfrm>
          <a:solidFill>
            <a:schemeClr val="bg1"/>
          </a:solidFill>
        </p:grpSpPr>
        <p:sp>
          <p:nvSpPr>
            <p:cNvPr id="14" name="Freeform 250"/>
            <p:cNvSpPr>
              <a:spLocks noEditPoints="1"/>
            </p:cNvSpPr>
            <p:nvPr/>
          </p:nvSpPr>
          <p:spPr bwMode="auto">
            <a:xfrm>
              <a:off x="6534810" y="1248123"/>
              <a:ext cx="426510" cy="548947"/>
            </a:xfrm>
            <a:custGeom>
              <a:avLst/>
              <a:gdLst>
                <a:gd name="T0" fmla="*/ 166 w 202"/>
                <a:gd name="T1" fmla="*/ 0 h 260"/>
                <a:gd name="T2" fmla="*/ 36 w 202"/>
                <a:gd name="T3" fmla="*/ 0 h 260"/>
                <a:gd name="T4" fmla="*/ 0 w 202"/>
                <a:gd name="T5" fmla="*/ 36 h 260"/>
                <a:gd name="T6" fmla="*/ 0 w 202"/>
                <a:gd name="T7" fmla="*/ 224 h 260"/>
                <a:gd name="T8" fmla="*/ 36 w 202"/>
                <a:gd name="T9" fmla="*/ 260 h 260"/>
                <a:gd name="T10" fmla="*/ 166 w 202"/>
                <a:gd name="T11" fmla="*/ 260 h 260"/>
                <a:gd name="T12" fmla="*/ 202 w 202"/>
                <a:gd name="T13" fmla="*/ 224 h 260"/>
                <a:gd name="T14" fmla="*/ 202 w 202"/>
                <a:gd name="T15" fmla="*/ 36 h 260"/>
                <a:gd name="T16" fmla="*/ 166 w 202"/>
                <a:gd name="T17" fmla="*/ 0 h 260"/>
                <a:gd name="T18" fmla="*/ 181 w 202"/>
                <a:gd name="T19" fmla="*/ 224 h 260"/>
                <a:gd name="T20" fmla="*/ 166 w 202"/>
                <a:gd name="T21" fmla="*/ 239 h 260"/>
                <a:gd name="T22" fmla="*/ 36 w 202"/>
                <a:gd name="T23" fmla="*/ 239 h 260"/>
                <a:gd name="T24" fmla="*/ 21 w 202"/>
                <a:gd name="T25" fmla="*/ 224 h 260"/>
                <a:gd name="T26" fmla="*/ 21 w 202"/>
                <a:gd name="T27" fmla="*/ 36 h 260"/>
                <a:gd name="T28" fmla="*/ 36 w 202"/>
                <a:gd name="T29" fmla="*/ 22 h 260"/>
                <a:gd name="T30" fmla="*/ 166 w 202"/>
                <a:gd name="T31" fmla="*/ 22 h 260"/>
                <a:gd name="T32" fmla="*/ 181 w 202"/>
                <a:gd name="T33" fmla="*/ 36 h 260"/>
                <a:gd name="T34" fmla="*/ 181 w 202"/>
                <a:gd name="T35" fmla="*/ 224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2" h="260">
                  <a:moveTo>
                    <a:pt x="166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0" y="244"/>
                    <a:pt x="16" y="260"/>
                    <a:pt x="36" y="260"/>
                  </a:cubicBezTo>
                  <a:cubicBezTo>
                    <a:pt x="166" y="260"/>
                    <a:pt x="166" y="260"/>
                    <a:pt x="166" y="260"/>
                  </a:cubicBezTo>
                  <a:cubicBezTo>
                    <a:pt x="186" y="260"/>
                    <a:pt x="202" y="244"/>
                    <a:pt x="202" y="224"/>
                  </a:cubicBezTo>
                  <a:cubicBezTo>
                    <a:pt x="202" y="36"/>
                    <a:pt x="202" y="36"/>
                    <a:pt x="202" y="36"/>
                  </a:cubicBezTo>
                  <a:cubicBezTo>
                    <a:pt x="202" y="16"/>
                    <a:pt x="186" y="0"/>
                    <a:pt x="166" y="0"/>
                  </a:cubicBezTo>
                  <a:close/>
                  <a:moveTo>
                    <a:pt x="181" y="224"/>
                  </a:moveTo>
                  <a:cubicBezTo>
                    <a:pt x="181" y="232"/>
                    <a:pt x="174" y="239"/>
                    <a:pt x="166" y="239"/>
                  </a:cubicBezTo>
                  <a:cubicBezTo>
                    <a:pt x="36" y="239"/>
                    <a:pt x="36" y="239"/>
                    <a:pt x="36" y="239"/>
                  </a:cubicBezTo>
                  <a:cubicBezTo>
                    <a:pt x="28" y="239"/>
                    <a:pt x="21" y="232"/>
                    <a:pt x="21" y="224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28"/>
                    <a:pt x="28" y="22"/>
                    <a:pt x="36" y="22"/>
                  </a:cubicBezTo>
                  <a:cubicBezTo>
                    <a:pt x="166" y="22"/>
                    <a:pt x="166" y="22"/>
                    <a:pt x="166" y="22"/>
                  </a:cubicBezTo>
                  <a:cubicBezTo>
                    <a:pt x="174" y="22"/>
                    <a:pt x="181" y="28"/>
                    <a:pt x="181" y="36"/>
                  </a:cubicBezTo>
                  <a:lnTo>
                    <a:pt x="181" y="2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" name="Rectangle 251"/>
            <p:cNvSpPr>
              <a:spLocks noChangeArrowheads="1"/>
            </p:cNvSpPr>
            <p:nvPr/>
          </p:nvSpPr>
          <p:spPr bwMode="auto">
            <a:xfrm>
              <a:off x="6624956" y="1385360"/>
              <a:ext cx="244874" cy="3094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" name="Rectangle 252"/>
            <p:cNvSpPr>
              <a:spLocks noChangeArrowheads="1"/>
            </p:cNvSpPr>
            <p:nvPr/>
          </p:nvSpPr>
          <p:spPr bwMode="auto">
            <a:xfrm>
              <a:off x="6624956" y="1460706"/>
              <a:ext cx="244874" cy="32291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" name="Rectangle 253"/>
            <p:cNvSpPr>
              <a:spLocks noChangeArrowheads="1"/>
            </p:cNvSpPr>
            <p:nvPr/>
          </p:nvSpPr>
          <p:spPr bwMode="auto">
            <a:xfrm>
              <a:off x="6624956" y="1537397"/>
              <a:ext cx="244874" cy="32291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" name="Rectangle 254"/>
            <p:cNvSpPr>
              <a:spLocks noChangeArrowheads="1"/>
            </p:cNvSpPr>
            <p:nvPr/>
          </p:nvSpPr>
          <p:spPr bwMode="auto">
            <a:xfrm>
              <a:off x="6624956" y="1615434"/>
              <a:ext cx="244874" cy="296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5" y="763270"/>
            <a:ext cx="5709285" cy="54216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1956</Words>
  <Application>WPS 演示</Application>
  <PresentationFormat>宽屏</PresentationFormat>
  <Paragraphs>104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汉仪书宋二简</vt:lpstr>
      <vt:lpstr>微软雅黑 Light</vt:lpstr>
      <vt:lpstr>方正大标宋简体</vt:lpstr>
      <vt:lpstr>微软雅黑</vt:lpstr>
      <vt:lpstr>等线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泡泡先生</cp:lastModifiedBy>
  <cp:revision>16</cp:revision>
  <dcterms:created xsi:type="dcterms:W3CDTF">2020-09-08T05:52:00Z</dcterms:created>
  <dcterms:modified xsi:type="dcterms:W3CDTF">2020-10-09T04:45:57Z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