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矩形 2"/>
          <p:cNvSpPr/>
          <p:nvPr/>
        </p:nvSpPr>
        <p:spPr>
          <a:xfrm>
            <a:off x="229779" y="241905"/>
            <a:ext cx="11731173" cy="6374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8" name="组合 5"/>
          <p:cNvGrpSpPr/>
          <p:nvPr/>
        </p:nvGrpSpPr>
        <p:grpSpPr>
          <a:xfrm>
            <a:off x="11120466" y="5783905"/>
            <a:ext cx="1139205" cy="1139205"/>
            <a:chOff x="0" y="0"/>
            <a:chExt cx="1139204" cy="1139203"/>
          </a:xfrm>
        </p:grpSpPr>
        <p:sp>
          <p:nvSpPr>
            <p:cNvPr id="96" name="直角三角形 6"/>
            <p:cNvSpPr/>
            <p:nvPr/>
          </p:nvSpPr>
          <p:spPr>
            <a:xfrm rot="8098867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直角三角形 7"/>
            <p:cNvSpPr/>
            <p:nvPr/>
          </p:nvSpPr>
          <p:spPr>
            <a:xfrm flipH="1" rot="8098751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1" name="组合 10"/>
          <p:cNvGrpSpPr/>
          <p:nvPr/>
        </p:nvGrpSpPr>
        <p:grpSpPr>
          <a:xfrm>
            <a:off x="312060" y="323849"/>
            <a:ext cx="7212691" cy="3884938"/>
            <a:chOff x="0" y="0"/>
            <a:chExt cx="7212689" cy="3884936"/>
          </a:xfrm>
        </p:grpSpPr>
        <p:sp>
          <p:nvSpPr>
            <p:cNvPr id="99" name="直接连接符 11"/>
            <p:cNvSpPr/>
            <p:nvPr/>
          </p:nvSpPr>
          <p:spPr>
            <a:xfrm>
              <a:off x="854724" y="-1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直接连接符 12"/>
            <p:cNvSpPr/>
            <p:nvPr/>
          </p:nvSpPr>
          <p:spPr>
            <a:xfrm flipH="1">
              <a:off x="-1" y="826444"/>
              <a:ext cx="2" cy="3058493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" name="组合 13"/>
          <p:cNvGrpSpPr/>
          <p:nvPr/>
        </p:nvGrpSpPr>
        <p:grpSpPr>
          <a:xfrm>
            <a:off x="4667245" y="2606549"/>
            <a:ext cx="7213959" cy="3886208"/>
            <a:chOff x="0" y="0"/>
            <a:chExt cx="7213959" cy="3886206"/>
          </a:xfrm>
        </p:grpSpPr>
        <p:sp>
          <p:nvSpPr>
            <p:cNvPr id="102" name="直接连接符 14"/>
            <p:cNvSpPr/>
            <p:nvPr/>
          </p:nvSpPr>
          <p:spPr>
            <a:xfrm flipH="1" flipV="1">
              <a:off x="0" y="3886206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" name="直接连接符 15"/>
            <p:cNvSpPr/>
            <p:nvPr/>
          </p:nvSpPr>
          <p:spPr>
            <a:xfrm flipV="1">
              <a:off x="7213959" y="0"/>
              <a:ext cx="1" cy="3058492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9" name="组合 36"/>
          <p:cNvGrpSpPr/>
          <p:nvPr/>
        </p:nvGrpSpPr>
        <p:grpSpPr>
          <a:xfrm>
            <a:off x="1081535" y="874712"/>
            <a:ext cx="10158731" cy="4386238"/>
            <a:chOff x="0" y="0"/>
            <a:chExt cx="10158730" cy="4386237"/>
          </a:xfrm>
        </p:grpSpPr>
        <p:grpSp>
          <p:nvGrpSpPr>
            <p:cNvPr id="117" name="组合 37"/>
            <p:cNvGrpSpPr/>
            <p:nvPr/>
          </p:nvGrpSpPr>
          <p:grpSpPr>
            <a:xfrm>
              <a:off x="-1" y="1742097"/>
              <a:ext cx="10158732" cy="2644141"/>
              <a:chOff x="0" y="0"/>
              <a:chExt cx="10158730" cy="2644140"/>
            </a:xfrm>
          </p:grpSpPr>
          <p:grpSp>
            <p:nvGrpSpPr>
              <p:cNvPr id="107" name="组合 39"/>
              <p:cNvGrpSpPr/>
              <p:nvPr/>
            </p:nvGrpSpPr>
            <p:grpSpPr>
              <a:xfrm>
                <a:off x="-1" y="-1"/>
                <a:ext cx="4593592" cy="764542"/>
                <a:chOff x="0" y="0"/>
                <a:chExt cx="4593589" cy="764540"/>
              </a:xfrm>
            </p:grpSpPr>
            <p:sp>
              <p:nvSpPr>
                <p:cNvPr id="105" name="文本框 52"/>
                <p:cNvSpPr txBox="1"/>
                <p:nvPr/>
              </p:nvSpPr>
              <p:spPr>
                <a:xfrm>
                  <a:off x="871219" y="123190"/>
                  <a:ext cx="3722371" cy="5105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just">
                    <a:defRPr sz="24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快速配置数据源方法</a:t>
                  </a:r>
                </a:p>
              </p:txBody>
            </p:sp>
            <p:sp>
              <p:nvSpPr>
                <p:cNvPr id="106" name="文本框 54"/>
                <p:cNvSpPr txBox="1"/>
                <p:nvPr/>
              </p:nvSpPr>
              <p:spPr>
                <a:xfrm>
                  <a:off x="0" y="0"/>
                  <a:ext cx="821955" cy="7645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44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01</a:t>
                  </a:r>
                </a:p>
              </p:txBody>
            </p:sp>
          </p:grpSp>
          <p:grpSp>
            <p:nvGrpSpPr>
              <p:cNvPr id="110" name="组合 40"/>
              <p:cNvGrpSpPr/>
              <p:nvPr/>
            </p:nvGrpSpPr>
            <p:grpSpPr>
              <a:xfrm>
                <a:off x="5753100" y="-1"/>
                <a:ext cx="4405630" cy="764542"/>
                <a:chOff x="0" y="0"/>
                <a:chExt cx="4405629" cy="764540"/>
              </a:xfrm>
            </p:grpSpPr>
            <p:sp>
              <p:nvSpPr>
                <p:cNvPr id="108" name="文本框 49"/>
                <p:cNvSpPr txBox="1"/>
                <p:nvPr/>
              </p:nvSpPr>
              <p:spPr>
                <a:xfrm>
                  <a:off x="871220" y="123190"/>
                  <a:ext cx="3534410" cy="447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just">
                    <a:defRPr sz="20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数据源DataSource有什么作用</a:t>
                  </a:r>
                </a:p>
              </p:txBody>
            </p:sp>
            <p:sp>
              <p:nvSpPr>
                <p:cNvPr id="109" name="文本框 51"/>
                <p:cNvSpPr txBox="1"/>
                <p:nvPr/>
              </p:nvSpPr>
              <p:spPr>
                <a:xfrm>
                  <a:off x="0" y="0"/>
                  <a:ext cx="821955" cy="7645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44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02</a:t>
                  </a:r>
                </a:p>
              </p:txBody>
            </p:sp>
          </p:grpSp>
          <p:grpSp>
            <p:nvGrpSpPr>
              <p:cNvPr id="113" name="组合 41"/>
              <p:cNvGrpSpPr/>
              <p:nvPr/>
            </p:nvGrpSpPr>
            <p:grpSpPr>
              <a:xfrm>
                <a:off x="31367" y="1879599"/>
                <a:ext cx="3765228" cy="764542"/>
                <a:chOff x="0" y="0"/>
                <a:chExt cx="3765227" cy="764540"/>
              </a:xfrm>
            </p:grpSpPr>
            <p:sp>
              <p:nvSpPr>
                <p:cNvPr id="111" name="文本框 46"/>
                <p:cNvSpPr txBox="1"/>
                <p:nvPr/>
              </p:nvSpPr>
              <p:spPr>
                <a:xfrm>
                  <a:off x="871107" y="123109"/>
                  <a:ext cx="2894121" cy="599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just">
                    <a:defRPr sz="28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如何快速配置</a:t>
                  </a:r>
                </a:p>
              </p:txBody>
            </p:sp>
            <p:sp>
              <p:nvSpPr>
                <p:cNvPr id="112" name="文本框 48"/>
                <p:cNvSpPr txBox="1"/>
                <p:nvPr/>
              </p:nvSpPr>
              <p:spPr>
                <a:xfrm>
                  <a:off x="0" y="0"/>
                  <a:ext cx="821955" cy="7645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44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03</a:t>
                  </a:r>
                </a:p>
              </p:txBody>
            </p:sp>
          </p:grpSp>
          <p:grpSp>
            <p:nvGrpSpPr>
              <p:cNvPr id="116" name="组合 42"/>
              <p:cNvGrpSpPr/>
              <p:nvPr/>
            </p:nvGrpSpPr>
            <p:grpSpPr>
              <a:xfrm>
                <a:off x="5784467" y="1879599"/>
                <a:ext cx="4373245" cy="764542"/>
                <a:chOff x="0" y="0"/>
                <a:chExt cx="4373244" cy="764540"/>
              </a:xfrm>
            </p:grpSpPr>
            <p:sp>
              <p:nvSpPr>
                <p:cNvPr id="114" name="文本框 43"/>
                <p:cNvSpPr txBox="1"/>
                <p:nvPr/>
              </p:nvSpPr>
              <p:spPr>
                <a:xfrm>
                  <a:off x="871219" y="123190"/>
                  <a:ext cx="3502026" cy="5105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just">
                    <a:defRPr sz="24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自动配置原理</a:t>
                  </a:r>
                </a:p>
              </p:txBody>
            </p:sp>
            <p:sp>
              <p:nvSpPr>
                <p:cNvPr id="115" name="文本框 45"/>
                <p:cNvSpPr txBox="1"/>
                <p:nvPr/>
              </p:nvSpPr>
              <p:spPr>
                <a:xfrm>
                  <a:off x="0" y="0"/>
                  <a:ext cx="821955" cy="7645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4400">
                      <a:solidFill>
                        <a:srgbClr val="6FB99B"/>
                      </a:solidFill>
                      <a:latin typeface="汉仪书宋二简"/>
                      <a:ea typeface="汉仪书宋二简"/>
                      <a:cs typeface="汉仪书宋二简"/>
                      <a:sym typeface="汉仪书宋二简"/>
                    </a:defRPr>
                  </a:lvl1pPr>
                </a:lstStyle>
                <a:p>
                  <a:pPr/>
                  <a:r>
                    <a:t>04</a:t>
                  </a:r>
                </a:p>
              </p:txBody>
            </p:sp>
          </p:grpSp>
        </p:grpSp>
        <p:sp>
          <p:nvSpPr>
            <p:cNvPr id="118" name="文本框 38"/>
            <p:cNvSpPr txBox="1"/>
            <p:nvPr/>
          </p:nvSpPr>
          <p:spPr>
            <a:xfrm>
              <a:off x="3979579" y="0"/>
              <a:ext cx="2069771" cy="115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solidFill>
                    <a:srgbClr val="6FB99B"/>
                  </a:solidFill>
                  <a:latin typeface="汉仪书宋二简"/>
                  <a:ea typeface="汉仪书宋二简"/>
                  <a:cs typeface="汉仪书宋二简"/>
                  <a:sym typeface="汉仪书宋二简"/>
                </a:defRPr>
              </a:lvl1pPr>
            </a:lstStyle>
            <a:p>
              <a:pPr/>
              <a:r>
                <a:t>目录</a:t>
              </a:r>
            </a:p>
          </p:txBody>
        </p:sp>
      </p:grpSp>
      <p:grpSp>
        <p:nvGrpSpPr>
          <p:cNvPr id="122" name="组合 4"/>
          <p:cNvGrpSpPr/>
          <p:nvPr/>
        </p:nvGrpSpPr>
        <p:grpSpPr>
          <a:xfrm>
            <a:off x="-65695" y="-51052"/>
            <a:ext cx="1139206" cy="1139205"/>
            <a:chOff x="0" y="0"/>
            <a:chExt cx="1139204" cy="1139203"/>
          </a:xfrm>
        </p:grpSpPr>
        <p:sp>
          <p:nvSpPr>
            <p:cNvPr id="120" name="直角三角形 8"/>
            <p:cNvSpPr/>
            <p:nvPr/>
          </p:nvSpPr>
          <p:spPr>
            <a:xfrm rot="18898867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直角三角形 9"/>
            <p:cNvSpPr/>
            <p:nvPr/>
          </p:nvSpPr>
          <p:spPr>
            <a:xfrm flipH="1" rot="18898751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4" name="组合 81"/>
          <p:cNvGrpSpPr/>
          <p:nvPr/>
        </p:nvGrpSpPr>
        <p:grpSpPr>
          <a:xfrm>
            <a:off x="155574" y="2456519"/>
            <a:ext cx="890592" cy="4401482"/>
            <a:chOff x="0" y="0"/>
            <a:chExt cx="890591" cy="4401480"/>
          </a:xfrm>
        </p:grpSpPr>
        <p:pic>
          <p:nvPicPr>
            <p:cNvPr id="12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4228" t="4096" r="24657" b="15841"/>
            <a:stretch>
              <a:fillRect/>
            </a:stretch>
          </p:blipFill>
          <p:spPr>
            <a:xfrm>
              <a:off x="16473" y="0"/>
              <a:ext cx="609171" cy="2406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495" t="5283" r="51909" b="16844"/>
            <a:stretch>
              <a:fillRect/>
            </a:stretch>
          </p:blipFill>
          <p:spPr>
            <a:xfrm flipH="1" rot="10800000">
              <a:off x="-1" y="2061166"/>
              <a:ext cx="709592" cy="23403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" name="组合 62"/>
            <p:cNvGrpSpPr/>
            <p:nvPr/>
          </p:nvGrpSpPr>
          <p:grpSpPr>
            <a:xfrm>
              <a:off x="42002" y="172429"/>
              <a:ext cx="848590" cy="3595502"/>
              <a:chOff x="0" y="0"/>
              <a:chExt cx="848588" cy="3595500"/>
            </a:xfrm>
          </p:grpSpPr>
          <p:pic>
            <p:nvPicPr>
              <p:cNvPr id="125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403056" y="3164008"/>
                <a:ext cx="445532" cy="4314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6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126001" y="2180670"/>
                <a:ext cx="207941" cy="2013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7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4"/>
              <a:stretch>
                <a:fillRect/>
              </a:stretch>
            </p:blipFill>
            <p:spPr>
              <a:xfrm flipH="1" rot="10800000">
                <a:off x="520231" y="2526371"/>
                <a:ext cx="271718" cy="2631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8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4"/>
              <a:stretch>
                <a:fillRect/>
              </a:stretch>
            </p:blipFill>
            <p:spPr>
              <a:xfrm flipH="1" rot="10800000">
                <a:off x="452971" y="1526959"/>
                <a:ext cx="271718" cy="2631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9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0" y="919412"/>
                <a:ext cx="445531" cy="4314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0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78003" y="3380408"/>
                <a:ext cx="207940" cy="2013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1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466705" y="619524"/>
                <a:ext cx="207940" cy="201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2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4"/>
              <a:stretch>
                <a:fillRect/>
              </a:stretch>
            </p:blipFill>
            <p:spPr>
              <a:xfrm flipH="1" rot="10800000">
                <a:off x="138466" y="-1"/>
                <a:ext cx="271718" cy="2631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46" name="组合 82"/>
          <p:cNvGrpSpPr/>
          <p:nvPr/>
        </p:nvGrpSpPr>
        <p:grpSpPr>
          <a:xfrm>
            <a:off x="11285829" y="0"/>
            <a:ext cx="829834" cy="4447048"/>
            <a:chOff x="0" y="0"/>
            <a:chExt cx="829832" cy="4447047"/>
          </a:xfrm>
        </p:grpSpPr>
        <p:pic>
          <p:nvPicPr>
            <p:cNvPr id="13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495" t="5283" r="51909" b="16844"/>
            <a:stretch>
              <a:fillRect/>
            </a:stretch>
          </p:blipFill>
          <p:spPr>
            <a:xfrm>
              <a:off x="0" y="2106732"/>
              <a:ext cx="709591" cy="2340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4228" t="4096" r="24657" b="16613"/>
            <a:stretch>
              <a:fillRect/>
            </a:stretch>
          </p:blipFill>
          <p:spPr>
            <a:xfrm flipH="1" rot="10800000">
              <a:off x="92546" y="0"/>
              <a:ext cx="609171" cy="2382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5" name="组合 72"/>
            <p:cNvGrpSpPr/>
            <p:nvPr/>
          </p:nvGrpSpPr>
          <p:grpSpPr>
            <a:xfrm>
              <a:off x="37884" y="177457"/>
              <a:ext cx="791949" cy="3903601"/>
              <a:chOff x="0" y="0"/>
              <a:chExt cx="791947" cy="3903600"/>
            </a:xfrm>
          </p:grpSpPr>
          <p:pic>
            <p:nvPicPr>
              <p:cNvPr id="137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5"/>
              <a:stretch>
                <a:fillRect/>
              </a:stretch>
            </p:blipFill>
            <p:spPr>
              <a:xfrm flipH="1" rot="10800000">
                <a:off x="339097" y="3559237"/>
                <a:ext cx="355568" cy="3443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126001" y="2180669"/>
                <a:ext cx="207940" cy="2013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9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5"/>
              <a:stretch>
                <a:fillRect/>
              </a:stretch>
            </p:blipFill>
            <p:spPr>
              <a:xfrm flipH="1" rot="10800000">
                <a:off x="520230" y="2526371"/>
                <a:ext cx="271718" cy="2631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0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5"/>
              <a:stretch>
                <a:fillRect/>
              </a:stretch>
            </p:blipFill>
            <p:spPr>
              <a:xfrm flipH="1" rot="10800000">
                <a:off x="452971" y="1526958"/>
                <a:ext cx="271718" cy="2631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1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1" r="8464" b="17394"/>
              <a:stretch>
                <a:fillRect/>
              </a:stretch>
            </p:blipFill>
            <p:spPr>
              <a:xfrm flipH="1" rot="10800000">
                <a:off x="0" y="919411"/>
                <a:ext cx="445531" cy="4314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117865" y="3010643"/>
                <a:ext cx="207940" cy="2013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3" b="17395"/>
              <a:stretch>
                <a:fillRect/>
              </a:stretch>
            </p:blipFill>
            <p:spPr>
              <a:xfrm flipH="1" rot="10800000">
                <a:off x="466705" y="619523"/>
                <a:ext cx="207940" cy="2013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765" t="4722" r="8464" b="17395"/>
              <a:stretch>
                <a:fillRect/>
              </a:stretch>
            </p:blipFill>
            <p:spPr>
              <a:xfrm flipH="1" rot="10800000">
                <a:off x="138466" y="0"/>
                <a:ext cx="271718" cy="2631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矩形 2"/>
          <p:cNvSpPr/>
          <p:nvPr/>
        </p:nvSpPr>
        <p:spPr>
          <a:xfrm>
            <a:off x="136362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53" name="文本框 14"/>
          <p:cNvSpPr txBox="1"/>
          <p:nvPr/>
        </p:nvSpPr>
        <p:spPr>
          <a:xfrm>
            <a:off x="4648940" y="241300"/>
            <a:ext cx="289412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配置过程</a:t>
            </a:r>
          </a:p>
        </p:txBody>
      </p:sp>
      <p:sp>
        <p:nvSpPr>
          <p:cNvPr id="254" name="文本框 3"/>
          <p:cNvSpPr txBox="1"/>
          <p:nvPr/>
        </p:nvSpPr>
        <p:spPr>
          <a:xfrm>
            <a:off x="1086485" y="1738629"/>
            <a:ext cx="3761740" cy="60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700"/>
              </a:lnSpc>
              <a:defRPr spc="-150" sz="32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3.定义DataSource</a:t>
            </a:r>
          </a:p>
        </p:txBody>
      </p:sp>
      <p:sp>
        <p:nvSpPr>
          <p:cNvPr id="255" name="文本框 9"/>
          <p:cNvSpPr txBox="1"/>
          <p:nvPr/>
        </p:nvSpPr>
        <p:spPr>
          <a:xfrm>
            <a:off x="5057140" y="1529080"/>
            <a:ext cx="6053456" cy="3123565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import org.apache.commons.dbcp2.BasicDataSource;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@Configuration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public class Dbcp2DataSource {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@Bean("myDbcp2DataSource")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@ConfigurationProperties(prefix = "customize.datasource")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public DataSource getDataSource(){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return DataSourceBuilder.create().type(BasicDataSource.class).build();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}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矩形 2"/>
          <p:cNvSpPr/>
          <p:nvPr/>
        </p:nvSpPr>
        <p:spPr>
          <a:xfrm>
            <a:off x="230414" y="241905"/>
            <a:ext cx="11731173" cy="6374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1" name="组合 3"/>
          <p:cNvGrpSpPr/>
          <p:nvPr/>
        </p:nvGrpSpPr>
        <p:grpSpPr>
          <a:xfrm>
            <a:off x="11120466" y="5783905"/>
            <a:ext cx="1139205" cy="1139205"/>
            <a:chOff x="0" y="0"/>
            <a:chExt cx="1139204" cy="1139203"/>
          </a:xfrm>
        </p:grpSpPr>
        <p:sp>
          <p:nvSpPr>
            <p:cNvPr id="259" name="直角三角形 4"/>
            <p:cNvSpPr/>
            <p:nvPr/>
          </p:nvSpPr>
          <p:spPr>
            <a:xfrm rot="8098867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直角三角形 5"/>
            <p:cNvSpPr/>
            <p:nvPr/>
          </p:nvSpPr>
          <p:spPr>
            <a:xfrm flipH="1" rot="8098751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4" name="组合 6"/>
          <p:cNvGrpSpPr/>
          <p:nvPr/>
        </p:nvGrpSpPr>
        <p:grpSpPr>
          <a:xfrm>
            <a:off x="312060" y="323849"/>
            <a:ext cx="7212691" cy="3884938"/>
            <a:chOff x="0" y="0"/>
            <a:chExt cx="7212689" cy="3884936"/>
          </a:xfrm>
        </p:grpSpPr>
        <p:sp>
          <p:nvSpPr>
            <p:cNvPr id="262" name="直接连接符 7"/>
            <p:cNvSpPr/>
            <p:nvPr/>
          </p:nvSpPr>
          <p:spPr>
            <a:xfrm>
              <a:off x="854724" y="-1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3" name="直接连接符 8"/>
            <p:cNvSpPr/>
            <p:nvPr/>
          </p:nvSpPr>
          <p:spPr>
            <a:xfrm flipH="1">
              <a:off x="-1" y="826444"/>
              <a:ext cx="2" cy="3058493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7" name="组合 9"/>
          <p:cNvGrpSpPr/>
          <p:nvPr/>
        </p:nvGrpSpPr>
        <p:grpSpPr>
          <a:xfrm>
            <a:off x="4667245" y="2606549"/>
            <a:ext cx="7213959" cy="3886208"/>
            <a:chOff x="0" y="0"/>
            <a:chExt cx="7213959" cy="3886206"/>
          </a:xfrm>
        </p:grpSpPr>
        <p:sp>
          <p:nvSpPr>
            <p:cNvPr id="265" name="直接连接符 10"/>
            <p:cNvSpPr/>
            <p:nvPr/>
          </p:nvSpPr>
          <p:spPr>
            <a:xfrm flipH="1" flipV="1">
              <a:off x="0" y="3886206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直接连接符 11"/>
            <p:cNvSpPr/>
            <p:nvPr/>
          </p:nvSpPr>
          <p:spPr>
            <a:xfrm flipV="1">
              <a:off x="7213959" y="0"/>
              <a:ext cx="1" cy="3058492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0" name="组合 12"/>
          <p:cNvGrpSpPr/>
          <p:nvPr/>
        </p:nvGrpSpPr>
        <p:grpSpPr>
          <a:xfrm>
            <a:off x="-65695" y="-51052"/>
            <a:ext cx="1139206" cy="1139205"/>
            <a:chOff x="0" y="0"/>
            <a:chExt cx="1139204" cy="1139203"/>
          </a:xfrm>
        </p:grpSpPr>
        <p:sp>
          <p:nvSpPr>
            <p:cNvPr id="268" name="直角三角形 13"/>
            <p:cNvSpPr/>
            <p:nvPr/>
          </p:nvSpPr>
          <p:spPr>
            <a:xfrm rot="18898867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直角三角形 14"/>
            <p:cNvSpPr/>
            <p:nvPr/>
          </p:nvSpPr>
          <p:spPr>
            <a:xfrm flipH="1" rot="18898751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1" name="文本框 18"/>
          <p:cNvSpPr txBox="1"/>
          <p:nvPr/>
        </p:nvSpPr>
        <p:spPr>
          <a:xfrm>
            <a:off x="4065904" y="2968625"/>
            <a:ext cx="405955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配置原理</a:t>
            </a:r>
          </a:p>
        </p:txBody>
      </p:sp>
      <p:sp>
        <p:nvSpPr>
          <p:cNvPr id="272" name="文本框 20"/>
          <p:cNvSpPr txBox="1"/>
          <p:nvPr/>
        </p:nvSpPr>
        <p:spPr>
          <a:xfrm>
            <a:off x="3770179" y="1441182"/>
            <a:ext cx="465164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Part Four</a:t>
            </a:r>
          </a:p>
        </p:txBody>
      </p:sp>
      <p:pic>
        <p:nvPicPr>
          <p:cNvPr id="273" name="图片 82" descr="图片 82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>
            <a:off x="-1" y="4916146"/>
            <a:ext cx="3340092" cy="194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图片 83" descr="图片 83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 rot="10800000">
            <a:off x="8851907" y="-1"/>
            <a:ext cx="3340093" cy="194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矩形 2"/>
          <p:cNvSpPr/>
          <p:nvPr/>
        </p:nvSpPr>
        <p:spPr>
          <a:xfrm>
            <a:off x="136362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文本框 14"/>
          <p:cNvSpPr txBox="1"/>
          <p:nvPr/>
        </p:nvSpPr>
        <p:spPr>
          <a:xfrm>
            <a:off x="4648940" y="241300"/>
            <a:ext cx="289412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自动配置原理</a:t>
            </a:r>
          </a:p>
        </p:txBody>
      </p:sp>
      <p:sp>
        <p:nvSpPr>
          <p:cNvPr id="279" name="矩形: 圆角 5"/>
          <p:cNvSpPr/>
          <p:nvPr/>
        </p:nvSpPr>
        <p:spPr>
          <a:xfrm>
            <a:off x="5096509" y="1590675"/>
            <a:ext cx="6085841" cy="4175125"/>
          </a:xfrm>
          <a:prstGeom prst="roundRect">
            <a:avLst>
              <a:gd name="adj" fmla="val 50000"/>
            </a:avLst>
          </a:prstGeom>
          <a:solidFill>
            <a:srgbClr val="6FB99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矩形: 圆角 7"/>
          <p:cNvSpPr/>
          <p:nvPr/>
        </p:nvSpPr>
        <p:spPr>
          <a:xfrm>
            <a:off x="6043383" y="4083306"/>
            <a:ext cx="2206172" cy="523309"/>
          </a:xfrm>
          <a:prstGeom prst="roundRect">
            <a:avLst>
              <a:gd name="adj" fmla="val 50000"/>
            </a:avLst>
          </a:prstGeom>
          <a:solidFill>
            <a:srgbClr val="6FB99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矩形 11"/>
          <p:cNvSpPr txBox="1"/>
          <p:nvPr/>
        </p:nvSpPr>
        <p:spPr>
          <a:xfrm>
            <a:off x="5873750" y="2013585"/>
            <a:ext cx="5111750" cy="366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springboot 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在启动的时候会加载类路径下的 </a:t>
            </a:r>
            <a:r>
              <a:t>META-INF/spring.factories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配置的 </a:t>
            </a:r>
            <a:r>
              <a:t>EnableAutoConfiguration 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对应的值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，而</a:t>
            </a:r>
            <a:r>
              <a:t>EnableAutoConfiguration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下的值包含</a:t>
            </a:r>
            <a:r>
              <a:t>org.springframework.boot.autoconfigure.jdbc</a:t>
            </a:r>
          </a:p>
          <a:p>
            <a:pPr>
              <a:lnSpc>
                <a:spcPct val="130000"/>
              </a:lnSpc>
              <a:defRPr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由于我们引入了spring-boot-starter-data-jdbc 这个依赖，此时对应的自动配置类就会生效</a:t>
            </a:r>
          </a:p>
          <a:p>
            <a:pPr>
              <a:lnSpc>
                <a:spcPct val="130000"/>
              </a:lnSpc>
              <a:defRPr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DataSourceAutoConfiguration 这个自动配置类就会根据条件往对应的数据源。</a:t>
            </a:r>
          </a:p>
        </p:txBody>
      </p:sp>
      <p:pic>
        <p:nvPicPr>
          <p:cNvPr id="2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18" t="4077" r="7630" b="16477"/>
          <a:stretch>
            <a:fillRect/>
          </a:stretch>
        </p:blipFill>
        <p:spPr>
          <a:xfrm>
            <a:off x="1010471" y="1689100"/>
            <a:ext cx="3949272" cy="3978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矩形 2"/>
          <p:cNvSpPr/>
          <p:nvPr/>
        </p:nvSpPr>
        <p:spPr>
          <a:xfrm>
            <a:off x="230414" y="241905"/>
            <a:ext cx="11731173" cy="6374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8" name="组合 3"/>
          <p:cNvGrpSpPr/>
          <p:nvPr/>
        </p:nvGrpSpPr>
        <p:grpSpPr>
          <a:xfrm>
            <a:off x="11120466" y="5783905"/>
            <a:ext cx="1139205" cy="1139205"/>
            <a:chOff x="0" y="0"/>
            <a:chExt cx="1139204" cy="1139203"/>
          </a:xfrm>
        </p:grpSpPr>
        <p:sp>
          <p:nvSpPr>
            <p:cNvPr id="286" name="直角三角形 4"/>
            <p:cNvSpPr/>
            <p:nvPr/>
          </p:nvSpPr>
          <p:spPr>
            <a:xfrm rot="8098867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直角三角形 5"/>
            <p:cNvSpPr/>
            <p:nvPr/>
          </p:nvSpPr>
          <p:spPr>
            <a:xfrm flipH="1" rot="8098751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1" name="组合 6"/>
          <p:cNvGrpSpPr/>
          <p:nvPr/>
        </p:nvGrpSpPr>
        <p:grpSpPr>
          <a:xfrm>
            <a:off x="312060" y="323849"/>
            <a:ext cx="7212691" cy="3884938"/>
            <a:chOff x="0" y="0"/>
            <a:chExt cx="7212689" cy="3884936"/>
          </a:xfrm>
        </p:grpSpPr>
        <p:sp>
          <p:nvSpPr>
            <p:cNvPr id="289" name="直接连接符 7"/>
            <p:cNvSpPr/>
            <p:nvPr/>
          </p:nvSpPr>
          <p:spPr>
            <a:xfrm>
              <a:off x="854724" y="-1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0" name="直接连接符 8"/>
            <p:cNvSpPr/>
            <p:nvPr/>
          </p:nvSpPr>
          <p:spPr>
            <a:xfrm flipH="1">
              <a:off x="-1" y="826444"/>
              <a:ext cx="2" cy="3058493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4" name="组合 9"/>
          <p:cNvGrpSpPr/>
          <p:nvPr/>
        </p:nvGrpSpPr>
        <p:grpSpPr>
          <a:xfrm>
            <a:off x="4667245" y="2606549"/>
            <a:ext cx="7213959" cy="3886208"/>
            <a:chOff x="0" y="0"/>
            <a:chExt cx="7213959" cy="3886206"/>
          </a:xfrm>
        </p:grpSpPr>
        <p:sp>
          <p:nvSpPr>
            <p:cNvPr id="292" name="直接连接符 10"/>
            <p:cNvSpPr/>
            <p:nvPr/>
          </p:nvSpPr>
          <p:spPr>
            <a:xfrm flipH="1" flipV="1">
              <a:off x="0" y="3886206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3" name="直接连接符 11"/>
            <p:cNvSpPr/>
            <p:nvPr/>
          </p:nvSpPr>
          <p:spPr>
            <a:xfrm flipV="1">
              <a:off x="7213959" y="0"/>
              <a:ext cx="1" cy="3058492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7" name="组合 12"/>
          <p:cNvGrpSpPr/>
          <p:nvPr/>
        </p:nvGrpSpPr>
        <p:grpSpPr>
          <a:xfrm>
            <a:off x="-65695" y="-51052"/>
            <a:ext cx="1139206" cy="1139205"/>
            <a:chOff x="0" y="0"/>
            <a:chExt cx="1139204" cy="1139203"/>
          </a:xfrm>
        </p:grpSpPr>
        <p:sp>
          <p:nvSpPr>
            <p:cNvPr id="295" name="直角三角形 13"/>
            <p:cNvSpPr/>
            <p:nvPr/>
          </p:nvSpPr>
          <p:spPr>
            <a:xfrm rot="18898867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直角三角形 14"/>
            <p:cNvSpPr/>
            <p:nvPr/>
          </p:nvSpPr>
          <p:spPr>
            <a:xfrm flipH="1" rot="18898751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8" name="矩形 16"/>
          <p:cNvSpPr txBox="1"/>
          <p:nvPr/>
        </p:nvSpPr>
        <p:spPr>
          <a:xfrm>
            <a:off x="1385569" y="3856354"/>
            <a:ext cx="9175117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应用在操作数据库的时候，直接从数据库连接池获取连接，而不需要每次创建新的连接。</a:t>
            </a:r>
          </a:p>
          <a:p>
            <a:pPr>
              <a:lnSpc>
                <a:spcPct val="130000"/>
              </a:lnSpc>
              <a:defRPr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应用创建和销毁连接的代价是很大的，使用数据库连接池可以很好的复用连接，节省开销，方便管理，简化开发。</a:t>
            </a:r>
          </a:p>
        </p:txBody>
      </p:sp>
      <p:sp>
        <p:nvSpPr>
          <p:cNvPr id="299" name="文本框 18"/>
          <p:cNvSpPr txBox="1"/>
          <p:nvPr/>
        </p:nvSpPr>
        <p:spPr>
          <a:xfrm>
            <a:off x="4648940" y="2914276"/>
            <a:ext cx="289412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好处</a:t>
            </a:r>
          </a:p>
        </p:txBody>
      </p:sp>
      <p:sp>
        <p:nvSpPr>
          <p:cNvPr id="300" name="文本框 20"/>
          <p:cNvSpPr txBox="1"/>
          <p:nvPr/>
        </p:nvSpPr>
        <p:spPr>
          <a:xfrm>
            <a:off x="3770179" y="1441182"/>
            <a:ext cx="465164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Part Five</a:t>
            </a:r>
          </a:p>
        </p:txBody>
      </p:sp>
      <p:pic>
        <p:nvPicPr>
          <p:cNvPr id="301" name="图片 82" descr="图片 82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>
            <a:off x="-1" y="4916146"/>
            <a:ext cx="3340092" cy="194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图片 83" descr="图片 83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 rot="10800000">
            <a:off x="8851907" y="-1"/>
            <a:ext cx="3340093" cy="194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矩形 2"/>
          <p:cNvSpPr/>
          <p:nvPr/>
        </p:nvSpPr>
        <p:spPr>
          <a:xfrm>
            <a:off x="230414" y="241905"/>
            <a:ext cx="11731173" cy="6374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2" name="组合 3"/>
          <p:cNvGrpSpPr/>
          <p:nvPr/>
        </p:nvGrpSpPr>
        <p:grpSpPr>
          <a:xfrm>
            <a:off x="11120466" y="5783905"/>
            <a:ext cx="1139205" cy="1139205"/>
            <a:chOff x="0" y="0"/>
            <a:chExt cx="1139204" cy="1139203"/>
          </a:xfrm>
        </p:grpSpPr>
        <p:sp>
          <p:nvSpPr>
            <p:cNvPr id="150" name="直角三角形 4"/>
            <p:cNvSpPr/>
            <p:nvPr/>
          </p:nvSpPr>
          <p:spPr>
            <a:xfrm rot="8098867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直角三角形 5"/>
            <p:cNvSpPr/>
            <p:nvPr/>
          </p:nvSpPr>
          <p:spPr>
            <a:xfrm flipH="1" rot="8098751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5" name="组合 6"/>
          <p:cNvGrpSpPr/>
          <p:nvPr/>
        </p:nvGrpSpPr>
        <p:grpSpPr>
          <a:xfrm>
            <a:off x="312060" y="323849"/>
            <a:ext cx="7212691" cy="3884938"/>
            <a:chOff x="0" y="0"/>
            <a:chExt cx="7212689" cy="3884936"/>
          </a:xfrm>
        </p:grpSpPr>
        <p:sp>
          <p:nvSpPr>
            <p:cNvPr id="153" name="直接连接符 7"/>
            <p:cNvSpPr/>
            <p:nvPr/>
          </p:nvSpPr>
          <p:spPr>
            <a:xfrm>
              <a:off x="854724" y="-1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4" name="直接连接符 8"/>
            <p:cNvSpPr/>
            <p:nvPr/>
          </p:nvSpPr>
          <p:spPr>
            <a:xfrm flipH="1">
              <a:off x="-1" y="826444"/>
              <a:ext cx="2" cy="3058493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8" name="组合 9"/>
          <p:cNvGrpSpPr/>
          <p:nvPr/>
        </p:nvGrpSpPr>
        <p:grpSpPr>
          <a:xfrm>
            <a:off x="4667245" y="2606549"/>
            <a:ext cx="7213959" cy="3886208"/>
            <a:chOff x="0" y="0"/>
            <a:chExt cx="7213959" cy="3886206"/>
          </a:xfrm>
        </p:grpSpPr>
        <p:sp>
          <p:nvSpPr>
            <p:cNvPr id="156" name="直接连接符 10"/>
            <p:cNvSpPr/>
            <p:nvPr/>
          </p:nvSpPr>
          <p:spPr>
            <a:xfrm flipH="1" flipV="1">
              <a:off x="0" y="3886206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7" name="直接连接符 11"/>
            <p:cNvSpPr/>
            <p:nvPr/>
          </p:nvSpPr>
          <p:spPr>
            <a:xfrm flipV="1">
              <a:off x="7213959" y="0"/>
              <a:ext cx="1" cy="3058492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1" name="组合 12"/>
          <p:cNvGrpSpPr/>
          <p:nvPr/>
        </p:nvGrpSpPr>
        <p:grpSpPr>
          <a:xfrm>
            <a:off x="-65695" y="-51052"/>
            <a:ext cx="1139206" cy="1139205"/>
            <a:chOff x="0" y="0"/>
            <a:chExt cx="1139204" cy="1139203"/>
          </a:xfrm>
        </p:grpSpPr>
        <p:sp>
          <p:nvSpPr>
            <p:cNvPr id="159" name="直角三角形 13"/>
            <p:cNvSpPr/>
            <p:nvPr/>
          </p:nvSpPr>
          <p:spPr>
            <a:xfrm rot="18898867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直角三角形 14"/>
            <p:cNvSpPr/>
            <p:nvPr/>
          </p:nvSpPr>
          <p:spPr>
            <a:xfrm flipH="1" rot="18898751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2" name="矩形 16"/>
          <p:cNvSpPr txBox="1"/>
          <p:nvPr/>
        </p:nvSpPr>
        <p:spPr>
          <a:xfrm>
            <a:off x="1367154" y="3542665"/>
            <a:ext cx="970851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595959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t>·</a:t>
            </a:r>
            <a:r>
              <a:t>使用Spring Boot默认数据源（spring-boot-start-jdbc模块或者spring-boot-start-data-jpa模块）</a:t>
            </a:r>
          </a:p>
          <a:p>
            <a:pPr>
              <a:defRPr sz="2800">
                <a:solidFill>
                  <a:srgbClr val="595959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t>·</a:t>
            </a:r>
            <a:r>
              <a:t>自定义数据源DataSource</a:t>
            </a:r>
          </a:p>
        </p:txBody>
      </p:sp>
      <p:sp>
        <p:nvSpPr>
          <p:cNvPr id="163" name="文本框 18"/>
          <p:cNvSpPr txBox="1"/>
          <p:nvPr/>
        </p:nvSpPr>
        <p:spPr>
          <a:xfrm>
            <a:off x="3728720" y="2704464"/>
            <a:ext cx="473392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快速配置数据源方法</a:t>
            </a:r>
          </a:p>
        </p:txBody>
      </p:sp>
      <p:sp>
        <p:nvSpPr>
          <p:cNvPr id="164" name="文本框 20"/>
          <p:cNvSpPr txBox="1"/>
          <p:nvPr/>
        </p:nvSpPr>
        <p:spPr>
          <a:xfrm>
            <a:off x="3770179" y="1441182"/>
            <a:ext cx="465164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Part One</a:t>
            </a:r>
          </a:p>
        </p:txBody>
      </p:sp>
      <p:pic>
        <p:nvPicPr>
          <p:cNvPr id="165" name="图片 82" descr="图片 82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>
            <a:off x="-1" y="4916146"/>
            <a:ext cx="3340092" cy="194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83" descr="图片 83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 rot="10800000">
            <a:off x="8851907" y="-1"/>
            <a:ext cx="3340093" cy="194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矩形 2"/>
          <p:cNvSpPr/>
          <p:nvPr/>
        </p:nvSpPr>
        <p:spPr>
          <a:xfrm>
            <a:off x="230414" y="241905"/>
            <a:ext cx="11731173" cy="6374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2" name="组合 3"/>
          <p:cNvGrpSpPr/>
          <p:nvPr/>
        </p:nvGrpSpPr>
        <p:grpSpPr>
          <a:xfrm>
            <a:off x="11120466" y="5783905"/>
            <a:ext cx="1139205" cy="1139205"/>
            <a:chOff x="0" y="0"/>
            <a:chExt cx="1139204" cy="1139203"/>
          </a:xfrm>
        </p:grpSpPr>
        <p:sp>
          <p:nvSpPr>
            <p:cNvPr id="170" name="直角三角形 4"/>
            <p:cNvSpPr/>
            <p:nvPr/>
          </p:nvSpPr>
          <p:spPr>
            <a:xfrm rot="8098867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直角三角形 5"/>
            <p:cNvSpPr/>
            <p:nvPr/>
          </p:nvSpPr>
          <p:spPr>
            <a:xfrm flipH="1" rot="8098751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5" name="组合 6"/>
          <p:cNvGrpSpPr/>
          <p:nvPr/>
        </p:nvGrpSpPr>
        <p:grpSpPr>
          <a:xfrm>
            <a:off x="312060" y="323849"/>
            <a:ext cx="7212691" cy="3884938"/>
            <a:chOff x="0" y="0"/>
            <a:chExt cx="7212689" cy="3884936"/>
          </a:xfrm>
        </p:grpSpPr>
        <p:sp>
          <p:nvSpPr>
            <p:cNvPr id="173" name="直接连接符 7"/>
            <p:cNvSpPr/>
            <p:nvPr/>
          </p:nvSpPr>
          <p:spPr>
            <a:xfrm>
              <a:off x="854724" y="-1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直接连接符 8"/>
            <p:cNvSpPr/>
            <p:nvPr/>
          </p:nvSpPr>
          <p:spPr>
            <a:xfrm flipH="1">
              <a:off x="-1" y="826444"/>
              <a:ext cx="2" cy="3058493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8" name="组合 9"/>
          <p:cNvGrpSpPr/>
          <p:nvPr/>
        </p:nvGrpSpPr>
        <p:grpSpPr>
          <a:xfrm>
            <a:off x="4667245" y="2606549"/>
            <a:ext cx="7213959" cy="3886208"/>
            <a:chOff x="0" y="0"/>
            <a:chExt cx="7213959" cy="3886206"/>
          </a:xfrm>
        </p:grpSpPr>
        <p:sp>
          <p:nvSpPr>
            <p:cNvPr id="176" name="直接连接符 10"/>
            <p:cNvSpPr/>
            <p:nvPr/>
          </p:nvSpPr>
          <p:spPr>
            <a:xfrm flipH="1" flipV="1">
              <a:off x="0" y="3886206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直接连接符 11"/>
            <p:cNvSpPr/>
            <p:nvPr/>
          </p:nvSpPr>
          <p:spPr>
            <a:xfrm flipV="1">
              <a:off x="7213959" y="0"/>
              <a:ext cx="1" cy="3058492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组合 12"/>
          <p:cNvGrpSpPr/>
          <p:nvPr/>
        </p:nvGrpSpPr>
        <p:grpSpPr>
          <a:xfrm>
            <a:off x="-65695" y="-51052"/>
            <a:ext cx="1139206" cy="1139205"/>
            <a:chOff x="0" y="0"/>
            <a:chExt cx="1139204" cy="1139203"/>
          </a:xfrm>
        </p:grpSpPr>
        <p:sp>
          <p:nvSpPr>
            <p:cNvPr id="179" name="直角三角形 13"/>
            <p:cNvSpPr/>
            <p:nvPr/>
          </p:nvSpPr>
          <p:spPr>
            <a:xfrm rot="18898867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直角三角形 14"/>
            <p:cNvSpPr/>
            <p:nvPr/>
          </p:nvSpPr>
          <p:spPr>
            <a:xfrm flipH="1" rot="18898751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2" name="矩形 16"/>
          <p:cNvSpPr txBox="1"/>
          <p:nvPr/>
        </p:nvSpPr>
        <p:spPr>
          <a:xfrm>
            <a:off x="1385569" y="3856144"/>
            <a:ext cx="942086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2800">
                <a:solidFill>
                  <a:srgbClr val="595959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t>·通过DataSource可以获取数据库连接Connection</a:t>
            </a:r>
          </a:p>
          <a:p>
            <a:pPr>
              <a:lnSpc>
                <a:spcPct val="130000"/>
              </a:lnSpc>
              <a:defRPr sz="2800">
                <a:solidFill>
                  <a:srgbClr val="595959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t>·通过DataSource创建Jdbc Template操作数据库</a:t>
            </a:r>
          </a:p>
        </p:txBody>
      </p:sp>
      <p:sp>
        <p:nvSpPr>
          <p:cNvPr id="183" name="文本框 18"/>
          <p:cNvSpPr txBox="1"/>
          <p:nvPr/>
        </p:nvSpPr>
        <p:spPr>
          <a:xfrm>
            <a:off x="2025650" y="2703829"/>
            <a:ext cx="813942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数据源DataSource有什么作用</a:t>
            </a:r>
          </a:p>
        </p:txBody>
      </p:sp>
      <p:sp>
        <p:nvSpPr>
          <p:cNvPr id="184" name="文本框 20"/>
          <p:cNvSpPr txBox="1"/>
          <p:nvPr/>
        </p:nvSpPr>
        <p:spPr>
          <a:xfrm>
            <a:off x="3770179" y="1441182"/>
            <a:ext cx="465164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Part Two</a:t>
            </a:r>
          </a:p>
        </p:txBody>
      </p:sp>
      <p:pic>
        <p:nvPicPr>
          <p:cNvPr id="185" name="图片 82" descr="图片 82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>
            <a:off x="-1" y="4916146"/>
            <a:ext cx="3340092" cy="194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图片 83" descr="图片 83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 rot="10800000">
            <a:off x="8851907" y="-1"/>
            <a:ext cx="3340093" cy="194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矩形 2"/>
          <p:cNvSpPr/>
          <p:nvPr/>
        </p:nvSpPr>
        <p:spPr>
          <a:xfrm>
            <a:off x="135727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文本框 14"/>
          <p:cNvSpPr txBox="1"/>
          <p:nvPr/>
        </p:nvSpPr>
        <p:spPr>
          <a:xfrm>
            <a:off x="4648940" y="241300"/>
            <a:ext cx="289412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JDBC Template</a:t>
            </a:r>
          </a:p>
        </p:txBody>
      </p:sp>
      <p:sp>
        <p:nvSpPr>
          <p:cNvPr id="191" name="椭圆 5"/>
          <p:cNvSpPr/>
          <p:nvPr/>
        </p:nvSpPr>
        <p:spPr>
          <a:xfrm>
            <a:off x="5954162" y="1900451"/>
            <a:ext cx="1113007" cy="1113007"/>
          </a:xfrm>
          <a:prstGeom prst="ellipse">
            <a:avLst/>
          </a:prstGeom>
          <a:solidFill>
            <a:srgbClr val="6FB99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文本框 6"/>
          <p:cNvSpPr txBox="1"/>
          <p:nvPr/>
        </p:nvSpPr>
        <p:spPr>
          <a:xfrm>
            <a:off x="7274070" y="2039516"/>
            <a:ext cx="357190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pc="2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什么是</a:t>
            </a:r>
            <a:r>
              <a:t>JDBC Template</a:t>
            </a:r>
          </a:p>
        </p:txBody>
      </p:sp>
      <p:sp>
        <p:nvSpPr>
          <p:cNvPr id="193" name="矩形 7"/>
          <p:cNvSpPr txBox="1"/>
          <p:nvPr/>
        </p:nvSpPr>
        <p:spPr>
          <a:xfrm>
            <a:off x="7274071" y="2381307"/>
            <a:ext cx="4173709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使用jdbc时,每次都需要自己获取PreparedStatement，输入sql语句参数，关闭连接等操作。造成操作冗余。影响我们打代码的效率。有了JDBCTemplate以后就可以只写SQL语句就可以了。</a:t>
            </a:r>
          </a:p>
        </p:txBody>
      </p:sp>
      <p:sp>
        <p:nvSpPr>
          <p:cNvPr id="194" name="文本框 8"/>
          <p:cNvSpPr txBox="1"/>
          <p:nvPr/>
        </p:nvSpPr>
        <p:spPr>
          <a:xfrm>
            <a:off x="7274070" y="3934181"/>
            <a:ext cx="357190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pc="2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使用</a:t>
            </a:r>
            <a:r>
              <a:t>JDBC Template</a:t>
            </a:r>
            <a:r>
              <a:t>好处</a:t>
            </a:r>
          </a:p>
        </p:txBody>
      </p:sp>
      <p:sp>
        <p:nvSpPr>
          <p:cNvPr id="195" name="矩形 9"/>
          <p:cNvSpPr txBox="1"/>
          <p:nvPr/>
        </p:nvSpPr>
        <p:spPr>
          <a:xfrm>
            <a:off x="7274071" y="4275973"/>
            <a:ext cx="4173709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是</a:t>
            </a:r>
            <a:r>
              <a:t>对数据库的操作在jdbc的封装,处理了资源的建立和释放</a:t>
            </a:r>
            <a:r>
              <a:t>，</a:t>
            </a:r>
            <a:r>
              <a:t>不需要我们管理连接,我们只需要提供SQL语句</a:t>
            </a:r>
            <a:r>
              <a:t>，</a:t>
            </a:r>
            <a:r>
              <a:t>不需要我们设置参数</a:t>
            </a:r>
            <a:r>
              <a:t>了，</a:t>
            </a:r>
            <a:r>
              <a:t>和提取结果</a:t>
            </a:r>
            <a:r>
              <a:t>，</a:t>
            </a:r>
            <a:r>
              <a:t>查询时候可以直接返回对应的实体类,使JDBC更加易于使用。</a:t>
            </a:r>
          </a:p>
        </p:txBody>
      </p:sp>
      <p:sp>
        <p:nvSpPr>
          <p:cNvPr id="196" name="椭圆 10"/>
          <p:cNvSpPr/>
          <p:nvPr/>
        </p:nvSpPr>
        <p:spPr>
          <a:xfrm>
            <a:off x="5954162" y="3794569"/>
            <a:ext cx="1113007" cy="1113007"/>
          </a:xfrm>
          <a:prstGeom prst="ellipse">
            <a:avLst/>
          </a:prstGeom>
          <a:solidFill>
            <a:srgbClr val="8DC8B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tats_150561"/>
          <p:cNvSpPr/>
          <p:nvPr/>
        </p:nvSpPr>
        <p:spPr>
          <a:xfrm>
            <a:off x="6303247" y="2188018"/>
            <a:ext cx="414834" cy="537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56" y="16809"/>
                </a:moveTo>
                <a:lnTo>
                  <a:pt x="16079" y="16809"/>
                </a:lnTo>
                <a:cubicBezTo>
                  <a:pt x="17048" y="16809"/>
                  <a:pt x="17048" y="18011"/>
                  <a:pt x="16079" y="18011"/>
                </a:cubicBezTo>
                <a:lnTo>
                  <a:pt x="12056" y="18011"/>
                </a:lnTo>
                <a:cubicBezTo>
                  <a:pt x="11086" y="18011"/>
                  <a:pt x="11086" y="16809"/>
                  <a:pt x="12056" y="16809"/>
                </a:cubicBezTo>
                <a:close/>
                <a:moveTo>
                  <a:pt x="4587" y="13689"/>
                </a:moveTo>
                <a:lnTo>
                  <a:pt x="16079" y="13689"/>
                </a:lnTo>
                <a:cubicBezTo>
                  <a:pt x="17048" y="13689"/>
                  <a:pt x="17048" y="14886"/>
                  <a:pt x="16079" y="14886"/>
                </a:cubicBezTo>
                <a:lnTo>
                  <a:pt x="4587" y="14886"/>
                </a:lnTo>
                <a:cubicBezTo>
                  <a:pt x="3618" y="14886"/>
                  <a:pt x="3618" y="13689"/>
                  <a:pt x="4587" y="13689"/>
                </a:cubicBezTo>
                <a:close/>
                <a:moveTo>
                  <a:pt x="4587" y="11538"/>
                </a:moveTo>
                <a:lnTo>
                  <a:pt x="16079" y="11538"/>
                </a:lnTo>
                <a:cubicBezTo>
                  <a:pt x="17048" y="11538"/>
                  <a:pt x="17048" y="12735"/>
                  <a:pt x="16079" y="12735"/>
                </a:cubicBezTo>
                <a:lnTo>
                  <a:pt x="4587" y="12735"/>
                </a:lnTo>
                <a:cubicBezTo>
                  <a:pt x="3618" y="12735"/>
                  <a:pt x="3618" y="11538"/>
                  <a:pt x="4587" y="11538"/>
                </a:cubicBezTo>
                <a:close/>
                <a:moveTo>
                  <a:pt x="4587" y="9603"/>
                </a:moveTo>
                <a:lnTo>
                  <a:pt x="16079" y="9603"/>
                </a:lnTo>
                <a:cubicBezTo>
                  <a:pt x="17048" y="9603"/>
                  <a:pt x="17048" y="10800"/>
                  <a:pt x="16079" y="10800"/>
                </a:cubicBezTo>
                <a:lnTo>
                  <a:pt x="4587" y="10800"/>
                </a:lnTo>
                <a:cubicBezTo>
                  <a:pt x="3618" y="10800"/>
                  <a:pt x="3618" y="9603"/>
                  <a:pt x="4587" y="9603"/>
                </a:cubicBezTo>
                <a:close/>
                <a:moveTo>
                  <a:pt x="4795" y="6519"/>
                </a:moveTo>
                <a:lnTo>
                  <a:pt x="8826" y="6519"/>
                </a:lnTo>
                <a:cubicBezTo>
                  <a:pt x="9787" y="6519"/>
                  <a:pt x="9787" y="7723"/>
                  <a:pt x="8826" y="7723"/>
                </a:cubicBezTo>
                <a:lnTo>
                  <a:pt x="4795" y="7723"/>
                </a:lnTo>
                <a:cubicBezTo>
                  <a:pt x="3835" y="7723"/>
                  <a:pt x="3835" y="6519"/>
                  <a:pt x="4795" y="6519"/>
                </a:cubicBezTo>
                <a:close/>
                <a:moveTo>
                  <a:pt x="4795" y="4583"/>
                </a:moveTo>
                <a:lnTo>
                  <a:pt x="8826" y="4583"/>
                </a:lnTo>
                <a:cubicBezTo>
                  <a:pt x="9787" y="4583"/>
                  <a:pt x="9787" y="5780"/>
                  <a:pt x="8826" y="5780"/>
                </a:cubicBezTo>
                <a:lnTo>
                  <a:pt x="4795" y="5780"/>
                </a:lnTo>
                <a:cubicBezTo>
                  <a:pt x="3835" y="5780"/>
                  <a:pt x="3835" y="4583"/>
                  <a:pt x="4795" y="4583"/>
                </a:cubicBezTo>
                <a:close/>
                <a:moveTo>
                  <a:pt x="1867" y="1438"/>
                </a:moveTo>
                <a:lnTo>
                  <a:pt x="1867" y="20162"/>
                </a:lnTo>
                <a:lnTo>
                  <a:pt x="19733" y="20162"/>
                </a:lnTo>
                <a:lnTo>
                  <a:pt x="19733" y="3720"/>
                </a:lnTo>
                <a:lnTo>
                  <a:pt x="16626" y="3720"/>
                </a:lnTo>
                <a:lnTo>
                  <a:pt x="16626" y="1438"/>
                </a:lnTo>
                <a:close/>
                <a:moveTo>
                  <a:pt x="0" y="0"/>
                </a:moveTo>
                <a:lnTo>
                  <a:pt x="17587" y="0"/>
                </a:lnTo>
                <a:lnTo>
                  <a:pt x="21600" y="299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3" name="组合 12"/>
          <p:cNvGrpSpPr/>
          <p:nvPr/>
        </p:nvGrpSpPr>
        <p:grpSpPr>
          <a:xfrm>
            <a:off x="6294056" y="4072282"/>
            <a:ext cx="433219" cy="557582"/>
            <a:chOff x="0" y="0"/>
            <a:chExt cx="433217" cy="557580"/>
          </a:xfrm>
        </p:grpSpPr>
        <p:sp>
          <p:nvSpPr>
            <p:cNvPr id="198" name="Freeform 250"/>
            <p:cNvSpPr/>
            <p:nvPr/>
          </p:nvSpPr>
          <p:spPr>
            <a:xfrm>
              <a:off x="0" y="-1"/>
              <a:ext cx="433218" cy="55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50" y="0"/>
                  </a:moveTo>
                  <a:cubicBezTo>
                    <a:pt x="3850" y="0"/>
                    <a:pt x="3850" y="0"/>
                    <a:pt x="3850" y="0"/>
                  </a:cubicBezTo>
                  <a:cubicBezTo>
                    <a:pt x="1711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1711" y="21600"/>
                    <a:pt x="3850" y="21600"/>
                  </a:cubicBezTo>
                  <a:cubicBezTo>
                    <a:pt x="17750" y="21600"/>
                    <a:pt x="17750" y="21600"/>
                    <a:pt x="17750" y="21600"/>
                  </a:cubicBezTo>
                  <a:cubicBezTo>
                    <a:pt x="19889" y="21600"/>
                    <a:pt x="21600" y="20271"/>
                    <a:pt x="21600" y="18609"/>
                  </a:cubicBezTo>
                  <a:cubicBezTo>
                    <a:pt x="21600" y="2991"/>
                    <a:pt x="21600" y="2991"/>
                    <a:pt x="21600" y="2991"/>
                  </a:cubicBezTo>
                  <a:cubicBezTo>
                    <a:pt x="21600" y="1329"/>
                    <a:pt x="19889" y="0"/>
                    <a:pt x="17750" y="0"/>
                  </a:cubicBezTo>
                  <a:close/>
                  <a:moveTo>
                    <a:pt x="19354" y="18609"/>
                  </a:moveTo>
                  <a:cubicBezTo>
                    <a:pt x="19354" y="19274"/>
                    <a:pt x="18606" y="19855"/>
                    <a:pt x="17750" y="19855"/>
                  </a:cubicBezTo>
                  <a:cubicBezTo>
                    <a:pt x="3850" y="19855"/>
                    <a:pt x="3850" y="19855"/>
                    <a:pt x="3850" y="19855"/>
                  </a:cubicBezTo>
                  <a:cubicBezTo>
                    <a:pt x="2994" y="19855"/>
                    <a:pt x="2246" y="19274"/>
                    <a:pt x="2246" y="18609"/>
                  </a:cubicBezTo>
                  <a:cubicBezTo>
                    <a:pt x="2246" y="2991"/>
                    <a:pt x="2246" y="2991"/>
                    <a:pt x="2246" y="2991"/>
                  </a:cubicBezTo>
                  <a:cubicBezTo>
                    <a:pt x="2246" y="2326"/>
                    <a:pt x="2994" y="1828"/>
                    <a:pt x="3850" y="1828"/>
                  </a:cubicBezTo>
                  <a:cubicBezTo>
                    <a:pt x="17750" y="1828"/>
                    <a:pt x="17750" y="1828"/>
                    <a:pt x="17750" y="1828"/>
                  </a:cubicBezTo>
                  <a:cubicBezTo>
                    <a:pt x="18606" y="1828"/>
                    <a:pt x="19354" y="2326"/>
                    <a:pt x="19354" y="2991"/>
                  </a:cubicBezTo>
                  <a:lnTo>
                    <a:pt x="19354" y="1860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99" name="Rectangle 251"/>
            <p:cNvSpPr/>
            <p:nvPr/>
          </p:nvSpPr>
          <p:spPr>
            <a:xfrm>
              <a:off x="91563" y="139395"/>
              <a:ext cx="248726" cy="314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0" name="Rectangle 252"/>
            <p:cNvSpPr/>
            <p:nvPr/>
          </p:nvSpPr>
          <p:spPr>
            <a:xfrm>
              <a:off x="91563" y="215926"/>
              <a:ext cx="248726" cy="327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1" name="Rectangle 253"/>
            <p:cNvSpPr/>
            <p:nvPr/>
          </p:nvSpPr>
          <p:spPr>
            <a:xfrm>
              <a:off x="91563" y="293823"/>
              <a:ext cx="248726" cy="327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2" name="Rectangle 254"/>
            <p:cNvSpPr/>
            <p:nvPr/>
          </p:nvSpPr>
          <p:spPr>
            <a:xfrm>
              <a:off x="91563" y="373088"/>
              <a:ext cx="248726" cy="300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2768" t="3836" r="18527" b="15597"/>
          <a:stretch>
            <a:fillRect/>
          </a:stretch>
        </p:blipFill>
        <p:spPr>
          <a:xfrm>
            <a:off x="1095001" y="1155007"/>
            <a:ext cx="3723161" cy="4547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矩形 2"/>
          <p:cNvSpPr/>
          <p:nvPr/>
        </p:nvSpPr>
        <p:spPr>
          <a:xfrm>
            <a:off x="230414" y="241905"/>
            <a:ext cx="11731173" cy="6374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0" name="组合 3"/>
          <p:cNvGrpSpPr/>
          <p:nvPr/>
        </p:nvGrpSpPr>
        <p:grpSpPr>
          <a:xfrm>
            <a:off x="11120466" y="5783905"/>
            <a:ext cx="1139205" cy="1139205"/>
            <a:chOff x="0" y="0"/>
            <a:chExt cx="1139204" cy="1139203"/>
          </a:xfrm>
        </p:grpSpPr>
        <p:sp>
          <p:nvSpPr>
            <p:cNvPr id="208" name="直角三角形 4"/>
            <p:cNvSpPr/>
            <p:nvPr/>
          </p:nvSpPr>
          <p:spPr>
            <a:xfrm rot="8098867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直角三角形 5"/>
            <p:cNvSpPr/>
            <p:nvPr/>
          </p:nvSpPr>
          <p:spPr>
            <a:xfrm flipH="1" rot="8098751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3" name="组合 6"/>
          <p:cNvGrpSpPr/>
          <p:nvPr/>
        </p:nvGrpSpPr>
        <p:grpSpPr>
          <a:xfrm>
            <a:off x="312060" y="323849"/>
            <a:ext cx="7212691" cy="3884938"/>
            <a:chOff x="0" y="0"/>
            <a:chExt cx="7212689" cy="3884936"/>
          </a:xfrm>
        </p:grpSpPr>
        <p:sp>
          <p:nvSpPr>
            <p:cNvPr id="211" name="直接连接符 7"/>
            <p:cNvSpPr/>
            <p:nvPr/>
          </p:nvSpPr>
          <p:spPr>
            <a:xfrm>
              <a:off x="854724" y="-1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直接连接符 8"/>
            <p:cNvSpPr/>
            <p:nvPr/>
          </p:nvSpPr>
          <p:spPr>
            <a:xfrm flipH="1">
              <a:off x="-1" y="826444"/>
              <a:ext cx="2" cy="3058493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6" name="组合 9"/>
          <p:cNvGrpSpPr/>
          <p:nvPr/>
        </p:nvGrpSpPr>
        <p:grpSpPr>
          <a:xfrm>
            <a:off x="4667245" y="2606549"/>
            <a:ext cx="7213959" cy="3886208"/>
            <a:chOff x="0" y="0"/>
            <a:chExt cx="7213959" cy="3886206"/>
          </a:xfrm>
        </p:grpSpPr>
        <p:sp>
          <p:nvSpPr>
            <p:cNvPr id="214" name="直接连接符 10"/>
            <p:cNvSpPr/>
            <p:nvPr/>
          </p:nvSpPr>
          <p:spPr>
            <a:xfrm flipH="1" flipV="1">
              <a:off x="0" y="3886206"/>
              <a:ext cx="6357966" cy="1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直接连接符 11"/>
            <p:cNvSpPr/>
            <p:nvPr/>
          </p:nvSpPr>
          <p:spPr>
            <a:xfrm flipV="1">
              <a:off x="7213959" y="0"/>
              <a:ext cx="1" cy="3058492"/>
            </a:xfrm>
            <a:prstGeom prst="line">
              <a:avLst/>
            </a:prstGeom>
            <a:noFill/>
            <a:ln w="12700" cap="flat">
              <a:solidFill>
                <a:srgbClr val="6FB99B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9" name="组合 12"/>
          <p:cNvGrpSpPr/>
          <p:nvPr/>
        </p:nvGrpSpPr>
        <p:grpSpPr>
          <a:xfrm>
            <a:off x="-65695" y="-51052"/>
            <a:ext cx="1139206" cy="1139205"/>
            <a:chOff x="0" y="0"/>
            <a:chExt cx="1139204" cy="1139203"/>
          </a:xfrm>
        </p:grpSpPr>
        <p:sp>
          <p:nvSpPr>
            <p:cNvPr id="217" name="直角三角形 13"/>
            <p:cNvSpPr/>
            <p:nvPr/>
          </p:nvSpPr>
          <p:spPr>
            <a:xfrm rot="18898867">
              <a:off x="490954" y="111222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8B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直角三角形 14"/>
            <p:cNvSpPr/>
            <p:nvPr/>
          </p:nvSpPr>
          <p:spPr>
            <a:xfrm flipH="1" rot="18898751">
              <a:off x="111222" y="490953"/>
              <a:ext cx="537029" cy="53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99F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0" name="文本框 18"/>
          <p:cNvSpPr txBox="1"/>
          <p:nvPr/>
        </p:nvSpPr>
        <p:spPr>
          <a:xfrm>
            <a:off x="4097654" y="3075304"/>
            <a:ext cx="3996056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如何快速配置</a:t>
            </a:r>
          </a:p>
        </p:txBody>
      </p:sp>
      <p:sp>
        <p:nvSpPr>
          <p:cNvPr id="221" name="文本框 20"/>
          <p:cNvSpPr txBox="1"/>
          <p:nvPr/>
        </p:nvSpPr>
        <p:spPr>
          <a:xfrm>
            <a:off x="3770179" y="1441182"/>
            <a:ext cx="465164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Part Three</a:t>
            </a:r>
          </a:p>
        </p:txBody>
      </p:sp>
      <p:pic>
        <p:nvPicPr>
          <p:cNvPr id="222" name="图片 82" descr="图片 82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>
            <a:off x="-1" y="4916146"/>
            <a:ext cx="3340092" cy="194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图片 83" descr="图片 83"/>
          <p:cNvPicPr>
            <a:picLocks noChangeAspect="1"/>
          </p:cNvPicPr>
          <p:nvPr/>
        </p:nvPicPr>
        <p:blipFill>
          <a:blip r:embed="rId2">
            <a:extLst/>
          </a:blip>
          <a:srcRect l="12328" t="0" r="0" b="29255"/>
          <a:stretch>
            <a:fillRect/>
          </a:stretch>
        </p:blipFill>
        <p:spPr>
          <a:xfrm rot="10800000">
            <a:off x="8851907" y="-1"/>
            <a:ext cx="3340093" cy="1941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矩形 2"/>
          <p:cNvSpPr/>
          <p:nvPr/>
        </p:nvSpPr>
        <p:spPr>
          <a:xfrm>
            <a:off x="136362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27" name="文本框 14"/>
          <p:cNvSpPr txBox="1"/>
          <p:nvPr/>
        </p:nvSpPr>
        <p:spPr>
          <a:xfrm>
            <a:off x="4648940" y="241300"/>
            <a:ext cx="289412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配置过程</a:t>
            </a:r>
          </a:p>
        </p:txBody>
      </p:sp>
      <p:sp>
        <p:nvSpPr>
          <p:cNvPr id="228" name="文本框 3"/>
          <p:cNvSpPr txBox="1"/>
          <p:nvPr/>
        </p:nvSpPr>
        <p:spPr>
          <a:xfrm>
            <a:off x="1532255" y="1529080"/>
            <a:ext cx="3025141" cy="107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700"/>
              </a:lnSpc>
              <a:defRPr spc="-150" sz="32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1.</a:t>
            </a:r>
            <a:r>
              <a:t>引入</a:t>
            </a:r>
            <a:r>
              <a:t>maven</a:t>
            </a:r>
            <a:r>
              <a:t>依赖</a:t>
            </a:r>
          </a:p>
        </p:txBody>
      </p:sp>
      <p:sp>
        <p:nvSpPr>
          <p:cNvPr id="229" name="文本框 9"/>
          <p:cNvSpPr txBox="1"/>
          <p:nvPr/>
        </p:nvSpPr>
        <p:spPr>
          <a:xfrm>
            <a:off x="5066029" y="1529080"/>
            <a:ext cx="5232401" cy="4015105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&lt;parent&gt;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&lt;groupId&gt;org.springframework.boot&lt;/groupId&gt;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&lt;artifactId&gt;spring-boot-starter-parent&lt;/artifactId&gt;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&lt;version&gt;2.3.1.RELEASE&lt;/version&gt;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&lt;relativePath/&gt;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&lt;/parent&gt;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&lt;!--数据库驱动--&gt;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&lt;dependency&gt;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    &lt;groupId&gt;mysql&lt;/groupId&gt;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    &lt;artifactId&gt;mysql-connector-java&lt;/artifactId&gt;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        &lt;version&gt;8.0.19&lt;/version&gt;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&lt;/dependency&gt;</a:t>
            </a:r>
          </a:p>
        </p:txBody>
      </p:sp>
      <p:sp>
        <p:nvSpPr>
          <p:cNvPr id="230" name="文本框 4"/>
          <p:cNvSpPr txBox="1"/>
          <p:nvPr/>
        </p:nvSpPr>
        <p:spPr>
          <a:xfrm>
            <a:off x="294004" y="885189"/>
            <a:ext cx="632777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6FB99B"/>
                </a:solidFill>
              </a:defRPr>
            </a:lvl1pPr>
          </a:lstStyle>
          <a:p>
            <a:pPr/>
            <a:r>
              <a:t>通过spring-boot-starter-jdbc快速配置数据源：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矩形 2"/>
          <p:cNvSpPr/>
          <p:nvPr/>
        </p:nvSpPr>
        <p:spPr>
          <a:xfrm>
            <a:off x="136362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文本框 14"/>
          <p:cNvSpPr txBox="1"/>
          <p:nvPr/>
        </p:nvSpPr>
        <p:spPr>
          <a:xfrm>
            <a:off x="4648940" y="241300"/>
            <a:ext cx="289412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配置过程</a:t>
            </a:r>
          </a:p>
        </p:txBody>
      </p:sp>
      <p:sp>
        <p:nvSpPr>
          <p:cNvPr id="235" name="文本框 3"/>
          <p:cNvSpPr txBox="1"/>
          <p:nvPr/>
        </p:nvSpPr>
        <p:spPr>
          <a:xfrm>
            <a:off x="821689" y="1802129"/>
            <a:ext cx="4862196" cy="15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700"/>
              </a:lnSpc>
              <a:defRPr spc="-150" sz="28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2.</a:t>
            </a:r>
            <a:r>
              <a:rPr b="1" spc="200">
                <a:solidFill>
                  <a:srgbClr val="76B99F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在application.properties</a:t>
            </a:r>
            <a:endParaRPr b="1" spc="200">
              <a:solidFill>
                <a:srgbClr val="76B99F"/>
              </a:solidFill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>
              <a:lnSpc>
                <a:spcPts val="3700"/>
              </a:lnSpc>
              <a:defRPr b="1" spc="200" sz="2800">
                <a:solidFill>
                  <a:srgbClr val="76B99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文件中配置数据库连接属性</a:t>
            </a:r>
          </a:p>
        </p:txBody>
      </p:sp>
      <p:sp>
        <p:nvSpPr>
          <p:cNvPr id="236" name="文本框 9"/>
          <p:cNvSpPr txBox="1"/>
          <p:nvPr/>
        </p:nvSpPr>
        <p:spPr>
          <a:xfrm>
            <a:off x="5976620" y="2002789"/>
            <a:ext cx="3931921" cy="2661286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jdbc.driver=com.mysql.cj.jdbc.Driver</a:t>
            </a: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jdbc.slave.url=jdbc:mysql://localhost:3306/ymrj?useUnicode=true&amp;characterEncoding=UTF-8&amp;serverTimezone=Asia/Shanghai</a:t>
            </a: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jdbc.username=WnplV/ietfQ=</a:t>
            </a: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jdbc.password=DAnmDPxeeqw=</a:t>
            </a:r>
          </a:p>
          <a:p>
            <a:pPr>
              <a:lnSpc>
                <a:spcPct val="130000"/>
              </a:lnSpc>
              <a:defRPr sz="1400">
                <a:solidFill>
                  <a:srgbClr val="FF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注意：当connector版本是6.0以前的使用com.mysql.jdbc.Driver，6.0以后的使用com.mysql.cj.jdbc.Driver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矩形 2"/>
          <p:cNvSpPr/>
          <p:nvPr/>
        </p:nvSpPr>
        <p:spPr>
          <a:xfrm>
            <a:off x="136362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0" name="文本框 14"/>
          <p:cNvSpPr txBox="1"/>
          <p:nvPr/>
        </p:nvSpPr>
        <p:spPr>
          <a:xfrm>
            <a:off x="4648940" y="241300"/>
            <a:ext cx="289412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配置过程</a:t>
            </a:r>
          </a:p>
        </p:txBody>
      </p:sp>
      <p:sp>
        <p:nvSpPr>
          <p:cNvPr id="241" name="文本框 3"/>
          <p:cNvSpPr txBox="1"/>
          <p:nvPr/>
        </p:nvSpPr>
        <p:spPr>
          <a:xfrm>
            <a:off x="467360" y="2667635"/>
            <a:ext cx="3761740" cy="107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700"/>
              </a:lnSpc>
              <a:defRPr spc="-150" sz="32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1.引入dbcp2数据库连接池</a:t>
            </a:r>
            <a:r>
              <a:t>以及</a:t>
            </a:r>
            <a:r>
              <a:t>相关依赖</a:t>
            </a:r>
          </a:p>
        </p:txBody>
      </p:sp>
      <p:sp>
        <p:nvSpPr>
          <p:cNvPr id="242" name="文本框 9"/>
          <p:cNvSpPr txBox="1"/>
          <p:nvPr/>
        </p:nvSpPr>
        <p:spPr>
          <a:xfrm>
            <a:off x="4975225" y="1082674"/>
            <a:ext cx="5588636" cy="5517516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&lt;!-- dbcp2数据库连接池 --&gt;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&lt;dependency&gt;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&lt;groupId&gt;org.apache.commons&lt;/groupId&gt;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&lt;artifactId&gt;commons-dbcp2&lt;/artifactId&gt;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&lt;version&gt;2.7.0&lt;/version&gt;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&lt;/dependency&gt;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&lt;!--数据库驱动--&gt;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&lt;dependency&gt;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&lt;groupId&gt;mysql&lt;/groupId&gt;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&lt;artifactId&gt;mysql-connector-java&lt;/artifactId&gt;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&lt;version&gt;8.0.18&lt;/version&gt;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&lt;/dependency&gt;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&lt;!-- 提供操作数据库的标准口径 --&gt;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&lt;dependency&gt;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&lt;groupId&gt;org.springframework&lt;/groupId&gt;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&lt;artifactId&gt;spring-jdbc&lt;/artifactId&gt;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&lt;version&gt;5.2.2.RELEASE&lt;/version&gt;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    &lt;scope&gt;compile&lt;/scope&gt;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&lt;/dependency&gt;</a:t>
            </a:r>
          </a:p>
        </p:txBody>
      </p:sp>
      <p:sp>
        <p:nvSpPr>
          <p:cNvPr id="243" name="文本框 4"/>
          <p:cNvSpPr txBox="1"/>
          <p:nvPr/>
        </p:nvSpPr>
        <p:spPr>
          <a:xfrm>
            <a:off x="467359" y="903605"/>
            <a:ext cx="3761106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6FB99B"/>
                </a:solidFill>
              </a:defRPr>
            </a:pPr>
            <a:r>
              <a:t>自定义数据源DataSource：</a:t>
            </a:r>
          </a:p>
          <a:p>
            <a:pPr>
              <a:defRPr sz="2400">
                <a:solidFill>
                  <a:srgbClr val="6FB99B"/>
                </a:solidFill>
              </a:defRPr>
            </a:pPr>
            <a:r>
              <a:t>以</a:t>
            </a:r>
            <a:r>
              <a:t>dbcp2</a:t>
            </a:r>
            <a:r>
              <a:t>数据库连接池配置数据源为例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矩形 2"/>
          <p:cNvSpPr/>
          <p:nvPr/>
        </p:nvSpPr>
        <p:spPr>
          <a:xfrm>
            <a:off x="136362" y="158902"/>
            <a:ext cx="11919275" cy="65401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文本框 14"/>
          <p:cNvSpPr txBox="1"/>
          <p:nvPr/>
        </p:nvSpPr>
        <p:spPr>
          <a:xfrm>
            <a:off x="4648940" y="241300"/>
            <a:ext cx="289412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lvl1pPr>
          </a:lstStyle>
          <a:p>
            <a:pPr/>
            <a:r>
              <a:t>配置过程</a:t>
            </a:r>
          </a:p>
        </p:txBody>
      </p:sp>
      <p:sp>
        <p:nvSpPr>
          <p:cNvPr id="248" name="文本框 3"/>
          <p:cNvSpPr txBox="1"/>
          <p:nvPr/>
        </p:nvSpPr>
        <p:spPr>
          <a:xfrm>
            <a:off x="821689" y="1802129"/>
            <a:ext cx="4862196" cy="198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700"/>
              </a:lnSpc>
              <a:defRPr spc="-150" sz="2800">
                <a:solidFill>
                  <a:srgbClr val="6FB99B"/>
                </a:solidFill>
                <a:latin typeface="汉仪书宋二简"/>
                <a:ea typeface="汉仪书宋二简"/>
                <a:cs typeface="汉仪书宋二简"/>
                <a:sym typeface="汉仪书宋二简"/>
              </a:defRPr>
            </a:pPr>
            <a:r>
              <a:t>2.</a:t>
            </a:r>
            <a:r>
              <a:rPr b="1" spc="200">
                <a:solidFill>
                  <a:srgbClr val="76B99F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在application.properties</a:t>
            </a:r>
            <a:endParaRPr b="1" spc="200">
              <a:solidFill>
                <a:srgbClr val="76B99F"/>
              </a:solidFill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>
              <a:lnSpc>
                <a:spcPts val="3700"/>
              </a:lnSpc>
              <a:defRPr b="1" spc="200" sz="2800">
                <a:solidFill>
                  <a:srgbClr val="76B99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文件中配置数据库连接属性</a:t>
            </a:r>
          </a:p>
          <a:p>
            <a:pPr>
              <a:lnSpc>
                <a:spcPts val="3700"/>
              </a:lnSpc>
              <a:defRPr spc="-150" sz="2400">
                <a:solidFill>
                  <a:srgbClr val="76B99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(</a:t>
            </a:r>
            <a:r>
              <a:t>与使用Spring Boot默认数据源一样</a:t>
            </a:r>
            <a:r>
              <a:t>)</a:t>
            </a:r>
          </a:p>
        </p:txBody>
      </p:sp>
      <p:sp>
        <p:nvSpPr>
          <p:cNvPr id="249" name="文本框 9"/>
          <p:cNvSpPr txBox="1"/>
          <p:nvPr/>
        </p:nvSpPr>
        <p:spPr>
          <a:xfrm>
            <a:off x="5976620" y="1693545"/>
            <a:ext cx="3959226" cy="2562225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jdbc.driver=com.mysql.cj.jdbc.Driver</a:t>
            </a: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jdbc.slave.url=jdbc:mysql://localhost:3306/ymrj?useUnicode=true&amp;characterEncoding=UTF-8&amp;serverTimezone=Asia/Shanghai</a:t>
            </a: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jdbc.username=WnplV/ietfQ=</a:t>
            </a:r>
          </a:p>
          <a:p>
            <a:pPr>
              <a:lnSpc>
                <a:spcPct val="130000"/>
              </a:lnSpc>
              <a:defRPr sz="1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jdbc.password=DAnmDPxeeqw=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