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202f703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202f703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Kevin - </a:t>
            </a:r>
            <a:r>
              <a:rPr lang="en"/>
              <a:t>West Virgina, Arkansas and Florida are the top 3 states having the MOST percentage of population having a heart diseases.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e36c074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e36c074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Kevin - </a:t>
            </a:r>
            <a:r>
              <a:rPr lang="en"/>
              <a:t>BMI Healthy range: 18.5 - 24.9; overweight: 25 - 29.9; </a:t>
            </a:r>
            <a:r>
              <a:rPr lang="en"/>
              <a:t>obese</a:t>
            </a:r>
            <a:r>
              <a:rPr lang="en"/>
              <a:t> range: &lt; 30, there is a trend indicating that higher BMI correspond to a higher percentage of heart attacks.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d93dc132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d93dc132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Kevin - </a:t>
            </a:r>
            <a:r>
              <a:rPr lang="en"/>
              <a:t>We found that a heart disease does not discriminate but there’s a clear tendency for hispanics to have least number of heart attacks.</a:t>
            </a:r>
            <a:endParaRPr/>
          </a:p>
          <a:p>
            <a:pPr indent="0" lvl="0" marL="0" rtl="0" algn="l">
              <a:spcBef>
                <a:spcPts val="0"/>
              </a:spcBef>
              <a:spcAft>
                <a:spcPts val="0"/>
              </a:spcAft>
              <a:buNone/>
            </a:pPr>
            <a:r>
              <a:rPr lang="en"/>
              <a:t>This means that if our analysis is correct, white population may struggle more to get medical attention of a heart disease, possibly due to the higher cost of medical services.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202f703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202f703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Kevin - </a:t>
            </a:r>
            <a:r>
              <a:rPr lang="en"/>
              <a:t>From the previous slide we found that Hispanics from this dataset were least likely to suffer from a heart attack but the disparities in the percentages weren’t stark. However, looking at the number of heart attacks by race ethnicity suggest that the data is skewed to the extent that there is a huge white only-non hispanic population in this dataset. It could be a function of the demographics in the US in general but could also point to the possibility of a disparity with access to healthcare and healthcare insurance..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d93dc132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d93dc132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interesting to the effect that it shows us perhaps there is a slight skew in the data. While on a percentage basis Puerto Rico and Louisiana show the highest propensity of women to suffer a heart attack, however the data when it comes to the sheer number of heart attacks by state - Washington Ohio and Florida are in the lead - perhaps indicating a </a:t>
            </a:r>
            <a:r>
              <a:rPr lang="en"/>
              <a:t>preponderance</a:t>
            </a:r>
            <a:r>
              <a:rPr lang="en"/>
              <a:t> of data from certain states versus others.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d93dc132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d93dc132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analyzing the correlation between a </a:t>
            </a:r>
            <a:r>
              <a:rPr lang="en"/>
              <a:t>heart attacks and COPD (Chronic Obstructive Pulmonary Disease) the correlation measured by r-squared is marginally lower than Angina at 0.693</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202f703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202f703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doing a correlation graph you can see graphically that there’s a clear correlation between those having angina also likely to have had a heart attack. In fact the r-squared is 0.803</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d93dc132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d93dc13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this graph shows a correlation between persons who had a heart </a:t>
            </a:r>
            <a:r>
              <a:rPr lang="en"/>
              <a:t>attack</a:t>
            </a:r>
            <a:r>
              <a:rPr lang="en"/>
              <a:t> and were smokers. As you can see there’s no clear </a:t>
            </a:r>
            <a:r>
              <a:rPr lang="en"/>
              <a:t>relationship</a:t>
            </a:r>
            <a:r>
              <a:rPr lang="en"/>
              <a:t> of this, essentially, if you are a smoker, it is very unlikely that you’ll get a heart attack.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e77e1a917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e77e1a917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e77e1a917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e77e1a917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d93dc132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d93dc132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Monse - Our team is composed by Dylan Costa, Kevin Zhuang, AR and Monserrat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e77e1a917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e77e1a917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e77e1a917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e77e1a917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fba4814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fba4814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e77e1a9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e77e1a9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is not representative of the US population in that California is the most populous state in the US but ranks 17th in this dataset.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e77e1a9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e77e1a9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is skewed to represent a large proportion of people of Race-Ethnicity that are White only- Non hispanic. This perhaps has broader implications which probably stem from the unfortunate possibility of people from other races having less access to healthcare and more importantly adequate healthcare insurance.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d93dc132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d93dc132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d93dc132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d93dc132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Monse - We want to find out if certain attributes contribute to having or not a heart disease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d93dc132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d93dc132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Monse - Our dataset was downloaded from Kaggle, this dataset was originally built by the CDC collecting data from 400k adults and we used a version which was already cleaned where we analyzed more than 200k rows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d93dc132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d93dc132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Monse - Now, we are going to talk about what we’ve found after our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02f703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202f703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Dylan.Before we </a:t>
            </a:r>
            <a:r>
              <a:rPr lang="en"/>
              <a:t>delve</a:t>
            </a:r>
            <a:r>
              <a:rPr lang="en"/>
              <a:t> into these models want to just explain briefly what General Attributes, Illness History and Lifestyle mean. General Attributes was taking into account columns in the whole dataset such as Height Weight BMI, Sex and Age. Illness History was to be brief looking at patient history to see if they had Angina, Chronic Obstruction Pulmonary disease, Arthritis, Cancer etc.. and finally Lifestyle was looking at survey attributes such as regular exercise, alcohol consumption, cigarette smoking, e-cigarettes usage etc. We started out with KNN is one of the simplest forms of machine learning algorithms mostly used for classification. We got fairly robust results.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fba4814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1fba4814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 (DTs) are a non-parametric supervised learning method used for classification and regression and the results were still fairly robust over here.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fba481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1fba481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is a commonly-used machine learning algorithm which really combines the output of multiple decision trees to reach a single result. It gave us the best results of the three models with an accuracy score of .9483 because it handled the </a:t>
            </a:r>
            <a:r>
              <a:rPr lang="en"/>
              <a:t>imbalance</a:t>
            </a:r>
            <a:r>
              <a:rPr lang="en"/>
              <a:t> dataset better.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d93dc132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d93dc132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 - Washington, Ohio and Florida are the top 3 states having the MOST number of heart diseases.</a:t>
            </a:r>
            <a:endParaRPr/>
          </a:p>
          <a:p>
            <a:pPr indent="0" lvl="0" marL="0" rtl="0" algn="l">
              <a:spcBef>
                <a:spcPts val="0"/>
              </a:spcBef>
              <a:spcAft>
                <a:spcPts val="0"/>
              </a:spcAft>
              <a:buNone/>
            </a:pPr>
            <a:r>
              <a:rPr lang="en"/>
              <a:t>While the states of Virgin Islands, Columbia and Guam</a:t>
            </a:r>
            <a:r>
              <a:rPr lang="en"/>
              <a:t> are the top 3 states having the LEAST number of heart attacks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25.jpg"/><Relationship Id="rId5"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31.jpg"/><Relationship Id="rId5"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hyperlink" Target="https://www.kaggle.com/datasets/kamilpytlak/personal-key-indicators-of-heart-diseas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4.jpg"/><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298025" y="2718700"/>
            <a:ext cx="7053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a:ea typeface="Roboto"/>
                <a:cs typeface="Roboto"/>
                <a:sym typeface="Roboto"/>
              </a:rPr>
              <a:t>Team 4</a:t>
            </a:r>
            <a:endParaRPr b="1" sz="3000">
              <a:solidFill>
                <a:schemeClr val="lt1"/>
              </a:solidFill>
              <a:latin typeface="Roboto"/>
              <a:ea typeface="Roboto"/>
              <a:cs typeface="Roboto"/>
              <a:sym typeface="Roboto"/>
            </a:endParaRPr>
          </a:p>
        </p:txBody>
      </p:sp>
      <p:sp>
        <p:nvSpPr>
          <p:cNvPr id="86" name="Google Shape;86;p13"/>
          <p:cNvSpPr txBox="1"/>
          <p:nvPr/>
        </p:nvSpPr>
        <p:spPr>
          <a:xfrm>
            <a:off x="298025" y="1118550"/>
            <a:ext cx="7053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lt1"/>
                </a:solidFill>
                <a:latin typeface="Roboto"/>
                <a:ea typeface="Roboto"/>
                <a:cs typeface="Roboto"/>
                <a:sym typeface="Roboto"/>
              </a:rPr>
              <a:t>Heart Disease Indicator Project Outline</a:t>
            </a:r>
            <a:endParaRPr b="1" sz="4200">
              <a:solidFill>
                <a:schemeClr val="lt1"/>
              </a:solidFill>
              <a:latin typeface="Roboto"/>
              <a:ea typeface="Roboto"/>
              <a:cs typeface="Roboto"/>
              <a:sym typeface="Roboto"/>
            </a:endParaRPr>
          </a:p>
        </p:txBody>
      </p:sp>
      <p:pic>
        <p:nvPicPr>
          <p:cNvPr id="87" name="Google Shape;87;p13"/>
          <p:cNvPicPr preferRelativeResize="0"/>
          <p:nvPr/>
        </p:nvPicPr>
        <p:blipFill>
          <a:blip r:embed="rId3">
            <a:alphaModFix/>
          </a:blip>
          <a:stretch>
            <a:fillRect/>
          </a:stretch>
        </p:blipFill>
        <p:spPr>
          <a:xfrm>
            <a:off x="6068775" y="2194850"/>
            <a:ext cx="2438400" cy="243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pic>
        <p:nvPicPr>
          <p:cNvPr id="172" name="Google Shape;172;p22"/>
          <p:cNvPicPr preferRelativeResize="0"/>
          <p:nvPr/>
        </p:nvPicPr>
        <p:blipFill>
          <a:blip r:embed="rId3">
            <a:alphaModFix/>
          </a:blip>
          <a:stretch>
            <a:fillRect/>
          </a:stretch>
        </p:blipFill>
        <p:spPr>
          <a:xfrm>
            <a:off x="155175" y="1044650"/>
            <a:ext cx="7163800" cy="3708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pic>
        <p:nvPicPr>
          <p:cNvPr id="177" name="Google Shape;177;p23"/>
          <p:cNvPicPr preferRelativeResize="0"/>
          <p:nvPr/>
        </p:nvPicPr>
        <p:blipFill>
          <a:blip r:embed="rId3">
            <a:alphaModFix/>
          </a:blip>
          <a:stretch>
            <a:fillRect/>
          </a:stretch>
        </p:blipFill>
        <p:spPr>
          <a:xfrm>
            <a:off x="152400" y="152400"/>
            <a:ext cx="8772756"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id="182" name="Google Shape;182;p24"/>
          <p:cNvPicPr preferRelativeResize="0"/>
          <p:nvPr/>
        </p:nvPicPr>
        <p:blipFill rotWithShape="1">
          <a:blip r:embed="rId3">
            <a:alphaModFix/>
          </a:blip>
          <a:srcRect b="64368" l="2335" r="43860" t="3312"/>
          <a:stretch/>
        </p:blipFill>
        <p:spPr>
          <a:xfrm>
            <a:off x="568650" y="1125488"/>
            <a:ext cx="7150849" cy="3319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pic>
        <p:nvPicPr>
          <p:cNvPr id="187" name="Google Shape;187;p25"/>
          <p:cNvPicPr preferRelativeResize="0"/>
          <p:nvPr/>
        </p:nvPicPr>
        <p:blipFill>
          <a:blip r:embed="rId3">
            <a:alphaModFix/>
          </a:blip>
          <a:stretch>
            <a:fillRect/>
          </a:stretch>
        </p:blipFill>
        <p:spPr>
          <a:xfrm>
            <a:off x="152400" y="152400"/>
            <a:ext cx="4705801"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4135" l="3241" r="2543" t="5960"/>
          <a:stretch/>
        </p:blipFill>
        <p:spPr>
          <a:xfrm>
            <a:off x="0" y="0"/>
            <a:ext cx="6975673"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pic>
        <p:nvPicPr>
          <p:cNvPr id="197" name="Google Shape;197;p27"/>
          <p:cNvPicPr preferRelativeResize="0"/>
          <p:nvPr/>
        </p:nvPicPr>
        <p:blipFill>
          <a:blip r:embed="rId3">
            <a:alphaModFix/>
          </a:blip>
          <a:stretch>
            <a:fillRect/>
          </a:stretch>
        </p:blipFill>
        <p:spPr>
          <a:xfrm>
            <a:off x="152400" y="152400"/>
            <a:ext cx="5680486"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pic>
        <p:nvPicPr>
          <p:cNvPr id="202" name="Google Shape;202;p28"/>
          <p:cNvPicPr preferRelativeResize="0"/>
          <p:nvPr/>
        </p:nvPicPr>
        <p:blipFill>
          <a:blip r:embed="rId3">
            <a:alphaModFix/>
          </a:blip>
          <a:stretch>
            <a:fillRect/>
          </a:stretch>
        </p:blipFill>
        <p:spPr>
          <a:xfrm>
            <a:off x="152400" y="152400"/>
            <a:ext cx="5805176"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pic>
        <p:nvPicPr>
          <p:cNvPr id="207" name="Google Shape;207;p29"/>
          <p:cNvPicPr preferRelativeResize="0"/>
          <p:nvPr/>
        </p:nvPicPr>
        <p:blipFill rotWithShape="1">
          <a:blip r:embed="rId3">
            <a:alphaModFix/>
          </a:blip>
          <a:srcRect b="0" l="0" r="16268" t="0"/>
          <a:stretch/>
        </p:blipFill>
        <p:spPr>
          <a:xfrm>
            <a:off x="221675" y="386825"/>
            <a:ext cx="6195251" cy="422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5242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Angina Male Count Measure</a:t>
            </a:r>
            <a:endParaRPr/>
          </a:p>
        </p:txBody>
      </p:sp>
      <p:pic>
        <p:nvPicPr>
          <p:cNvPr id="213" name="Google Shape;213;p30"/>
          <p:cNvPicPr preferRelativeResize="0"/>
          <p:nvPr/>
        </p:nvPicPr>
        <p:blipFill>
          <a:blip r:embed="rId3">
            <a:alphaModFix/>
          </a:blip>
          <a:stretch>
            <a:fillRect/>
          </a:stretch>
        </p:blipFill>
        <p:spPr>
          <a:xfrm>
            <a:off x="152400" y="760200"/>
            <a:ext cx="8658225" cy="297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Male Count Measure by Age (Top 3 States)</a:t>
            </a:r>
            <a:endParaRPr/>
          </a:p>
        </p:txBody>
      </p:sp>
      <p:pic>
        <p:nvPicPr>
          <p:cNvPr id="219" name="Google Shape;219;p31"/>
          <p:cNvPicPr preferRelativeResize="0"/>
          <p:nvPr/>
        </p:nvPicPr>
        <p:blipFill>
          <a:blip r:embed="rId3">
            <a:alphaModFix/>
          </a:blip>
          <a:stretch>
            <a:fillRect/>
          </a:stretch>
        </p:blipFill>
        <p:spPr>
          <a:xfrm>
            <a:off x="0" y="665050"/>
            <a:ext cx="8839199" cy="1491848"/>
          </a:xfrm>
          <a:prstGeom prst="rect">
            <a:avLst/>
          </a:prstGeom>
          <a:noFill/>
          <a:ln>
            <a:noFill/>
          </a:ln>
        </p:spPr>
      </p:pic>
      <p:pic>
        <p:nvPicPr>
          <p:cNvPr id="220" name="Google Shape;220;p31"/>
          <p:cNvPicPr preferRelativeResize="0"/>
          <p:nvPr/>
        </p:nvPicPr>
        <p:blipFill>
          <a:blip r:embed="rId4">
            <a:alphaModFix/>
          </a:blip>
          <a:stretch>
            <a:fillRect/>
          </a:stretch>
        </p:blipFill>
        <p:spPr>
          <a:xfrm>
            <a:off x="0" y="2260795"/>
            <a:ext cx="8839200" cy="1654781"/>
          </a:xfrm>
          <a:prstGeom prst="rect">
            <a:avLst/>
          </a:prstGeom>
          <a:noFill/>
          <a:ln>
            <a:noFill/>
          </a:ln>
        </p:spPr>
      </p:pic>
      <p:pic>
        <p:nvPicPr>
          <p:cNvPr id="221" name="Google Shape;221;p31"/>
          <p:cNvPicPr preferRelativeResize="0"/>
          <p:nvPr/>
        </p:nvPicPr>
        <p:blipFill>
          <a:blip r:embed="rId5">
            <a:alphaModFix/>
          </a:blip>
          <a:stretch>
            <a:fillRect/>
          </a:stretch>
        </p:blipFill>
        <p:spPr>
          <a:xfrm>
            <a:off x="0" y="3915573"/>
            <a:ext cx="9143999" cy="13273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285775" y="151075"/>
            <a:ext cx="70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lt1"/>
                </a:solidFill>
                <a:latin typeface="Roboto"/>
                <a:ea typeface="Roboto"/>
                <a:cs typeface="Roboto"/>
                <a:sym typeface="Roboto"/>
              </a:rPr>
              <a:t>Our team</a:t>
            </a:r>
            <a:endParaRPr b="1" sz="4200">
              <a:solidFill>
                <a:schemeClr val="lt1"/>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2038350" y="1085888"/>
            <a:ext cx="1537600" cy="1537600"/>
          </a:xfrm>
          <a:prstGeom prst="rect">
            <a:avLst/>
          </a:prstGeom>
          <a:noFill/>
          <a:ln>
            <a:noFill/>
          </a:ln>
        </p:spPr>
      </p:pic>
      <p:pic>
        <p:nvPicPr>
          <p:cNvPr id="94" name="Google Shape;94;p14"/>
          <p:cNvPicPr preferRelativeResize="0"/>
          <p:nvPr/>
        </p:nvPicPr>
        <p:blipFill>
          <a:blip r:embed="rId3">
            <a:alphaModFix/>
          </a:blip>
          <a:stretch>
            <a:fillRect/>
          </a:stretch>
        </p:blipFill>
        <p:spPr>
          <a:xfrm>
            <a:off x="4816925" y="1085900"/>
            <a:ext cx="1537600" cy="1537600"/>
          </a:xfrm>
          <a:prstGeom prst="rect">
            <a:avLst/>
          </a:prstGeom>
          <a:noFill/>
          <a:ln>
            <a:noFill/>
          </a:ln>
        </p:spPr>
      </p:pic>
      <p:pic>
        <p:nvPicPr>
          <p:cNvPr id="95" name="Google Shape;95;p14"/>
          <p:cNvPicPr preferRelativeResize="0"/>
          <p:nvPr/>
        </p:nvPicPr>
        <p:blipFill>
          <a:blip r:embed="rId3">
            <a:alphaModFix/>
          </a:blip>
          <a:stretch>
            <a:fillRect/>
          </a:stretch>
        </p:blipFill>
        <p:spPr>
          <a:xfrm>
            <a:off x="2038350" y="2999025"/>
            <a:ext cx="1537600" cy="1537600"/>
          </a:xfrm>
          <a:prstGeom prst="rect">
            <a:avLst/>
          </a:prstGeom>
          <a:noFill/>
          <a:ln>
            <a:noFill/>
          </a:ln>
        </p:spPr>
      </p:pic>
      <p:pic>
        <p:nvPicPr>
          <p:cNvPr id="96" name="Google Shape;96;p14"/>
          <p:cNvPicPr preferRelativeResize="0"/>
          <p:nvPr/>
        </p:nvPicPr>
        <p:blipFill>
          <a:blip r:embed="rId3">
            <a:alphaModFix/>
          </a:blip>
          <a:stretch>
            <a:fillRect/>
          </a:stretch>
        </p:blipFill>
        <p:spPr>
          <a:xfrm>
            <a:off x="4816925" y="2999025"/>
            <a:ext cx="1537600" cy="1537600"/>
          </a:xfrm>
          <a:prstGeom prst="rect">
            <a:avLst/>
          </a:prstGeom>
          <a:noFill/>
          <a:ln>
            <a:noFill/>
          </a:ln>
        </p:spPr>
      </p:pic>
      <p:sp>
        <p:nvSpPr>
          <p:cNvPr id="97" name="Google Shape;97;p14"/>
          <p:cNvSpPr txBox="1"/>
          <p:nvPr/>
        </p:nvSpPr>
        <p:spPr>
          <a:xfrm>
            <a:off x="4461025" y="4536625"/>
            <a:ext cx="224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Monserrat Hernandez</a:t>
            </a:r>
            <a:endParaRPr b="1" sz="1600">
              <a:solidFill>
                <a:schemeClr val="lt1"/>
              </a:solidFill>
              <a:latin typeface="Roboto"/>
              <a:ea typeface="Roboto"/>
              <a:cs typeface="Roboto"/>
              <a:sym typeface="Roboto"/>
            </a:endParaRPr>
          </a:p>
        </p:txBody>
      </p:sp>
      <p:sp>
        <p:nvSpPr>
          <p:cNvPr id="98" name="Google Shape;98;p14"/>
          <p:cNvSpPr txBox="1"/>
          <p:nvPr/>
        </p:nvSpPr>
        <p:spPr>
          <a:xfrm>
            <a:off x="1989050" y="2516063"/>
            <a:ext cx="163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Dylan D’Costa</a:t>
            </a:r>
            <a:endParaRPr b="1" sz="1600">
              <a:solidFill>
                <a:schemeClr val="lt1"/>
              </a:solidFill>
              <a:latin typeface="Roboto"/>
              <a:ea typeface="Roboto"/>
              <a:cs typeface="Roboto"/>
              <a:sym typeface="Roboto"/>
            </a:endParaRPr>
          </a:p>
        </p:txBody>
      </p:sp>
      <p:sp>
        <p:nvSpPr>
          <p:cNvPr id="99" name="Google Shape;99;p14"/>
          <p:cNvSpPr txBox="1"/>
          <p:nvPr/>
        </p:nvSpPr>
        <p:spPr>
          <a:xfrm>
            <a:off x="4816975" y="2516075"/>
            <a:ext cx="153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Kevin Zhuang</a:t>
            </a:r>
            <a:endParaRPr b="1" sz="1600">
              <a:solidFill>
                <a:schemeClr val="lt1"/>
              </a:solidFill>
              <a:latin typeface="Roboto"/>
              <a:ea typeface="Roboto"/>
              <a:cs typeface="Roboto"/>
              <a:sym typeface="Roboto"/>
            </a:endParaRPr>
          </a:p>
        </p:txBody>
      </p:sp>
      <p:sp>
        <p:nvSpPr>
          <p:cNvPr id="100" name="Google Shape;100;p14"/>
          <p:cNvSpPr txBox="1"/>
          <p:nvPr/>
        </p:nvSpPr>
        <p:spPr>
          <a:xfrm>
            <a:off x="1989050" y="4588475"/>
            <a:ext cx="153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Abish Rego</a:t>
            </a:r>
            <a:endParaRPr b="1" sz="16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5242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Angina</a:t>
            </a:r>
            <a:r>
              <a:rPr lang="en"/>
              <a:t> Female Count Measure</a:t>
            </a:r>
            <a:endParaRPr/>
          </a:p>
        </p:txBody>
      </p:sp>
      <p:pic>
        <p:nvPicPr>
          <p:cNvPr id="227" name="Google Shape;227;p32"/>
          <p:cNvPicPr preferRelativeResize="0"/>
          <p:nvPr/>
        </p:nvPicPr>
        <p:blipFill>
          <a:blip r:embed="rId3">
            <a:alphaModFix/>
          </a:blip>
          <a:stretch>
            <a:fillRect/>
          </a:stretch>
        </p:blipFill>
        <p:spPr>
          <a:xfrm>
            <a:off x="106875" y="880775"/>
            <a:ext cx="8976275" cy="243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Fem</a:t>
            </a:r>
            <a:r>
              <a:rPr lang="en"/>
              <a:t>ale Count Measure by Age (Top 3 States)</a:t>
            </a:r>
            <a:endParaRPr/>
          </a:p>
        </p:txBody>
      </p:sp>
      <p:pic>
        <p:nvPicPr>
          <p:cNvPr id="233" name="Google Shape;233;p33"/>
          <p:cNvPicPr preferRelativeResize="0"/>
          <p:nvPr/>
        </p:nvPicPr>
        <p:blipFill>
          <a:blip r:embed="rId3">
            <a:alphaModFix/>
          </a:blip>
          <a:stretch>
            <a:fillRect/>
          </a:stretch>
        </p:blipFill>
        <p:spPr>
          <a:xfrm>
            <a:off x="152400" y="760200"/>
            <a:ext cx="8839198" cy="1292483"/>
          </a:xfrm>
          <a:prstGeom prst="rect">
            <a:avLst/>
          </a:prstGeom>
          <a:noFill/>
          <a:ln>
            <a:noFill/>
          </a:ln>
        </p:spPr>
      </p:pic>
      <p:pic>
        <p:nvPicPr>
          <p:cNvPr id="234" name="Google Shape;234;p33"/>
          <p:cNvPicPr preferRelativeResize="0"/>
          <p:nvPr/>
        </p:nvPicPr>
        <p:blipFill>
          <a:blip r:embed="rId4">
            <a:alphaModFix/>
          </a:blip>
          <a:stretch>
            <a:fillRect/>
          </a:stretch>
        </p:blipFill>
        <p:spPr>
          <a:xfrm>
            <a:off x="152400" y="2205083"/>
            <a:ext cx="8839200" cy="1379366"/>
          </a:xfrm>
          <a:prstGeom prst="rect">
            <a:avLst/>
          </a:prstGeom>
          <a:noFill/>
          <a:ln>
            <a:noFill/>
          </a:ln>
        </p:spPr>
      </p:pic>
      <p:pic>
        <p:nvPicPr>
          <p:cNvPr id="235" name="Google Shape;235;p33"/>
          <p:cNvPicPr preferRelativeResize="0"/>
          <p:nvPr/>
        </p:nvPicPr>
        <p:blipFill>
          <a:blip r:embed="rId5">
            <a:alphaModFix/>
          </a:blip>
          <a:stretch>
            <a:fillRect/>
          </a:stretch>
        </p:blipFill>
        <p:spPr>
          <a:xfrm>
            <a:off x="152400" y="3736849"/>
            <a:ext cx="8839199" cy="11865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ctrTitle"/>
          </p:nvPr>
        </p:nvSpPr>
        <p:spPr>
          <a:xfrm>
            <a:off x="460950" y="3152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Limitations</a:t>
            </a:r>
            <a:endParaRPr/>
          </a:p>
        </p:txBody>
      </p:sp>
      <p:sp>
        <p:nvSpPr>
          <p:cNvPr id="241" name="Google Shape;241;p34"/>
          <p:cNvSpPr txBox="1"/>
          <p:nvPr>
            <p:ph idx="1" type="subTitle"/>
          </p:nvPr>
        </p:nvSpPr>
        <p:spPr>
          <a:xfrm>
            <a:off x="460950" y="1233550"/>
            <a:ext cx="8289900" cy="3475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From a data gathering perspective especially on lifestyle we need to be vary about the quality and veracity of data</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pic>
        <p:nvPicPr>
          <p:cNvPr id="246" name="Google Shape;246;p35"/>
          <p:cNvPicPr preferRelativeResize="0"/>
          <p:nvPr/>
        </p:nvPicPr>
        <p:blipFill>
          <a:blip r:embed="rId3">
            <a:alphaModFix/>
          </a:blip>
          <a:stretch>
            <a:fillRect/>
          </a:stretch>
        </p:blipFill>
        <p:spPr>
          <a:xfrm>
            <a:off x="161300" y="738275"/>
            <a:ext cx="6620474" cy="3789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pic>
        <p:nvPicPr>
          <p:cNvPr id="251" name="Google Shape;251;p36"/>
          <p:cNvPicPr preferRelativeResize="0"/>
          <p:nvPr/>
        </p:nvPicPr>
        <p:blipFill>
          <a:blip r:embed="rId3">
            <a:alphaModFix/>
          </a:blip>
          <a:stretch>
            <a:fillRect/>
          </a:stretch>
        </p:blipFill>
        <p:spPr>
          <a:xfrm>
            <a:off x="152400" y="152400"/>
            <a:ext cx="5206117"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nvSpPr>
        <p:spPr>
          <a:xfrm>
            <a:off x="163300" y="178300"/>
            <a:ext cx="70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lt1"/>
                </a:solidFill>
                <a:latin typeface="Roboto"/>
                <a:ea typeface="Roboto"/>
                <a:cs typeface="Roboto"/>
                <a:sym typeface="Roboto"/>
              </a:rPr>
              <a:t>Thank you!</a:t>
            </a:r>
            <a:endParaRPr b="1" sz="4200">
              <a:solidFill>
                <a:schemeClr val="lt1"/>
              </a:solidFill>
              <a:latin typeface="Roboto"/>
              <a:ea typeface="Roboto"/>
              <a:cs typeface="Roboto"/>
              <a:sym typeface="Roboto"/>
            </a:endParaRPr>
          </a:p>
        </p:txBody>
      </p:sp>
      <p:pic>
        <p:nvPicPr>
          <p:cNvPr id="257" name="Google Shape;257;p37"/>
          <p:cNvPicPr preferRelativeResize="0"/>
          <p:nvPr/>
        </p:nvPicPr>
        <p:blipFill>
          <a:blip r:embed="rId3">
            <a:alphaModFix/>
          </a:blip>
          <a:stretch>
            <a:fillRect/>
          </a:stretch>
        </p:blipFill>
        <p:spPr>
          <a:xfrm>
            <a:off x="-99550" y="0"/>
            <a:ext cx="9243549"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251750" y="1489975"/>
            <a:ext cx="8384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Roboto"/>
                <a:ea typeface="Roboto"/>
                <a:cs typeface="Roboto"/>
                <a:sym typeface="Roboto"/>
              </a:rPr>
              <a:t>We ran our analysis for the whole dataset, then</a:t>
            </a:r>
            <a:endParaRPr b="1" sz="2900">
              <a:solidFill>
                <a:schemeClr val="lt1"/>
              </a:solidFill>
              <a:latin typeface="Roboto"/>
              <a:ea typeface="Roboto"/>
              <a:cs typeface="Roboto"/>
              <a:sym typeface="Roboto"/>
            </a:endParaRPr>
          </a:p>
        </p:txBody>
      </p:sp>
      <p:sp>
        <p:nvSpPr>
          <p:cNvPr id="106" name="Google Shape;106;p15"/>
          <p:cNvSpPr txBox="1"/>
          <p:nvPr/>
        </p:nvSpPr>
        <p:spPr>
          <a:xfrm>
            <a:off x="163300" y="178300"/>
            <a:ext cx="70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lt1"/>
                </a:solidFill>
                <a:latin typeface="Roboto"/>
                <a:ea typeface="Roboto"/>
                <a:cs typeface="Roboto"/>
                <a:sym typeface="Roboto"/>
              </a:rPr>
              <a:t>The purpose</a:t>
            </a:r>
            <a:endParaRPr b="1" sz="4200">
              <a:solidFill>
                <a:schemeClr val="lt1"/>
              </a:solidFill>
              <a:latin typeface="Roboto"/>
              <a:ea typeface="Roboto"/>
              <a:cs typeface="Roboto"/>
              <a:sym typeface="Roboto"/>
            </a:endParaRPr>
          </a:p>
        </p:txBody>
      </p:sp>
      <p:sp>
        <p:nvSpPr>
          <p:cNvPr id="107" name="Google Shape;107;p15"/>
          <p:cNvSpPr txBox="1"/>
          <p:nvPr/>
        </p:nvSpPr>
        <p:spPr>
          <a:xfrm>
            <a:off x="251750" y="3103450"/>
            <a:ext cx="8384700" cy="15237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rgbClr val="FF9900"/>
              </a:buClr>
              <a:buSzPts val="2900"/>
              <a:buFont typeface="Roboto"/>
              <a:buChar char="-"/>
            </a:pPr>
            <a:r>
              <a:rPr b="1" lang="en" sz="2900">
                <a:solidFill>
                  <a:srgbClr val="FF9900"/>
                </a:solidFill>
                <a:latin typeface="Roboto"/>
                <a:ea typeface="Roboto"/>
                <a:cs typeface="Roboto"/>
                <a:sym typeface="Roboto"/>
              </a:rPr>
              <a:t>General Attributes</a:t>
            </a:r>
            <a:endParaRPr b="1" sz="2900">
              <a:solidFill>
                <a:srgbClr val="FF9900"/>
              </a:solidFill>
              <a:latin typeface="Roboto"/>
              <a:ea typeface="Roboto"/>
              <a:cs typeface="Roboto"/>
              <a:sym typeface="Roboto"/>
            </a:endParaRPr>
          </a:p>
          <a:p>
            <a:pPr indent="-412750" lvl="0" marL="457200" rtl="0" algn="l">
              <a:spcBef>
                <a:spcPts val="0"/>
              </a:spcBef>
              <a:spcAft>
                <a:spcPts val="0"/>
              </a:spcAft>
              <a:buClr>
                <a:srgbClr val="FF9900"/>
              </a:buClr>
              <a:buSzPts val="2900"/>
              <a:buFont typeface="Roboto"/>
              <a:buChar char="-"/>
            </a:pPr>
            <a:r>
              <a:rPr b="1" lang="en" sz="2900">
                <a:solidFill>
                  <a:srgbClr val="FF9900"/>
                </a:solidFill>
                <a:latin typeface="Roboto"/>
                <a:ea typeface="Roboto"/>
                <a:cs typeface="Roboto"/>
                <a:sym typeface="Roboto"/>
              </a:rPr>
              <a:t>Illness</a:t>
            </a:r>
            <a:r>
              <a:rPr b="1" lang="en" sz="2900">
                <a:solidFill>
                  <a:srgbClr val="FF9900"/>
                </a:solidFill>
                <a:latin typeface="Roboto"/>
                <a:ea typeface="Roboto"/>
                <a:cs typeface="Roboto"/>
                <a:sym typeface="Roboto"/>
              </a:rPr>
              <a:t> history</a:t>
            </a:r>
            <a:endParaRPr b="1" sz="2900">
              <a:solidFill>
                <a:srgbClr val="FF9900"/>
              </a:solidFill>
              <a:latin typeface="Roboto"/>
              <a:ea typeface="Roboto"/>
              <a:cs typeface="Roboto"/>
              <a:sym typeface="Roboto"/>
            </a:endParaRPr>
          </a:p>
          <a:p>
            <a:pPr indent="-412750" lvl="0" marL="457200" rtl="0" algn="l">
              <a:spcBef>
                <a:spcPts val="0"/>
              </a:spcBef>
              <a:spcAft>
                <a:spcPts val="0"/>
              </a:spcAft>
              <a:buClr>
                <a:srgbClr val="FF9900"/>
              </a:buClr>
              <a:buSzPts val="2900"/>
              <a:buFont typeface="Roboto"/>
              <a:buChar char="-"/>
            </a:pPr>
            <a:r>
              <a:rPr b="1" lang="en" sz="2900">
                <a:solidFill>
                  <a:srgbClr val="FF9900"/>
                </a:solidFill>
                <a:latin typeface="Roboto"/>
                <a:ea typeface="Roboto"/>
                <a:cs typeface="Roboto"/>
                <a:sym typeface="Roboto"/>
              </a:rPr>
              <a:t>Lifestyle</a:t>
            </a:r>
            <a:endParaRPr b="1" sz="2900">
              <a:solidFill>
                <a:srgbClr val="FF9900"/>
              </a:solidFill>
              <a:latin typeface="Roboto"/>
              <a:ea typeface="Roboto"/>
              <a:cs typeface="Roboto"/>
              <a:sym typeface="Roboto"/>
            </a:endParaRPr>
          </a:p>
        </p:txBody>
      </p:sp>
      <p:sp>
        <p:nvSpPr>
          <p:cNvPr id="108" name="Google Shape;108;p15"/>
          <p:cNvSpPr txBox="1"/>
          <p:nvPr/>
        </p:nvSpPr>
        <p:spPr>
          <a:xfrm>
            <a:off x="251750" y="2033100"/>
            <a:ext cx="8802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Roboto"/>
                <a:ea typeface="Roboto"/>
                <a:cs typeface="Roboto"/>
                <a:sym typeface="Roboto"/>
              </a:rPr>
              <a:t>We fou</a:t>
            </a:r>
            <a:r>
              <a:rPr b="1" lang="en" sz="2900">
                <a:solidFill>
                  <a:schemeClr val="lt1"/>
                </a:solidFill>
                <a:latin typeface="Roboto"/>
                <a:ea typeface="Roboto"/>
                <a:cs typeface="Roboto"/>
                <a:sym typeface="Roboto"/>
              </a:rPr>
              <a:t>nd a correlation between a heart disease and:</a:t>
            </a:r>
            <a:endParaRPr b="1" sz="29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nvSpPr>
        <p:spPr>
          <a:xfrm>
            <a:off x="163300" y="178300"/>
            <a:ext cx="70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lt1"/>
                </a:solidFill>
                <a:latin typeface="Roboto"/>
                <a:ea typeface="Roboto"/>
                <a:cs typeface="Roboto"/>
                <a:sym typeface="Roboto"/>
              </a:rPr>
              <a:t>The</a:t>
            </a:r>
            <a:r>
              <a:rPr b="1" lang="en" sz="4200">
                <a:solidFill>
                  <a:schemeClr val="lt1"/>
                </a:solidFill>
                <a:latin typeface="Roboto"/>
                <a:ea typeface="Roboto"/>
                <a:cs typeface="Roboto"/>
                <a:sym typeface="Roboto"/>
              </a:rPr>
              <a:t> dataset</a:t>
            </a:r>
            <a:endParaRPr b="1" sz="4200">
              <a:solidFill>
                <a:schemeClr val="lt1"/>
              </a:solidFill>
              <a:latin typeface="Roboto"/>
              <a:ea typeface="Roboto"/>
              <a:cs typeface="Roboto"/>
              <a:sym typeface="Roboto"/>
            </a:endParaRPr>
          </a:p>
        </p:txBody>
      </p:sp>
      <p:sp>
        <p:nvSpPr>
          <p:cNvPr id="114" name="Google Shape;114;p16"/>
          <p:cNvSpPr txBox="1"/>
          <p:nvPr/>
        </p:nvSpPr>
        <p:spPr>
          <a:xfrm>
            <a:off x="163300" y="1394700"/>
            <a:ext cx="69150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Roboto"/>
                <a:ea typeface="Roboto"/>
                <a:cs typeface="Roboto"/>
                <a:sym typeface="Roboto"/>
              </a:rPr>
              <a:t>2022 annual CDC survey data of </a:t>
            </a:r>
            <a:r>
              <a:rPr b="1" lang="en" sz="2900">
                <a:solidFill>
                  <a:srgbClr val="FF9900"/>
                </a:solidFill>
                <a:latin typeface="Roboto"/>
                <a:ea typeface="Roboto"/>
                <a:cs typeface="Roboto"/>
                <a:sym typeface="Roboto"/>
              </a:rPr>
              <a:t>400k+</a:t>
            </a:r>
            <a:r>
              <a:rPr b="1" lang="en" sz="2900">
                <a:solidFill>
                  <a:schemeClr val="lt1"/>
                </a:solidFill>
                <a:latin typeface="Roboto"/>
                <a:ea typeface="Roboto"/>
                <a:cs typeface="Roboto"/>
                <a:sym typeface="Roboto"/>
              </a:rPr>
              <a:t> adults in the United States related to their health status</a:t>
            </a:r>
            <a:endParaRPr b="1" sz="2900">
              <a:solidFill>
                <a:schemeClr val="lt1"/>
              </a:solidFill>
              <a:latin typeface="Roboto"/>
              <a:ea typeface="Roboto"/>
              <a:cs typeface="Roboto"/>
              <a:sym typeface="Roboto"/>
            </a:endParaRPr>
          </a:p>
          <a:p>
            <a:pPr indent="0" lvl="0" marL="0" rtl="0" algn="l">
              <a:spcBef>
                <a:spcPts val="0"/>
              </a:spcBef>
              <a:spcAft>
                <a:spcPts val="0"/>
              </a:spcAft>
              <a:buNone/>
            </a:pPr>
            <a:r>
              <a:t/>
            </a:r>
            <a:endParaRPr b="1" sz="2900">
              <a:solidFill>
                <a:schemeClr val="lt1"/>
              </a:solidFill>
              <a:latin typeface="Roboto"/>
              <a:ea typeface="Roboto"/>
              <a:cs typeface="Roboto"/>
              <a:sym typeface="Roboto"/>
            </a:endParaRPr>
          </a:p>
          <a:p>
            <a:pPr indent="0" lvl="0" marL="0" rtl="0" algn="l">
              <a:spcBef>
                <a:spcPts val="0"/>
              </a:spcBef>
              <a:spcAft>
                <a:spcPts val="0"/>
              </a:spcAft>
              <a:buNone/>
            </a:pPr>
            <a:r>
              <a:rPr b="1" lang="en" sz="2900">
                <a:solidFill>
                  <a:srgbClr val="FF9900"/>
                </a:solidFill>
                <a:latin typeface="Roboto"/>
                <a:ea typeface="Roboto"/>
                <a:cs typeface="Roboto"/>
                <a:sym typeface="Roboto"/>
              </a:rPr>
              <a:t>246,023</a:t>
            </a:r>
            <a:r>
              <a:rPr b="1" lang="en" sz="2900">
                <a:solidFill>
                  <a:schemeClr val="lt1"/>
                </a:solidFill>
                <a:latin typeface="Roboto"/>
                <a:ea typeface="Roboto"/>
                <a:cs typeface="Roboto"/>
                <a:sym typeface="Roboto"/>
              </a:rPr>
              <a:t> rows of already cleaned data in CSV format</a:t>
            </a:r>
            <a:endParaRPr b="1" sz="2900">
              <a:solidFill>
                <a:schemeClr val="lt1"/>
              </a:solidFill>
              <a:latin typeface="Roboto"/>
              <a:ea typeface="Roboto"/>
              <a:cs typeface="Roboto"/>
              <a:sym typeface="Roboto"/>
            </a:endParaRPr>
          </a:p>
          <a:p>
            <a:pPr indent="0" lvl="0" marL="0" rtl="0" algn="l">
              <a:spcBef>
                <a:spcPts val="0"/>
              </a:spcBef>
              <a:spcAft>
                <a:spcPts val="0"/>
              </a:spcAft>
              <a:buNone/>
            </a:pPr>
            <a:r>
              <a:t/>
            </a:r>
            <a:endParaRPr b="1" sz="2900">
              <a:solidFill>
                <a:schemeClr val="lt1"/>
              </a:solidFill>
              <a:latin typeface="Roboto"/>
              <a:ea typeface="Roboto"/>
              <a:cs typeface="Roboto"/>
              <a:sym typeface="Roboto"/>
            </a:endParaRPr>
          </a:p>
        </p:txBody>
      </p:sp>
      <p:pic>
        <p:nvPicPr>
          <p:cNvPr id="115" name="Google Shape;115;p16"/>
          <p:cNvPicPr preferRelativeResize="0"/>
          <p:nvPr/>
        </p:nvPicPr>
        <p:blipFill>
          <a:blip r:embed="rId3">
            <a:alphaModFix/>
          </a:blip>
          <a:stretch>
            <a:fillRect/>
          </a:stretch>
        </p:blipFill>
        <p:spPr>
          <a:xfrm>
            <a:off x="7629524" y="2350000"/>
            <a:ext cx="1151150" cy="1151150"/>
          </a:xfrm>
          <a:prstGeom prst="rect">
            <a:avLst/>
          </a:prstGeom>
          <a:noFill/>
          <a:ln>
            <a:noFill/>
          </a:ln>
        </p:spPr>
      </p:pic>
      <p:sp>
        <p:nvSpPr>
          <p:cNvPr id="116" name="Google Shape;116;p16"/>
          <p:cNvSpPr txBox="1"/>
          <p:nvPr/>
        </p:nvSpPr>
        <p:spPr>
          <a:xfrm>
            <a:off x="163300" y="837650"/>
            <a:ext cx="691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hlink"/>
                </a:solidFill>
                <a:latin typeface="Roboto"/>
                <a:ea typeface="Roboto"/>
                <a:cs typeface="Roboto"/>
                <a:sym typeface="Roboto"/>
                <a:hlinkClick r:id="rId4"/>
              </a:rPr>
              <a:t>https://www.kaggle.com/datasets/kamilpytlak/personal-key-indicators-of-heart-disease/data</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163300" y="178300"/>
            <a:ext cx="70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chemeClr val="lt1"/>
                </a:solidFill>
                <a:latin typeface="Roboto"/>
                <a:ea typeface="Roboto"/>
                <a:cs typeface="Roboto"/>
                <a:sym typeface="Roboto"/>
              </a:rPr>
              <a:t>Our </a:t>
            </a:r>
            <a:r>
              <a:rPr b="1" lang="en" sz="4200">
                <a:solidFill>
                  <a:schemeClr val="lt1"/>
                </a:solidFill>
                <a:latin typeface="Roboto"/>
                <a:ea typeface="Roboto"/>
                <a:cs typeface="Roboto"/>
                <a:sym typeface="Roboto"/>
              </a:rPr>
              <a:t>findings</a:t>
            </a:r>
            <a:endParaRPr b="1" sz="4200">
              <a:solidFill>
                <a:schemeClr val="lt1"/>
              </a:solidFill>
              <a:latin typeface="Roboto"/>
              <a:ea typeface="Roboto"/>
              <a:cs typeface="Roboto"/>
              <a:sym typeface="Roboto"/>
            </a:endParaRPr>
          </a:p>
        </p:txBody>
      </p:sp>
      <p:pic>
        <p:nvPicPr>
          <p:cNvPr id="122" name="Google Shape;122;p17"/>
          <p:cNvPicPr preferRelativeResize="0"/>
          <p:nvPr/>
        </p:nvPicPr>
        <p:blipFill>
          <a:blip r:embed="rId3">
            <a:alphaModFix/>
          </a:blip>
          <a:stretch>
            <a:fillRect/>
          </a:stretch>
        </p:blipFill>
        <p:spPr>
          <a:xfrm>
            <a:off x="2754000" y="1100350"/>
            <a:ext cx="3160025" cy="386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8"/>
          <p:cNvSpPr txBox="1"/>
          <p:nvPr/>
        </p:nvSpPr>
        <p:spPr>
          <a:xfrm>
            <a:off x="312275" y="245875"/>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General Attributes</a:t>
            </a:r>
            <a:endParaRPr b="1" sz="1000">
              <a:solidFill>
                <a:srgbClr val="E69138"/>
              </a:solidFill>
              <a:latin typeface="Roboto"/>
              <a:ea typeface="Roboto"/>
              <a:cs typeface="Roboto"/>
              <a:sym typeface="Roboto"/>
            </a:endParaRPr>
          </a:p>
        </p:txBody>
      </p:sp>
      <p:sp>
        <p:nvSpPr>
          <p:cNvPr id="128" name="Google Shape;128;p18"/>
          <p:cNvSpPr txBox="1"/>
          <p:nvPr/>
        </p:nvSpPr>
        <p:spPr>
          <a:xfrm>
            <a:off x="312275" y="2457838"/>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Lifestyle</a:t>
            </a:r>
            <a:endParaRPr b="1" sz="1000">
              <a:solidFill>
                <a:srgbClr val="E69138"/>
              </a:solidFill>
              <a:latin typeface="Roboto"/>
              <a:ea typeface="Roboto"/>
              <a:cs typeface="Roboto"/>
              <a:sym typeface="Roboto"/>
            </a:endParaRPr>
          </a:p>
        </p:txBody>
      </p:sp>
      <p:sp>
        <p:nvSpPr>
          <p:cNvPr id="129" name="Google Shape;129;p18"/>
          <p:cNvSpPr txBox="1"/>
          <p:nvPr/>
        </p:nvSpPr>
        <p:spPr>
          <a:xfrm>
            <a:off x="3486800" y="245875"/>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Illness History</a:t>
            </a:r>
            <a:endParaRPr b="1" sz="1000">
              <a:solidFill>
                <a:srgbClr val="E69138"/>
              </a:solidFill>
              <a:latin typeface="Roboto"/>
              <a:ea typeface="Roboto"/>
              <a:cs typeface="Roboto"/>
              <a:sym typeface="Roboto"/>
            </a:endParaRPr>
          </a:p>
        </p:txBody>
      </p:sp>
      <p:sp>
        <p:nvSpPr>
          <p:cNvPr id="130" name="Google Shape;130;p18"/>
          <p:cNvSpPr txBox="1"/>
          <p:nvPr/>
        </p:nvSpPr>
        <p:spPr>
          <a:xfrm>
            <a:off x="3428525" y="2457850"/>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Whole Dataset</a:t>
            </a:r>
            <a:endParaRPr b="1" sz="1000">
              <a:solidFill>
                <a:srgbClr val="E69138"/>
              </a:solidFill>
              <a:latin typeface="Roboto"/>
              <a:ea typeface="Roboto"/>
              <a:cs typeface="Roboto"/>
              <a:sym typeface="Roboto"/>
            </a:endParaRPr>
          </a:p>
        </p:txBody>
      </p:sp>
      <p:sp>
        <p:nvSpPr>
          <p:cNvPr id="131" name="Google Shape;131;p18"/>
          <p:cNvSpPr txBox="1"/>
          <p:nvPr/>
        </p:nvSpPr>
        <p:spPr>
          <a:xfrm>
            <a:off x="6617500" y="2055775"/>
            <a:ext cx="2138100" cy="12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E69138"/>
                </a:solidFill>
                <a:latin typeface="Roboto"/>
                <a:ea typeface="Roboto"/>
                <a:cs typeface="Roboto"/>
                <a:sym typeface="Roboto"/>
              </a:rPr>
              <a:t>KNN Model Confusion Matrix Accuracy Score</a:t>
            </a:r>
            <a:endParaRPr b="1" sz="1800">
              <a:solidFill>
                <a:srgbClr val="E69138"/>
              </a:solidFill>
              <a:latin typeface="Roboto"/>
              <a:ea typeface="Roboto"/>
              <a:cs typeface="Roboto"/>
              <a:sym typeface="Roboto"/>
            </a:endParaRPr>
          </a:p>
          <a:p>
            <a:pPr indent="0" lvl="0" marL="0" rtl="0" algn="l">
              <a:spcBef>
                <a:spcPts val="0"/>
              </a:spcBef>
              <a:spcAft>
                <a:spcPts val="0"/>
              </a:spcAft>
              <a:buNone/>
            </a:pPr>
            <a:r>
              <a:rPr b="1" lang="en" sz="1800">
                <a:solidFill>
                  <a:srgbClr val="E69138"/>
                </a:solidFill>
                <a:latin typeface="Roboto"/>
                <a:ea typeface="Roboto"/>
                <a:cs typeface="Roboto"/>
                <a:sym typeface="Roboto"/>
              </a:rPr>
              <a:t>Classification Rpt.</a:t>
            </a:r>
            <a:endParaRPr b="1" sz="1800">
              <a:solidFill>
                <a:srgbClr val="E69138"/>
              </a:solidFill>
              <a:latin typeface="Roboto"/>
              <a:ea typeface="Roboto"/>
              <a:cs typeface="Roboto"/>
              <a:sym typeface="Roboto"/>
            </a:endParaRPr>
          </a:p>
        </p:txBody>
      </p:sp>
      <p:pic>
        <p:nvPicPr>
          <p:cNvPr id="132" name="Google Shape;132;p18"/>
          <p:cNvPicPr preferRelativeResize="0"/>
          <p:nvPr/>
        </p:nvPicPr>
        <p:blipFill>
          <a:blip r:embed="rId3">
            <a:alphaModFix/>
          </a:blip>
          <a:stretch>
            <a:fillRect/>
          </a:stretch>
        </p:blipFill>
        <p:spPr>
          <a:xfrm>
            <a:off x="211150" y="630775"/>
            <a:ext cx="2640722" cy="1750975"/>
          </a:xfrm>
          <a:prstGeom prst="rect">
            <a:avLst/>
          </a:prstGeom>
          <a:noFill/>
          <a:ln>
            <a:noFill/>
          </a:ln>
        </p:spPr>
      </p:pic>
      <p:pic>
        <p:nvPicPr>
          <p:cNvPr id="133" name="Google Shape;133;p18"/>
          <p:cNvPicPr preferRelativeResize="0"/>
          <p:nvPr/>
        </p:nvPicPr>
        <p:blipFill rotWithShape="1">
          <a:blip r:embed="rId4">
            <a:alphaModFix/>
          </a:blip>
          <a:srcRect b="0" l="2931" r="0" t="0"/>
          <a:stretch/>
        </p:blipFill>
        <p:spPr>
          <a:xfrm>
            <a:off x="211150" y="2796575"/>
            <a:ext cx="2640725" cy="1852125"/>
          </a:xfrm>
          <a:prstGeom prst="rect">
            <a:avLst/>
          </a:prstGeom>
          <a:noFill/>
          <a:ln>
            <a:noFill/>
          </a:ln>
        </p:spPr>
      </p:pic>
      <p:pic>
        <p:nvPicPr>
          <p:cNvPr id="134" name="Google Shape;134;p18"/>
          <p:cNvPicPr preferRelativeResize="0"/>
          <p:nvPr/>
        </p:nvPicPr>
        <p:blipFill>
          <a:blip r:embed="rId5">
            <a:alphaModFix/>
          </a:blip>
          <a:stretch>
            <a:fillRect/>
          </a:stretch>
        </p:blipFill>
        <p:spPr>
          <a:xfrm>
            <a:off x="3212726" y="649500"/>
            <a:ext cx="2552510" cy="1789625"/>
          </a:xfrm>
          <a:prstGeom prst="rect">
            <a:avLst/>
          </a:prstGeom>
          <a:noFill/>
          <a:ln>
            <a:noFill/>
          </a:ln>
        </p:spPr>
      </p:pic>
      <p:pic>
        <p:nvPicPr>
          <p:cNvPr id="135" name="Google Shape;135;p18"/>
          <p:cNvPicPr preferRelativeResize="0"/>
          <p:nvPr/>
        </p:nvPicPr>
        <p:blipFill rotWithShape="1">
          <a:blip r:embed="rId6">
            <a:alphaModFix/>
          </a:blip>
          <a:srcRect b="0" l="6959" r="0" t="0"/>
          <a:stretch/>
        </p:blipFill>
        <p:spPr>
          <a:xfrm>
            <a:off x="3251637" y="2790775"/>
            <a:ext cx="2640725" cy="186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9"/>
          <p:cNvSpPr txBox="1"/>
          <p:nvPr/>
        </p:nvSpPr>
        <p:spPr>
          <a:xfrm>
            <a:off x="312275" y="245875"/>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General Attributes</a:t>
            </a:r>
            <a:endParaRPr b="1" sz="1000">
              <a:solidFill>
                <a:srgbClr val="E69138"/>
              </a:solidFill>
              <a:latin typeface="Roboto"/>
              <a:ea typeface="Roboto"/>
              <a:cs typeface="Roboto"/>
              <a:sym typeface="Roboto"/>
            </a:endParaRPr>
          </a:p>
        </p:txBody>
      </p:sp>
      <p:sp>
        <p:nvSpPr>
          <p:cNvPr id="141" name="Google Shape;141;p19"/>
          <p:cNvSpPr txBox="1"/>
          <p:nvPr/>
        </p:nvSpPr>
        <p:spPr>
          <a:xfrm>
            <a:off x="312275" y="2457838"/>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Lifestyle</a:t>
            </a:r>
            <a:endParaRPr b="1" sz="1000">
              <a:solidFill>
                <a:srgbClr val="E69138"/>
              </a:solidFill>
              <a:latin typeface="Roboto"/>
              <a:ea typeface="Roboto"/>
              <a:cs typeface="Roboto"/>
              <a:sym typeface="Roboto"/>
            </a:endParaRPr>
          </a:p>
        </p:txBody>
      </p:sp>
      <p:sp>
        <p:nvSpPr>
          <p:cNvPr id="142" name="Google Shape;142;p19"/>
          <p:cNvSpPr txBox="1"/>
          <p:nvPr/>
        </p:nvSpPr>
        <p:spPr>
          <a:xfrm>
            <a:off x="3486800" y="245875"/>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Illness History</a:t>
            </a:r>
            <a:endParaRPr b="1" sz="1000">
              <a:solidFill>
                <a:srgbClr val="E69138"/>
              </a:solidFill>
              <a:latin typeface="Roboto"/>
              <a:ea typeface="Roboto"/>
              <a:cs typeface="Roboto"/>
              <a:sym typeface="Roboto"/>
            </a:endParaRPr>
          </a:p>
        </p:txBody>
      </p:sp>
      <p:sp>
        <p:nvSpPr>
          <p:cNvPr id="143" name="Google Shape;143;p19"/>
          <p:cNvSpPr txBox="1"/>
          <p:nvPr/>
        </p:nvSpPr>
        <p:spPr>
          <a:xfrm>
            <a:off x="3428525" y="2457850"/>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Whole Dataset</a:t>
            </a:r>
            <a:endParaRPr b="1" sz="1000">
              <a:solidFill>
                <a:srgbClr val="E69138"/>
              </a:solidFill>
              <a:latin typeface="Roboto"/>
              <a:ea typeface="Roboto"/>
              <a:cs typeface="Roboto"/>
              <a:sym typeface="Roboto"/>
            </a:endParaRPr>
          </a:p>
        </p:txBody>
      </p:sp>
      <p:sp>
        <p:nvSpPr>
          <p:cNvPr id="144" name="Google Shape;144;p19"/>
          <p:cNvSpPr txBox="1"/>
          <p:nvPr/>
        </p:nvSpPr>
        <p:spPr>
          <a:xfrm>
            <a:off x="6617500" y="2055775"/>
            <a:ext cx="2138100" cy="12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E69138"/>
                </a:solidFill>
                <a:latin typeface="Roboto"/>
                <a:ea typeface="Roboto"/>
                <a:cs typeface="Roboto"/>
                <a:sym typeface="Roboto"/>
              </a:rPr>
              <a:t>Decision Tree</a:t>
            </a:r>
            <a:endParaRPr b="1" sz="1800">
              <a:solidFill>
                <a:srgbClr val="E69138"/>
              </a:solidFill>
              <a:latin typeface="Roboto"/>
              <a:ea typeface="Roboto"/>
              <a:cs typeface="Roboto"/>
              <a:sym typeface="Roboto"/>
            </a:endParaRPr>
          </a:p>
          <a:p>
            <a:pPr indent="0" lvl="0" marL="0" rtl="0" algn="l">
              <a:spcBef>
                <a:spcPts val="0"/>
              </a:spcBef>
              <a:spcAft>
                <a:spcPts val="0"/>
              </a:spcAft>
              <a:buNone/>
            </a:pPr>
            <a:r>
              <a:rPr b="1" lang="en" sz="1800">
                <a:solidFill>
                  <a:srgbClr val="E69138"/>
                </a:solidFill>
                <a:latin typeface="Roboto"/>
                <a:ea typeface="Roboto"/>
                <a:cs typeface="Roboto"/>
                <a:sym typeface="Roboto"/>
              </a:rPr>
              <a:t>Confusion Matrix Accuracy Score</a:t>
            </a:r>
            <a:endParaRPr b="1" sz="1800">
              <a:solidFill>
                <a:srgbClr val="E69138"/>
              </a:solidFill>
              <a:latin typeface="Roboto"/>
              <a:ea typeface="Roboto"/>
              <a:cs typeface="Roboto"/>
              <a:sym typeface="Roboto"/>
            </a:endParaRPr>
          </a:p>
          <a:p>
            <a:pPr indent="0" lvl="0" marL="0" rtl="0" algn="l">
              <a:spcBef>
                <a:spcPts val="0"/>
              </a:spcBef>
              <a:spcAft>
                <a:spcPts val="0"/>
              </a:spcAft>
              <a:buNone/>
            </a:pPr>
            <a:r>
              <a:rPr b="1" lang="en" sz="1800">
                <a:solidFill>
                  <a:srgbClr val="E69138"/>
                </a:solidFill>
                <a:latin typeface="Roboto"/>
                <a:ea typeface="Roboto"/>
                <a:cs typeface="Roboto"/>
                <a:sym typeface="Roboto"/>
              </a:rPr>
              <a:t>Classification Rpt.</a:t>
            </a:r>
            <a:endParaRPr b="1" sz="1800">
              <a:solidFill>
                <a:srgbClr val="E69138"/>
              </a:solidFill>
              <a:latin typeface="Roboto"/>
              <a:ea typeface="Roboto"/>
              <a:cs typeface="Roboto"/>
              <a:sym typeface="Roboto"/>
            </a:endParaRPr>
          </a:p>
        </p:txBody>
      </p:sp>
      <p:pic>
        <p:nvPicPr>
          <p:cNvPr id="145" name="Google Shape;145;p19"/>
          <p:cNvPicPr preferRelativeResize="0"/>
          <p:nvPr/>
        </p:nvPicPr>
        <p:blipFill rotWithShape="1">
          <a:blip r:embed="rId3">
            <a:alphaModFix/>
          </a:blip>
          <a:srcRect b="0" l="6023" r="0" t="0"/>
          <a:stretch/>
        </p:blipFill>
        <p:spPr>
          <a:xfrm>
            <a:off x="236900" y="575975"/>
            <a:ext cx="2514725" cy="1750975"/>
          </a:xfrm>
          <a:prstGeom prst="rect">
            <a:avLst/>
          </a:prstGeom>
          <a:noFill/>
          <a:ln>
            <a:noFill/>
          </a:ln>
        </p:spPr>
      </p:pic>
      <p:pic>
        <p:nvPicPr>
          <p:cNvPr id="146" name="Google Shape;146;p19"/>
          <p:cNvPicPr preferRelativeResize="0"/>
          <p:nvPr/>
        </p:nvPicPr>
        <p:blipFill rotWithShape="1">
          <a:blip r:embed="rId4">
            <a:alphaModFix/>
          </a:blip>
          <a:srcRect b="0" l="7612" r="0" t="0"/>
          <a:stretch/>
        </p:blipFill>
        <p:spPr>
          <a:xfrm>
            <a:off x="236900" y="2893325"/>
            <a:ext cx="2514725" cy="1805080"/>
          </a:xfrm>
          <a:prstGeom prst="rect">
            <a:avLst/>
          </a:prstGeom>
          <a:noFill/>
          <a:ln>
            <a:noFill/>
          </a:ln>
        </p:spPr>
      </p:pic>
      <p:pic>
        <p:nvPicPr>
          <p:cNvPr id="147" name="Google Shape;147;p19"/>
          <p:cNvPicPr preferRelativeResize="0"/>
          <p:nvPr/>
        </p:nvPicPr>
        <p:blipFill>
          <a:blip r:embed="rId5">
            <a:alphaModFix/>
          </a:blip>
          <a:stretch>
            <a:fillRect/>
          </a:stretch>
        </p:blipFill>
        <p:spPr>
          <a:xfrm>
            <a:off x="3428525" y="668825"/>
            <a:ext cx="2629390" cy="1750975"/>
          </a:xfrm>
          <a:prstGeom prst="rect">
            <a:avLst/>
          </a:prstGeom>
          <a:noFill/>
          <a:ln>
            <a:noFill/>
          </a:ln>
        </p:spPr>
      </p:pic>
      <p:pic>
        <p:nvPicPr>
          <p:cNvPr id="148" name="Google Shape;148;p19"/>
          <p:cNvPicPr preferRelativeResize="0"/>
          <p:nvPr/>
        </p:nvPicPr>
        <p:blipFill>
          <a:blip r:embed="rId6">
            <a:alphaModFix/>
          </a:blip>
          <a:stretch>
            <a:fillRect/>
          </a:stretch>
        </p:blipFill>
        <p:spPr>
          <a:xfrm>
            <a:off x="3329100" y="2880800"/>
            <a:ext cx="2728825" cy="175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0"/>
          <p:cNvSpPr txBox="1"/>
          <p:nvPr/>
        </p:nvSpPr>
        <p:spPr>
          <a:xfrm>
            <a:off x="312275" y="245875"/>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General Attributes</a:t>
            </a:r>
            <a:endParaRPr b="1" sz="1000">
              <a:solidFill>
                <a:srgbClr val="E69138"/>
              </a:solidFill>
              <a:latin typeface="Roboto"/>
              <a:ea typeface="Roboto"/>
              <a:cs typeface="Roboto"/>
              <a:sym typeface="Roboto"/>
            </a:endParaRPr>
          </a:p>
        </p:txBody>
      </p:sp>
      <p:sp>
        <p:nvSpPr>
          <p:cNvPr id="154" name="Google Shape;154;p20"/>
          <p:cNvSpPr txBox="1"/>
          <p:nvPr/>
        </p:nvSpPr>
        <p:spPr>
          <a:xfrm>
            <a:off x="312275" y="2457838"/>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Lifestyle</a:t>
            </a:r>
            <a:endParaRPr b="1" sz="1000">
              <a:solidFill>
                <a:srgbClr val="E69138"/>
              </a:solidFill>
              <a:latin typeface="Roboto"/>
              <a:ea typeface="Roboto"/>
              <a:cs typeface="Roboto"/>
              <a:sym typeface="Roboto"/>
            </a:endParaRPr>
          </a:p>
        </p:txBody>
      </p:sp>
      <p:sp>
        <p:nvSpPr>
          <p:cNvPr id="155" name="Google Shape;155;p20"/>
          <p:cNvSpPr txBox="1"/>
          <p:nvPr/>
        </p:nvSpPr>
        <p:spPr>
          <a:xfrm>
            <a:off x="3486800" y="245875"/>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Illness History</a:t>
            </a:r>
            <a:endParaRPr b="1" sz="1000">
              <a:solidFill>
                <a:srgbClr val="E69138"/>
              </a:solidFill>
              <a:latin typeface="Roboto"/>
              <a:ea typeface="Roboto"/>
              <a:cs typeface="Roboto"/>
              <a:sym typeface="Roboto"/>
            </a:endParaRPr>
          </a:p>
        </p:txBody>
      </p:sp>
      <p:sp>
        <p:nvSpPr>
          <p:cNvPr id="156" name="Google Shape;156;p20"/>
          <p:cNvSpPr txBox="1"/>
          <p:nvPr/>
        </p:nvSpPr>
        <p:spPr>
          <a:xfrm>
            <a:off x="3428525" y="2457850"/>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69138"/>
                </a:solidFill>
                <a:latin typeface="Roboto"/>
                <a:ea typeface="Roboto"/>
                <a:cs typeface="Roboto"/>
                <a:sym typeface="Roboto"/>
              </a:rPr>
              <a:t>Whole Dataset</a:t>
            </a:r>
            <a:endParaRPr b="1" sz="1000">
              <a:solidFill>
                <a:srgbClr val="E69138"/>
              </a:solidFill>
              <a:latin typeface="Roboto"/>
              <a:ea typeface="Roboto"/>
              <a:cs typeface="Roboto"/>
              <a:sym typeface="Roboto"/>
            </a:endParaRPr>
          </a:p>
        </p:txBody>
      </p:sp>
      <p:sp>
        <p:nvSpPr>
          <p:cNvPr id="157" name="Google Shape;157;p20"/>
          <p:cNvSpPr txBox="1"/>
          <p:nvPr/>
        </p:nvSpPr>
        <p:spPr>
          <a:xfrm>
            <a:off x="6617500" y="2055775"/>
            <a:ext cx="2138100" cy="11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E69138"/>
                </a:solidFill>
                <a:latin typeface="Roboto"/>
                <a:ea typeface="Roboto"/>
                <a:cs typeface="Roboto"/>
                <a:sym typeface="Roboto"/>
              </a:rPr>
              <a:t>Random Forest</a:t>
            </a:r>
            <a:endParaRPr b="1" sz="1800">
              <a:solidFill>
                <a:srgbClr val="E69138"/>
              </a:solidFill>
              <a:latin typeface="Roboto"/>
              <a:ea typeface="Roboto"/>
              <a:cs typeface="Roboto"/>
              <a:sym typeface="Roboto"/>
            </a:endParaRPr>
          </a:p>
          <a:p>
            <a:pPr indent="0" lvl="0" marL="0" rtl="0" algn="l">
              <a:spcBef>
                <a:spcPts val="0"/>
              </a:spcBef>
              <a:spcAft>
                <a:spcPts val="0"/>
              </a:spcAft>
              <a:buNone/>
            </a:pPr>
            <a:r>
              <a:rPr b="1" lang="en" sz="1800">
                <a:solidFill>
                  <a:srgbClr val="E69138"/>
                </a:solidFill>
                <a:latin typeface="Roboto"/>
                <a:ea typeface="Roboto"/>
                <a:cs typeface="Roboto"/>
                <a:sym typeface="Roboto"/>
              </a:rPr>
              <a:t>Confusion Matrix Accuracy Score</a:t>
            </a:r>
            <a:endParaRPr b="1" sz="1800">
              <a:solidFill>
                <a:srgbClr val="E69138"/>
              </a:solidFill>
              <a:latin typeface="Roboto"/>
              <a:ea typeface="Roboto"/>
              <a:cs typeface="Roboto"/>
              <a:sym typeface="Roboto"/>
            </a:endParaRPr>
          </a:p>
          <a:p>
            <a:pPr indent="0" lvl="0" marL="0" rtl="0" algn="l">
              <a:spcBef>
                <a:spcPts val="0"/>
              </a:spcBef>
              <a:spcAft>
                <a:spcPts val="0"/>
              </a:spcAft>
              <a:buNone/>
            </a:pPr>
            <a:r>
              <a:rPr b="1" lang="en" sz="1800">
                <a:solidFill>
                  <a:srgbClr val="E69138"/>
                </a:solidFill>
                <a:latin typeface="Roboto"/>
                <a:ea typeface="Roboto"/>
                <a:cs typeface="Roboto"/>
                <a:sym typeface="Roboto"/>
              </a:rPr>
              <a:t>Classification Rpt.</a:t>
            </a:r>
            <a:endParaRPr b="1" sz="1800">
              <a:solidFill>
                <a:srgbClr val="E69138"/>
              </a:solidFill>
              <a:latin typeface="Roboto"/>
              <a:ea typeface="Roboto"/>
              <a:cs typeface="Roboto"/>
              <a:sym typeface="Roboto"/>
            </a:endParaRPr>
          </a:p>
        </p:txBody>
      </p:sp>
      <p:pic>
        <p:nvPicPr>
          <p:cNvPr id="158" name="Google Shape;158;p20"/>
          <p:cNvPicPr preferRelativeResize="0"/>
          <p:nvPr/>
        </p:nvPicPr>
        <p:blipFill>
          <a:blip r:embed="rId3">
            <a:alphaModFix/>
          </a:blip>
          <a:stretch>
            <a:fillRect/>
          </a:stretch>
        </p:blipFill>
        <p:spPr>
          <a:xfrm>
            <a:off x="312272" y="2906538"/>
            <a:ext cx="2538059" cy="1750975"/>
          </a:xfrm>
          <a:prstGeom prst="rect">
            <a:avLst/>
          </a:prstGeom>
          <a:noFill/>
          <a:ln>
            <a:noFill/>
          </a:ln>
        </p:spPr>
      </p:pic>
      <p:pic>
        <p:nvPicPr>
          <p:cNvPr id="159" name="Google Shape;159;p20"/>
          <p:cNvPicPr preferRelativeResize="0"/>
          <p:nvPr/>
        </p:nvPicPr>
        <p:blipFill>
          <a:blip r:embed="rId4">
            <a:alphaModFix/>
          </a:blip>
          <a:stretch>
            <a:fillRect/>
          </a:stretch>
        </p:blipFill>
        <p:spPr>
          <a:xfrm>
            <a:off x="312275" y="748625"/>
            <a:ext cx="2635125" cy="1750975"/>
          </a:xfrm>
          <a:prstGeom prst="rect">
            <a:avLst/>
          </a:prstGeom>
          <a:noFill/>
          <a:ln>
            <a:noFill/>
          </a:ln>
        </p:spPr>
      </p:pic>
      <p:pic>
        <p:nvPicPr>
          <p:cNvPr id="160" name="Google Shape;160;p20"/>
          <p:cNvPicPr preferRelativeResize="0"/>
          <p:nvPr/>
        </p:nvPicPr>
        <p:blipFill>
          <a:blip r:embed="rId5">
            <a:alphaModFix/>
          </a:blip>
          <a:stretch>
            <a:fillRect/>
          </a:stretch>
        </p:blipFill>
        <p:spPr>
          <a:xfrm>
            <a:off x="3459785" y="630775"/>
            <a:ext cx="2645330" cy="1750975"/>
          </a:xfrm>
          <a:prstGeom prst="rect">
            <a:avLst/>
          </a:prstGeom>
          <a:noFill/>
          <a:ln>
            <a:noFill/>
          </a:ln>
        </p:spPr>
      </p:pic>
      <p:pic>
        <p:nvPicPr>
          <p:cNvPr id="161" name="Google Shape;161;p20"/>
          <p:cNvPicPr preferRelativeResize="0"/>
          <p:nvPr/>
        </p:nvPicPr>
        <p:blipFill>
          <a:blip r:embed="rId6">
            <a:alphaModFix/>
          </a:blip>
          <a:stretch>
            <a:fillRect/>
          </a:stretch>
        </p:blipFill>
        <p:spPr>
          <a:xfrm>
            <a:off x="3525590" y="2842750"/>
            <a:ext cx="2717232" cy="175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pic>
        <p:nvPicPr>
          <p:cNvPr id="166" name="Google Shape;166;p21"/>
          <p:cNvPicPr preferRelativeResize="0"/>
          <p:nvPr/>
        </p:nvPicPr>
        <p:blipFill rotWithShape="1">
          <a:blip r:embed="rId3">
            <a:alphaModFix/>
          </a:blip>
          <a:srcRect b="73066" l="3502" r="3100" t="5405"/>
          <a:stretch/>
        </p:blipFill>
        <p:spPr>
          <a:xfrm>
            <a:off x="0" y="589125"/>
            <a:ext cx="9144000" cy="1628775"/>
          </a:xfrm>
          <a:prstGeom prst="rect">
            <a:avLst/>
          </a:prstGeom>
          <a:noFill/>
          <a:ln>
            <a:noFill/>
          </a:ln>
        </p:spPr>
      </p:pic>
      <p:pic>
        <p:nvPicPr>
          <p:cNvPr id="167" name="Google Shape;167;p21"/>
          <p:cNvPicPr preferRelativeResize="0"/>
          <p:nvPr/>
        </p:nvPicPr>
        <p:blipFill rotWithShape="1">
          <a:blip r:embed="rId4">
            <a:alphaModFix/>
          </a:blip>
          <a:srcRect b="67988" l="3107" r="3303" t="5653"/>
          <a:stretch/>
        </p:blipFill>
        <p:spPr>
          <a:xfrm>
            <a:off x="0" y="2684575"/>
            <a:ext cx="9144000" cy="19898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