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8" r:id="rId2"/>
    <p:sldId id="259" r:id="rId3"/>
    <p:sldId id="260" r:id="rId4"/>
    <p:sldId id="261" r:id="rId5"/>
    <p:sldId id="256"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BE18D0-B0DC-47D3-B2B1-06BD40ECE9D4}" v="2" dt="2024-10-21T08:54:03.1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nl-NL"/>
              <a:t>Klik om stijl te bewerken</a:t>
            </a:r>
            <a:endParaRPr lang="en-US"/>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4" name="Date Placeholder 3"/>
          <p:cNvSpPr>
            <a:spLocks noGrp="1"/>
          </p:cNvSpPr>
          <p:nvPr>
            <p:ph type="dt" sz="half" idx="10"/>
          </p:nvPr>
        </p:nvSpPr>
        <p:spPr/>
        <p:txBody>
          <a:bodyPr/>
          <a:lstStyle/>
          <a:p>
            <a:fld id="{3CBC1C18-307B-4F68-A007-B5B542270E8D}" type="datetimeFigureOut">
              <a:rPr lang="en-US" smtClean="0"/>
              <a:t>11/4/2024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64970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nl-NL"/>
              <a:t>Klik om stijl te bewerken</a:t>
            </a:r>
            <a:endParaRPr lang="en-US"/>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CBC1C18-307B-4F68-A007-B5B542270E8D}" type="datetimeFigureOut">
              <a:rPr lang="en-US" smtClean="0"/>
              <a:t>11/4/2024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34207949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nl-NL"/>
              <a:t>Klik om stijl te bewerken</a:t>
            </a:r>
            <a:endParaRPr lang="en-US"/>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CBC1C18-307B-4F68-A007-B5B542270E8D}" type="datetimeFigureOut">
              <a:rPr lang="en-US" smtClean="0"/>
              <a:t>11/4/2024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24218627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nl-NL"/>
              <a:t>Klik om stijl te bewerken</a:t>
            </a:r>
            <a:endParaRPr lang="en-US"/>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CBC1C18-307B-4F68-A007-B5B542270E8D}" type="datetimeFigureOut">
              <a:rPr lang="en-US" smtClean="0"/>
              <a:t>11/4/2024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65411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nl-NL"/>
              <a:t>Klik om stijl te bewerken</a:t>
            </a:r>
            <a:endParaRPr lang="en-US"/>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CBC1C18-307B-4F68-A007-B5B542270E8D}" type="datetimeFigureOut">
              <a:rPr lang="en-US" smtClean="0"/>
              <a:t>11/4/2024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372575383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nl-NL"/>
              <a:t>Klik om stijl te bewerken</a:t>
            </a:r>
            <a:endParaRPr lang="en-US"/>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3" name="Date Placeholder 2"/>
          <p:cNvSpPr>
            <a:spLocks noGrp="1"/>
          </p:cNvSpPr>
          <p:nvPr>
            <p:ph type="dt" sz="half" idx="10"/>
          </p:nvPr>
        </p:nvSpPr>
        <p:spPr/>
        <p:txBody>
          <a:bodyPr/>
          <a:lstStyle/>
          <a:p>
            <a:fld id="{3CBC1C18-307B-4F68-A007-B5B542270E8D}" type="datetimeFigureOut">
              <a:rPr lang="en-US" smtClean="0"/>
              <a:t>11/4/2024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19486816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nl-NL"/>
              <a:t>Klik om stijl te bewerken</a:t>
            </a:r>
            <a:endParaRPr lang="en-US"/>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3" name="Date Placeholder 2"/>
          <p:cNvSpPr>
            <a:spLocks noGrp="1"/>
          </p:cNvSpPr>
          <p:nvPr>
            <p:ph type="dt" sz="half" idx="10"/>
          </p:nvPr>
        </p:nvSpPr>
        <p:spPr/>
        <p:txBody>
          <a:bodyPr/>
          <a:lstStyle/>
          <a:p>
            <a:fld id="{3CBC1C18-307B-4F68-A007-B5B542270E8D}" type="datetimeFigureOut">
              <a:rPr lang="en-US" smtClean="0"/>
              <a:t>11/4/2024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4895450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nl-NL"/>
              <a:t>Klik om stijl te bewerken</a:t>
            </a:r>
            <a:endParaRPr lang="en-US"/>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3CBC1C18-307B-4F68-A007-B5B542270E8D}" type="datetimeFigureOut">
              <a:rPr lang="en-US" smtClean="0"/>
              <a:t>11/4/2024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41635760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nl-NL"/>
              <a:t>Klik om stijl te bewerken</a:t>
            </a:r>
            <a:endParaRPr lang="en-US"/>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3CBC1C18-307B-4F68-A007-B5B542270E8D}" type="datetimeFigureOut">
              <a:rPr lang="en-US" smtClean="0"/>
              <a:t>11/4/2024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374207779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nl-NL"/>
              <a:t>Klik om stijl te bewerken</a:t>
            </a:r>
            <a:endParaRPr lang="en-US"/>
          </a:p>
        </p:txBody>
      </p:sp>
      <p:sp>
        <p:nvSpPr>
          <p:cNvPr id="12" name="Content Placeholder 2"/>
          <p:cNvSpPr>
            <a:spLocks noGrp="1"/>
          </p:cNvSpPr>
          <p:nvPr>
            <p:ph sz="quarter" idx="13"/>
          </p:nvPr>
        </p:nvSpPr>
        <p:spPr>
          <a:xfrm>
            <a:off x="913774" y="2367092"/>
            <a:ext cx="10363826" cy="3424107"/>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3CBC1C18-307B-4F68-A007-B5B542270E8D}" type="datetimeFigureOut">
              <a:rPr lang="en-US" smtClean="0"/>
              <a:t>11/4/2024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134622273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nl-NL"/>
              <a:t>Klik om stijl te bewerken</a:t>
            </a:r>
            <a:endParaRPr lang="en-US"/>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3CBC1C18-307B-4F68-A007-B5B542270E8D}" type="datetimeFigureOut">
              <a:rPr lang="en-US" smtClean="0"/>
              <a:t>11/4/2024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19933781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nl-NL"/>
              <a:t>Klik om stijl te bewerken</a:t>
            </a:r>
            <a:endParaRPr lang="en-US"/>
          </a:p>
        </p:txBody>
      </p:sp>
      <p:sp>
        <p:nvSpPr>
          <p:cNvPr id="12" name="Content Placeholder 2"/>
          <p:cNvSpPr>
            <a:spLocks noGrp="1"/>
          </p:cNvSpPr>
          <p:nvPr>
            <p:ph sz="quarter" idx="13"/>
          </p:nvPr>
        </p:nvSpPr>
        <p:spPr>
          <a:xfrm>
            <a:off x="913774" y="2367092"/>
            <a:ext cx="5106026" cy="3424107"/>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3" name="Content Placeholder 3"/>
          <p:cNvSpPr>
            <a:spLocks noGrp="1"/>
          </p:cNvSpPr>
          <p:nvPr>
            <p:ph sz="quarter" idx="14"/>
          </p:nvPr>
        </p:nvSpPr>
        <p:spPr>
          <a:xfrm>
            <a:off x="6172200" y="2367092"/>
            <a:ext cx="5105400" cy="3424107"/>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3CBC1C18-307B-4F68-A007-B5B542270E8D}" type="datetimeFigureOut">
              <a:rPr lang="en-US" smtClean="0"/>
              <a:t>11/4/2024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13506177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nl-NL"/>
              <a:t>Klik om stijl te bewerken</a:t>
            </a:r>
            <a:endParaRPr lang="en-US"/>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2" name="Content Placeholder 3"/>
          <p:cNvSpPr>
            <a:spLocks noGrp="1"/>
          </p:cNvSpPr>
          <p:nvPr>
            <p:ph sz="quarter" idx="13"/>
          </p:nvPr>
        </p:nvSpPr>
        <p:spPr>
          <a:xfrm>
            <a:off x="913774" y="3051012"/>
            <a:ext cx="5106027" cy="2740187"/>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3" name="Content Placeholder 5"/>
          <p:cNvSpPr>
            <a:spLocks noGrp="1"/>
          </p:cNvSpPr>
          <p:nvPr>
            <p:ph sz="quarter" idx="14"/>
          </p:nvPr>
        </p:nvSpPr>
        <p:spPr>
          <a:xfrm>
            <a:off x="6172200" y="3051012"/>
            <a:ext cx="5105401" cy="2740187"/>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Date Placeholder 6"/>
          <p:cNvSpPr>
            <a:spLocks noGrp="1"/>
          </p:cNvSpPr>
          <p:nvPr>
            <p:ph type="dt" sz="half" idx="10"/>
          </p:nvPr>
        </p:nvSpPr>
        <p:spPr/>
        <p:txBody>
          <a:bodyPr/>
          <a:lstStyle/>
          <a:p>
            <a:fld id="{3CBC1C18-307B-4F68-A007-B5B542270E8D}" type="datetimeFigureOut">
              <a:rPr lang="en-US" smtClean="0"/>
              <a:t>11/4/2024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15418526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nl-NL"/>
              <a:t>Klik om stijl te bewerken</a:t>
            </a:r>
            <a:endParaRPr lang="en-US"/>
          </a:p>
        </p:txBody>
      </p:sp>
      <p:sp>
        <p:nvSpPr>
          <p:cNvPr id="3" name="Date Placeholder 2"/>
          <p:cNvSpPr>
            <a:spLocks noGrp="1"/>
          </p:cNvSpPr>
          <p:nvPr>
            <p:ph type="dt" sz="half" idx="10"/>
          </p:nvPr>
        </p:nvSpPr>
        <p:spPr/>
        <p:txBody>
          <a:bodyPr/>
          <a:lstStyle/>
          <a:p>
            <a:fld id="{3CBC1C18-307B-4F68-A007-B5B542270E8D}" type="datetimeFigureOut">
              <a:rPr lang="en-US" smtClean="0"/>
              <a:t>11/4/2024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537071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CBC1C18-307B-4F68-A007-B5B542270E8D}" type="datetimeFigureOut">
              <a:rPr lang="en-US" smtClean="0"/>
              <a:t>11/4/2024</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40636078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nl-NL"/>
              <a:t>Klik om stijl te bewerken</a:t>
            </a:r>
            <a:endParaRPr lang="en-US"/>
          </a:p>
        </p:txBody>
      </p:sp>
      <p:sp>
        <p:nvSpPr>
          <p:cNvPr id="10" name="Content Placeholder 2"/>
          <p:cNvSpPr>
            <a:spLocks noGrp="1"/>
          </p:cNvSpPr>
          <p:nvPr>
            <p:ph sz="quarter" idx="13"/>
          </p:nvPr>
        </p:nvSpPr>
        <p:spPr>
          <a:xfrm>
            <a:off x="5078062" y="609600"/>
            <a:ext cx="6200163" cy="51815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CBC1C18-307B-4F68-A007-B5B542270E8D}" type="datetimeFigureOut">
              <a:rPr lang="en-US" smtClean="0"/>
              <a:t>11/4/2024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23936711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nl-NL"/>
              <a:t>Klik om stijl te bewerken</a:t>
            </a:r>
            <a:endParaRPr lang="en-US"/>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CBC1C18-307B-4F68-A007-B5B542270E8D}" type="datetimeFigureOut">
              <a:rPr lang="en-US" smtClean="0"/>
              <a:t>11/4/2024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a:p>
        </p:txBody>
      </p:sp>
    </p:spTree>
    <p:extLst>
      <p:ext uri="{BB962C8B-B14F-4D97-AF65-F5344CB8AC3E}">
        <p14:creationId xmlns:p14="http://schemas.microsoft.com/office/powerpoint/2010/main" val="22988723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CBC1C18-307B-4F68-A007-B5B542270E8D}" type="datetimeFigureOut">
              <a:rPr lang="en-US" smtClean="0"/>
              <a:t>11/4/2024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
              </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‹nr.›</a:t>
            </a:fld>
            <a:endParaRPr lang="en-US"/>
          </a:p>
        </p:txBody>
      </p:sp>
    </p:spTree>
    <p:extLst>
      <p:ext uri="{BB962C8B-B14F-4D97-AF65-F5344CB8AC3E}">
        <p14:creationId xmlns:p14="http://schemas.microsoft.com/office/powerpoint/2010/main" val="59100671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1034">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o's en dont's voor dropshipping: 10 tips! - Optima Media">
            <a:extLst>
              <a:ext uri="{FF2B5EF4-FFF2-40B4-BE49-F238E27FC236}">
                <a16:creationId xmlns:a16="http://schemas.microsoft.com/office/drawing/2014/main" id="{17BD2952-6906-941F-900C-975EE7F6D618}"/>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t="3222" b="12509"/>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036">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Ondertitel 2">
            <a:extLst>
              <a:ext uri="{FF2B5EF4-FFF2-40B4-BE49-F238E27FC236}">
                <a16:creationId xmlns:a16="http://schemas.microsoft.com/office/drawing/2014/main" id="{B72C1F54-A51F-67E5-2A32-93756176A62B}"/>
              </a:ext>
            </a:extLst>
          </p:cNvPr>
          <p:cNvSpPr>
            <a:spLocks noGrp="1"/>
          </p:cNvSpPr>
          <p:nvPr>
            <p:ph type="subTitle" idx="1"/>
          </p:nvPr>
        </p:nvSpPr>
        <p:spPr>
          <a:xfrm>
            <a:off x="1751012" y="4688633"/>
            <a:ext cx="8689976" cy="1371599"/>
          </a:xfrm>
        </p:spPr>
        <p:txBody>
          <a:bodyPr>
            <a:normAutofit/>
          </a:bodyPr>
          <a:lstStyle/>
          <a:p>
            <a:pPr>
              <a:lnSpc>
                <a:spcPct val="110000"/>
              </a:lnSpc>
            </a:pPr>
            <a:r>
              <a:rPr lang="nl-NL" sz="1500">
                <a:solidFill>
                  <a:schemeClr val="tx1">
                    <a:lumMod val="65000"/>
                    <a:lumOff val="35000"/>
                  </a:schemeClr>
                </a:solidFill>
              </a:rPr>
              <a:t>Zie jij vaak mensen die </a:t>
            </a:r>
            <a:r>
              <a:rPr lang="nl-NL" sz="1500" err="1">
                <a:solidFill>
                  <a:schemeClr val="tx1">
                    <a:lumMod val="65000"/>
                    <a:lumOff val="35000"/>
                  </a:schemeClr>
                </a:solidFill>
              </a:rPr>
              <a:t>dropship</a:t>
            </a:r>
            <a:r>
              <a:rPr lang="nl-NL" sz="1500">
                <a:solidFill>
                  <a:schemeClr val="tx1">
                    <a:lumMod val="65000"/>
                    <a:lumOff val="35000"/>
                  </a:schemeClr>
                </a:solidFill>
              </a:rPr>
              <a:t> cursussen verkopen op je </a:t>
            </a:r>
            <a:r>
              <a:rPr lang="nl-NL" sz="1500" err="1">
                <a:solidFill>
                  <a:schemeClr val="tx1">
                    <a:lumMod val="65000"/>
                    <a:lumOff val="35000"/>
                  </a:schemeClr>
                </a:solidFill>
              </a:rPr>
              <a:t>for</a:t>
            </a:r>
            <a:r>
              <a:rPr lang="nl-NL" sz="1500">
                <a:solidFill>
                  <a:schemeClr val="tx1">
                    <a:lumMod val="65000"/>
                    <a:lumOff val="35000"/>
                  </a:schemeClr>
                </a:solidFill>
              </a:rPr>
              <a:t> </a:t>
            </a:r>
            <a:r>
              <a:rPr lang="nl-NL" sz="1500" err="1">
                <a:solidFill>
                  <a:schemeClr val="tx1">
                    <a:lumMod val="65000"/>
                    <a:lumOff val="35000"/>
                  </a:schemeClr>
                </a:solidFill>
              </a:rPr>
              <a:t>you</a:t>
            </a:r>
            <a:r>
              <a:rPr lang="nl-NL" sz="1500">
                <a:solidFill>
                  <a:schemeClr val="tx1">
                    <a:lumMod val="65000"/>
                    <a:lumOff val="35000"/>
                  </a:schemeClr>
                </a:solidFill>
              </a:rPr>
              <a:t> page? En wil je graag erachter komen wat het precies is en wat het inhoudt zonder er geld voor te betalen? Dan is deze website voor jou! Klik op onze portfolio voor meer info + klik op onze andere links om meer over het onderwerp te weten te komen…</a:t>
            </a:r>
          </a:p>
        </p:txBody>
      </p:sp>
    </p:spTree>
    <p:extLst>
      <p:ext uri="{BB962C8B-B14F-4D97-AF65-F5344CB8AC3E}">
        <p14:creationId xmlns:p14="http://schemas.microsoft.com/office/powerpoint/2010/main" val="10697606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8AC3C1-25F7-D3F0-66AB-6840D15A7198}"/>
              </a:ext>
            </a:extLst>
          </p:cNvPr>
          <p:cNvSpPr>
            <a:spLocks noGrp="1"/>
          </p:cNvSpPr>
          <p:nvPr>
            <p:ph type="ctrTitle"/>
          </p:nvPr>
        </p:nvSpPr>
        <p:spPr>
          <a:xfrm>
            <a:off x="1175657" y="221811"/>
            <a:ext cx="10177389" cy="882712"/>
          </a:xfrm>
        </p:spPr>
        <p:txBody>
          <a:bodyPr>
            <a:normAutofit/>
          </a:bodyPr>
          <a:lstStyle/>
          <a:p>
            <a:r>
              <a:rPr lang="nl-NL" err="1"/>
              <a:t>Dropshippen</a:t>
            </a:r>
            <a:r>
              <a:rPr lang="nl-NL"/>
              <a:t> uitleg</a:t>
            </a:r>
          </a:p>
        </p:txBody>
      </p:sp>
      <p:sp>
        <p:nvSpPr>
          <p:cNvPr id="3" name="Ondertitel 2">
            <a:extLst>
              <a:ext uri="{FF2B5EF4-FFF2-40B4-BE49-F238E27FC236}">
                <a16:creationId xmlns:a16="http://schemas.microsoft.com/office/drawing/2014/main" id="{76743D6E-1807-6354-799D-D86EE9DC7A00}"/>
              </a:ext>
            </a:extLst>
          </p:cNvPr>
          <p:cNvSpPr>
            <a:spLocks noGrp="1"/>
          </p:cNvSpPr>
          <p:nvPr>
            <p:ph type="subTitle" idx="1"/>
          </p:nvPr>
        </p:nvSpPr>
        <p:spPr>
          <a:xfrm>
            <a:off x="1751012" y="1466661"/>
            <a:ext cx="9602034" cy="5169529"/>
          </a:xfrm>
        </p:spPr>
        <p:txBody>
          <a:bodyPr>
            <a:normAutofit fontScale="55000" lnSpcReduction="20000"/>
          </a:bodyPr>
          <a:lstStyle/>
          <a:p>
            <a:r>
              <a:rPr lang="nl-NL" b="1"/>
              <a:t> Wat is </a:t>
            </a:r>
            <a:r>
              <a:rPr lang="nl-NL" b="1" err="1"/>
              <a:t>Dropshippen</a:t>
            </a:r>
            <a:r>
              <a:rPr lang="nl-NL" b="1"/>
              <a:t>?</a:t>
            </a:r>
          </a:p>
          <a:p>
            <a:r>
              <a:rPr lang="nl-NL" b="1"/>
              <a:t>Definitie:</a:t>
            </a:r>
            <a:r>
              <a:rPr lang="nl-NL"/>
              <a:t> </a:t>
            </a:r>
            <a:r>
              <a:rPr lang="nl-NL" err="1"/>
              <a:t>Dropshippen</a:t>
            </a:r>
            <a:r>
              <a:rPr lang="nl-NL"/>
              <a:t> is een verkoopmodel waarbij een retailer producten aanbiedt zonder ze fysiek op voorraad te houden. In plaats daarvan wordt een bestelling direct doorgegeven aan een leverancier, die het product rechtstreeks naar de klant verzendt. Dit biedt ondernemers de mogelijkheid om een online winkel te runnen zonder de traditionele uitdagingen van voorraadbeheer.</a:t>
            </a:r>
          </a:p>
          <a:p>
            <a:r>
              <a:rPr lang="nl-NL" b="1"/>
              <a:t>Voordelen:</a:t>
            </a:r>
            <a:endParaRPr lang="nl-NL"/>
          </a:p>
          <a:p>
            <a:pPr>
              <a:buFont typeface="Arial" panose="020B0604020202020204" pitchFamily="34" charset="0"/>
              <a:buChar char="•"/>
            </a:pPr>
            <a:r>
              <a:rPr lang="nl-NL" b="1"/>
              <a:t>Laag Startkapitaal:</a:t>
            </a:r>
            <a:r>
              <a:rPr lang="nl-NL"/>
              <a:t> Je hoeft geen grote investeringen te doen in voorraad, wat het toegankelijk maakt voor nieuwe ondernemers.</a:t>
            </a:r>
          </a:p>
          <a:p>
            <a:pPr>
              <a:buFont typeface="Arial" panose="020B0604020202020204" pitchFamily="34" charset="0"/>
              <a:buChar char="•"/>
            </a:pPr>
            <a:r>
              <a:rPr lang="nl-NL" b="1"/>
              <a:t>Flexibiliteit en Diversiteit:</a:t>
            </a:r>
            <a:r>
              <a:rPr lang="nl-NL"/>
              <a:t> Eenvoudig nieuwe producten aan je assortiment toevoegen zonder financiële risico’s.</a:t>
            </a:r>
          </a:p>
          <a:p>
            <a:pPr>
              <a:buFont typeface="Arial" panose="020B0604020202020204" pitchFamily="34" charset="0"/>
              <a:buChar char="•"/>
            </a:pPr>
            <a:r>
              <a:rPr lang="nl-NL" b="1"/>
              <a:t>Schaalbaarheid:</a:t>
            </a:r>
            <a:r>
              <a:rPr lang="nl-NL"/>
              <a:t> Groei je bedrijf zonder dat je je zorgen hoeft te maken over opslag en logistiek; leveranciers verzorgen de verzending.</a:t>
            </a:r>
          </a:p>
          <a:p>
            <a:pPr>
              <a:buFont typeface="Arial" panose="020B0604020202020204" pitchFamily="34" charset="0"/>
              <a:buChar char="•"/>
            </a:pPr>
            <a:r>
              <a:rPr lang="nl-NL" b="1"/>
              <a:t>Locatie-onafhankelijk:</a:t>
            </a:r>
            <a:r>
              <a:rPr lang="nl-NL"/>
              <a:t> Je kunt je bedrijf overal ter wereld runnen zolang je een internetverbinding hebt.</a:t>
            </a:r>
          </a:p>
          <a:p>
            <a:r>
              <a:rPr lang="nl-NL" b="1"/>
              <a:t>Nadelen:</a:t>
            </a:r>
            <a:endParaRPr lang="nl-NL"/>
          </a:p>
          <a:p>
            <a:pPr>
              <a:buFont typeface="Arial" panose="020B0604020202020204" pitchFamily="34" charset="0"/>
              <a:buChar char="•"/>
            </a:pPr>
            <a:r>
              <a:rPr lang="nl-NL" b="1"/>
              <a:t>Lagere Winsten:</a:t>
            </a:r>
            <a:r>
              <a:rPr lang="nl-NL"/>
              <a:t> Concurrentie kan leiden tot lagere marges.</a:t>
            </a:r>
          </a:p>
          <a:p>
            <a:pPr>
              <a:buFont typeface="Arial" panose="020B0604020202020204" pitchFamily="34" charset="0"/>
              <a:buChar char="•"/>
            </a:pPr>
            <a:r>
              <a:rPr lang="nl-NL" b="1"/>
              <a:t>Minder Controle:</a:t>
            </a:r>
            <a:r>
              <a:rPr lang="nl-NL"/>
              <a:t> Je bent afhankelijk van leveranciers voor kwaliteit en levertijden.</a:t>
            </a:r>
          </a:p>
          <a:p>
            <a:pPr>
              <a:buFont typeface="Arial" panose="020B0604020202020204" pitchFamily="34" charset="0"/>
              <a:buChar char="•"/>
            </a:pPr>
            <a:r>
              <a:rPr lang="nl-NL" b="1"/>
              <a:t>Uitdagingen met Klantenservice:</a:t>
            </a:r>
            <a:r>
              <a:rPr lang="nl-NL"/>
              <a:t> Problemen met leveringen of producten kunnen invloed hebben op de klanttevredenheid.</a:t>
            </a:r>
          </a:p>
          <a:p>
            <a:endParaRPr lang="nl-NL"/>
          </a:p>
        </p:txBody>
      </p:sp>
    </p:spTree>
    <p:extLst>
      <p:ext uri="{BB962C8B-B14F-4D97-AF65-F5344CB8AC3E}">
        <p14:creationId xmlns:p14="http://schemas.microsoft.com/office/powerpoint/2010/main" val="3686482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94"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96" name="Picture 209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098" name="Rectangle 209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00" name="Picture 209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2" name="Titel 1">
            <a:extLst>
              <a:ext uri="{FF2B5EF4-FFF2-40B4-BE49-F238E27FC236}">
                <a16:creationId xmlns:a16="http://schemas.microsoft.com/office/drawing/2014/main" id="{A8140F32-C168-BD1E-5B48-EFE6A67C98DF}"/>
              </a:ext>
            </a:extLst>
          </p:cNvPr>
          <p:cNvSpPr>
            <a:spLocks noGrp="1"/>
          </p:cNvSpPr>
          <p:nvPr>
            <p:ph type="ctrTitle"/>
          </p:nvPr>
        </p:nvSpPr>
        <p:spPr>
          <a:xfrm>
            <a:off x="913774" y="183231"/>
            <a:ext cx="10997809" cy="1091523"/>
          </a:xfrm>
        </p:spPr>
        <p:txBody>
          <a:bodyPr vert="horz" lIns="91440" tIns="45720" rIns="91440" bIns="45720" rtlCol="0" anchor="ctr">
            <a:normAutofit/>
          </a:bodyPr>
          <a:lstStyle/>
          <a:p>
            <a:r>
              <a:rPr lang="en-US" sz="4000" dirty="0" err="1"/>
              <a:t>Dropshippen</a:t>
            </a:r>
            <a:r>
              <a:rPr lang="en-US" sz="4000" dirty="0"/>
              <a:t> hoe doe </a:t>
            </a:r>
            <a:r>
              <a:rPr lang="en-US" sz="4000" dirty="0" err="1"/>
              <a:t>ik</a:t>
            </a:r>
            <a:r>
              <a:rPr lang="en-US" sz="4000" dirty="0"/>
              <a:t> </a:t>
            </a:r>
            <a:r>
              <a:rPr lang="en-US" sz="4000" dirty="0" err="1"/>
              <a:t>dat</a:t>
            </a:r>
            <a:r>
              <a:rPr lang="en-US" sz="4000" dirty="0"/>
              <a:t>?</a:t>
            </a:r>
          </a:p>
        </p:txBody>
      </p:sp>
      <p:pic>
        <p:nvPicPr>
          <p:cNvPr id="2102" name="Picture 210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2104" name="Picture 210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sp>
        <p:nvSpPr>
          <p:cNvPr id="3" name="Ondertitel 2">
            <a:extLst>
              <a:ext uri="{FF2B5EF4-FFF2-40B4-BE49-F238E27FC236}">
                <a16:creationId xmlns:a16="http://schemas.microsoft.com/office/drawing/2014/main" id="{594F0D58-4BBB-81D2-7825-182A57647A2A}"/>
              </a:ext>
            </a:extLst>
          </p:cNvPr>
          <p:cNvSpPr>
            <a:spLocks noGrp="1"/>
          </p:cNvSpPr>
          <p:nvPr>
            <p:ph type="subTitle" idx="1"/>
          </p:nvPr>
        </p:nvSpPr>
        <p:spPr>
          <a:xfrm>
            <a:off x="1028061" y="1085088"/>
            <a:ext cx="10775163" cy="5488968"/>
          </a:xfrm>
        </p:spPr>
        <p:txBody>
          <a:bodyPr vert="horz" lIns="91440" tIns="45720" rIns="91440" bIns="45720" rtlCol="0">
            <a:normAutofit/>
          </a:bodyPr>
          <a:lstStyle/>
          <a:p>
            <a:pPr algn="l">
              <a:lnSpc>
                <a:spcPct val="110000"/>
              </a:lnSpc>
            </a:pPr>
            <a:endParaRPr lang="en-US" sz="900" b="1" dirty="0">
              <a:solidFill>
                <a:schemeClr val="tx1"/>
              </a:solidFill>
            </a:endParaRPr>
          </a:p>
          <a:p>
            <a:pPr indent="-228600" algn="l">
              <a:lnSpc>
                <a:spcPct val="110000"/>
              </a:lnSpc>
              <a:buFont typeface="Arial" panose="020B0604020202020204" pitchFamily="34" charset="0"/>
              <a:buChar char="•"/>
            </a:pPr>
            <a:r>
              <a:rPr lang="en-US" sz="900" b="1" dirty="0" err="1">
                <a:solidFill>
                  <a:schemeClr val="tx1"/>
                </a:solidFill>
              </a:rPr>
              <a:t>Stappen</a:t>
            </a:r>
            <a:r>
              <a:rPr lang="en-US" sz="900" b="1" dirty="0">
                <a:solidFill>
                  <a:schemeClr val="tx1"/>
                </a:solidFill>
              </a:rPr>
              <a:t> in het </a:t>
            </a:r>
            <a:r>
              <a:rPr lang="en-US" sz="900" b="1" dirty="0" err="1">
                <a:solidFill>
                  <a:schemeClr val="tx1"/>
                </a:solidFill>
              </a:rPr>
              <a:t>Dropshipproces</a:t>
            </a:r>
            <a:r>
              <a:rPr lang="en-US" sz="900" b="1" dirty="0">
                <a:solidFill>
                  <a:schemeClr val="tx1"/>
                </a:solidFill>
              </a:rPr>
              <a:t>:</a:t>
            </a:r>
            <a:endParaRPr lang="en-US" sz="900" dirty="0">
              <a:solidFill>
                <a:schemeClr val="tx1"/>
              </a:solidFill>
            </a:endParaRPr>
          </a:p>
          <a:p>
            <a:pPr indent="-228600" algn="l">
              <a:lnSpc>
                <a:spcPct val="110000"/>
              </a:lnSpc>
              <a:buFont typeface="Arial" panose="020B0604020202020204" pitchFamily="34" charset="0"/>
              <a:buChar char="•"/>
            </a:pPr>
            <a:r>
              <a:rPr lang="en-US" sz="900" b="1" dirty="0" err="1">
                <a:solidFill>
                  <a:schemeClr val="tx1"/>
                </a:solidFill>
              </a:rPr>
              <a:t>Kies</a:t>
            </a:r>
            <a:r>
              <a:rPr lang="en-US" sz="900" b="1" dirty="0">
                <a:solidFill>
                  <a:schemeClr val="tx1"/>
                </a:solidFill>
              </a:rPr>
              <a:t> </a:t>
            </a:r>
            <a:r>
              <a:rPr lang="en-US" sz="900" b="1" dirty="0" err="1">
                <a:solidFill>
                  <a:schemeClr val="tx1"/>
                </a:solidFill>
              </a:rPr>
              <a:t>een</a:t>
            </a:r>
            <a:r>
              <a:rPr lang="en-US" sz="900" b="1" dirty="0">
                <a:solidFill>
                  <a:schemeClr val="tx1"/>
                </a:solidFill>
              </a:rPr>
              <a:t> Niche:</a:t>
            </a:r>
            <a:endParaRPr lang="en-US" sz="900" dirty="0">
              <a:solidFill>
                <a:schemeClr val="tx1"/>
              </a:solidFill>
            </a:endParaRPr>
          </a:p>
          <a:p>
            <a:pPr marL="742950" lvl="1" indent="-228600" algn="l">
              <a:lnSpc>
                <a:spcPct val="110000"/>
              </a:lnSpc>
              <a:buFont typeface="Arial" panose="020B0604020202020204" pitchFamily="34" charset="0"/>
              <a:buChar char="•"/>
            </a:pPr>
            <a:r>
              <a:rPr lang="en-US" sz="900" dirty="0" err="1"/>
              <a:t>Onderzoek</a:t>
            </a:r>
            <a:r>
              <a:rPr lang="en-US" sz="900" dirty="0"/>
              <a:t> </a:t>
            </a:r>
            <a:r>
              <a:rPr lang="en-US" sz="900" dirty="0" err="1"/>
              <a:t>markten</a:t>
            </a:r>
            <a:r>
              <a:rPr lang="en-US" sz="900" dirty="0"/>
              <a:t> </a:t>
            </a:r>
            <a:r>
              <a:rPr lang="en-US" sz="900" dirty="0" err="1"/>
              <a:t>en</a:t>
            </a:r>
            <a:r>
              <a:rPr lang="en-US" sz="900" dirty="0"/>
              <a:t> trends om </a:t>
            </a:r>
            <a:r>
              <a:rPr lang="en-US" sz="900" dirty="0" err="1"/>
              <a:t>een</a:t>
            </a:r>
            <a:r>
              <a:rPr lang="en-US" sz="900" dirty="0"/>
              <a:t> </a:t>
            </a:r>
            <a:r>
              <a:rPr lang="en-US" sz="900" dirty="0" err="1"/>
              <a:t>winstgevende</a:t>
            </a:r>
            <a:r>
              <a:rPr lang="en-US" sz="900" dirty="0"/>
              <a:t> niche </a:t>
            </a:r>
            <a:r>
              <a:rPr lang="en-US" sz="900" dirty="0" err="1"/>
              <a:t>te</a:t>
            </a:r>
            <a:r>
              <a:rPr lang="en-US" sz="900" dirty="0"/>
              <a:t> </a:t>
            </a:r>
            <a:r>
              <a:rPr lang="en-US" sz="900" dirty="0" err="1"/>
              <a:t>vinden</a:t>
            </a:r>
            <a:r>
              <a:rPr lang="en-US" sz="900" dirty="0"/>
              <a:t>. Focus op </a:t>
            </a:r>
            <a:r>
              <a:rPr lang="en-US" sz="900" dirty="0" err="1"/>
              <a:t>een</a:t>
            </a:r>
            <a:r>
              <a:rPr lang="en-US" sz="900" dirty="0"/>
              <a:t> </a:t>
            </a:r>
            <a:r>
              <a:rPr lang="en-US" sz="900" dirty="0" err="1"/>
              <a:t>specifieke</a:t>
            </a:r>
            <a:r>
              <a:rPr lang="en-US" sz="900" dirty="0"/>
              <a:t> </a:t>
            </a:r>
            <a:r>
              <a:rPr lang="en-US" sz="900" dirty="0" err="1"/>
              <a:t>doelgroep</a:t>
            </a:r>
            <a:r>
              <a:rPr lang="en-US" sz="900" dirty="0"/>
              <a:t> </a:t>
            </a:r>
            <a:r>
              <a:rPr lang="en-US" sz="900" dirty="0" err="1"/>
              <a:t>voor</a:t>
            </a:r>
            <a:r>
              <a:rPr lang="en-US" sz="900" dirty="0"/>
              <a:t> </a:t>
            </a:r>
            <a:r>
              <a:rPr lang="en-US" sz="900" dirty="0" err="1"/>
              <a:t>betere</a:t>
            </a:r>
            <a:r>
              <a:rPr lang="en-US" sz="900" dirty="0"/>
              <a:t> </a:t>
            </a:r>
            <a:r>
              <a:rPr lang="en-US" sz="900" dirty="0" err="1"/>
              <a:t>marketingresultaten</a:t>
            </a:r>
            <a:r>
              <a:rPr lang="en-US" sz="900" dirty="0"/>
              <a:t>.</a:t>
            </a:r>
          </a:p>
          <a:p>
            <a:pPr indent="-228600" algn="l">
              <a:lnSpc>
                <a:spcPct val="110000"/>
              </a:lnSpc>
              <a:buFont typeface="Arial" panose="020B0604020202020204" pitchFamily="34" charset="0"/>
              <a:buChar char="•"/>
            </a:pPr>
            <a:r>
              <a:rPr lang="en-US" sz="900" b="1" dirty="0" err="1">
                <a:solidFill>
                  <a:schemeClr val="tx1"/>
                </a:solidFill>
              </a:rPr>
              <a:t>Vind</a:t>
            </a:r>
            <a:r>
              <a:rPr lang="en-US" sz="900" b="1" dirty="0">
                <a:solidFill>
                  <a:schemeClr val="tx1"/>
                </a:solidFill>
              </a:rPr>
              <a:t> </a:t>
            </a:r>
            <a:r>
              <a:rPr lang="en-US" sz="900" b="1" dirty="0" err="1">
                <a:solidFill>
                  <a:schemeClr val="tx1"/>
                </a:solidFill>
              </a:rPr>
              <a:t>Betrouwbare</a:t>
            </a:r>
            <a:r>
              <a:rPr lang="en-US" sz="900" b="1" dirty="0">
                <a:solidFill>
                  <a:schemeClr val="tx1"/>
                </a:solidFill>
              </a:rPr>
              <a:t> </a:t>
            </a:r>
            <a:r>
              <a:rPr lang="en-US" sz="900" b="1" dirty="0" err="1">
                <a:solidFill>
                  <a:schemeClr val="tx1"/>
                </a:solidFill>
              </a:rPr>
              <a:t>Leveranciers</a:t>
            </a:r>
            <a:r>
              <a:rPr lang="en-US" sz="900" b="1" dirty="0">
                <a:solidFill>
                  <a:schemeClr val="tx1"/>
                </a:solidFill>
              </a:rPr>
              <a:t>:</a:t>
            </a:r>
            <a:endParaRPr lang="en-US" sz="900" dirty="0">
              <a:solidFill>
                <a:schemeClr val="tx1"/>
              </a:solidFill>
            </a:endParaRPr>
          </a:p>
          <a:p>
            <a:pPr marL="742950" lvl="1" indent="-228600" algn="l">
              <a:lnSpc>
                <a:spcPct val="110000"/>
              </a:lnSpc>
              <a:buFont typeface="Arial" panose="020B0604020202020204" pitchFamily="34" charset="0"/>
              <a:buChar char="•"/>
            </a:pPr>
            <a:r>
              <a:rPr lang="en-US" sz="900" dirty="0" err="1"/>
              <a:t>Gebruik</a:t>
            </a:r>
            <a:r>
              <a:rPr lang="en-US" sz="900" dirty="0"/>
              <a:t> platforms </a:t>
            </a:r>
            <a:r>
              <a:rPr lang="en-US" sz="900" dirty="0" err="1"/>
              <a:t>zoals</a:t>
            </a:r>
            <a:r>
              <a:rPr lang="en-US" sz="900" dirty="0"/>
              <a:t> AliExpress, </a:t>
            </a:r>
            <a:r>
              <a:rPr lang="en-US" sz="900" dirty="0" err="1"/>
              <a:t>Oberlo</a:t>
            </a:r>
            <a:r>
              <a:rPr lang="en-US" sz="900" dirty="0"/>
              <a:t> of </a:t>
            </a:r>
            <a:r>
              <a:rPr lang="en-US" sz="900" dirty="0" err="1"/>
              <a:t>lokale</a:t>
            </a:r>
            <a:r>
              <a:rPr lang="en-US" sz="900" dirty="0"/>
              <a:t> </a:t>
            </a:r>
            <a:r>
              <a:rPr lang="en-US" sz="900" dirty="0" err="1"/>
              <a:t>leveranciers</a:t>
            </a:r>
            <a:r>
              <a:rPr lang="en-US" sz="900" dirty="0"/>
              <a:t> om </a:t>
            </a:r>
            <a:r>
              <a:rPr lang="en-US" sz="900" dirty="0" err="1"/>
              <a:t>betrouwbare</a:t>
            </a:r>
            <a:r>
              <a:rPr lang="en-US" sz="900" dirty="0"/>
              <a:t> partners </a:t>
            </a:r>
            <a:r>
              <a:rPr lang="en-US" sz="900" dirty="0" err="1"/>
              <a:t>te</a:t>
            </a:r>
            <a:r>
              <a:rPr lang="en-US" sz="900" dirty="0"/>
              <a:t> </a:t>
            </a:r>
            <a:r>
              <a:rPr lang="en-US" sz="900" dirty="0" err="1"/>
              <a:t>vinden</a:t>
            </a:r>
            <a:r>
              <a:rPr lang="en-US" sz="900" dirty="0"/>
              <a:t>. </a:t>
            </a:r>
            <a:r>
              <a:rPr lang="en-US" sz="900" dirty="0" err="1"/>
              <a:t>Controleer</a:t>
            </a:r>
            <a:r>
              <a:rPr lang="en-US" sz="900" dirty="0"/>
              <a:t> reviews </a:t>
            </a:r>
            <a:r>
              <a:rPr lang="en-US" sz="900" dirty="0" err="1"/>
              <a:t>en</a:t>
            </a:r>
            <a:r>
              <a:rPr lang="en-US" sz="900" dirty="0"/>
              <a:t> </a:t>
            </a:r>
            <a:r>
              <a:rPr lang="en-US" sz="900" dirty="0" err="1"/>
              <a:t>verzendopties</a:t>
            </a:r>
            <a:r>
              <a:rPr lang="en-US" sz="900" dirty="0"/>
              <a:t> om </a:t>
            </a:r>
            <a:r>
              <a:rPr lang="en-US" sz="900" dirty="0" err="1"/>
              <a:t>kwaliteit</a:t>
            </a:r>
            <a:r>
              <a:rPr lang="en-US" sz="900" dirty="0"/>
              <a:t> </a:t>
            </a:r>
            <a:r>
              <a:rPr lang="en-US" sz="900" dirty="0" err="1"/>
              <a:t>en</a:t>
            </a:r>
            <a:r>
              <a:rPr lang="en-US" sz="900" dirty="0"/>
              <a:t> </a:t>
            </a:r>
            <a:r>
              <a:rPr lang="en-US" sz="900" dirty="0" err="1"/>
              <a:t>betrouwbaarheid</a:t>
            </a:r>
            <a:r>
              <a:rPr lang="en-US" sz="900" dirty="0"/>
              <a:t> </a:t>
            </a:r>
            <a:r>
              <a:rPr lang="en-US" sz="900" dirty="0" err="1"/>
              <a:t>te</a:t>
            </a:r>
            <a:r>
              <a:rPr lang="en-US" sz="900" dirty="0"/>
              <a:t> </a:t>
            </a:r>
            <a:r>
              <a:rPr lang="en-US" sz="900" dirty="0" err="1"/>
              <a:t>waarborgen</a:t>
            </a:r>
            <a:r>
              <a:rPr lang="en-US" sz="900" dirty="0"/>
              <a:t>.</a:t>
            </a:r>
          </a:p>
          <a:p>
            <a:pPr indent="-228600" algn="l">
              <a:lnSpc>
                <a:spcPct val="110000"/>
              </a:lnSpc>
              <a:buFont typeface="Arial" panose="020B0604020202020204" pitchFamily="34" charset="0"/>
              <a:buChar char="•"/>
            </a:pPr>
            <a:r>
              <a:rPr lang="en-US" sz="900" b="1" dirty="0">
                <a:solidFill>
                  <a:schemeClr val="tx1"/>
                </a:solidFill>
              </a:rPr>
              <a:t>Maak </a:t>
            </a:r>
            <a:r>
              <a:rPr lang="en-US" sz="900" b="1" dirty="0" err="1">
                <a:solidFill>
                  <a:schemeClr val="tx1"/>
                </a:solidFill>
              </a:rPr>
              <a:t>een</a:t>
            </a:r>
            <a:r>
              <a:rPr lang="en-US" sz="900" b="1" dirty="0">
                <a:solidFill>
                  <a:schemeClr val="tx1"/>
                </a:solidFill>
              </a:rPr>
              <a:t> </a:t>
            </a:r>
            <a:r>
              <a:rPr lang="en-US" sz="900" b="1" dirty="0" err="1">
                <a:solidFill>
                  <a:schemeClr val="tx1"/>
                </a:solidFill>
              </a:rPr>
              <a:t>Webshop</a:t>
            </a:r>
            <a:r>
              <a:rPr lang="en-US" sz="900" b="1" dirty="0">
                <a:solidFill>
                  <a:schemeClr val="tx1"/>
                </a:solidFill>
              </a:rPr>
              <a:t>:</a:t>
            </a:r>
            <a:endParaRPr lang="en-US" sz="900" dirty="0">
              <a:solidFill>
                <a:schemeClr val="tx1"/>
              </a:solidFill>
            </a:endParaRPr>
          </a:p>
          <a:p>
            <a:pPr marL="742950" lvl="1" indent="-228600" algn="l">
              <a:lnSpc>
                <a:spcPct val="110000"/>
              </a:lnSpc>
              <a:buFont typeface="Arial" panose="020B0604020202020204" pitchFamily="34" charset="0"/>
              <a:buChar char="•"/>
            </a:pPr>
            <a:r>
              <a:rPr lang="en-US" sz="900" dirty="0" err="1"/>
              <a:t>Zet</a:t>
            </a:r>
            <a:r>
              <a:rPr lang="en-US" sz="900" dirty="0"/>
              <a:t> </a:t>
            </a:r>
            <a:r>
              <a:rPr lang="en-US" sz="900" dirty="0" err="1"/>
              <a:t>een</a:t>
            </a:r>
            <a:r>
              <a:rPr lang="en-US" sz="900" dirty="0"/>
              <a:t> online </a:t>
            </a:r>
            <a:r>
              <a:rPr lang="en-US" sz="900" dirty="0" err="1"/>
              <a:t>winkel</a:t>
            </a:r>
            <a:r>
              <a:rPr lang="en-US" sz="900" dirty="0"/>
              <a:t> op via </a:t>
            </a:r>
            <a:r>
              <a:rPr lang="en-US" sz="900" dirty="0" err="1"/>
              <a:t>gebruiksvriendelijke</a:t>
            </a:r>
            <a:r>
              <a:rPr lang="en-US" sz="900" dirty="0"/>
              <a:t> platforms </a:t>
            </a:r>
            <a:r>
              <a:rPr lang="en-US" sz="900" dirty="0" err="1"/>
              <a:t>zoals</a:t>
            </a:r>
            <a:r>
              <a:rPr lang="en-US" sz="900" dirty="0"/>
              <a:t> Shopify, WooCommerce of </a:t>
            </a:r>
            <a:r>
              <a:rPr lang="en-US" sz="900" dirty="0" err="1"/>
              <a:t>Wix</a:t>
            </a:r>
            <a:r>
              <a:rPr lang="en-US" sz="900" dirty="0"/>
              <a:t>. Zorg </a:t>
            </a:r>
            <a:r>
              <a:rPr lang="en-US" sz="900" dirty="0" err="1"/>
              <a:t>voor</a:t>
            </a:r>
            <a:r>
              <a:rPr lang="en-US" sz="900" dirty="0"/>
              <a:t> </a:t>
            </a:r>
            <a:r>
              <a:rPr lang="en-US" sz="900" dirty="0" err="1"/>
              <a:t>een</a:t>
            </a:r>
            <a:r>
              <a:rPr lang="en-US" sz="900" dirty="0"/>
              <a:t> </a:t>
            </a:r>
            <a:r>
              <a:rPr lang="en-US" sz="900" dirty="0" err="1"/>
              <a:t>aantrekkelijk</a:t>
            </a:r>
            <a:r>
              <a:rPr lang="en-US" sz="900" dirty="0"/>
              <a:t> </a:t>
            </a:r>
            <a:r>
              <a:rPr lang="en-US" sz="900" dirty="0" err="1"/>
              <a:t>ontwerp</a:t>
            </a:r>
            <a:r>
              <a:rPr lang="en-US" sz="900" dirty="0"/>
              <a:t> </a:t>
            </a:r>
            <a:r>
              <a:rPr lang="en-US" sz="900" dirty="0" err="1"/>
              <a:t>en</a:t>
            </a:r>
            <a:r>
              <a:rPr lang="en-US" sz="900" dirty="0"/>
              <a:t> </a:t>
            </a:r>
            <a:r>
              <a:rPr lang="en-US" sz="900" dirty="0" err="1"/>
              <a:t>een</a:t>
            </a:r>
            <a:r>
              <a:rPr lang="en-US" sz="900" dirty="0"/>
              <a:t> </a:t>
            </a:r>
            <a:r>
              <a:rPr lang="en-US" sz="900" dirty="0" err="1"/>
              <a:t>gebruiksvriendelijke</a:t>
            </a:r>
            <a:r>
              <a:rPr lang="en-US" sz="900" dirty="0"/>
              <a:t> </a:t>
            </a:r>
            <a:r>
              <a:rPr lang="en-US" sz="900" dirty="0" err="1"/>
              <a:t>navigatie</a:t>
            </a:r>
            <a:r>
              <a:rPr lang="en-US" sz="900" dirty="0"/>
              <a:t>.</a:t>
            </a:r>
          </a:p>
          <a:p>
            <a:pPr indent="-228600" algn="l">
              <a:lnSpc>
                <a:spcPct val="110000"/>
              </a:lnSpc>
              <a:buFont typeface="Arial" panose="020B0604020202020204" pitchFamily="34" charset="0"/>
              <a:buChar char="•"/>
            </a:pPr>
            <a:r>
              <a:rPr lang="en-US" sz="900" b="1" dirty="0">
                <a:solidFill>
                  <a:schemeClr val="tx1"/>
                </a:solidFill>
              </a:rPr>
              <a:t>Marketing </a:t>
            </a:r>
            <a:r>
              <a:rPr lang="en-US" sz="900" b="1" dirty="0" err="1">
                <a:solidFill>
                  <a:schemeClr val="tx1"/>
                </a:solidFill>
              </a:rPr>
              <a:t>en</a:t>
            </a:r>
            <a:r>
              <a:rPr lang="en-US" sz="900" b="1" dirty="0">
                <a:solidFill>
                  <a:schemeClr val="tx1"/>
                </a:solidFill>
              </a:rPr>
              <a:t> </a:t>
            </a:r>
            <a:r>
              <a:rPr lang="en-US" sz="900" b="1" dirty="0" err="1">
                <a:solidFill>
                  <a:schemeClr val="tx1"/>
                </a:solidFill>
              </a:rPr>
              <a:t>Klantenwerving</a:t>
            </a:r>
            <a:r>
              <a:rPr lang="en-US" sz="900" b="1" dirty="0">
                <a:solidFill>
                  <a:schemeClr val="tx1"/>
                </a:solidFill>
              </a:rPr>
              <a:t>:</a:t>
            </a:r>
            <a:endParaRPr lang="en-US" sz="900" dirty="0">
              <a:solidFill>
                <a:schemeClr val="tx1"/>
              </a:solidFill>
            </a:endParaRPr>
          </a:p>
          <a:p>
            <a:pPr marL="742950" lvl="1" indent="-228600" algn="l">
              <a:lnSpc>
                <a:spcPct val="110000"/>
              </a:lnSpc>
              <a:buFont typeface="Arial" panose="020B0604020202020204" pitchFamily="34" charset="0"/>
              <a:buChar char="•"/>
            </a:pPr>
            <a:r>
              <a:rPr lang="en-US" sz="900" dirty="0" err="1"/>
              <a:t>Promoot</a:t>
            </a:r>
            <a:r>
              <a:rPr lang="en-US" sz="900" dirty="0"/>
              <a:t> je </a:t>
            </a:r>
            <a:r>
              <a:rPr lang="en-US" sz="900" dirty="0" err="1"/>
              <a:t>webshop</a:t>
            </a:r>
            <a:r>
              <a:rPr lang="en-US" sz="900" dirty="0"/>
              <a:t> via </a:t>
            </a:r>
            <a:r>
              <a:rPr lang="en-US" sz="900" dirty="0" err="1"/>
              <a:t>sociale</a:t>
            </a:r>
            <a:r>
              <a:rPr lang="en-US" sz="900" dirty="0"/>
              <a:t> media, e-</a:t>
            </a:r>
            <a:r>
              <a:rPr lang="en-US" sz="900" dirty="0" err="1"/>
              <a:t>mailmarketing</a:t>
            </a:r>
            <a:r>
              <a:rPr lang="en-US" sz="900" dirty="0"/>
              <a:t>, SEO </a:t>
            </a:r>
            <a:r>
              <a:rPr lang="en-US" sz="900" dirty="0" err="1"/>
              <a:t>en</a:t>
            </a:r>
            <a:r>
              <a:rPr lang="en-US" sz="900" dirty="0"/>
              <a:t> </a:t>
            </a:r>
            <a:r>
              <a:rPr lang="en-US" sz="900" dirty="0" err="1"/>
              <a:t>betaalde</a:t>
            </a:r>
            <a:r>
              <a:rPr lang="en-US" sz="900" dirty="0"/>
              <a:t> </a:t>
            </a:r>
            <a:r>
              <a:rPr lang="en-US" sz="900" dirty="0" err="1"/>
              <a:t>advertenties</a:t>
            </a:r>
            <a:r>
              <a:rPr lang="en-US" sz="900" dirty="0"/>
              <a:t>. Bouw </a:t>
            </a:r>
            <a:r>
              <a:rPr lang="en-US" sz="900" dirty="0" err="1"/>
              <a:t>een</a:t>
            </a:r>
            <a:r>
              <a:rPr lang="en-US" sz="900" dirty="0"/>
              <a:t> </a:t>
            </a:r>
            <a:r>
              <a:rPr lang="en-US" sz="900" dirty="0" err="1"/>
              <a:t>merkidentiteit</a:t>
            </a:r>
            <a:r>
              <a:rPr lang="en-US" sz="900" dirty="0"/>
              <a:t> op </a:t>
            </a:r>
            <a:r>
              <a:rPr lang="en-US" sz="900" dirty="0" err="1"/>
              <a:t>en</a:t>
            </a:r>
            <a:r>
              <a:rPr lang="en-US" sz="900" dirty="0"/>
              <a:t> </a:t>
            </a:r>
            <a:r>
              <a:rPr lang="en-US" sz="900" dirty="0" err="1"/>
              <a:t>investeer</a:t>
            </a:r>
            <a:r>
              <a:rPr lang="en-US" sz="900" dirty="0"/>
              <a:t> in </a:t>
            </a:r>
            <a:r>
              <a:rPr lang="en-US" sz="900" dirty="0" err="1"/>
              <a:t>klantrelaties</a:t>
            </a:r>
            <a:r>
              <a:rPr lang="en-US" sz="900" dirty="0"/>
              <a:t> om </a:t>
            </a:r>
            <a:r>
              <a:rPr lang="en-US" sz="900" dirty="0" err="1"/>
              <a:t>herhaalaankopen</a:t>
            </a:r>
            <a:r>
              <a:rPr lang="en-US" sz="900" dirty="0"/>
              <a:t> </a:t>
            </a:r>
            <a:r>
              <a:rPr lang="en-US" sz="900" dirty="0" err="1"/>
              <a:t>te</a:t>
            </a:r>
            <a:r>
              <a:rPr lang="en-US" sz="900" dirty="0"/>
              <a:t> </a:t>
            </a:r>
            <a:r>
              <a:rPr lang="en-US" sz="900" dirty="0" err="1"/>
              <a:t>stimuleren</a:t>
            </a:r>
            <a:r>
              <a:rPr lang="en-US" sz="900" dirty="0"/>
              <a:t>.</a:t>
            </a:r>
          </a:p>
          <a:p>
            <a:pPr indent="-228600" algn="l">
              <a:lnSpc>
                <a:spcPct val="110000"/>
              </a:lnSpc>
              <a:buFont typeface="Arial" panose="020B0604020202020204" pitchFamily="34" charset="0"/>
              <a:buChar char="•"/>
            </a:pPr>
            <a:r>
              <a:rPr lang="en-US" sz="900" b="1" dirty="0" err="1">
                <a:solidFill>
                  <a:schemeClr val="tx1"/>
                </a:solidFill>
              </a:rPr>
              <a:t>Verwerking</a:t>
            </a:r>
            <a:r>
              <a:rPr lang="en-US" sz="900" b="1" dirty="0">
                <a:solidFill>
                  <a:schemeClr val="tx1"/>
                </a:solidFill>
              </a:rPr>
              <a:t> van </a:t>
            </a:r>
            <a:r>
              <a:rPr lang="en-US" sz="900" b="1" dirty="0" err="1">
                <a:solidFill>
                  <a:schemeClr val="tx1"/>
                </a:solidFill>
              </a:rPr>
              <a:t>Bestellingen</a:t>
            </a:r>
            <a:r>
              <a:rPr lang="en-US" sz="900" b="1" dirty="0">
                <a:solidFill>
                  <a:schemeClr val="tx1"/>
                </a:solidFill>
              </a:rPr>
              <a:t>:</a:t>
            </a:r>
            <a:endParaRPr lang="en-US" sz="900" dirty="0">
              <a:solidFill>
                <a:schemeClr val="tx1"/>
              </a:solidFill>
            </a:endParaRPr>
          </a:p>
          <a:p>
            <a:pPr marL="742950" lvl="1" indent="-228600" algn="l">
              <a:lnSpc>
                <a:spcPct val="110000"/>
              </a:lnSpc>
              <a:buFont typeface="Arial" panose="020B0604020202020204" pitchFamily="34" charset="0"/>
              <a:buChar char="•"/>
            </a:pPr>
            <a:r>
              <a:rPr lang="en-US" sz="900" dirty="0" err="1"/>
              <a:t>Wanneer</a:t>
            </a:r>
            <a:r>
              <a:rPr lang="en-US" sz="900" dirty="0"/>
              <a:t> </a:t>
            </a:r>
            <a:r>
              <a:rPr lang="en-US" sz="900" dirty="0" err="1"/>
              <a:t>een</a:t>
            </a:r>
            <a:r>
              <a:rPr lang="en-US" sz="900" dirty="0"/>
              <a:t> </a:t>
            </a:r>
            <a:r>
              <a:rPr lang="en-US" sz="900" dirty="0" err="1"/>
              <a:t>klant</a:t>
            </a:r>
            <a:r>
              <a:rPr lang="en-US" sz="900" dirty="0"/>
              <a:t> </a:t>
            </a:r>
            <a:r>
              <a:rPr lang="en-US" sz="900" dirty="0" err="1"/>
              <a:t>een</a:t>
            </a:r>
            <a:r>
              <a:rPr lang="en-US" sz="900" dirty="0"/>
              <a:t> </a:t>
            </a:r>
            <a:r>
              <a:rPr lang="en-US" sz="900" dirty="0" err="1"/>
              <a:t>bestelling</a:t>
            </a:r>
            <a:r>
              <a:rPr lang="en-US" sz="900" dirty="0"/>
              <a:t> </a:t>
            </a:r>
            <a:r>
              <a:rPr lang="en-US" sz="900" dirty="0" err="1"/>
              <a:t>plaatst</a:t>
            </a:r>
            <a:r>
              <a:rPr lang="en-US" sz="900" dirty="0"/>
              <a:t>, </a:t>
            </a:r>
            <a:r>
              <a:rPr lang="en-US" sz="900" dirty="0" err="1"/>
              <a:t>geef</a:t>
            </a:r>
            <a:r>
              <a:rPr lang="en-US" sz="900" dirty="0"/>
              <a:t> je </a:t>
            </a:r>
            <a:r>
              <a:rPr lang="en-US" sz="900" dirty="0" err="1"/>
              <a:t>deze</a:t>
            </a:r>
            <a:r>
              <a:rPr lang="en-US" sz="900" dirty="0"/>
              <a:t> door </a:t>
            </a:r>
            <a:r>
              <a:rPr lang="en-US" sz="900" dirty="0" err="1"/>
              <a:t>aan</a:t>
            </a:r>
            <a:r>
              <a:rPr lang="en-US" sz="900" dirty="0"/>
              <a:t> de </a:t>
            </a:r>
            <a:r>
              <a:rPr lang="en-US" sz="900" dirty="0" err="1"/>
              <a:t>leverancier</a:t>
            </a:r>
            <a:r>
              <a:rPr lang="en-US" sz="900" dirty="0"/>
              <a:t>. Zorg </a:t>
            </a:r>
            <a:r>
              <a:rPr lang="en-US" sz="900" dirty="0" err="1"/>
              <a:t>voor</a:t>
            </a:r>
            <a:r>
              <a:rPr lang="en-US" sz="900" dirty="0"/>
              <a:t> </a:t>
            </a:r>
            <a:r>
              <a:rPr lang="en-US" sz="900" dirty="0" err="1"/>
              <a:t>een</a:t>
            </a:r>
            <a:r>
              <a:rPr lang="en-US" sz="900" dirty="0"/>
              <a:t> </a:t>
            </a:r>
            <a:r>
              <a:rPr lang="en-US" sz="900" dirty="0" err="1"/>
              <a:t>duidelijke</a:t>
            </a:r>
            <a:r>
              <a:rPr lang="en-US" sz="900" dirty="0"/>
              <a:t> </a:t>
            </a:r>
            <a:r>
              <a:rPr lang="en-US" sz="900" dirty="0" err="1"/>
              <a:t>communicatie</a:t>
            </a:r>
            <a:r>
              <a:rPr lang="en-US" sz="900" dirty="0"/>
              <a:t> met </a:t>
            </a:r>
            <a:r>
              <a:rPr lang="en-US" sz="900" dirty="0" err="1"/>
              <a:t>klanten</a:t>
            </a:r>
            <a:r>
              <a:rPr lang="en-US" sz="900" dirty="0"/>
              <a:t> over </a:t>
            </a:r>
            <a:r>
              <a:rPr lang="en-US" sz="900" dirty="0" err="1"/>
              <a:t>levertijden</a:t>
            </a:r>
            <a:r>
              <a:rPr lang="en-US" sz="900" dirty="0"/>
              <a:t> </a:t>
            </a:r>
            <a:r>
              <a:rPr lang="en-US" sz="900" dirty="0" err="1"/>
              <a:t>en</a:t>
            </a:r>
            <a:r>
              <a:rPr lang="en-US" sz="900" dirty="0"/>
              <a:t> </a:t>
            </a:r>
            <a:r>
              <a:rPr lang="en-US" sz="900" dirty="0" err="1"/>
              <a:t>volg</a:t>
            </a:r>
            <a:r>
              <a:rPr lang="en-US" sz="900" dirty="0"/>
              <a:t> de status van </a:t>
            </a:r>
            <a:r>
              <a:rPr lang="en-US" sz="900" dirty="0" err="1"/>
              <a:t>bestellingen</a:t>
            </a:r>
            <a:r>
              <a:rPr lang="en-US" sz="900" dirty="0"/>
              <a:t>.</a:t>
            </a:r>
          </a:p>
          <a:p>
            <a:pPr indent="-228600" algn="l">
              <a:lnSpc>
                <a:spcPct val="110000"/>
              </a:lnSpc>
              <a:buFont typeface="Arial" panose="020B0604020202020204" pitchFamily="34" charset="0"/>
              <a:buChar char="•"/>
            </a:pPr>
            <a:r>
              <a:rPr lang="en-US" sz="900" b="1" dirty="0">
                <a:solidFill>
                  <a:schemeClr val="tx1"/>
                </a:solidFill>
              </a:rPr>
              <a:t>Tips </a:t>
            </a:r>
            <a:r>
              <a:rPr lang="en-US" sz="900" b="1" dirty="0" err="1">
                <a:solidFill>
                  <a:schemeClr val="tx1"/>
                </a:solidFill>
              </a:rPr>
              <a:t>voor</a:t>
            </a:r>
            <a:r>
              <a:rPr lang="en-US" sz="900" b="1" dirty="0">
                <a:solidFill>
                  <a:schemeClr val="tx1"/>
                </a:solidFill>
              </a:rPr>
              <a:t> </a:t>
            </a:r>
            <a:r>
              <a:rPr lang="en-US" sz="900" b="1" dirty="0" err="1">
                <a:solidFill>
                  <a:schemeClr val="tx1"/>
                </a:solidFill>
              </a:rPr>
              <a:t>Succes</a:t>
            </a:r>
            <a:r>
              <a:rPr lang="en-US" sz="900" b="1" dirty="0">
                <a:solidFill>
                  <a:schemeClr val="tx1"/>
                </a:solidFill>
              </a:rPr>
              <a:t>:</a:t>
            </a:r>
            <a:endParaRPr lang="en-US" sz="900" dirty="0">
              <a:solidFill>
                <a:schemeClr val="tx1"/>
              </a:solidFill>
            </a:endParaRPr>
          </a:p>
          <a:p>
            <a:pPr indent="-228600" algn="l">
              <a:lnSpc>
                <a:spcPct val="110000"/>
              </a:lnSpc>
              <a:buFont typeface="Arial" panose="020B0604020202020204" pitchFamily="34" charset="0"/>
              <a:buChar char="•"/>
            </a:pPr>
            <a:r>
              <a:rPr lang="en-US" sz="900" b="1" dirty="0" err="1">
                <a:solidFill>
                  <a:schemeClr val="tx1"/>
                </a:solidFill>
              </a:rPr>
              <a:t>Kies</a:t>
            </a:r>
            <a:r>
              <a:rPr lang="en-US" sz="900" b="1" dirty="0">
                <a:solidFill>
                  <a:schemeClr val="tx1"/>
                </a:solidFill>
              </a:rPr>
              <a:t> </a:t>
            </a:r>
            <a:r>
              <a:rPr lang="en-US" sz="900" b="1" dirty="0" err="1">
                <a:solidFill>
                  <a:schemeClr val="tx1"/>
                </a:solidFill>
              </a:rPr>
              <a:t>Kwaliteitsleveranciers</a:t>
            </a:r>
            <a:r>
              <a:rPr lang="en-US" sz="900" b="1" dirty="0">
                <a:solidFill>
                  <a:schemeClr val="tx1"/>
                </a:solidFill>
              </a:rPr>
              <a:t>:</a:t>
            </a:r>
            <a:r>
              <a:rPr lang="en-US" sz="900" dirty="0">
                <a:solidFill>
                  <a:schemeClr val="tx1"/>
                </a:solidFill>
              </a:rPr>
              <a:t> </a:t>
            </a:r>
            <a:r>
              <a:rPr lang="en-US" sz="900" dirty="0" err="1">
                <a:solidFill>
                  <a:schemeClr val="tx1"/>
                </a:solidFill>
              </a:rPr>
              <a:t>Een</a:t>
            </a:r>
            <a:r>
              <a:rPr lang="en-US" sz="900" dirty="0">
                <a:solidFill>
                  <a:schemeClr val="tx1"/>
                </a:solidFill>
              </a:rPr>
              <a:t> </a:t>
            </a:r>
            <a:r>
              <a:rPr lang="en-US" sz="900" dirty="0" err="1">
                <a:solidFill>
                  <a:schemeClr val="tx1"/>
                </a:solidFill>
              </a:rPr>
              <a:t>goede</a:t>
            </a:r>
            <a:r>
              <a:rPr lang="en-US" sz="900" dirty="0">
                <a:solidFill>
                  <a:schemeClr val="tx1"/>
                </a:solidFill>
              </a:rPr>
              <a:t> </a:t>
            </a:r>
            <a:r>
              <a:rPr lang="en-US" sz="900" dirty="0" err="1">
                <a:solidFill>
                  <a:schemeClr val="tx1"/>
                </a:solidFill>
              </a:rPr>
              <a:t>leverancier</a:t>
            </a:r>
            <a:r>
              <a:rPr lang="en-US" sz="900" dirty="0">
                <a:solidFill>
                  <a:schemeClr val="tx1"/>
                </a:solidFill>
              </a:rPr>
              <a:t> is </a:t>
            </a:r>
            <a:r>
              <a:rPr lang="en-US" sz="900" dirty="0" err="1">
                <a:solidFill>
                  <a:schemeClr val="tx1"/>
                </a:solidFill>
              </a:rPr>
              <a:t>cruciaal</a:t>
            </a:r>
            <a:r>
              <a:rPr lang="en-US" sz="900" dirty="0">
                <a:solidFill>
                  <a:schemeClr val="tx1"/>
                </a:solidFill>
              </a:rPr>
              <a:t> </a:t>
            </a:r>
            <a:r>
              <a:rPr lang="en-US" sz="900" dirty="0" err="1">
                <a:solidFill>
                  <a:schemeClr val="tx1"/>
                </a:solidFill>
              </a:rPr>
              <a:t>voor</a:t>
            </a:r>
            <a:r>
              <a:rPr lang="en-US" sz="900" dirty="0">
                <a:solidFill>
                  <a:schemeClr val="tx1"/>
                </a:solidFill>
              </a:rPr>
              <a:t> </a:t>
            </a:r>
            <a:r>
              <a:rPr lang="en-US" sz="900" dirty="0" err="1">
                <a:solidFill>
                  <a:schemeClr val="tx1"/>
                </a:solidFill>
              </a:rPr>
              <a:t>klanttevredenheid</a:t>
            </a:r>
            <a:r>
              <a:rPr lang="en-US" sz="900" dirty="0">
                <a:solidFill>
                  <a:schemeClr val="tx1"/>
                </a:solidFill>
              </a:rPr>
              <a:t> </a:t>
            </a:r>
            <a:r>
              <a:rPr lang="en-US" sz="900" dirty="0" err="1">
                <a:solidFill>
                  <a:schemeClr val="tx1"/>
                </a:solidFill>
              </a:rPr>
              <a:t>en</a:t>
            </a:r>
            <a:r>
              <a:rPr lang="en-US" sz="900" dirty="0">
                <a:solidFill>
                  <a:schemeClr val="tx1"/>
                </a:solidFill>
              </a:rPr>
              <a:t> </a:t>
            </a:r>
            <a:r>
              <a:rPr lang="en-US" sz="900" dirty="0" err="1">
                <a:solidFill>
                  <a:schemeClr val="tx1"/>
                </a:solidFill>
              </a:rPr>
              <a:t>reputatie</a:t>
            </a:r>
            <a:r>
              <a:rPr lang="en-US" sz="900" dirty="0">
                <a:solidFill>
                  <a:schemeClr val="tx1"/>
                </a:solidFill>
              </a:rPr>
              <a:t>.</a:t>
            </a:r>
          </a:p>
          <a:p>
            <a:pPr indent="-228600" algn="l">
              <a:lnSpc>
                <a:spcPct val="110000"/>
              </a:lnSpc>
              <a:buFont typeface="Arial" panose="020B0604020202020204" pitchFamily="34" charset="0"/>
              <a:buChar char="•"/>
            </a:pPr>
            <a:r>
              <a:rPr lang="en-US" sz="900" b="1" dirty="0" err="1">
                <a:solidFill>
                  <a:schemeClr val="tx1"/>
                </a:solidFill>
              </a:rPr>
              <a:t>Blijf</a:t>
            </a:r>
            <a:r>
              <a:rPr lang="en-US" sz="900" b="1" dirty="0">
                <a:solidFill>
                  <a:schemeClr val="tx1"/>
                </a:solidFill>
              </a:rPr>
              <a:t> op de </a:t>
            </a:r>
            <a:r>
              <a:rPr lang="en-US" sz="900" b="1" dirty="0" err="1">
                <a:solidFill>
                  <a:schemeClr val="tx1"/>
                </a:solidFill>
              </a:rPr>
              <a:t>Hoogte</a:t>
            </a:r>
            <a:r>
              <a:rPr lang="en-US" sz="900" b="1" dirty="0">
                <a:solidFill>
                  <a:schemeClr val="tx1"/>
                </a:solidFill>
              </a:rPr>
              <a:t> van Trends:</a:t>
            </a:r>
            <a:r>
              <a:rPr lang="en-US" sz="900" dirty="0">
                <a:solidFill>
                  <a:schemeClr val="tx1"/>
                </a:solidFill>
              </a:rPr>
              <a:t> </a:t>
            </a:r>
            <a:r>
              <a:rPr lang="en-US" sz="900" dirty="0" err="1">
                <a:solidFill>
                  <a:schemeClr val="tx1"/>
                </a:solidFill>
              </a:rPr>
              <a:t>Volg</a:t>
            </a:r>
            <a:r>
              <a:rPr lang="en-US" sz="900" dirty="0">
                <a:solidFill>
                  <a:schemeClr val="tx1"/>
                </a:solidFill>
              </a:rPr>
              <a:t> de </a:t>
            </a:r>
            <a:r>
              <a:rPr lang="en-US" sz="900" dirty="0" err="1">
                <a:solidFill>
                  <a:schemeClr val="tx1"/>
                </a:solidFill>
              </a:rPr>
              <a:t>marktontwikkelingen</a:t>
            </a:r>
            <a:r>
              <a:rPr lang="en-US" sz="900" dirty="0">
                <a:solidFill>
                  <a:schemeClr val="tx1"/>
                </a:solidFill>
              </a:rPr>
              <a:t> </a:t>
            </a:r>
            <a:r>
              <a:rPr lang="en-US" sz="900" dirty="0" err="1">
                <a:solidFill>
                  <a:schemeClr val="tx1"/>
                </a:solidFill>
              </a:rPr>
              <a:t>en</a:t>
            </a:r>
            <a:r>
              <a:rPr lang="en-US" sz="900" dirty="0">
                <a:solidFill>
                  <a:schemeClr val="tx1"/>
                </a:solidFill>
              </a:rPr>
              <a:t> pas je </a:t>
            </a:r>
            <a:r>
              <a:rPr lang="en-US" sz="900" dirty="0" err="1">
                <a:solidFill>
                  <a:schemeClr val="tx1"/>
                </a:solidFill>
              </a:rPr>
              <a:t>aanbod</a:t>
            </a:r>
            <a:r>
              <a:rPr lang="en-US" sz="900" dirty="0">
                <a:solidFill>
                  <a:schemeClr val="tx1"/>
                </a:solidFill>
              </a:rPr>
              <a:t> </a:t>
            </a:r>
            <a:r>
              <a:rPr lang="en-US" sz="900" dirty="0" err="1">
                <a:solidFill>
                  <a:schemeClr val="tx1"/>
                </a:solidFill>
              </a:rPr>
              <a:t>aan</a:t>
            </a:r>
            <a:r>
              <a:rPr lang="en-US" sz="900" dirty="0">
                <a:solidFill>
                  <a:schemeClr val="tx1"/>
                </a:solidFill>
              </a:rPr>
              <a:t>.</a:t>
            </a:r>
          </a:p>
          <a:p>
            <a:pPr indent="-228600" algn="l">
              <a:lnSpc>
                <a:spcPct val="110000"/>
              </a:lnSpc>
              <a:buFont typeface="Arial" panose="020B0604020202020204" pitchFamily="34" charset="0"/>
              <a:buChar char="•"/>
            </a:pPr>
            <a:r>
              <a:rPr lang="en-US" sz="900" b="1" dirty="0">
                <a:solidFill>
                  <a:schemeClr val="tx1"/>
                </a:solidFill>
              </a:rPr>
              <a:t>Focus op </a:t>
            </a:r>
            <a:r>
              <a:rPr lang="en-US" sz="900" b="1" dirty="0" err="1">
                <a:solidFill>
                  <a:schemeClr val="tx1"/>
                </a:solidFill>
              </a:rPr>
              <a:t>Klantenservice</a:t>
            </a:r>
            <a:r>
              <a:rPr lang="en-US" sz="900" b="1" dirty="0">
                <a:solidFill>
                  <a:schemeClr val="tx1"/>
                </a:solidFill>
              </a:rPr>
              <a:t>:</a:t>
            </a:r>
            <a:r>
              <a:rPr lang="en-US" sz="900" dirty="0">
                <a:solidFill>
                  <a:schemeClr val="tx1"/>
                </a:solidFill>
              </a:rPr>
              <a:t> Zorg </a:t>
            </a:r>
            <a:r>
              <a:rPr lang="en-US" sz="900" dirty="0" err="1">
                <a:solidFill>
                  <a:schemeClr val="tx1"/>
                </a:solidFill>
              </a:rPr>
              <a:t>voor</a:t>
            </a:r>
            <a:r>
              <a:rPr lang="en-US" sz="900" dirty="0">
                <a:solidFill>
                  <a:schemeClr val="tx1"/>
                </a:solidFill>
              </a:rPr>
              <a:t> </a:t>
            </a:r>
            <a:r>
              <a:rPr lang="en-US" sz="900" dirty="0" err="1">
                <a:solidFill>
                  <a:schemeClr val="tx1"/>
                </a:solidFill>
              </a:rPr>
              <a:t>een</a:t>
            </a:r>
            <a:r>
              <a:rPr lang="en-US" sz="900" dirty="0">
                <a:solidFill>
                  <a:schemeClr val="tx1"/>
                </a:solidFill>
              </a:rPr>
              <a:t> </a:t>
            </a:r>
            <a:r>
              <a:rPr lang="en-US" sz="900" dirty="0" err="1">
                <a:solidFill>
                  <a:schemeClr val="tx1"/>
                </a:solidFill>
              </a:rPr>
              <a:t>uitstekende</a:t>
            </a:r>
            <a:r>
              <a:rPr lang="en-US" sz="900" dirty="0">
                <a:solidFill>
                  <a:schemeClr val="tx1"/>
                </a:solidFill>
              </a:rPr>
              <a:t> </a:t>
            </a:r>
            <a:r>
              <a:rPr lang="en-US" sz="900" dirty="0" err="1">
                <a:solidFill>
                  <a:schemeClr val="tx1"/>
                </a:solidFill>
              </a:rPr>
              <a:t>klantenservice</a:t>
            </a:r>
            <a:r>
              <a:rPr lang="en-US" sz="900" dirty="0">
                <a:solidFill>
                  <a:schemeClr val="tx1"/>
                </a:solidFill>
              </a:rPr>
              <a:t> om </a:t>
            </a:r>
            <a:r>
              <a:rPr lang="en-US" sz="900" dirty="0" err="1">
                <a:solidFill>
                  <a:schemeClr val="tx1"/>
                </a:solidFill>
              </a:rPr>
              <a:t>problemen</a:t>
            </a:r>
            <a:r>
              <a:rPr lang="en-US" sz="900" dirty="0">
                <a:solidFill>
                  <a:schemeClr val="tx1"/>
                </a:solidFill>
              </a:rPr>
              <a:t> </a:t>
            </a:r>
            <a:r>
              <a:rPr lang="en-US" sz="900" dirty="0" err="1">
                <a:solidFill>
                  <a:schemeClr val="tx1"/>
                </a:solidFill>
              </a:rPr>
              <a:t>snel</a:t>
            </a:r>
            <a:r>
              <a:rPr lang="en-US" sz="900" dirty="0">
                <a:solidFill>
                  <a:schemeClr val="tx1"/>
                </a:solidFill>
              </a:rPr>
              <a:t> op </a:t>
            </a:r>
            <a:r>
              <a:rPr lang="en-US" sz="900" dirty="0" err="1">
                <a:solidFill>
                  <a:schemeClr val="tx1"/>
                </a:solidFill>
              </a:rPr>
              <a:t>te</a:t>
            </a:r>
            <a:r>
              <a:rPr lang="en-US" sz="900" dirty="0">
                <a:solidFill>
                  <a:schemeClr val="tx1"/>
                </a:solidFill>
              </a:rPr>
              <a:t> </a:t>
            </a:r>
            <a:r>
              <a:rPr lang="en-US" sz="900" dirty="0" err="1">
                <a:solidFill>
                  <a:schemeClr val="tx1"/>
                </a:solidFill>
              </a:rPr>
              <a:t>lossen</a:t>
            </a:r>
            <a:r>
              <a:rPr lang="en-US" sz="900" dirty="0">
                <a:solidFill>
                  <a:schemeClr val="tx1"/>
                </a:solidFill>
              </a:rPr>
              <a:t> </a:t>
            </a:r>
            <a:r>
              <a:rPr lang="en-US" sz="900" dirty="0" err="1">
                <a:solidFill>
                  <a:schemeClr val="tx1"/>
                </a:solidFill>
              </a:rPr>
              <a:t>en</a:t>
            </a:r>
            <a:r>
              <a:rPr lang="en-US" sz="900" dirty="0">
                <a:solidFill>
                  <a:schemeClr val="tx1"/>
                </a:solidFill>
              </a:rPr>
              <a:t> </a:t>
            </a:r>
            <a:r>
              <a:rPr lang="en-US" sz="900" dirty="0" err="1">
                <a:solidFill>
                  <a:schemeClr val="tx1"/>
                </a:solidFill>
              </a:rPr>
              <a:t>klantloyaliteit</a:t>
            </a:r>
            <a:r>
              <a:rPr lang="en-US" sz="900" dirty="0">
                <a:solidFill>
                  <a:schemeClr val="tx1"/>
                </a:solidFill>
              </a:rPr>
              <a:t> </a:t>
            </a:r>
            <a:r>
              <a:rPr lang="en-US" sz="900" dirty="0" err="1">
                <a:solidFill>
                  <a:schemeClr val="tx1"/>
                </a:solidFill>
              </a:rPr>
              <a:t>te</a:t>
            </a:r>
            <a:r>
              <a:rPr lang="en-US" sz="900" dirty="0">
                <a:solidFill>
                  <a:schemeClr val="tx1"/>
                </a:solidFill>
              </a:rPr>
              <a:t> </a:t>
            </a:r>
            <a:r>
              <a:rPr lang="en-US" sz="900" dirty="0" err="1">
                <a:solidFill>
                  <a:schemeClr val="tx1"/>
                </a:solidFill>
              </a:rPr>
              <a:t>bevorderen</a:t>
            </a:r>
            <a:r>
              <a:rPr lang="en-US" sz="900" dirty="0">
                <a:solidFill>
                  <a:schemeClr val="tx1"/>
                </a:solidFill>
              </a:rPr>
              <a:t>.</a:t>
            </a:r>
          </a:p>
          <a:p>
            <a:pPr indent="-228600" algn="l">
              <a:lnSpc>
                <a:spcPct val="110000"/>
              </a:lnSpc>
              <a:buFont typeface="Arial" panose="020B0604020202020204" pitchFamily="34" charset="0"/>
              <a:buChar char="•"/>
            </a:pPr>
            <a:endParaRPr lang="en-US" sz="600" dirty="0">
              <a:solidFill>
                <a:schemeClr val="tx1"/>
              </a:solidFill>
            </a:endParaRPr>
          </a:p>
        </p:txBody>
      </p:sp>
      <p:pic>
        <p:nvPicPr>
          <p:cNvPr id="2106" name="Picture 210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2108" name="Picture 210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181160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107"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4104">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098" name="Picture 2" descr="Beste Dropshipping Producten Oktober 2024">
            <a:extLst>
              <a:ext uri="{FF2B5EF4-FFF2-40B4-BE49-F238E27FC236}">
                <a16:creationId xmlns:a16="http://schemas.microsoft.com/office/drawing/2014/main" id="{5E85FCE3-B98B-2AD6-E6FA-CFFCA3C03D9C}"/>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tretch>
            <a:fillRect/>
          </a:stretch>
        </p:blipFill>
        <p:spPr bwMode="auto">
          <a:xfrm>
            <a:off x="280416" y="838737"/>
            <a:ext cx="11472469" cy="5764915"/>
          </a:xfrm>
          <a:prstGeom prst="roundRect">
            <a:avLst>
              <a:gd name="adj" fmla="val 5301"/>
            </a:avLst>
          </a:prstGeom>
          <a:noFill/>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7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 name="Rectangle 11">
            <a:extLst>
              <a:ext uri="{FF2B5EF4-FFF2-40B4-BE49-F238E27FC236}">
                <a16:creationId xmlns:a16="http://schemas.microsoft.com/office/drawing/2014/main" id="{5D1C0F6D-5AB0-457D-A2E5-4B8E77E39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FD56A97F-536A-4D70-BE3C-46ED7477A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5">
            <a:extLst>
              <a:ext uri="{FF2B5EF4-FFF2-40B4-BE49-F238E27FC236}">
                <a16:creationId xmlns:a16="http://schemas.microsoft.com/office/drawing/2014/main" id="{C8F27DD5-AB09-4348-AEAE-38DD5BF3B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4159"/>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174ACD0-1426-7922-D6FC-794156B9FCE6}"/>
              </a:ext>
            </a:extLst>
          </p:cNvPr>
          <p:cNvSpPr>
            <a:spLocks noGrp="1"/>
          </p:cNvSpPr>
          <p:nvPr>
            <p:ph type="ctrTitle"/>
          </p:nvPr>
        </p:nvSpPr>
        <p:spPr>
          <a:xfrm>
            <a:off x="913776" y="643466"/>
            <a:ext cx="3418784" cy="4308475"/>
          </a:xfrm>
        </p:spPr>
        <p:txBody>
          <a:bodyPr vert="horz" lIns="91440" tIns="45720" rIns="91440" bIns="45720" rtlCol="0" anchor="t">
            <a:normAutofit/>
          </a:bodyPr>
          <a:lstStyle/>
          <a:p>
            <a:pPr algn="l"/>
            <a:r>
              <a:rPr lang="en-US" sz="4400"/>
              <a:t>Eigen pagina</a:t>
            </a:r>
          </a:p>
        </p:txBody>
      </p:sp>
      <p:sp>
        <p:nvSpPr>
          <p:cNvPr id="3" name="Ondertitel 2">
            <a:extLst>
              <a:ext uri="{FF2B5EF4-FFF2-40B4-BE49-F238E27FC236}">
                <a16:creationId xmlns:a16="http://schemas.microsoft.com/office/drawing/2014/main" id="{F01367F5-0F09-8700-A442-F57604EED293}"/>
              </a:ext>
            </a:extLst>
          </p:cNvPr>
          <p:cNvSpPr>
            <a:spLocks noGrp="1"/>
          </p:cNvSpPr>
          <p:nvPr>
            <p:ph type="subTitle" idx="1"/>
          </p:nvPr>
        </p:nvSpPr>
        <p:spPr>
          <a:xfrm>
            <a:off x="4654295" y="643466"/>
            <a:ext cx="6623305" cy="4308476"/>
          </a:xfrm>
        </p:spPr>
        <p:txBody>
          <a:bodyPr vert="horz" lIns="91440" tIns="45720" rIns="91440" bIns="45720" rtlCol="0">
            <a:normAutofit/>
          </a:bodyPr>
          <a:lstStyle/>
          <a:p>
            <a:pPr indent="-228600" algn="l">
              <a:buFont typeface="Arial" panose="020B0604020202020204" pitchFamily="34" charset="0"/>
              <a:buChar char="•"/>
            </a:pPr>
            <a:r>
              <a:rPr lang="en-US" sz="1800">
                <a:solidFill>
                  <a:schemeClr val="tx1"/>
                </a:solidFill>
              </a:rPr>
              <a:t>Hobby’s Dylan: basketbal, gamen, bakken</a:t>
            </a:r>
          </a:p>
          <a:p>
            <a:pPr indent="-228600" algn="l">
              <a:buFont typeface="Arial" panose="020B0604020202020204" pitchFamily="34" charset="0"/>
              <a:buChar char="•"/>
            </a:pPr>
            <a:r>
              <a:rPr lang="en-US" sz="1800">
                <a:solidFill>
                  <a:schemeClr val="tx1"/>
                </a:solidFill>
              </a:rPr>
              <a:t>Hobby’s Enes: voetbal, slapen, eten.</a:t>
            </a:r>
          </a:p>
          <a:p>
            <a:pPr indent="-228600" algn="l">
              <a:buFont typeface="Arial" panose="020B0604020202020204" pitchFamily="34" charset="0"/>
              <a:buChar char="•"/>
            </a:pPr>
            <a:r>
              <a:rPr lang="en-US" sz="1800">
                <a:solidFill>
                  <a:schemeClr val="tx1"/>
                </a:solidFill>
              </a:rPr>
              <a:t>Leeftijd Enes: 15</a:t>
            </a:r>
          </a:p>
          <a:p>
            <a:pPr indent="-228600" algn="l">
              <a:buFont typeface="Arial" panose="020B0604020202020204" pitchFamily="34" charset="0"/>
              <a:buChar char="•"/>
            </a:pPr>
            <a:r>
              <a:rPr lang="en-US" sz="1800">
                <a:solidFill>
                  <a:schemeClr val="tx1"/>
                </a:solidFill>
              </a:rPr>
              <a:t>Leeftijd Dylan: 15</a:t>
            </a:r>
          </a:p>
          <a:p>
            <a:pPr indent="-228600" algn="l">
              <a:buFont typeface="Arial" panose="020B0604020202020204" pitchFamily="34" charset="0"/>
              <a:buChar char="•"/>
            </a:pPr>
            <a:r>
              <a:rPr lang="en-US" sz="1800">
                <a:solidFill>
                  <a:schemeClr val="tx1"/>
                </a:solidFill>
              </a:rPr>
              <a:t>Games Enes: Fifa en Gta</a:t>
            </a:r>
          </a:p>
          <a:p>
            <a:pPr indent="-228600" algn="l">
              <a:buFont typeface="Arial" panose="020B0604020202020204" pitchFamily="34" charset="0"/>
              <a:buChar char="•"/>
            </a:pPr>
            <a:r>
              <a:rPr lang="en-US" sz="1800">
                <a:solidFill>
                  <a:schemeClr val="tx1"/>
                </a:solidFill>
              </a:rPr>
              <a:t>Games Dylan: Nba 2k, fifa, Gta en fortnite</a:t>
            </a:r>
          </a:p>
          <a:p>
            <a:pPr indent="-228600" algn="l">
              <a:buFont typeface="Arial" panose="020B0604020202020204" pitchFamily="34" charset="0"/>
              <a:buChar char="•"/>
            </a:pPr>
            <a:endParaRPr lang="en-US" sz="1800">
              <a:solidFill>
                <a:schemeClr val="tx1"/>
              </a:solidFill>
            </a:endParaRPr>
          </a:p>
        </p:txBody>
      </p:sp>
      <p:pic>
        <p:nvPicPr>
          <p:cNvPr id="13" name="Picture 17">
            <a:extLst>
              <a:ext uri="{FF2B5EF4-FFF2-40B4-BE49-F238E27FC236}">
                <a16:creationId xmlns:a16="http://schemas.microsoft.com/office/drawing/2014/main" id="{522BA091-022A-4EB4-BBA0-0309BF5F9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9187"/>
          <a:stretch/>
        </p:blipFill>
        <p:spPr>
          <a:xfrm>
            <a:off x="0" y="5430644"/>
            <a:ext cx="12192000" cy="1427356"/>
          </a:xfrm>
          <a:prstGeom prst="rect">
            <a:avLst/>
          </a:prstGeom>
        </p:spPr>
      </p:pic>
    </p:spTree>
    <p:extLst>
      <p:ext uri="{BB962C8B-B14F-4D97-AF65-F5344CB8AC3E}">
        <p14:creationId xmlns:p14="http://schemas.microsoft.com/office/powerpoint/2010/main" val="19267102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elijkbenige driehoek 16">
            <a:extLst>
              <a:ext uri="{FF2B5EF4-FFF2-40B4-BE49-F238E27FC236}">
                <a16:creationId xmlns:a16="http://schemas.microsoft.com/office/drawing/2014/main" id="{60510037-85AD-A62F-F3AC-D82F8D357291}"/>
              </a:ext>
            </a:extLst>
          </p:cNvPr>
          <p:cNvSpPr/>
          <p:nvPr/>
        </p:nvSpPr>
        <p:spPr>
          <a:xfrm>
            <a:off x="1629558" y="31414"/>
            <a:ext cx="9386389" cy="152810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hthoek 13">
            <a:extLst>
              <a:ext uri="{FF2B5EF4-FFF2-40B4-BE49-F238E27FC236}">
                <a16:creationId xmlns:a16="http://schemas.microsoft.com/office/drawing/2014/main" id="{7E430B52-AD03-E899-B66A-1A4E442FDBFA}"/>
              </a:ext>
            </a:extLst>
          </p:cNvPr>
          <p:cNvSpPr/>
          <p:nvPr/>
        </p:nvSpPr>
        <p:spPr>
          <a:xfrm>
            <a:off x="1641104" y="1561933"/>
            <a:ext cx="4457368" cy="1549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kstvak 2">
            <a:extLst>
              <a:ext uri="{FF2B5EF4-FFF2-40B4-BE49-F238E27FC236}">
                <a16:creationId xmlns:a16="http://schemas.microsoft.com/office/drawing/2014/main" id="{559B39E2-9155-198C-73A4-2A4523F93B4D}"/>
              </a:ext>
            </a:extLst>
          </p:cNvPr>
          <p:cNvSpPr txBox="1"/>
          <p:nvPr/>
        </p:nvSpPr>
        <p:spPr>
          <a:xfrm>
            <a:off x="2011378" y="1663914"/>
            <a:ext cx="3752114" cy="1277273"/>
          </a:xfrm>
          <a:prstGeom prst="rect">
            <a:avLst/>
          </a:prstGeom>
          <a:noFill/>
        </p:spPr>
        <p:txBody>
          <a:bodyPr wrap="square" rtlCol="0">
            <a:spAutoFit/>
          </a:bodyPr>
          <a:lstStyle/>
          <a:p>
            <a:r>
              <a:rPr lang="nl-NL" sz="1100"/>
              <a:t>In  deze opdracht moeten we een website maken, eerst maken we een webdesign en daarna maken we hier een website van. Onze website gaat over </a:t>
            </a:r>
            <a:r>
              <a:rPr lang="nl-NL" sz="1100" err="1"/>
              <a:t>dropshippen</a:t>
            </a:r>
            <a:r>
              <a:rPr lang="nl-NL" sz="1100"/>
              <a:t>. Wij hebben dit onderwerp gekozen, omdat veel mensen dit doen en omdat het vaak op platvormen, zoals </a:t>
            </a:r>
            <a:r>
              <a:rPr lang="nl-NL" sz="1100" err="1"/>
              <a:t>tiktok</a:t>
            </a:r>
            <a:r>
              <a:rPr lang="nl-NL" sz="1100"/>
              <a:t> en </a:t>
            </a:r>
            <a:r>
              <a:rPr lang="nl-NL" sz="1100" err="1"/>
              <a:t>youtube</a:t>
            </a:r>
            <a:r>
              <a:rPr lang="nl-NL" sz="1100"/>
              <a:t> te zien is.  Wij willen dat de website er ongeveer zo uit zal gaan zien. Dit is ons webdesign</a:t>
            </a:r>
          </a:p>
        </p:txBody>
      </p:sp>
      <p:sp>
        <p:nvSpPr>
          <p:cNvPr id="7" name="Rechthoek 6">
            <a:extLst>
              <a:ext uri="{FF2B5EF4-FFF2-40B4-BE49-F238E27FC236}">
                <a16:creationId xmlns:a16="http://schemas.microsoft.com/office/drawing/2014/main" id="{4C4AA594-E654-53A3-E57D-6E1591CF7A03}"/>
              </a:ext>
            </a:extLst>
          </p:cNvPr>
          <p:cNvSpPr/>
          <p:nvPr/>
        </p:nvSpPr>
        <p:spPr>
          <a:xfrm>
            <a:off x="1655872" y="3319396"/>
            <a:ext cx="4463125" cy="1548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a:extLst>
              <a:ext uri="{FF2B5EF4-FFF2-40B4-BE49-F238E27FC236}">
                <a16:creationId xmlns:a16="http://schemas.microsoft.com/office/drawing/2014/main" id="{956D5345-0442-3FE2-B52F-8E6A7280D5C2}"/>
              </a:ext>
            </a:extLst>
          </p:cNvPr>
          <p:cNvSpPr/>
          <p:nvPr/>
        </p:nvSpPr>
        <p:spPr>
          <a:xfrm>
            <a:off x="6990209" y="1559516"/>
            <a:ext cx="4031414" cy="1550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8">
            <a:extLst>
              <a:ext uri="{FF2B5EF4-FFF2-40B4-BE49-F238E27FC236}">
                <a16:creationId xmlns:a16="http://schemas.microsoft.com/office/drawing/2014/main" id="{E9A11F7B-E823-C0DF-9A4E-15759313537C}"/>
              </a:ext>
            </a:extLst>
          </p:cNvPr>
          <p:cNvSpPr/>
          <p:nvPr/>
        </p:nvSpPr>
        <p:spPr>
          <a:xfrm>
            <a:off x="6995132" y="3276564"/>
            <a:ext cx="4020815" cy="15488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9">
            <a:extLst>
              <a:ext uri="{FF2B5EF4-FFF2-40B4-BE49-F238E27FC236}">
                <a16:creationId xmlns:a16="http://schemas.microsoft.com/office/drawing/2014/main" id="{AF14A0C8-1702-A184-BEDB-7A7080D19BF7}"/>
              </a:ext>
            </a:extLst>
          </p:cNvPr>
          <p:cNvSpPr/>
          <p:nvPr/>
        </p:nvSpPr>
        <p:spPr>
          <a:xfrm>
            <a:off x="6987154" y="5060995"/>
            <a:ext cx="4028793" cy="13761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kstvak 11">
            <a:extLst>
              <a:ext uri="{FF2B5EF4-FFF2-40B4-BE49-F238E27FC236}">
                <a16:creationId xmlns:a16="http://schemas.microsoft.com/office/drawing/2014/main" id="{8AC8AEEA-F4E7-43DA-08F5-DFB4B3ECB038}"/>
              </a:ext>
            </a:extLst>
          </p:cNvPr>
          <p:cNvSpPr txBox="1"/>
          <p:nvPr/>
        </p:nvSpPr>
        <p:spPr>
          <a:xfrm>
            <a:off x="7106881" y="1883888"/>
            <a:ext cx="3819737" cy="954107"/>
          </a:xfrm>
          <a:prstGeom prst="rect">
            <a:avLst/>
          </a:prstGeom>
          <a:noFill/>
        </p:spPr>
        <p:txBody>
          <a:bodyPr wrap="square" rtlCol="0">
            <a:spAutoFit/>
          </a:bodyPr>
          <a:lstStyle/>
          <a:p>
            <a:r>
              <a:rPr lang="nl-NL" sz="1400"/>
              <a:t>Wij moesten een verslag over prins2 en scrum maken. Hierin legde we uit hoe deze methodes werkte en hoe je deze het best kon gebruiken.</a:t>
            </a:r>
          </a:p>
        </p:txBody>
      </p:sp>
      <p:sp>
        <p:nvSpPr>
          <p:cNvPr id="5" name="Rechthoek 4">
            <a:extLst>
              <a:ext uri="{FF2B5EF4-FFF2-40B4-BE49-F238E27FC236}">
                <a16:creationId xmlns:a16="http://schemas.microsoft.com/office/drawing/2014/main" id="{319E6174-AEA8-8FA1-0651-263DDC80DDBE}"/>
              </a:ext>
            </a:extLst>
          </p:cNvPr>
          <p:cNvSpPr/>
          <p:nvPr/>
        </p:nvSpPr>
        <p:spPr>
          <a:xfrm>
            <a:off x="1653381" y="5056615"/>
            <a:ext cx="4465616" cy="1380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kstvak 12">
            <a:extLst>
              <a:ext uri="{FF2B5EF4-FFF2-40B4-BE49-F238E27FC236}">
                <a16:creationId xmlns:a16="http://schemas.microsoft.com/office/drawing/2014/main" id="{34C0632E-07C1-B74D-7A81-80AD01C6D25C}"/>
              </a:ext>
            </a:extLst>
          </p:cNvPr>
          <p:cNvSpPr txBox="1"/>
          <p:nvPr/>
        </p:nvSpPr>
        <p:spPr>
          <a:xfrm>
            <a:off x="5482936" y="563779"/>
            <a:ext cx="21631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nl-NL" sz="3200">
                <a:cs typeface="Arial"/>
              </a:rPr>
              <a:t>Portfolio</a:t>
            </a:r>
          </a:p>
        </p:txBody>
      </p:sp>
    </p:spTree>
    <p:extLst>
      <p:ext uri="{BB962C8B-B14F-4D97-AF65-F5344CB8AC3E}">
        <p14:creationId xmlns:p14="http://schemas.microsoft.com/office/powerpoint/2010/main" val="895617758"/>
      </p:ext>
    </p:extLst>
  </p:cSld>
  <p:clrMapOvr>
    <a:masterClrMapping/>
  </p:clrMapOvr>
</p:sld>
</file>

<file path=ppt/theme/theme1.xml><?xml version="1.0" encoding="utf-8"?>
<a:theme xmlns:a="http://schemas.openxmlformats.org/drawingml/2006/main" name="Druppel">
  <a:themeElements>
    <a:clrScheme name="Druppel">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uppel">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uppel">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TM04033925[[fn=Druppel]]</Template>
  <TotalTime>46</TotalTime>
  <Words>605</Words>
  <Application>Microsoft Office PowerPoint</Application>
  <PresentationFormat>Breedbeeld</PresentationFormat>
  <Paragraphs>40</Paragraphs>
  <Slides>6</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6</vt:i4>
      </vt:variant>
    </vt:vector>
  </HeadingPairs>
  <TitlesOfParts>
    <vt:vector size="9" baseType="lpstr">
      <vt:lpstr>Arial</vt:lpstr>
      <vt:lpstr>Tw Cen MT</vt:lpstr>
      <vt:lpstr>Druppel</vt:lpstr>
      <vt:lpstr>PowerPoint-presentatie</vt:lpstr>
      <vt:lpstr>Dropshippen uitleg</vt:lpstr>
      <vt:lpstr>Dropshippen hoe doe ik dat?</vt:lpstr>
      <vt:lpstr>PowerPoint-presentatie</vt:lpstr>
      <vt:lpstr>Eigen pagina</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Dylan van der Ploeg</dc:creator>
  <cp:lastModifiedBy>Dylan van der Ploeg</cp:lastModifiedBy>
  <cp:revision>2</cp:revision>
  <dcterms:created xsi:type="dcterms:W3CDTF">2024-09-30T08:58:36Z</dcterms:created>
  <dcterms:modified xsi:type="dcterms:W3CDTF">2024-11-04T10:03:28Z</dcterms:modified>
</cp:coreProperties>
</file>