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8a9c97e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8a9c97e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8a9c97e6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8a9c97e6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8a9c97e6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8a9c97e6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8a9c97e6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8a9c97e6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905e4e3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905e4e3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to Streamlit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ADS</a:t>
            </a:r>
            <a:endParaRPr/>
          </a:p>
        </p:txBody>
      </p:sp>
      <p:pic>
        <p:nvPicPr>
          <p:cNvPr id="61" name="Google Shape;61;p13"/>
          <p:cNvPicPr preferRelativeResize="0"/>
          <p:nvPr/>
        </p:nvPicPr>
        <p:blipFill rotWithShape="1">
          <a:blip r:embed="rId3">
            <a:alphaModFix/>
          </a:blip>
          <a:srcRect b="13109" l="0" r="0" t="-3771"/>
          <a:stretch/>
        </p:blipFill>
        <p:spPr>
          <a:xfrm>
            <a:off x="68575" y="0"/>
            <a:ext cx="3310125" cy="1685275"/>
          </a:xfrm>
          <a:prstGeom prst="rect">
            <a:avLst/>
          </a:prstGeom>
          <a:noFill/>
          <a:ln>
            <a:noFill/>
          </a:ln>
        </p:spPr>
      </p:pic>
      <p:pic>
        <p:nvPicPr>
          <p:cNvPr id="62" name="Google Shape;62;p13"/>
          <p:cNvPicPr preferRelativeResize="0"/>
          <p:nvPr/>
        </p:nvPicPr>
        <p:blipFill>
          <a:blip r:embed="rId4">
            <a:alphaModFix/>
          </a:blip>
          <a:stretch>
            <a:fillRect/>
          </a:stretch>
        </p:blipFill>
        <p:spPr>
          <a:xfrm>
            <a:off x="5316125" y="80750"/>
            <a:ext cx="3690726" cy="2068100"/>
          </a:xfrm>
          <a:prstGeom prst="rect">
            <a:avLst/>
          </a:prstGeom>
          <a:noFill/>
          <a:ln>
            <a:noFill/>
          </a:ln>
        </p:spPr>
      </p:pic>
      <p:pic>
        <p:nvPicPr>
          <p:cNvPr id="63" name="Google Shape;63;p13"/>
          <p:cNvPicPr preferRelativeResize="0"/>
          <p:nvPr/>
        </p:nvPicPr>
        <p:blipFill>
          <a:blip r:embed="rId5">
            <a:alphaModFix/>
          </a:blip>
          <a:stretch>
            <a:fillRect/>
          </a:stretch>
        </p:blipFill>
        <p:spPr>
          <a:xfrm>
            <a:off x="6299655" y="3473000"/>
            <a:ext cx="2707197" cy="152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Streamlit?</a:t>
            </a:r>
            <a:endParaRPr/>
          </a:p>
        </p:txBody>
      </p:sp>
      <p:sp>
        <p:nvSpPr>
          <p:cNvPr id="69" name="Google Shape;69;p14"/>
          <p:cNvSpPr txBox="1"/>
          <p:nvPr>
            <p:ph idx="1" type="body"/>
          </p:nvPr>
        </p:nvSpPr>
        <p:spPr>
          <a:xfrm>
            <a:off x="311700" y="1058225"/>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Streamlit is an open-source Python library that makes it easy to create web applications for machine learning and data science projects. It allows you to create interactive web apps using simple Python scripts. </a:t>
            </a:r>
            <a:endParaRPr/>
          </a:p>
          <a:p>
            <a:pPr indent="0" lvl="0" marL="457200" rtl="0" algn="l">
              <a:spcBef>
                <a:spcPts val="1200"/>
              </a:spcBef>
              <a:spcAft>
                <a:spcPts val="0"/>
              </a:spcAft>
              <a:buNone/>
            </a:pPr>
            <a:r>
              <a:rPr lang="en" sz="2000" u="sng"/>
              <a:t>Streamlit Scripts:</a:t>
            </a:r>
            <a:endParaRPr sz="2000" u="sng"/>
          </a:p>
          <a:p>
            <a:pPr indent="-342900" lvl="0" marL="457200" rtl="0" algn="l">
              <a:spcBef>
                <a:spcPts val="1200"/>
              </a:spcBef>
              <a:spcAft>
                <a:spcPts val="0"/>
              </a:spcAft>
              <a:buSzPts val="1800"/>
              <a:buChar char="-"/>
            </a:pPr>
            <a:r>
              <a:rPr lang="en"/>
              <a:t>A Streamlit script is a Python script that uses Streamlit's API to define the layout and behavior of a web application. It typically contains a series of Streamlit commands that create and configure interactive elements such as sliders, buttons, and plots.</a:t>
            </a:r>
            <a:endParaRPr/>
          </a:p>
          <a:p>
            <a:pPr indent="0" lvl="0" marL="0" rtl="0" algn="l">
              <a:spcBef>
                <a:spcPts val="1200"/>
              </a:spcBef>
              <a:spcAft>
                <a:spcPts val="1200"/>
              </a:spcAft>
              <a:buNone/>
            </a:pPr>
            <a:r>
              <a:t/>
            </a:r>
            <a:endParaRPr/>
          </a:p>
        </p:txBody>
      </p:sp>
      <p:pic>
        <p:nvPicPr>
          <p:cNvPr id="70" name="Google Shape;70;p14"/>
          <p:cNvPicPr preferRelativeResize="0"/>
          <p:nvPr/>
        </p:nvPicPr>
        <p:blipFill>
          <a:blip r:embed="rId3">
            <a:alphaModFix/>
          </a:blip>
          <a:stretch>
            <a:fillRect/>
          </a:stretch>
        </p:blipFill>
        <p:spPr>
          <a:xfrm>
            <a:off x="6181325" y="3570350"/>
            <a:ext cx="2793525" cy="146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Elements of Streamlit</a:t>
            </a:r>
            <a:endParaRPr/>
          </a:p>
        </p:txBody>
      </p:sp>
      <p:sp>
        <p:nvSpPr>
          <p:cNvPr id="76" name="Google Shape;76;p15"/>
          <p:cNvSpPr txBox="1"/>
          <p:nvPr>
            <p:ph idx="1" type="body"/>
          </p:nvPr>
        </p:nvSpPr>
        <p:spPr>
          <a:xfrm>
            <a:off x="311700" y="1149725"/>
            <a:ext cx="8520600" cy="55275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2374"/>
              <a:t>Widgets: </a:t>
            </a:r>
            <a:endParaRPr sz="2374"/>
          </a:p>
          <a:p>
            <a:pPr indent="-322847" lvl="0" marL="457200" rtl="0" algn="l">
              <a:spcBef>
                <a:spcPts val="1200"/>
              </a:spcBef>
              <a:spcAft>
                <a:spcPts val="0"/>
              </a:spcAft>
              <a:buSzPct val="100000"/>
              <a:buChar char="-"/>
            </a:pPr>
            <a:r>
              <a:rPr lang="en" sz="2374"/>
              <a:t>Interactive elements that allow users to interact with a Streamlit app. Examples of widgets include sliders, buttons, checkboxes, and text inputs. Widgets can be used to input data, control the behavior of the app, and display output.</a:t>
            </a:r>
            <a:endParaRPr sz="2374"/>
          </a:p>
          <a:p>
            <a:pPr indent="0" lvl="0" marL="0" rtl="0" algn="l">
              <a:spcBef>
                <a:spcPts val="1200"/>
              </a:spcBef>
              <a:spcAft>
                <a:spcPts val="0"/>
              </a:spcAft>
              <a:buNone/>
            </a:pPr>
            <a:r>
              <a:rPr lang="en" sz="2374"/>
              <a:t>DataFrame: </a:t>
            </a:r>
            <a:endParaRPr sz="2374"/>
          </a:p>
          <a:p>
            <a:pPr indent="-322847" lvl="0" marL="457200" rtl="0" algn="l">
              <a:spcBef>
                <a:spcPts val="1200"/>
              </a:spcBef>
              <a:spcAft>
                <a:spcPts val="0"/>
              </a:spcAft>
              <a:buSzPct val="100000"/>
              <a:buChar char="-"/>
            </a:pPr>
            <a:r>
              <a:rPr lang="en" sz="2374"/>
              <a:t>A tabular data structure used in Streamlit to represent data. It is similar to a spreadsheet or a database table, with rows and columns. DataFrames can be created from various sources such as CSV files, Excel files, or Python data structures.</a:t>
            </a:r>
            <a:endParaRPr sz="2374"/>
          </a:p>
          <a:p>
            <a:pPr indent="0" lvl="0" marL="0" rtl="0" algn="l">
              <a:spcBef>
                <a:spcPts val="1200"/>
              </a:spcBef>
              <a:spcAft>
                <a:spcPts val="0"/>
              </a:spcAft>
              <a:buNone/>
            </a:pPr>
            <a:r>
              <a:rPr lang="en" sz="2374"/>
              <a:t>St.cache: </a:t>
            </a:r>
            <a:endParaRPr sz="2374"/>
          </a:p>
          <a:p>
            <a:pPr indent="-322847" lvl="0" marL="457200" rtl="0" algn="l">
              <a:spcBef>
                <a:spcPts val="1200"/>
              </a:spcBef>
              <a:spcAft>
                <a:spcPts val="0"/>
              </a:spcAft>
              <a:buSzPct val="100000"/>
              <a:buChar char="-"/>
            </a:pPr>
            <a:r>
              <a:rPr lang="en" sz="2374"/>
              <a:t>A decorator provided by Streamlit that allows you to cache the results of a function. This can be useful for expensive computations or data loading operations, as it allows the app to reuse the cached results instead of recalculating them every time the app is rerun.</a:t>
            </a:r>
            <a:endParaRPr sz="2374"/>
          </a:p>
          <a:p>
            <a:pPr indent="0" lvl="0" marL="0" rtl="0" algn="l">
              <a:spcBef>
                <a:spcPts val="1200"/>
              </a:spcBef>
              <a:spcAft>
                <a:spcPts val="0"/>
              </a:spcAft>
              <a:buNone/>
            </a:pPr>
            <a:r>
              <a:t/>
            </a:r>
            <a:endParaRPr sz="2374"/>
          </a:p>
          <a:p>
            <a:pPr indent="0" lvl="0" marL="0" rtl="0" algn="l">
              <a:spcBef>
                <a:spcPts val="1200"/>
              </a:spcBef>
              <a:spcAft>
                <a:spcPts val="0"/>
              </a:spcAft>
              <a:buNone/>
            </a:pPr>
            <a:r>
              <a:t/>
            </a:r>
            <a:endParaRPr sz="2374"/>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Elements of Streamlit (Continued)</a:t>
            </a:r>
            <a:endParaRPr/>
          </a:p>
          <a:p>
            <a:pPr indent="0" lvl="0" marL="0" rtl="0" algn="l">
              <a:spcBef>
                <a:spcPts val="0"/>
              </a:spcBef>
              <a:spcAft>
                <a:spcPts val="0"/>
              </a:spcAft>
              <a:buNone/>
            </a:pPr>
            <a:r>
              <a:t/>
            </a:r>
            <a:endParaRPr/>
          </a:p>
        </p:txBody>
      </p:sp>
      <p:sp>
        <p:nvSpPr>
          <p:cNvPr id="82" name="Google Shape;82;p16"/>
          <p:cNvSpPr txBox="1"/>
          <p:nvPr>
            <p:ph idx="1" type="body"/>
          </p:nvPr>
        </p:nvSpPr>
        <p:spPr>
          <a:xfrm>
            <a:off x="311700" y="1171600"/>
            <a:ext cx="8520600" cy="4769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Markdown:</a:t>
            </a:r>
            <a:endParaRPr/>
          </a:p>
          <a:p>
            <a:pPr indent="-325755" lvl="0" marL="457200" rtl="0" algn="l">
              <a:spcBef>
                <a:spcPts val="1200"/>
              </a:spcBef>
              <a:spcAft>
                <a:spcPts val="0"/>
              </a:spcAft>
              <a:buSzPct val="100000"/>
              <a:buChar char="-"/>
            </a:pPr>
            <a:r>
              <a:rPr lang="en"/>
              <a:t>A lightweight markup language that allows you to format text in Streamlit apps. You can use Markdown to create headings, lists, links, and other text formatting in your app's interface.</a:t>
            </a:r>
            <a:endParaRPr/>
          </a:p>
          <a:p>
            <a:pPr indent="0" lvl="0" marL="0" rtl="0" algn="l">
              <a:spcBef>
                <a:spcPts val="1200"/>
              </a:spcBef>
              <a:spcAft>
                <a:spcPts val="0"/>
              </a:spcAft>
              <a:buNone/>
            </a:pPr>
            <a:r>
              <a:rPr lang="en"/>
              <a:t>Callbacks: </a:t>
            </a:r>
            <a:endParaRPr/>
          </a:p>
          <a:p>
            <a:pPr indent="-325755" lvl="0" marL="457200" rtl="0" algn="l">
              <a:spcBef>
                <a:spcPts val="1200"/>
              </a:spcBef>
              <a:spcAft>
                <a:spcPts val="0"/>
              </a:spcAft>
              <a:buSzPct val="100000"/>
              <a:buChar char="-"/>
            </a:pPr>
            <a:r>
              <a:rPr lang="en"/>
              <a:t>Functions that are called in response to user interactions with a Streamlit app. For example, you can define a callback function that is called when a button is clicked, allowing you to update the app's state or perform other actions based on the user's input.</a:t>
            </a:r>
            <a:endParaRPr/>
          </a:p>
          <a:p>
            <a:pPr indent="0" lvl="0" marL="0" rtl="0" algn="l">
              <a:spcBef>
                <a:spcPts val="1200"/>
              </a:spcBef>
              <a:spcAft>
                <a:spcPts val="0"/>
              </a:spcAft>
              <a:buNone/>
            </a:pPr>
            <a:r>
              <a:rPr lang="en"/>
              <a:t>Session State: </a:t>
            </a:r>
            <a:endParaRPr/>
          </a:p>
          <a:p>
            <a:pPr indent="-325755" lvl="0" marL="457200" rtl="0" algn="l">
              <a:spcBef>
                <a:spcPts val="1200"/>
              </a:spcBef>
              <a:spcAft>
                <a:spcPts val="0"/>
              </a:spcAft>
              <a:buSzPct val="100000"/>
              <a:buChar char="-"/>
            </a:pPr>
            <a:r>
              <a:rPr lang="en"/>
              <a:t>Allows you to store and access information across different sessions of a Streamlit app. This can be useful for storing user preferences or maintaining the state of the app between different interactions. Think of Session State as a memory bank that seamlessly shares variables between reruns for each user session, ensuring a smooth, interference-free user experience.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Essential Syntax</a:t>
            </a:r>
            <a:endParaRPr/>
          </a:p>
        </p:txBody>
      </p:sp>
      <p:sp>
        <p:nvSpPr>
          <p:cNvPr id="88" name="Google Shape;88;p17"/>
          <p:cNvSpPr txBox="1"/>
          <p:nvPr>
            <p:ph idx="1" type="body"/>
          </p:nvPr>
        </p:nvSpPr>
        <p:spPr>
          <a:xfrm>
            <a:off x="311700" y="1171600"/>
            <a:ext cx="8520600" cy="3734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Importing Streamlit: </a:t>
            </a:r>
            <a:r>
              <a:rPr lang="en"/>
              <a:t>To use Streamlit, you need to import it at the beginning of your Python script:		 </a:t>
            </a:r>
            <a:r>
              <a:rPr lang="en">
                <a:highlight>
                  <a:srgbClr val="FFFF00"/>
                </a:highlight>
              </a:rPr>
              <a:t>import streamlit as st</a:t>
            </a:r>
            <a:endParaRPr>
              <a:highlight>
                <a:srgbClr val="FFFF00"/>
              </a:highlight>
            </a:endParaRPr>
          </a:p>
          <a:p>
            <a:pPr indent="0" lvl="0" marL="0" rtl="0" algn="l">
              <a:spcBef>
                <a:spcPts val="1200"/>
              </a:spcBef>
              <a:spcAft>
                <a:spcPts val="0"/>
              </a:spcAft>
              <a:buNone/>
            </a:pPr>
            <a:r>
              <a:rPr lang="en"/>
              <a:t>Displaying Text or DataFrame: You can display text or data frame in your Streamlit app using </a:t>
            </a:r>
            <a:r>
              <a:rPr lang="en">
                <a:highlight>
                  <a:srgbClr val="FFFF00"/>
                </a:highlight>
              </a:rPr>
              <a:t>st.write(“String”):</a:t>
            </a:r>
            <a:r>
              <a:rPr lang="en"/>
              <a:t> or </a:t>
            </a:r>
            <a:r>
              <a:rPr lang="en">
                <a:highlight>
                  <a:srgbClr val="FFFF00"/>
                </a:highlight>
              </a:rPr>
              <a:t>st.write(df): </a:t>
            </a:r>
            <a:r>
              <a:rPr lang="en"/>
              <a:t> </a:t>
            </a:r>
            <a:endParaRPr/>
          </a:p>
          <a:p>
            <a:pPr indent="0" lvl="0" marL="0" rtl="0" algn="l">
              <a:spcBef>
                <a:spcPts val="1200"/>
              </a:spcBef>
              <a:spcAft>
                <a:spcPts val="0"/>
              </a:spcAft>
              <a:buClr>
                <a:schemeClr val="dk1"/>
              </a:buClr>
              <a:buSzPct val="61111"/>
              <a:buFont typeface="Arial"/>
              <a:buNone/>
            </a:pPr>
            <a:r>
              <a:rPr lang="en"/>
              <a:t>Displaying Headers: Headers can be displayed using </a:t>
            </a:r>
            <a:r>
              <a:rPr lang="en">
                <a:highlight>
                  <a:srgbClr val="FFFF00"/>
                </a:highlight>
              </a:rPr>
              <a:t>st.header(“String”)</a:t>
            </a:r>
            <a:r>
              <a:rPr lang="en"/>
              <a:t> and </a:t>
            </a:r>
            <a:r>
              <a:rPr lang="en">
                <a:highlight>
                  <a:srgbClr val="FFFF00"/>
                </a:highlight>
              </a:rPr>
              <a:t>st.subheader(“String”)</a:t>
            </a:r>
            <a:r>
              <a:rPr lang="en">
                <a:highlight>
                  <a:srgbClr val="FFFF00"/>
                </a:highlight>
              </a:rPr>
              <a:t>:</a:t>
            </a:r>
            <a:endParaRPr>
              <a:highlight>
                <a:srgbClr val="FFFF00"/>
              </a:highlight>
            </a:endParaRPr>
          </a:p>
          <a:p>
            <a:pPr indent="0" lvl="0" marL="0" rtl="0" algn="l">
              <a:spcBef>
                <a:spcPts val="1200"/>
              </a:spcBef>
              <a:spcAft>
                <a:spcPts val="0"/>
              </a:spcAft>
              <a:buClr>
                <a:schemeClr val="dk1"/>
              </a:buClr>
              <a:buSzPct val="61111"/>
              <a:buFont typeface="Arial"/>
              <a:buNone/>
            </a:pPr>
            <a:r>
              <a:rPr lang="en"/>
              <a:t>Displaying Widgets: Streamlit provides various widgets for user interaction, such as sliders, buttons, and text inputs. Here's an example of displaying a slider: </a:t>
            </a:r>
            <a:r>
              <a:rPr lang="en">
                <a:highlight>
                  <a:srgbClr val="FFFF00"/>
                </a:highlight>
              </a:rPr>
              <a:t>number = st.slider("Select a number", 0, 100, 50)</a:t>
            </a:r>
            <a:endParaRPr>
              <a:highlight>
                <a:srgbClr val="FFFF00"/>
              </a:highlight>
            </a:endParaRPr>
          </a:p>
          <a:p>
            <a:pPr indent="0" lvl="0" marL="0" rtl="0" algn="l">
              <a:spcBef>
                <a:spcPts val="1200"/>
              </a:spcBef>
              <a:spcAft>
                <a:spcPts val="0"/>
              </a:spcAft>
              <a:buNone/>
            </a:pPr>
            <a:r>
              <a:rPr lang="en"/>
              <a:t>Displaying Plots: You can display plots using libraries like Matplotlib: </a:t>
            </a:r>
            <a:endParaRPr/>
          </a:p>
          <a:p>
            <a:pPr indent="0" lvl="0" marL="0" rtl="0" algn="l">
              <a:spcBef>
                <a:spcPts val="1200"/>
              </a:spcBef>
              <a:spcAft>
                <a:spcPts val="0"/>
              </a:spcAft>
              <a:buNone/>
            </a:pPr>
            <a:r>
              <a:rPr lang="en">
                <a:highlight>
                  <a:srgbClr val="FFFF00"/>
                </a:highlight>
              </a:rPr>
              <a:t>import matplotlib.pyplot as plt</a:t>
            </a:r>
            <a:endParaRPr>
              <a:highlight>
                <a:srgbClr val="FFFF00"/>
              </a:highlight>
            </a:endParaRPr>
          </a:p>
          <a:p>
            <a:pPr indent="0" lvl="0" marL="0" rtl="0" algn="l">
              <a:spcBef>
                <a:spcPts val="1200"/>
              </a:spcBef>
              <a:spcAft>
                <a:spcPts val="0"/>
              </a:spcAft>
              <a:buNone/>
            </a:pPr>
            <a:r>
              <a:rPr lang="en">
                <a:highlight>
                  <a:srgbClr val="FFFF00"/>
                </a:highlight>
              </a:rPr>
              <a:t>plt.plot([1, 2, 3, 4])</a:t>
            </a:r>
            <a:endParaRPr>
              <a:highlight>
                <a:srgbClr val="FFFF00"/>
              </a:highlight>
            </a:endParaRPr>
          </a:p>
          <a:p>
            <a:pPr indent="0" lvl="0" marL="0" rtl="0" algn="l">
              <a:spcBef>
                <a:spcPts val="1200"/>
              </a:spcBef>
              <a:spcAft>
                <a:spcPts val="1200"/>
              </a:spcAft>
              <a:buNone/>
            </a:pPr>
            <a:r>
              <a:rPr lang="en">
                <a:highlight>
                  <a:srgbClr val="FFFF00"/>
                </a:highlight>
              </a:rPr>
              <a:t>st.pyplot(plt)</a:t>
            </a:r>
            <a:endParaRPr>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Essential Syntax (Continued)</a:t>
            </a:r>
            <a:endParaRPr/>
          </a:p>
        </p:txBody>
      </p:sp>
      <p:sp>
        <p:nvSpPr>
          <p:cNvPr id="94" name="Google Shape;94;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Running the App: To run your Streamlit app, use the streamlit run command followed by the name of your Python script in the terminal or command prompt:</a:t>
            </a:r>
            <a:endParaRPr/>
          </a:p>
          <a:p>
            <a:pPr indent="0" lvl="0" marL="0" rtl="0" algn="l">
              <a:spcBef>
                <a:spcPts val="1200"/>
              </a:spcBef>
              <a:spcAft>
                <a:spcPts val="0"/>
              </a:spcAft>
              <a:buNone/>
            </a:pPr>
            <a:r>
              <a:rPr lang="en">
                <a:highlight>
                  <a:srgbClr val="FFFF00"/>
                </a:highlight>
              </a:rPr>
              <a:t>streamlit run app.py</a:t>
            </a:r>
            <a:endParaRPr>
              <a:highlight>
                <a:srgbClr val="FFFF00"/>
              </a:highlight>
            </a:endParaRPr>
          </a:p>
          <a:p>
            <a:pPr indent="0" lvl="0" marL="0" rtl="0" algn="l">
              <a:spcBef>
                <a:spcPts val="1200"/>
              </a:spcBef>
              <a:spcAft>
                <a:spcPts val="0"/>
              </a:spcAft>
              <a:buNone/>
            </a:pPr>
            <a:r>
              <a:rPr lang="en"/>
              <a:t>Viewing the App: Streamlit will start a local development server and provide a URL where you can view your app in a web browser.</a:t>
            </a:r>
            <a:endParaRPr/>
          </a:p>
          <a:p>
            <a:pPr indent="0" lvl="0" marL="0" rtl="0" algn="l">
              <a:spcBef>
                <a:spcPts val="1200"/>
              </a:spcBef>
              <a:spcAft>
                <a:spcPts val="0"/>
              </a:spcAft>
              <a:buClr>
                <a:schemeClr val="dk1"/>
              </a:buClr>
              <a:buSzPts val="1100"/>
              <a:buFont typeface="Arial"/>
              <a:buNone/>
            </a:pPr>
            <a:r>
              <a:rPr lang="en"/>
              <a:t>These basic syntax concepts can help you get started with Streamlit and allow you to create simple yet interactive web applications!</a:t>
            </a:r>
            <a:endParaRPr/>
          </a:p>
          <a:p>
            <a:pPr indent="0" lvl="0" marL="0" rtl="0" algn="l">
              <a:spcBef>
                <a:spcPts val="1200"/>
              </a:spcBef>
              <a:spcAft>
                <a:spcPts val="1200"/>
              </a:spcAft>
              <a:buClr>
                <a:schemeClr val="dk1"/>
              </a:buClr>
              <a:buSzPts val="1100"/>
              <a:buFont typeface="Arial"/>
              <a:buNone/>
            </a:pPr>
            <a:r>
              <a:rPr lang="en"/>
              <a:t>**</a:t>
            </a:r>
            <a:r>
              <a:rPr lang="en"/>
              <a:t>To install streamlit, run the following in your terminal: </a:t>
            </a:r>
            <a:r>
              <a:rPr lang="en">
                <a:highlight>
                  <a:srgbClr val="FFFF00"/>
                </a:highlight>
              </a:rPr>
              <a:t>pip install streamlit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