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cebd24f0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cebd24f0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cebd24f0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cebd24f0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cebd24f0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bcebd24f0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cebd24f0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cebd24f0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2ed5c98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2ed5c98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5a20922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5a20922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ql-island.informatik.uni-kl.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SQL </a:t>
            </a:r>
            <a:r>
              <a:rPr lang="en"/>
              <a:t>(Structured Query Language)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UNCC A.D.S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SQL?</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SQL, is a programming language designed for managing and querying relational databases. It allows users to interact with databases to retrieve, manipulate, and manage data efficiently.</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comparison to other familiar coding languages:</a:t>
            </a:r>
            <a:endParaRPr/>
          </a:p>
        </p:txBody>
      </p:sp>
      <p:sp>
        <p:nvSpPr>
          <p:cNvPr id="290" name="Google Shape;290;p15"/>
          <p:cNvSpPr txBox="1"/>
          <p:nvPr>
            <p:ph idx="1" type="body"/>
          </p:nvPr>
        </p:nvSpPr>
        <p:spPr>
          <a:xfrm>
            <a:off x="1303800" y="1809325"/>
            <a:ext cx="6972900" cy="26745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050"/>
              <a:t>- Python: While Python is a general-purpose programming language, SQL is specialized for database management. Python can be used to interact with databases using libraries like SQLAlchemy, but SQL offers more specialized syntax for database operations.</a:t>
            </a:r>
            <a:endParaRPr sz="2050"/>
          </a:p>
          <a:p>
            <a:pPr indent="0" lvl="0" marL="0" rtl="0" algn="l">
              <a:spcBef>
                <a:spcPts val="1200"/>
              </a:spcBef>
              <a:spcAft>
                <a:spcPts val="0"/>
              </a:spcAft>
              <a:buNone/>
            </a:pPr>
            <a:r>
              <a:rPr lang="en" sz="2050"/>
              <a:t>- R: R is primarily used for statistical analysis and data visualization, whereas SQL focuses on database management and querying. However, R can connect to databases and execute SQL queries for data extraction and manipulation.</a:t>
            </a:r>
            <a:endParaRPr sz="2050"/>
          </a:p>
          <a:p>
            <a:pPr indent="0" lvl="0" marL="0" rtl="0" algn="l">
              <a:spcBef>
                <a:spcPts val="1200"/>
              </a:spcBef>
              <a:spcAft>
                <a:spcPts val="0"/>
              </a:spcAft>
              <a:buNone/>
            </a:pPr>
            <a:r>
              <a:rPr lang="en" sz="2050"/>
              <a:t>- Java: Java is an object-</a:t>
            </a:r>
            <a:r>
              <a:rPr lang="en" sz="2050"/>
              <a:t>oriented</a:t>
            </a:r>
            <a:r>
              <a:rPr lang="en" sz="2050"/>
              <a:t> programming language used for building applications, whereas SQL is specific to managing databases. Java applications often interact with databases using JDBC (Java Database Connectivity) to execute SQL queries and manipulate data.</a:t>
            </a:r>
            <a:endParaRPr sz="20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1" name="Google Shape;291;p15"/>
          <p:cNvSpPr txBox="1"/>
          <p:nvPr/>
        </p:nvSpPr>
        <p:spPr>
          <a:xfrm>
            <a:off x="1452675" y="3870900"/>
            <a:ext cx="68817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Overall, SQL is essential for anyone working with databases, providing a standardized language for data manipulation and management across different database platforms.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Functionality and Syntax: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7" name="Google Shape;297;p16"/>
          <p:cNvSpPr txBox="1"/>
          <p:nvPr>
            <p:ph idx="1" type="body"/>
          </p:nvPr>
        </p:nvSpPr>
        <p:spPr>
          <a:xfrm>
            <a:off x="1303800" y="1796275"/>
            <a:ext cx="7030500" cy="273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Basic commands such as SELECT, INSERT, UPDATE, DELETE. (Functionality is in the name)</a:t>
            </a:r>
            <a:endParaRPr/>
          </a:p>
          <a:p>
            <a:pPr indent="-311150" lvl="0" marL="457200" rtl="0" algn="l">
              <a:spcBef>
                <a:spcPts val="0"/>
              </a:spcBef>
              <a:spcAft>
                <a:spcPts val="0"/>
              </a:spcAft>
              <a:buSzPts val="1300"/>
              <a:buChar char="-"/>
            </a:pPr>
            <a:r>
              <a:rPr lang="en"/>
              <a:t>Creating and Manipulating Tables: Defining table structures, data types, constraints, and indexes.</a:t>
            </a:r>
            <a:endParaRPr/>
          </a:p>
          <a:p>
            <a:pPr indent="-311150" lvl="0" marL="457200" rtl="0" algn="l">
              <a:spcBef>
                <a:spcPts val="0"/>
              </a:spcBef>
              <a:spcAft>
                <a:spcPts val="0"/>
              </a:spcAft>
              <a:buSzPts val="1300"/>
              <a:buChar char="-"/>
            </a:pPr>
            <a:r>
              <a:rPr lang="en"/>
              <a:t>Retrieving Data with SELECT: Filtering, sorting, and limiting results.</a:t>
            </a:r>
            <a:endParaRPr/>
          </a:p>
          <a:p>
            <a:pPr indent="-311150" lvl="0" marL="457200" rtl="0" algn="l">
              <a:spcBef>
                <a:spcPts val="0"/>
              </a:spcBef>
              <a:spcAft>
                <a:spcPts val="0"/>
              </a:spcAft>
              <a:buSzPts val="1300"/>
              <a:buChar char="-"/>
            </a:pPr>
            <a:r>
              <a:rPr lang="en"/>
              <a:t>Filtering Data with WHERE Clause: Using logical operators and comparison operators.</a:t>
            </a:r>
            <a:endParaRPr/>
          </a:p>
          <a:p>
            <a:pPr indent="-311150" lvl="0" marL="457200" rtl="0" algn="l">
              <a:spcBef>
                <a:spcPts val="0"/>
              </a:spcBef>
              <a:spcAft>
                <a:spcPts val="0"/>
              </a:spcAft>
              <a:buSzPts val="1300"/>
              <a:buChar char="-"/>
            </a:pPr>
            <a:r>
              <a:rPr lang="en"/>
              <a:t>Sorting Data with ORDER BY: Sorting data in ascending or descending order.</a:t>
            </a:r>
            <a:endParaRPr/>
          </a:p>
          <a:p>
            <a:pPr indent="-311150" lvl="0" marL="457200" rtl="0" algn="l">
              <a:spcBef>
                <a:spcPts val="0"/>
              </a:spcBef>
              <a:spcAft>
                <a:spcPts val="0"/>
              </a:spcAft>
              <a:buSzPts val="1300"/>
              <a:buChar char="-"/>
            </a:pPr>
            <a:r>
              <a:rPr lang="en"/>
              <a:t>Aggregating Data with GROUP BY: Grouping data and using aggregate functions like COUNT, SUM, AVG.</a:t>
            </a:r>
            <a:endParaRPr/>
          </a:p>
          <a:p>
            <a:pPr indent="-311150" lvl="0" marL="457200" rtl="0" algn="l">
              <a:spcBef>
                <a:spcPts val="0"/>
              </a:spcBef>
              <a:spcAft>
                <a:spcPts val="0"/>
              </a:spcAft>
              <a:buSzPts val="1300"/>
              <a:buChar char="-"/>
            </a:pPr>
            <a:r>
              <a:rPr lang="en"/>
              <a:t>Joining Tables: Understanding different types of joins (INNER, LEFT, RIGHT, FULL) to combine data from multiple tables.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Functionality and Syntax (Continued):</a:t>
            </a:r>
            <a:endParaRPr/>
          </a:p>
        </p:txBody>
      </p:sp>
      <p:sp>
        <p:nvSpPr>
          <p:cNvPr id="303" name="Google Shape;303;p17"/>
          <p:cNvSpPr txBox="1"/>
          <p:nvPr>
            <p:ph idx="1" type="body"/>
          </p:nvPr>
        </p:nvSpPr>
        <p:spPr>
          <a:xfrm>
            <a:off x="1303800" y="1990050"/>
            <a:ext cx="7030500" cy="284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Subqueries: Writing subqueries to retrieve data based on the result of another query.</a:t>
            </a:r>
            <a:endParaRPr/>
          </a:p>
          <a:p>
            <a:pPr indent="-311150" lvl="0" marL="457200" rtl="0" algn="l">
              <a:spcBef>
                <a:spcPts val="0"/>
              </a:spcBef>
              <a:spcAft>
                <a:spcPts val="0"/>
              </a:spcAft>
              <a:buSzPts val="1300"/>
              <a:buChar char="-"/>
            </a:pPr>
            <a:r>
              <a:rPr lang="en"/>
              <a:t>Modifying Data: Inserting, updating, and deleting records.</a:t>
            </a:r>
            <a:endParaRPr/>
          </a:p>
          <a:p>
            <a:pPr indent="-311150" lvl="0" marL="457200" rtl="0" algn="l">
              <a:spcBef>
                <a:spcPts val="0"/>
              </a:spcBef>
              <a:spcAft>
                <a:spcPts val="0"/>
              </a:spcAft>
              <a:buSzPts val="1300"/>
              <a:buChar char="-"/>
            </a:pPr>
            <a:r>
              <a:rPr lang="en"/>
              <a:t>Working with Views: Creating and utilizing views to simplify complex queries.</a:t>
            </a:r>
            <a:endParaRPr/>
          </a:p>
          <a:p>
            <a:pPr indent="-311150" lvl="0" marL="457200" rtl="0" algn="l">
              <a:spcBef>
                <a:spcPts val="0"/>
              </a:spcBef>
              <a:spcAft>
                <a:spcPts val="0"/>
              </a:spcAft>
              <a:buSzPts val="1300"/>
              <a:buChar char="-"/>
            </a:pPr>
            <a:r>
              <a:rPr lang="en"/>
              <a:t>Understanding Indexes: Creating and using indexes to improve query performance.</a:t>
            </a:r>
            <a:endParaRPr/>
          </a:p>
          <a:p>
            <a:pPr indent="-311150" lvl="0" marL="457200" rtl="0" algn="l">
              <a:spcBef>
                <a:spcPts val="0"/>
              </a:spcBef>
              <a:spcAft>
                <a:spcPts val="0"/>
              </a:spcAft>
              <a:buSzPts val="1300"/>
              <a:buChar char="-"/>
            </a:pPr>
            <a:r>
              <a:rPr lang="en"/>
              <a:t>Managing Transactions: Using transactions to ensure data integrity and consistency.</a:t>
            </a:r>
            <a:endParaRPr/>
          </a:p>
          <a:p>
            <a:pPr indent="-311150" lvl="0" marL="457200" rtl="0" algn="l">
              <a:spcBef>
                <a:spcPts val="0"/>
              </a:spcBef>
              <a:spcAft>
                <a:spcPts val="0"/>
              </a:spcAft>
              <a:buSzPts val="1300"/>
              <a:buChar char="-"/>
            </a:pPr>
            <a:r>
              <a:rPr lang="en"/>
              <a:t>User Access Control: Granting and revoking privileges to users.</a:t>
            </a:r>
            <a:endParaRPr/>
          </a:p>
          <a:p>
            <a:pPr indent="-311150" lvl="0" marL="457200" rtl="0" algn="l">
              <a:spcBef>
                <a:spcPts val="0"/>
              </a:spcBef>
              <a:spcAft>
                <a:spcPts val="0"/>
              </a:spcAft>
              <a:buSzPts val="1300"/>
              <a:buChar char="-"/>
            </a:pPr>
            <a:r>
              <a:rPr lang="en"/>
              <a:t>Handling NULL Values: Dealing with NULL values in SQL queries.</a:t>
            </a:r>
            <a:endParaRPr/>
          </a:p>
          <a:p>
            <a:pPr indent="-311150" lvl="0" marL="457200" rtl="0" algn="l">
              <a:spcBef>
                <a:spcPts val="0"/>
              </a:spcBef>
              <a:spcAft>
                <a:spcPts val="0"/>
              </a:spcAft>
              <a:buSzPts val="1300"/>
              <a:buChar char="-"/>
            </a:pPr>
            <a:r>
              <a:rPr lang="en"/>
              <a:t>Optimizing Query Performance: Various techniques can be utilized for optimizing SQL queries for better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18"/>
          <p:cNvPicPr preferRelativeResize="0"/>
          <p:nvPr/>
        </p:nvPicPr>
        <p:blipFill>
          <a:blip r:embed="rId3">
            <a:alphaModFix/>
          </a:blip>
          <a:stretch>
            <a:fillRect/>
          </a:stretch>
        </p:blipFill>
        <p:spPr>
          <a:xfrm>
            <a:off x="2880986" y="0"/>
            <a:ext cx="3382027"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Island Link:</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https://sql-island.informatik.uni-kl.de/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