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8" r:id="rId3"/>
    <p:sldId id="269" r:id="rId4"/>
    <p:sldId id="270" r:id="rId5"/>
    <p:sldId id="261" r:id="rId6"/>
    <p:sldId id="262" r:id="rId7"/>
    <p:sldId id="263" r:id="rId8"/>
    <p:sldId id="264" r:id="rId9"/>
    <p:sldId id="271" r:id="rId10"/>
    <p:sldId id="272" r:id="rId11"/>
    <p:sldId id="257" r:id="rId12"/>
    <p:sldId id="259" r:id="rId13"/>
    <p:sldId id="260" r:id="rId14"/>
    <p:sldId id="273" r:id="rId15"/>
    <p:sldId id="274" r:id="rId16"/>
    <p:sldId id="267" r:id="rId17"/>
    <p:sldId id="275" r:id="rId18"/>
    <p:sldId id="265" r:id="rId19"/>
    <p:sldId id="266" r:id="rId20"/>
    <p:sldId id="25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04" d="100"/>
          <a:sy n="104" d="100"/>
        </p:scale>
        <p:origin x="144" y="2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F6D6C1-0CE4-4B90-A051-A99E0A7BE55D}"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2158979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F6D6C1-0CE4-4B90-A051-A99E0A7BE55D}"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342283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F6D6C1-0CE4-4B90-A051-A99E0A7BE55D}"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2639681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1F6D6C1-0CE4-4B90-A051-A99E0A7BE55D}"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6521E-B219-409D-AE15-322D1E3848D5}"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14152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6D6C1-0CE4-4B90-A051-A99E0A7BE55D}"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1246437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F6D6C1-0CE4-4B90-A051-A99E0A7BE55D}" type="datetimeFigureOut">
              <a:rPr lang="en-US" smtClean="0"/>
              <a:t>3/18/2023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2308649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1F6D6C1-0CE4-4B90-A051-A99E0A7BE55D}" type="datetimeFigureOut">
              <a:rPr lang="en-US" smtClean="0"/>
              <a:t>3/18/2023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380845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6D6C1-0CE4-4B90-A051-A99E0A7BE55D}"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138097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F6D6C1-0CE4-4B90-A051-A99E0A7BE55D}"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118289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F6D6C1-0CE4-4B90-A051-A99E0A7BE55D}"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396531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6D6C1-0CE4-4B90-A051-A99E0A7BE55D}"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406581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F6D6C1-0CE4-4B90-A051-A99E0A7BE55D}"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218681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F6D6C1-0CE4-4B90-A051-A99E0A7BE55D}" type="datetimeFigureOut">
              <a:rPr lang="en-US" smtClean="0"/>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250294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1F6D6C1-0CE4-4B90-A051-A99E0A7BE55D}" type="datetimeFigureOut">
              <a:rPr lang="en-US" smtClean="0"/>
              <a:t>3/18/2023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2358103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1F6D6C1-0CE4-4B90-A051-A99E0A7BE55D}" type="datetimeFigureOut">
              <a:rPr lang="en-US" smtClean="0"/>
              <a:t>3/18/2023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8362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1F6D6C1-0CE4-4B90-A051-A99E0A7BE55D}" type="datetimeFigureOut">
              <a:rPr lang="en-US" smtClean="0"/>
              <a:t>3/18/2023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115988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F6D6C1-0CE4-4B90-A051-A99E0A7BE55D}"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D6521E-B219-409D-AE15-322D1E3848D5}" type="slidenum">
              <a:rPr lang="en-US" smtClean="0"/>
              <a:t>‹#›</a:t>
            </a:fld>
            <a:endParaRPr lang="en-US"/>
          </a:p>
        </p:txBody>
      </p:sp>
    </p:spTree>
    <p:extLst>
      <p:ext uri="{BB962C8B-B14F-4D97-AF65-F5344CB8AC3E}">
        <p14:creationId xmlns:p14="http://schemas.microsoft.com/office/powerpoint/2010/main" val="336863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1F6D6C1-0CE4-4B90-A051-A99E0A7BE55D}" type="datetimeFigureOut">
              <a:rPr lang="en-US" smtClean="0"/>
              <a:t>3/18/2023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3D6521E-B219-409D-AE15-322D1E3848D5}" type="slidenum">
              <a:rPr lang="en-US" smtClean="0"/>
              <a:t>‹#›</a:t>
            </a:fld>
            <a:endParaRPr lang="en-US"/>
          </a:p>
        </p:txBody>
      </p:sp>
    </p:spTree>
    <p:extLst>
      <p:ext uri="{BB962C8B-B14F-4D97-AF65-F5344CB8AC3E}">
        <p14:creationId xmlns:p14="http://schemas.microsoft.com/office/powerpoint/2010/main" val="207318257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C4A3-8B2C-57F7-D04A-51C380696CA6}"/>
              </a:ext>
            </a:extLst>
          </p:cNvPr>
          <p:cNvSpPr>
            <a:spLocks noGrp="1"/>
          </p:cNvSpPr>
          <p:nvPr>
            <p:ph type="ctrTitle"/>
          </p:nvPr>
        </p:nvSpPr>
        <p:spPr/>
        <p:txBody>
          <a:bodyPr/>
          <a:lstStyle/>
          <a:p>
            <a:r>
              <a:rPr lang="en-US" dirty="0"/>
              <a:t>ACLs and Firewalls</a:t>
            </a:r>
          </a:p>
        </p:txBody>
      </p:sp>
      <p:sp>
        <p:nvSpPr>
          <p:cNvPr id="3" name="Subtitle 2">
            <a:extLst>
              <a:ext uri="{FF2B5EF4-FFF2-40B4-BE49-F238E27FC236}">
                <a16:creationId xmlns:a16="http://schemas.microsoft.com/office/drawing/2014/main" id="{104268A7-BD4B-7618-B84C-552979DC25C0}"/>
              </a:ext>
            </a:extLst>
          </p:cNvPr>
          <p:cNvSpPr>
            <a:spLocks noGrp="1"/>
          </p:cNvSpPr>
          <p:nvPr>
            <p:ph type="subTitle" idx="1"/>
          </p:nvPr>
        </p:nvSpPr>
        <p:spPr/>
        <p:txBody>
          <a:bodyPr>
            <a:normAutofit fontScale="70000" lnSpcReduction="20000"/>
          </a:bodyPr>
          <a:lstStyle/>
          <a:p>
            <a:r>
              <a:rPr lang="en-US" dirty="0"/>
              <a:t>Nathan R. Mixon, Dylan A. Kelly, &amp; Stephen G. Njuguna</a:t>
            </a:r>
          </a:p>
          <a:p>
            <a:r>
              <a:rPr lang="en-US" dirty="0"/>
              <a:t>CSCI 352</a:t>
            </a:r>
          </a:p>
          <a:p>
            <a:r>
              <a:rPr lang="en-US" dirty="0"/>
              <a:t>03/18/2023</a:t>
            </a:r>
          </a:p>
        </p:txBody>
      </p:sp>
    </p:spTree>
    <p:extLst>
      <p:ext uri="{BB962C8B-B14F-4D97-AF65-F5344CB8AC3E}">
        <p14:creationId xmlns:p14="http://schemas.microsoft.com/office/powerpoint/2010/main" val="2514410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ACL Disadvantages</a:t>
            </a:r>
          </a:p>
        </p:txBody>
      </p:sp>
      <p:sp>
        <p:nvSpPr>
          <p:cNvPr id="3" name="Content Placeholder 2"/>
          <p:cNvSpPr>
            <a:spLocks noGrp="1"/>
          </p:cNvSpPr>
          <p:nvPr>
            <p:ph idx="1"/>
          </p:nvPr>
        </p:nvSpPr>
        <p:spPr/>
        <p:txBody>
          <a:bodyPr>
            <a:normAutofit fontScale="92500" lnSpcReduction="10000"/>
          </a:bodyPr>
          <a:lstStyle/>
          <a:p>
            <a:r>
              <a:rPr lang="en-US" sz="2400" dirty="0"/>
              <a:t>ACLs are somewhat inefficient due to the fact that “they only support explicitly declared access controls” (Hoffman, 2020).</a:t>
            </a:r>
          </a:p>
          <a:p>
            <a:r>
              <a:rPr lang="en-US" sz="2400" dirty="0"/>
              <a:t>Additionally, the fact that ACLs must have explicitly declared access controls means that it can be challenging to upscale. An increase in users and groups means that the ACL will get longer and that the length of time needed “to determine the level of access granted to a particular user” will also increase (Hoffman, 2020).</a:t>
            </a:r>
          </a:p>
          <a:p>
            <a:r>
              <a:rPr lang="en-US" sz="2400" dirty="0"/>
              <a:t>Another disadvantage of ACLs is that it can be difficult to track down all of the permissions and levels of access granted to a user or group. Since permissions and levels of access can be scattered across multiple lists, it can be challenging to find or change permissions (Hoffman, 2020).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a:cs typeface="Calibri"/>
              </a:rPr>
              <a:t>Firewalls</a:t>
            </a:r>
          </a:p>
        </p:txBody>
      </p:sp>
      <p:sp>
        <p:nvSpPr>
          <p:cNvPr id="3" name="Content Placeholder 2"/>
          <p:cNvSpPr>
            <a:spLocks noGrp="1"/>
          </p:cNvSpPr>
          <p:nvPr>
            <p:ph idx="1"/>
          </p:nvPr>
        </p:nvSpPr>
        <p:spPr/>
        <p:txBody>
          <a:bodyPr vert="horz" lIns="91440" tIns="45720" rIns="91440" bIns="45720" rtlCol="0" anchor="t">
            <a:normAutofit/>
          </a:bodyPr>
          <a:lstStyle/>
          <a:p>
            <a:r>
              <a:rPr lang="en-US" sz="3200" dirty="0"/>
              <a:t>What is a Firewall?</a:t>
            </a:r>
          </a:p>
          <a:p>
            <a:r>
              <a:rPr lang="en-US" sz="3200" dirty="0"/>
              <a:t>What are the core functions of a Firewall?</a:t>
            </a:r>
            <a:endParaRPr lang="en-US" sz="3200" dirty="0">
              <a:ea typeface="Calibri"/>
              <a:cs typeface="Calibri"/>
            </a:endParaRPr>
          </a:p>
          <a:p>
            <a:r>
              <a:rPr lang="en-US" sz="3200" dirty="0"/>
              <a:t>What are the advantages of using a Firewall?</a:t>
            </a:r>
            <a:endParaRPr lang="en-US" sz="3200" dirty="0">
              <a:ea typeface="Calibri"/>
              <a:cs typeface="Calibri"/>
            </a:endParaRPr>
          </a:p>
          <a:p>
            <a:r>
              <a:rPr lang="en-US" sz="3200" dirty="0"/>
              <a:t>What are the disadvantages of using a Firewall?</a:t>
            </a:r>
            <a:endParaRPr lang="en-US" sz="3200" dirty="0">
              <a:ea typeface="Calibri"/>
              <a:cs typeface="Calibri"/>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Firewall?</a:t>
            </a:r>
          </a:p>
        </p:txBody>
      </p:sp>
      <p:sp>
        <p:nvSpPr>
          <p:cNvPr id="3" name="Content Placeholder 2"/>
          <p:cNvSpPr>
            <a:spLocks noGrp="1"/>
          </p:cNvSpPr>
          <p:nvPr>
            <p:ph idx="1"/>
          </p:nvPr>
        </p:nvSpPr>
        <p:spPr/>
        <p:txBody>
          <a:bodyPr vert="horz" lIns="91440" tIns="45720" rIns="91440" bIns="45720" rtlCol="0" anchor="t">
            <a:normAutofit fontScale="92500"/>
          </a:bodyPr>
          <a:lstStyle/>
          <a:p>
            <a:r>
              <a:rPr lang="en-US" sz="2800" dirty="0"/>
              <a:t>A Firewall is essentially a filter that "screen[s] network traffic for the purposes of preventing unauthorized access between computer networks." (Rhodes-Ousley, 2013).</a:t>
            </a:r>
            <a:endParaRPr lang="en-US" sz="2800" dirty="0">
              <a:ea typeface="Calibri"/>
              <a:cs typeface="Calibri"/>
            </a:endParaRPr>
          </a:p>
          <a:p>
            <a:r>
              <a:rPr lang="en-US" sz="2800" dirty="0"/>
              <a:t>For example, a firewall may allow a user to send email but not an email with an attachment. Also, firewalls can prevent incoming and outgoing data from certain ports.</a:t>
            </a:r>
            <a:endParaRPr lang="en-US" sz="2800" dirty="0">
              <a:ea typeface="Calibri"/>
              <a:cs typeface="Calibri"/>
            </a:endParaRPr>
          </a:p>
          <a:p>
            <a:r>
              <a:rPr lang="en-US" sz="2800" dirty="0">
                <a:ea typeface="Calibri"/>
                <a:cs typeface="Calibri"/>
              </a:rPr>
              <a:t>Firewall capabilities are dependent upon the rules applied by network administrators. More complex businesses are going to have more rules. </a:t>
            </a:r>
            <a:r>
              <a:rPr lang="en-US" sz="2800" dirty="0">
                <a:ea typeface="+mn-lt"/>
                <a:cs typeface="+mn-lt"/>
              </a:rPr>
              <a:t>(Rhodes-Ousley, 2013).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mj-lt"/>
                <a:cs typeface="+mj-lt"/>
              </a:rPr>
              <a:t>What are the core functions of a Firewall?</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sz="2400" dirty="0">
                <a:cs typeface="Calibri"/>
              </a:rPr>
              <a:t>Network Address Translation(NAT) is a functionality firewalls  employ to allow multiple devices on a local network to map to a public IP address before being sent onto the internet.</a:t>
            </a:r>
            <a:endParaRPr lang="en-US" dirty="0"/>
          </a:p>
          <a:p>
            <a:r>
              <a:rPr lang="en-US" sz="2400" dirty="0">
                <a:cs typeface="Calibri"/>
              </a:rPr>
              <a:t>Firewalls employ static NAT to rewrite IP address for outgoing and incoming packets. One example of this is internal servers that must be reached across the internet reliably on an IP address that doesn't change. </a:t>
            </a:r>
          </a:p>
          <a:p>
            <a:r>
              <a:rPr lang="en-US" sz="2400" dirty="0">
                <a:cs typeface="Calibri"/>
              </a:rPr>
              <a:t>Dynamic NAT allows a group of local addresses to map to a global address. By mapping to a global address, you can connect many hosts to the internet using the least amount of registered addresses. </a:t>
            </a:r>
            <a:r>
              <a:rPr lang="en-US" sz="2400" dirty="0">
                <a:ea typeface="+mn-lt"/>
                <a:cs typeface="+mn-lt"/>
              </a:rPr>
              <a:t>(Rhodes-Ousley, 2013).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3C25214-CDC9-032D-6E57-CD9223E1B8FC}"/>
              </a:ext>
            </a:extLst>
          </p:cNvPr>
          <p:cNvPicPr>
            <a:picLocks noGrp="1" noChangeAspect="1"/>
          </p:cNvPicPr>
          <p:nvPr>
            <p:ph idx="1"/>
          </p:nvPr>
        </p:nvPicPr>
        <p:blipFill>
          <a:blip r:embed="rId2"/>
          <a:stretch>
            <a:fillRect/>
          </a:stretch>
        </p:blipFill>
        <p:spPr>
          <a:xfrm>
            <a:off x="1408968" y="1291388"/>
            <a:ext cx="9374062" cy="4124127"/>
          </a:xfrm>
        </p:spPr>
      </p:pic>
      <p:sp>
        <p:nvSpPr>
          <p:cNvPr id="8" name="TextBox 7">
            <a:extLst>
              <a:ext uri="{FF2B5EF4-FFF2-40B4-BE49-F238E27FC236}">
                <a16:creationId xmlns:a16="http://schemas.microsoft.com/office/drawing/2014/main" id="{E733EB37-A52F-E2DB-7947-07ECDAAB9D4C}"/>
              </a:ext>
            </a:extLst>
          </p:cNvPr>
          <p:cNvSpPr txBox="1"/>
          <p:nvPr/>
        </p:nvSpPr>
        <p:spPr>
          <a:xfrm>
            <a:off x="2589366" y="5415515"/>
            <a:ext cx="7013267" cy="369332"/>
          </a:xfrm>
          <a:prstGeom prst="rect">
            <a:avLst/>
          </a:prstGeom>
          <a:noFill/>
        </p:spPr>
        <p:txBody>
          <a:bodyPr wrap="none" rtlCol="0">
            <a:spAutoFit/>
          </a:bodyPr>
          <a:lstStyle/>
          <a:p>
            <a:r>
              <a:rPr lang="en-US" sz="1800" dirty="0"/>
              <a:t>Figure 3: Figure 15-1 Network Address Translation (Rhodes-Ousley, 2013)</a:t>
            </a:r>
            <a:endParaRPr lang="en-US" dirty="0"/>
          </a:p>
        </p:txBody>
      </p:sp>
    </p:spTree>
    <p:extLst>
      <p:ext uri="{BB962C8B-B14F-4D97-AF65-F5344CB8AC3E}">
        <p14:creationId xmlns:p14="http://schemas.microsoft.com/office/powerpoint/2010/main" val="2292208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5CBA61-C1ED-99C6-ED49-CE3B15E7AA26}"/>
              </a:ext>
            </a:extLst>
          </p:cNvPr>
          <p:cNvPicPr>
            <a:picLocks noGrp="1" noChangeAspect="1"/>
          </p:cNvPicPr>
          <p:nvPr>
            <p:ph idx="1"/>
          </p:nvPr>
        </p:nvPicPr>
        <p:blipFill>
          <a:blip r:embed="rId2"/>
          <a:stretch>
            <a:fillRect/>
          </a:stretch>
        </p:blipFill>
        <p:spPr>
          <a:xfrm>
            <a:off x="858926" y="1244948"/>
            <a:ext cx="10474145" cy="3521369"/>
          </a:xfrm>
        </p:spPr>
      </p:pic>
      <p:sp>
        <p:nvSpPr>
          <p:cNvPr id="6" name="TextBox 5">
            <a:extLst>
              <a:ext uri="{FF2B5EF4-FFF2-40B4-BE49-F238E27FC236}">
                <a16:creationId xmlns:a16="http://schemas.microsoft.com/office/drawing/2014/main" id="{6BE9EC9E-336C-BA8A-3793-0E69D42D0DBB}"/>
              </a:ext>
            </a:extLst>
          </p:cNvPr>
          <p:cNvSpPr txBox="1"/>
          <p:nvPr/>
        </p:nvSpPr>
        <p:spPr>
          <a:xfrm>
            <a:off x="3499487" y="4766317"/>
            <a:ext cx="5193025" cy="646331"/>
          </a:xfrm>
          <a:prstGeom prst="rect">
            <a:avLst/>
          </a:prstGeom>
          <a:noFill/>
        </p:spPr>
        <p:txBody>
          <a:bodyPr wrap="none" rtlCol="0">
            <a:spAutoFit/>
          </a:bodyPr>
          <a:lstStyle/>
          <a:p>
            <a:r>
              <a:rPr lang="en-US" sz="1800" dirty="0"/>
              <a:t>Figure 4: Figure 15-2 NAT replacing global </a:t>
            </a:r>
          </a:p>
          <a:p>
            <a:r>
              <a:rPr lang="en-US" sz="1800" dirty="0"/>
              <a:t>terms with actual IP addresses (Rhodes-Ousley, 2013)</a:t>
            </a:r>
            <a:endParaRPr lang="en-US" dirty="0"/>
          </a:p>
        </p:txBody>
      </p:sp>
    </p:spTree>
    <p:extLst>
      <p:ext uri="{BB962C8B-B14F-4D97-AF65-F5344CB8AC3E}">
        <p14:creationId xmlns:p14="http://schemas.microsoft.com/office/powerpoint/2010/main" val="73356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mj-lt"/>
                <a:cs typeface="+mj-lt"/>
              </a:rPr>
              <a:t>What are the core functions of a Firewall (cont.)?</a:t>
            </a: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cs typeface="Calibri"/>
              </a:rPr>
              <a:t>Port Address Translation(PAT) maps the entire local address space to one global address. To do this, the firewall modifies the communication port, source IP, and destination IP addresses. By doing so, the firewall uses a single IP address to track which ports are affiliated with which sessions. </a:t>
            </a:r>
          </a:p>
          <a:p>
            <a:r>
              <a:rPr lang="en-US" sz="2400" dirty="0">
                <a:cs typeface="Calibri"/>
              </a:rPr>
              <a:t>Firewalls are phenomenal auditors and loggers. They can record all traffic that goes through them, so it is important to monitor systems regularly. They can help administrators spot suspicious activity before a breach. </a:t>
            </a:r>
            <a:r>
              <a:rPr lang="en-US" sz="2400" dirty="0">
                <a:ea typeface="+mn-lt"/>
                <a:cs typeface="+mn-lt"/>
              </a:rPr>
              <a:t>(Rhodes-Ousley, 2013).</a:t>
            </a:r>
          </a:p>
        </p:txBody>
      </p:sp>
    </p:spTree>
    <p:extLst>
      <p:ext uri="{BB962C8B-B14F-4D97-AF65-F5344CB8AC3E}">
        <p14:creationId xmlns:p14="http://schemas.microsoft.com/office/powerpoint/2010/main" val="289159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C4DA91-AD87-AF27-344C-641570BBFBBE}"/>
              </a:ext>
            </a:extLst>
          </p:cNvPr>
          <p:cNvPicPr>
            <a:picLocks noGrp="1" noChangeAspect="1"/>
          </p:cNvPicPr>
          <p:nvPr>
            <p:ph idx="1"/>
          </p:nvPr>
        </p:nvPicPr>
        <p:blipFill>
          <a:blip r:embed="rId2"/>
          <a:stretch>
            <a:fillRect/>
          </a:stretch>
        </p:blipFill>
        <p:spPr>
          <a:xfrm>
            <a:off x="990241" y="1313581"/>
            <a:ext cx="10211517" cy="3575285"/>
          </a:xfrm>
        </p:spPr>
      </p:pic>
      <p:sp>
        <p:nvSpPr>
          <p:cNvPr id="6" name="TextBox 5">
            <a:extLst>
              <a:ext uri="{FF2B5EF4-FFF2-40B4-BE49-F238E27FC236}">
                <a16:creationId xmlns:a16="http://schemas.microsoft.com/office/drawing/2014/main" id="{309DF95C-3325-2241-F0E6-2748B366FD3D}"/>
              </a:ext>
            </a:extLst>
          </p:cNvPr>
          <p:cNvSpPr txBox="1"/>
          <p:nvPr/>
        </p:nvSpPr>
        <p:spPr>
          <a:xfrm>
            <a:off x="1970310" y="4888866"/>
            <a:ext cx="7995009" cy="369332"/>
          </a:xfrm>
          <a:prstGeom prst="rect">
            <a:avLst/>
          </a:prstGeom>
          <a:noFill/>
        </p:spPr>
        <p:txBody>
          <a:bodyPr wrap="none" rtlCol="0">
            <a:spAutoFit/>
          </a:bodyPr>
          <a:lstStyle/>
          <a:p>
            <a:r>
              <a:rPr lang="en-US" sz="1800" dirty="0"/>
              <a:t>Figure 5: Figure 15-3 An example of Port Address Translation (Rhodes-Ousley, 2013)</a:t>
            </a:r>
            <a:endParaRPr lang="en-US" dirty="0"/>
          </a:p>
        </p:txBody>
      </p:sp>
    </p:spTree>
    <p:extLst>
      <p:ext uri="{BB962C8B-B14F-4D97-AF65-F5344CB8AC3E}">
        <p14:creationId xmlns:p14="http://schemas.microsoft.com/office/powerpoint/2010/main" val="56185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Advantages</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sz="2400" dirty="0">
                <a:cs typeface="Calibri"/>
              </a:rPr>
              <a:t>Firewalls are excellent at enforcing security policies. They should be configured to restrict communications to what management has determined and agreed with the business to be acceptable.</a:t>
            </a:r>
          </a:p>
          <a:p>
            <a:r>
              <a:rPr lang="en-US" sz="2400" dirty="0">
                <a:cs typeface="Calibri"/>
              </a:rPr>
              <a:t>Firewalls are used to restrict access to specific services.</a:t>
            </a:r>
          </a:p>
          <a:p>
            <a:r>
              <a:rPr lang="en-US" sz="2400" dirty="0">
                <a:cs typeface="Calibri"/>
              </a:rPr>
              <a:t>Firewalls are transparent on the network—no software is needed on end-user workstations.</a:t>
            </a:r>
          </a:p>
          <a:p>
            <a:r>
              <a:rPr lang="en-US" sz="2400" dirty="0">
                <a:cs typeface="Calibri"/>
              </a:rPr>
              <a:t>Firewalls can provide auditing. Given plenty of disk space or remote logging capabilities, they can log interesting traffic that passes through them. </a:t>
            </a:r>
          </a:p>
          <a:p>
            <a:r>
              <a:rPr lang="en-US" sz="2400" dirty="0">
                <a:cs typeface="Calibri"/>
              </a:rPr>
              <a:t>Firewalls can alert appropriate people of specified events. </a:t>
            </a:r>
            <a:r>
              <a:rPr lang="en-US" sz="2400" dirty="0">
                <a:ea typeface="+mn-lt"/>
                <a:cs typeface="+mn-lt"/>
              </a:rPr>
              <a:t>(Rhodes-Ousley, 2013).</a:t>
            </a:r>
          </a:p>
          <a:p>
            <a:endParaRPr lang="en-US" sz="2400" dirty="0">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Disadvantages</a:t>
            </a:r>
          </a:p>
        </p:txBody>
      </p:sp>
      <p:sp>
        <p:nvSpPr>
          <p:cNvPr id="3" name="Content Placeholder 2"/>
          <p:cNvSpPr>
            <a:spLocks noGrp="1"/>
          </p:cNvSpPr>
          <p:nvPr>
            <p:ph idx="1"/>
          </p:nvPr>
        </p:nvSpPr>
        <p:spPr/>
        <p:txBody>
          <a:bodyPr vert="horz" lIns="91440" tIns="45720" rIns="91440" bIns="45720" rtlCol="0" anchor="t">
            <a:normAutofit/>
          </a:bodyPr>
          <a:lstStyle/>
          <a:p>
            <a:r>
              <a:rPr lang="en-US" sz="2400" dirty="0">
                <a:cs typeface="Calibri"/>
              </a:rPr>
              <a:t>Firewalls are only as effective as the rules they are configured to enforce. An overly permissive rule set will diminish the effectiveness of the firewall.</a:t>
            </a:r>
          </a:p>
          <a:p>
            <a:r>
              <a:rPr lang="en-US" sz="2400" dirty="0">
                <a:cs typeface="Calibri"/>
              </a:rPr>
              <a:t>Firewalls cannot stop social engineering attacks or an authorized user intentionally using their access for malicious purposes.</a:t>
            </a:r>
          </a:p>
          <a:p>
            <a:r>
              <a:rPr lang="en-US" sz="2400" dirty="0">
                <a:cs typeface="Calibri"/>
              </a:rPr>
              <a:t>Firewalls cannot enforce security policies that are absent or undefined.</a:t>
            </a:r>
          </a:p>
          <a:p>
            <a:r>
              <a:rPr lang="en-US" sz="2400" dirty="0">
                <a:cs typeface="Calibri"/>
              </a:rPr>
              <a:t>Firewalls cannot stop attacks if the traffic does not pass through them. </a:t>
            </a:r>
            <a:r>
              <a:rPr lang="en-US" sz="2400" dirty="0">
                <a:ea typeface="+mn-lt"/>
                <a:cs typeface="+mn-lt"/>
              </a:rPr>
              <a:t>(Rhodes-Ousley, 2013).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ACLs</a:t>
            </a:r>
          </a:p>
        </p:txBody>
      </p:sp>
      <p:sp>
        <p:nvSpPr>
          <p:cNvPr id="3" name="Content Placeholder 2"/>
          <p:cNvSpPr>
            <a:spLocks noGrp="1"/>
          </p:cNvSpPr>
          <p:nvPr>
            <p:ph idx="1"/>
          </p:nvPr>
        </p:nvSpPr>
        <p:spPr/>
        <p:txBody>
          <a:bodyPr/>
          <a:lstStyle/>
          <a:p>
            <a:r>
              <a:rPr lang="en-US" sz="3200" dirty="0"/>
              <a:t>What is an ACL?</a:t>
            </a:r>
          </a:p>
          <a:p>
            <a:r>
              <a:rPr lang="en-US" sz="3200" dirty="0"/>
              <a:t>How do ACLs work?</a:t>
            </a:r>
          </a:p>
          <a:p>
            <a:r>
              <a:rPr lang="en-US" sz="3200" dirty="0"/>
              <a:t>What are the advantages of using an ACL?</a:t>
            </a:r>
          </a:p>
          <a:p>
            <a:r>
              <a:rPr lang="en-US" sz="3200" dirty="0"/>
              <a:t>What are the disadvantages of using an ACL?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a:lnSpc>
                <a:spcPct val="150000"/>
              </a:lnSpc>
              <a:buNone/>
            </a:pPr>
            <a:r>
              <a:rPr lang="en-US" sz="2400" dirty="0"/>
              <a:t>Hoffman, A. (2020, April 23). Understanding the Pros and Cons of Access Control Lists. Retrieved March 15, 2023, from https://dandelife.com/understanding-the-pros-and-cons-of-access-control-lists/</a:t>
            </a:r>
          </a:p>
          <a:p>
            <a:pPr>
              <a:lnSpc>
                <a:spcPct val="150000"/>
              </a:lnSpc>
              <a:buNone/>
            </a:pPr>
            <a:r>
              <a:rPr lang="en-US" sz="2400" dirty="0"/>
              <a:t>Rhodes-</a:t>
            </a:r>
            <a:r>
              <a:rPr lang="en-US" sz="2400" dirty="0" err="1"/>
              <a:t>Ousley</a:t>
            </a:r>
            <a:r>
              <a:rPr lang="en-US" sz="2400" dirty="0"/>
              <a:t>, M. (2013). </a:t>
            </a:r>
            <a:r>
              <a:rPr lang="en-US" sz="2400" i="1" dirty="0"/>
              <a:t>Information Security: The Complete Reference</a:t>
            </a:r>
            <a:r>
              <a:rPr lang="en-US" sz="2400" dirty="0"/>
              <a:t>. Emeryville, CA: McGraw-Hill/Osborne.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ACL?</a:t>
            </a:r>
          </a:p>
        </p:txBody>
      </p:sp>
      <p:sp>
        <p:nvSpPr>
          <p:cNvPr id="3" name="Content Placeholder 2"/>
          <p:cNvSpPr>
            <a:spLocks noGrp="1"/>
          </p:cNvSpPr>
          <p:nvPr>
            <p:ph idx="1"/>
          </p:nvPr>
        </p:nvSpPr>
        <p:spPr/>
        <p:txBody>
          <a:bodyPr>
            <a:normAutofit/>
          </a:bodyPr>
          <a:lstStyle/>
          <a:p>
            <a:r>
              <a:rPr lang="en-US" sz="2800" dirty="0"/>
              <a:t>An ACL is best defined as “[a]n electronic list that specifies who can do what with an object” (Rhodes-</a:t>
            </a:r>
            <a:r>
              <a:rPr lang="en-US" sz="2800" dirty="0" err="1"/>
              <a:t>Ousley</a:t>
            </a:r>
            <a:r>
              <a:rPr lang="en-US" sz="2800" dirty="0"/>
              <a:t>, 2013).</a:t>
            </a:r>
          </a:p>
          <a:p>
            <a:r>
              <a:rPr lang="en-US" sz="2800" dirty="0"/>
              <a:t>For example, an ACL on  a file determines who can manipulate the file, as well as the extent to which a person can manipulate the file. </a:t>
            </a:r>
          </a:p>
          <a:p>
            <a:r>
              <a:rPr lang="en-US" sz="2800" dirty="0"/>
              <a:t>Depending on the level of access granted by the ACL, the user can read, write, execute, delete, and further alter the file.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They Work? (Windows)</a:t>
            </a:r>
          </a:p>
        </p:txBody>
      </p:sp>
      <p:sp>
        <p:nvSpPr>
          <p:cNvPr id="3" name="Content Placeholder 2"/>
          <p:cNvSpPr>
            <a:spLocks noGrp="1"/>
          </p:cNvSpPr>
          <p:nvPr>
            <p:ph idx="1"/>
          </p:nvPr>
        </p:nvSpPr>
        <p:spPr/>
        <p:txBody>
          <a:bodyPr>
            <a:normAutofit fontScale="85000" lnSpcReduction="10000"/>
          </a:bodyPr>
          <a:lstStyle/>
          <a:p>
            <a:r>
              <a:rPr lang="en-US" sz="2400" dirty="0"/>
              <a:t>For Windows systems, the ACL is made up of multiple access control entries (ACEs), and each access control entry contains a security identifier (SID) and the permissions associated with that security identifier. </a:t>
            </a:r>
          </a:p>
          <a:p>
            <a:r>
              <a:rPr lang="en-US" sz="2400" dirty="0"/>
              <a:t>For each user, a list is made that contains the user’s SID, the SIDs  of the groups that the user has access to, and the privileges that the user has.  </a:t>
            </a:r>
          </a:p>
          <a:p>
            <a:r>
              <a:rPr lang="en-US" sz="2400" dirty="0"/>
              <a:t>It is important to note that in the event of a conflict between permissions (i.e. one permission allows a user to do x, while another prohibits them from doing x), the permission that is the </a:t>
            </a:r>
            <a:r>
              <a:rPr lang="en-US" sz="2400" i="1" dirty="0"/>
              <a:t>most restrictive </a:t>
            </a:r>
            <a:r>
              <a:rPr lang="en-US" sz="2400" dirty="0"/>
              <a:t>takes precedence over the other permission(s). </a:t>
            </a:r>
          </a:p>
          <a:p>
            <a:r>
              <a:rPr lang="en-US" sz="2400" dirty="0"/>
              <a:t>In the given example, the permission that prevents a user from doing x would take precedence, meaning that the user would be unable to do x.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6019800"/>
            <a:ext cx="4532312" cy="533400"/>
          </a:xfrm>
        </p:spPr>
        <p:txBody>
          <a:bodyPr>
            <a:noAutofit/>
          </a:bodyPr>
          <a:lstStyle/>
          <a:p>
            <a:r>
              <a:rPr lang="en-US" sz="2400" dirty="0"/>
              <a:t>Figure 1: Table 7-1 Windows File Permissions (Rhodes-</a:t>
            </a:r>
            <a:r>
              <a:rPr lang="en-US" sz="2400" dirty="0" err="1"/>
              <a:t>Ousley</a:t>
            </a:r>
            <a:r>
              <a:rPr lang="en-US" sz="2400" dirty="0"/>
              <a:t>, 2013)</a:t>
            </a:r>
          </a:p>
        </p:txBody>
      </p:sp>
      <p:pic>
        <p:nvPicPr>
          <p:cNvPr id="5" name="Picture Placeholder 4" descr="IMG_1054.JPG"/>
          <p:cNvPicPr>
            <a:picLocks noGrp="1" noChangeAspect="1"/>
          </p:cNvPicPr>
          <p:nvPr>
            <p:ph type="pic" idx="1"/>
          </p:nvPr>
        </p:nvPicPr>
        <p:blipFill>
          <a:blip r:embed="rId2" cstate="print"/>
          <a:srcRect/>
          <a:stretch>
            <a:fillRect/>
          </a:stretch>
        </p:blipFill>
        <p:spPr>
          <a:xfrm>
            <a:off x="2743200" y="381000"/>
            <a:ext cx="6705600" cy="50292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They Work? (Unix)</a:t>
            </a:r>
          </a:p>
        </p:txBody>
      </p:sp>
      <p:sp>
        <p:nvSpPr>
          <p:cNvPr id="3" name="Content Placeholder 2"/>
          <p:cNvSpPr>
            <a:spLocks noGrp="1"/>
          </p:cNvSpPr>
          <p:nvPr>
            <p:ph idx="1"/>
          </p:nvPr>
        </p:nvSpPr>
        <p:spPr>
          <a:xfrm>
            <a:off x="1173018" y="1600200"/>
            <a:ext cx="9037782" cy="4876800"/>
          </a:xfrm>
        </p:spPr>
        <p:txBody>
          <a:bodyPr>
            <a:normAutofit/>
          </a:bodyPr>
          <a:lstStyle/>
          <a:p>
            <a:r>
              <a:rPr lang="en-US" sz="2600" dirty="0"/>
              <a:t>Traditional Unix file systems typically  protect files by limiting access by user account and group instead of using ACLs (Rhodes-</a:t>
            </a:r>
            <a:r>
              <a:rPr lang="en-US" sz="2600" dirty="0" err="1"/>
              <a:t>Ousley</a:t>
            </a:r>
            <a:r>
              <a:rPr lang="en-US" sz="2600" dirty="0"/>
              <a:t> 2013). </a:t>
            </a:r>
          </a:p>
          <a:p>
            <a:r>
              <a:rPr lang="en-US" sz="2600" dirty="0"/>
              <a:t>This means that, for example, an individual cannot be given read permission in addition to the owner.</a:t>
            </a:r>
          </a:p>
          <a:p>
            <a:r>
              <a:rPr lang="en-US" sz="2600" dirty="0"/>
              <a:t> Another example of the limitations of traditional Unix permissions is that one group cannot be given read access, while another is given write access. ACLs help remedy these limitations (Rhodes-</a:t>
            </a:r>
            <a:r>
              <a:rPr lang="en-US" sz="2600" dirty="0" err="1"/>
              <a:t>Ousley</a:t>
            </a:r>
            <a:r>
              <a:rPr lang="en-US" sz="2600" dirty="0"/>
              <a:t> 2013).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They Work? (Unix cont.)</a:t>
            </a:r>
          </a:p>
        </p:txBody>
      </p:sp>
      <p:sp>
        <p:nvSpPr>
          <p:cNvPr id="3" name="Content Placeholder 2"/>
          <p:cNvSpPr>
            <a:spLocks noGrp="1"/>
          </p:cNvSpPr>
          <p:nvPr>
            <p:ph idx="1"/>
          </p:nvPr>
        </p:nvSpPr>
        <p:spPr>
          <a:xfrm>
            <a:off x="969384" y="1600200"/>
            <a:ext cx="9564689" cy="4876800"/>
          </a:xfrm>
        </p:spPr>
        <p:txBody>
          <a:bodyPr>
            <a:noAutofit/>
          </a:bodyPr>
          <a:lstStyle/>
          <a:p>
            <a:r>
              <a:rPr lang="en-US" sz="2500" dirty="0"/>
              <a:t>ACLs are used in addition to the traditional Unix file protection system. </a:t>
            </a:r>
          </a:p>
          <a:p>
            <a:r>
              <a:rPr lang="en-US" sz="2500" dirty="0"/>
              <a:t>ACEs can be “defined on a file and set through commands”. These commands “include information on the type of entry [(user or ACL mask)], the user ID (UID), group ID (GID), and the </a:t>
            </a:r>
            <a:r>
              <a:rPr lang="en-US" sz="2500" i="1" dirty="0"/>
              <a:t>perms</a:t>
            </a:r>
            <a:r>
              <a:rPr lang="en-US" sz="2500" dirty="0"/>
              <a:t> (permissions)” (Rhodes-</a:t>
            </a:r>
            <a:r>
              <a:rPr lang="en-US" sz="2500" dirty="0" err="1"/>
              <a:t>Ousley</a:t>
            </a:r>
            <a:r>
              <a:rPr lang="en-US" sz="2500" dirty="0"/>
              <a:t> 2013).  </a:t>
            </a:r>
          </a:p>
          <a:p>
            <a:r>
              <a:rPr lang="en-US" sz="2500" dirty="0"/>
              <a:t>The mask permission dictates the maximum permissions allowed for users and groups, excluding the owner. </a:t>
            </a:r>
          </a:p>
          <a:p>
            <a:r>
              <a:rPr lang="en-US" sz="2500" dirty="0"/>
              <a:t>For example: An ACL mask is set to read. An explicit permission has also been granted for write or execute permission.  Despite this, the only permission granted will be read, because the ACL mask takes precedence.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4953000"/>
            <a:ext cx="5029200" cy="566738"/>
          </a:xfrm>
        </p:spPr>
        <p:txBody>
          <a:bodyPr>
            <a:noAutofit/>
          </a:bodyPr>
          <a:lstStyle/>
          <a:p>
            <a:r>
              <a:rPr lang="en-US" sz="2400" dirty="0"/>
              <a:t>Figure 2: Table 7 – 2 Traditional Unix File Permissions (Rhodes-</a:t>
            </a:r>
            <a:r>
              <a:rPr lang="en-US" sz="2400" dirty="0" err="1"/>
              <a:t>Ousley</a:t>
            </a:r>
            <a:r>
              <a:rPr lang="en-US" sz="2400" dirty="0"/>
              <a:t>, 2013) </a:t>
            </a:r>
          </a:p>
        </p:txBody>
      </p:sp>
      <p:pic>
        <p:nvPicPr>
          <p:cNvPr id="9" name="Picture 8" descr="IMG_E1056 (1).JPG"/>
          <p:cNvPicPr>
            <a:picLocks noChangeAspect="1"/>
          </p:cNvPicPr>
          <p:nvPr/>
        </p:nvPicPr>
        <p:blipFill>
          <a:blip r:embed="rId2" cstate="print"/>
          <a:stretch>
            <a:fillRect/>
          </a:stretch>
        </p:blipFill>
        <p:spPr>
          <a:xfrm>
            <a:off x="2133600" y="1219200"/>
            <a:ext cx="7924800" cy="30054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ACL Advantages</a:t>
            </a:r>
          </a:p>
        </p:txBody>
      </p:sp>
      <p:sp>
        <p:nvSpPr>
          <p:cNvPr id="3" name="Content Placeholder 2"/>
          <p:cNvSpPr>
            <a:spLocks noGrp="1"/>
          </p:cNvSpPr>
          <p:nvPr>
            <p:ph idx="1"/>
          </p:nvPr>
        </p:nvSpPr>
        <p:spPr/>
        <p:txBody>
          <a:bodyPr>
            <a:normAutofit/>
          </a:bodyPr>
          <a:lstStyle/>
          <a:p>
            <a:r>
              <a:rPr lang="en-US" sz="2400" dirty="0"/>
              <a:t>One advantage of using an ACL is that it is relatively simple. “An ACL clearly lays out the levels of access and permissions that each user, group, or device has on a particular system” (Hoffman, 2020).  </a:t>
            </a:r>
          </a:p>
          <a:p>
            <a:r>
              <a:rPr lang="en-US" sz="2400" dirty="0"/>
              <a:t>This means that the ACLs can be made readable and easy for a human to interpret, allowing an administrator the ability to quickly and easily determine the permissions and access controls on any given system. This also means that an administrator can easily change the ACL or remove permissions if the need arises (Hoffman, 2020).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TM02836342[[fn=Ion]]</Template>
  <TotalTime>33</TotalTime>
  <Words>1431</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vt:lpstr>
      <vt:lpstr>Wingdings 3</vt:lpstr>
      <vt:lpstr>Ion</vt:lpstr>
      <vt:lpstr>ACLs and Firewalls</vt:lpstr>
      <vt:lpstr>ACLs</vt:lpstr>
      <vt:lpstr>What is an ACL?</vt:lpstr>
      <vt:lpstr>How do They Work? (Windows)</vt:lpstr>
      <vt:lpstr>Figure 1: Table 7-1 Windows File Permissions (Rhodes-Ousley, 2013)</vt:lpstr>
      <vt:lpstr>How do They Work? (Unix)</vt:lpstr>
      <vt:lpstr>How do They Work? (Unix cont.)</vt:lpstr>
      <vt:lpstr>Figure 2: Table 7 – 2 Traditional Unix File Permissions (Rhodes-Ousley, 2013) </vt:lpstr>
      <vt:lpstr>ACL Advantages</vt:lpstr>
      <vt:lpstr>ACL Disadvantages</vt:lpstr>
      <vt:lpstr>Firewalls</vt:lpstr>
      <vt:lpstr>What is a Firewall?</vt:lpstr>
      <vt:lpstr>What are the core functions of a Firewall?</vt:lpstr>
      <vt:lpstr>PowerPoint Presentation</vt:lpstr>
      <vt:lpstr>PowerPoint Presentation</vt:lpstr>
      <vt:lpstr>What are the core functions of a Firewall (cont.)?</vt:lpstr>
      <vt:lpstr>PowerPoint Presentation</vt:lpstr>
      <vt:lpstr>Firewall Advantages</vt:lpstr>
      <vt:lpstr>Firewall Disadvantages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Firewalls and ACLs</dc:title>
  <dc:creator>nate mixon</dc:creator>
  <cp:lastModifiedBy>nate mixon</cp:lastModifiedBy>
  <cp:revision>4</cp:revision>
  <dcterms:created xsi:type="dcterms:W3CDTF">2023-03-18T18:30:39Z</dcterms:created>
  <dcterms:modified xsi:type="dcterms:W3CDTF">2023-03-18T19:03:42Z</dcterms:modified>
</cp:coreProperties>
</file>