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93" autoAdjust="0"/>
  </p:normalViewPr>
  <p:slideViewPr>
    <p:cSldViewPr>
      <p:cViewPr>
        <p:scale>
          <a:sx n="60" d="100"/>
          <a:sy n="60" d="100"/>
        </p:scale>
        <p:origin x="-750"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66C060-3D85-432D-8666-21D816F6D107}" type="datetimeFigureOut">
              <a:rPr lang="en-US" smtClean="0"/>
              <a:pPr/>
              <a:t>4/5/2024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380DFF-D0B9-4D59-B1D9-6218736128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Mitnick</a:t>
            </a:r>
            <a:r>
              <a:rPr lang="en-US" dirty="0" smtClean="0"/>
              <a:t> was born in 1963 in Los Angeles,</a:t>
            </a:r>
            <a:r>
              <a:rPr lang="en-US" baseline="0" dirty="0" smtClean="0"/>
              <a:t> at time at which computers were beginning to rise in popularity. This undoubtedly had an effect on </a:t>
            </a:r>
            <a:r>
              <a:rPr lang="en-US" baseline="0" dirty="0" err="1" smtClean="0"/>
              <a:t>Mitnick</a:t>
            </a:r>
            <a:r>
              <a:rPr lang="en-US" baseline="0" dirty="0" smtClean="0"/>
              <a:t>. </a:t>
            </a:r>
            <a:r>
              <a:rPr lang="en-US" baseline="0" dirty="0" err="1" smtClean="0"/>
              <a:t>Mitnick</a:t>
            </a:r>
            <a:r>
              <a:rPr lang="en-US" baseline="0" dirty="0" smtClean="0"/>
              <a:t> successfully hacked his high school’s computer system, which was the first successful hack of his hacking career. He was also a skilled phone </a:t>
            </a:r>
            <a:r>
              <a:rPr lang="en-US" baseline="0" dirty="0" err="1" smtClean="0"/>
              <a:t>phreak</a:t>
            </a:r>
            <a:r>
              <a:rPr lang="en-US" baseline="0" dirty="0" smtClean="0"/>
              <a:t>, meaning he knew how to take advantage of the fact that telephone companies had just made the switch to digital signals. In 1981, </a:t>
            </a:r>
            <a:r>
              <a:rPr lang="en-US" baseline="0" dirty="0" err="1" smtClean="0"/>
              <a:t>Mitnick</a:t>
            </a:r>
            <a:r>
              <a:rPr lang="en-US" baseline="0" dirty="0" smtClean="0"/>
              <a:t> was arrested for breaking into the Pacific Bell offices and stealing technical manuals.</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err="1" smtClean="0">
                <a:latin typeface="Calibri" pitchFamily="34" charset="0"/>
                <a:cs typeface="Calibri" pitchFamily="34" charset="0"/>
              </a:rPr>
              <a:t>Mitnick</a:t>
            </a:r>
            <a:r>
              <a:rPr lang="en-US" sz="1200" dirty="0" smtClean="0">
                <a:latin typeface="Calibri" pitchFamily="34" charset="0"/>
                <a:cs typeface="Calibri" pitchFamily="34" charset="0"/>
              </a:rPr>
              <a:t> was arrested again in 1983 for breaking into a Pentagon computer from the University of Southern California. </a:t>
            </a:r>
            <a:r>
              <a:rPr lang="en-US" sz="1200" dirty="0" err="1" smtClean="0">
                <a:latin typeface="Calibri" pitchFamily="34" charset="0"/>
                <a:cs typeface="Calibri" pitchFamily="34" charset="0"/>
              </a:rPr>
              <a:t>Mitnick</a:t>
            </a:r>
            <a:r>
              <a:rPr lang="en-US" sz="1200" dirty="0" smtClean="0">
                <a:latin typeface="Calibri" pitchFamily="34" charset="0"/>
                <a:cs typeface="Calibri" pitchFamily="34" charset="0"/>
              </a:rPr>
              <a:t> stayed</a:t>
            </a:r>
            <a:r>
              <a:rPr lang="en-US" sz="1200" baseline="0" dirty="0" smtClean="0">
                <a:latin typeface="Calibri" pitchFamily="34" charset="0"/>
                <a:cs typeface="Calibri" pitchFamily="34" charset="0"/>
              </a:rPr>
              <a:t> out of legal trouble until 1987, when he was convicted of stealing software from Santa Cruz Operation and sentenced to three years’ probation. This conviction seems to have emboldened </a:t>
            </a:r>
            <a:r>
              <a:rPr lang="en-US" sz="1200" baseline="0" dirty="0" err="1" smtClean="0">
                <a:latin typeface="Calibri" pitchFamily="34" charset="0"/>
                <a:cs typeface="Calibri" pitchFamily="34" charset="0"/>
              </a:rPr>
              <a:t>Mitnick</a:t>
            </a:r>
            <a:r>
              <a:rPr lang="en-US" sz="1200" baseline="0" dirty="0" smtClean="0">
                <a:latin typeface="Calibri" pitchFamily="34" charset="0"/>
                <a:cs typeface="Calibri" pitchFamily="34" charset="0"/>
              </a:rPr>
              <a:t>, as he was charged with his first felony as an adult in 1989 when he was caught illegally downloading source code from Digital Equipment Corporation. </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felony charge resulted in </a:t>
            </a:r>
            <a:r>
              <a:rPr lang="en-US" dirty="0" err="1" smtClean="0"/>
              <a:t>Mitnick</a:t>
            </a:r>
            <a:r>
              <a:rPr lang="en-US" dirty="0" smtClean="0"/>
              <a:t> spending a year in federal</a:t>
            </a:r>
            <a:r>
              <a:rPr lang="en-US" baseline="0" dirty="0" smtClean="0"/>
              <a:t> prison, 8 months of which were in solitary confinement. Afterwards, </a:t>
            </a:r>
            <a:r>
              <a:rPr lang="en-US" baseline="0" dirty="0" err="1" smtClean="0"/>
              <a:t>Mitnick</a:t>
            </a:r>
            <a:r>
              <a:rPr lang="en-US" baseline="0" dirty="0" smtClean="0"/>
              <a:t> spent six months in a halfway house for his “addiction”, and had three years of supervised release after that. During this time, there was a rumor circulating that </a:t>
            </a:r>
            <a:r>
              <a:rPr lang="en-US" baseline="0" dirty="0" err="1" smtClean="0"/>
              <a:t>Mitnick</a:t>
            </a:r>
            <a:r>
              <a:rPr lang="en-US" baseline="0" dirty="0" smtClean="0"/>
              <a:t> could “launch nuclear missiles merely by whistling into a telephone”. </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1992, </a:t>
            </a:r>
            <a:r>
              <a:rPr lang="en-US" dirty="0" err="1" smtClean="0"/>
              <a:t>Mitnick</a:t>
            </a:r>
            <a:r>
              <a:rPr lang="en-US" baseline="0" dirty="0" smtClean="0"/>
              <a:t> was charged with violating the terms of his probation and he went underground to avoid being captured by law enforcement. During his nearly three years on the run, </a:t>
            </a:r>
            <a:r>
              <a:rPr lang="en-US" baseline="0" dirty="0" err="1" smtClean="0"/>
              <a:t>Mitnick</a:t>
            </a:r>
            <a:r>
              <a:rPr lang="en-US" baseline="0" dirty="0" smtClean="0"/>
              <a:t> used the Internet to steal software from companies such as Motorola, Nokia, and Fujitsu. </a:t>
            </a:r>
            <a:r>
              <a:rPr lang="en-US" baseline="0" dirty="0" err="1" smtClean="0"/>
              <a:t>Mitnick</a:t>
            </a:r>
            <a:r>
              <a:rPr lang="en-US" baseline="0" dirty="0" smtClean="0"/>
              <a:t> also hacked the computer network of </a:t>
            </a:r>
            <a:r>
              <a:rPr lang="en-US" baseline="0" dirty="0" err="1" smtClean="0"/>
              <a:t>Tsutomo</a:t>
            </a:r>
            <a:r>
              <a:rPr lang="en-US" baseline="0" dirty="0" smtClean="0"/>
              <a:t> Shimomura during this time. Shimomura aided the FBI in capturing and arresting </a:t>
            </a:r>
            <a:r>
              <a:rPr lang="en-US" baseline="0" dirty="0" err="1" smtClean="0"/>
              <a:t>Mitnick</a:t>
            </a:r>
            <a:r>
              <a:rPr lang="en-US" baseline="0" dirty="0" smtClean="0"/>
              <a:t> by giving them technical support. Thanks to the efforts of the FBI and Shimomura, </a:t>
            </a:r>
            <a:r>
              <a:rPr lang="en-US" baseline="0" dirty="0" err="1" smtClean="0"/>
              <a:t>Mitnick</a:t>
            </a:r>
            <a:r>
              <a:rPr lang="en-US" baseline="0" dirty="0" smtClean="0"/>
              <a:t> was captured and arrested in 1995 in an apartment in Raleigh, NC.</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his 1995 arrest</a:t>
            </a:r>
            <a:r>
              <a:rPr lang="en-US" baseline="0" dirty="0" smtClean="0"/>
              <a:t> </a:t>
            </a:r>
            <a:r>
              <a:rPr lang="en-US" dirty="0" err="1" smtClean="0"/>
              <a:t>Mitnick</a:t>
            </a:r>
            <a:r>
              <a:rPr lang="en-US" dirty="0" smtClean="0"/>
              <a:t> was</a:t>
            </a:r>
            <a:r>
              <a:rPr lang="en-US" baseline="0" dirty="0" smtClean="0"/>
              <a:t> in prison for nearly five years, eight months of which was spent in solitary confinement. </a:t>
            </a:r>
            <a:r>
              <a:rPr lang="en-US" baseline="0" dirty="0" err="1" smtClean="0"/>
              <a:t>Mitnick</a:t>
            </a:r>
            <a:r>
              <a:rPr lang="en-US" baseline="0" dirty="0" smtClean="0"/>
              <a:t> was not allowed to use a </a:t>
            </a:r>
            <a:r>
              <a:rPr lang="en-US" baseline="0" dirty="0" err="1" smtClean="0"/>
              <a:t>modemless</a:t>
            </a:r>
            <a:r>
              <a:rPr lang="en-US" baseline="0" dirty="0" smtClean="0"/>
              <a:t> computer to review the evidence against him. However, most of the evidence against him was only present online. As a result, </a:t>
            </a:r>
            <a:r>
              <a:rPr lang="en-US" baseline="0" dirty="0" err="1" smtClean="0"/>
              <a:t>Mitnick</a:t>
            </a:r>
            <a:r>
              <a:rPr lang="en-US" baseline="0" dirty="0" smtClean="0"/>
              <a:t> took a plea deal and pleaded guilty to wire and computer fraud for accessing information over company networks. He told the courts that his actions had only caused $5-10 million in damages. He was forced to pay $4000 in damages, as opposed to the millions that the prosecutors wanted to stick him with. He was also sentenced to another 10 months in jail. He was released from jail in January of 2000, and was on parole until January 2003. </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being released from prison,</a:t>
            </a:r>
            <a:r>
              <a:rPr lang="en-US" baseline="0" dirty="0" smtClean="0"/>
              <a:t> </a:t>
            </a:r>
            <a:r>
              <a:rPr lang="en-US" baseline="0" dirty="0" err="1" smtClean="0"/>
              <a:t>Mitnick</a:t>
            </a:r>
            <a:r>
              <a:rPr lang="en-US" baseline="0" dirty="0" smtClean="0"/>
              <a:t> became somewhat of a minor public figure. He frequently speaks on matters regarding </a:t>
            </a:r>
            <a:r>
              <a:rPr lang="en-US" baseline="0" dirty="0" err="1" smtClean="0"/>
              <a:t>cybersecurity</a:t>
            </a:r>
            <a:r>
              <a:rPr lang="en-US" baseline="0" dirty="0" smtClean="0"/>
              <a:t> and did a number of interviews after being released from </a:t>
            </a:r>
            <a:r>
              <a:rPr lang="en-US" baseline="0" dirty="0" err="1" smtClean="0"/>
              <a:t>prison.The</a:t>
            </a:r>
            <a:r>
              <a:rPr lang="en-US" baseline="0" dirty="0" smtClean="0"/>
              <a:t> original terms of his parole stated that he could not discuss the specifics of his case or make a profit from telling his story for 7 years, but this was later changed so he could act as a security consultant for companies who wished to improve their overall level of </a:t>
            </a:r>
            <a:r>
              <a:rPr lang="en-US" baseline="0" dirty="0" err="1" smtClean="0"/>
              <a:t>cybersecurity</a:t>
            </a:r>
            <a:r>
              <a:rPr lang="en-US" baseline="0" dirty="0" smtClean="0"/>
              <a:t>. </a:t>
            </a:r>
            <a:r>
              <a:rPr lang="en-US" baseline="0" dirty="0" err="1" smtClean="0"/>
              <a:t>Mitnick</a:t>
            </a:r>
            <a:r>
              <a:rPr lang="en-US" baseline="0" dirty="0" smtClean="0"/>
              <a:t> has gone on record to say that consulting and advising companies on </a:t>
            </a:r>
            <a:r>
              <a:rPr lang="en-US" baseline="0" dirty="0" err="1" smtClean="0"/>
              <a:t>cybersecurity</a:t>
            </a:r>
            <a:r>
              <a:rPr lang="en-US" baseline="0" dirty="0" smtClean="0"/>
              <a:t> matters is how he intends to make a living for the rest of his life. </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2003, </a:t>
            </a:r>
            <a:r>
              <a:rPr lang="en-US" dirty="0" err="1" smtClean="0"/>
              <a:t>Mitnick</a:t>
            </a:r>
            <a:r>
              <a:rPr lang="en-US" dirty="0" smtClean="0"/>
              <a:t> founded </a:t>
            </a:r>
            <a:r>
              <a:rPr lang="en-US" dirty="0" err="1" smtClean="0"/>
              <a:t>Mitnick</a:t>
            </a:r>
            <a:r>
              <a:rPr lang="en-US" dirty="0" smtClean="0"/>
              <a:t> Security Consulting in Las Vegas, Nevada, where he now resides. The</a:t>
            </a:r>
            <a:r>
              <a:rPr lang="en-US" baseline="0" dirty="0" smtClean="0"/>
              <a:t> company specializes in penetration testing for the networks of their clients, helping them discover flaws and vulnerabilities in their networks so that they can be fixed. When </a:t>
            </a:r>
            <a:r>
              <a:rPr lang="en-US" baseline="0" dirty="0" err="1" smtClean="0"/>
              <a:t>Mitnick</a:t>
            </a:r>
            <a:r>
              <a:rPr lang="en-US" baseline="0" dirty="0" smtClean="0"/>
              <a:t> isn’t leading the </a:t>
            </a:r>
            <a:r>
              <a:rPr lang="en-US" baseline="0" dirty="0" err="1" smtClean="0"/>
              <a:t>peetration</a:t>
            </a:r>
            <a:r>
              <a:rPr lang="en-US" baseline="0" dirty="0" smtClean="0"/>
              <a:t> testing team, he performs his duties as the Chief Hacking Officer of KnowBe4, a company that specializes in security training and awareness. </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a:t>
            </a:r>
            <a:r>
              <a:rPr lang="en-US" baseline="0" dirty="0" smtClean="0"/>
              <a:t> his release from prison, </a:t>
            </a:r>
            <a:r>
              <a:rPr lang="en-US" baseline="0" dirty="0" err="1" smtClean="0"/>
              <a:t>Mitnick</a:t>
            </a:r>
            <a:r>
              <a:rPr lang="en-US" baseline="0" dirty="0" smtClean="0"/>
              <a:t> has become a public speaker. He travels and gives talks and presentations on </a:t>
            </a:r>
            <a:r>
              <a:rPr lang="en-US" baseline="0" dirty="0" err="1" smtClean="0"/>
              <a:t>cybersecurity</a:t>
            </a:r>
            <a:r>
              <a:rPr lang="en-US" baseline="0" dirty="0" smtClean="0"/>
              <a:t> and a number of different events, and can be hired to go to a company to speak about </a:t>
            </a:r>
            <a:r>
              <a:rPr lang="en-US" baseline="0" dirty="0" err="1" smtClean="0"/>
              <a:t>cybersecurity</a:t>
            </a:r>
            <a:r>
              <a:rPr lang="en-US" baseline="0" dirty="0" smtClean="0"/>
              <a:t> topics and practices. </a:t>
            </a:r>
            <a:r>
              <a:rPr lang="en-US" baseline="0" dirty="0" err="1" smtClean="0"/>
              <a:t>Mitnick</a:t>
            </a:r>
            <a:r>
              <a:rPr lang="en-US" baseline="0" dirty="0" smtClean="0"/>
              <a:t> is also available to be booked for events such as roundtables or panels, VIP appearances, and a number of promotional bookings.</a:t>
            </a:r>
            <a:endParaRPr lang="en-US" dirty="0"/>
          </a:p>
        </p:txBody>
      </p:sp>
      <p:sp>
        <p:nvSpPr>
          <p:cNvPr id="4" name="Slide Number Placeholder 3"/>
          <p:cNvSpPr>
            <a:spLocks noGrp="1"/>
          </p:cNvSpPr>
          <p:nvPr>
            <p:ph type="sldNum" sz="quarter" idx="10"/>
          </p:nvPr>
        </p:nvSpPr>
        <p:spPr/>
        <p:txBody>
          <a:bodyPr/>
          <a:lstStyle/>
          <a:p>
            <a:fld id="{68380DFF-D0B9-4D59-B1D9-6218736128A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FF0D58D-159B-4A1D-B64B-97C418363300}"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8C67-F2FB-4F8E-B729-F640D68423E9}"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0D58D-159B-4A1D-B64B-97C418363300}"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0D58D-159B-4A1D-B64B-97C418363300}" type="datetimeFigureOut">
              <a:rPr lang="en-US" smtClean="0"/>
              <a:pPr/>
              <a:t>4/5/2024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0D58D-159B-4A1D-B64B-97C418363300}"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F0D58D-159B-4A1D-B64B-97C418363300}"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F0D58D-159B-4A1D-B64B-97C418363300}"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F0D58D-159B-4A1D-B64B-97C418363300}"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F0D58D-159B-4A1D-B64B-97C418363300}"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0D58D-159B-4A1D-B64B-97C418363300}"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48C67-F2FB-4F8E-B729-F640D68423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F0D58D-159B-4A1D-B64B-97C418363300}"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48C67-F2FB-4F8E-B729-F640D68423E9}"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FF0D58D-159B-4A1D-B64B-97C418363300}" type="datetimeFigureOut">
              <a:rPr lang="en-US" smtClean="0"/>
              <a:pPr/>
              <a:t>4/5/2024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47448C67-F2FB-4F8E-B729-F640D68423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FF0D58D-159B-4A1D-B64B-97C418363300}" type="datetimeFigureOut">
              <a:rPr lang="en-US" smtClean="0"/>
              <a:pPr/>
              <a:t>4/5/2024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7448C67-F2FB-4F8E-B729-F640D68423E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wired.com/2012/02/feb-15-1995-mitnick-arrest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event.on24.com/wcc/r/2469831/8CE34235D63ECB2355E0D55A998F15F6?partnerref=CHN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eaking.com/speakers/kevin-mitni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343400"/>
            <a:ext cx="8077200" cy="835152"/>
          </a:xfrm>
        </p:spPr>
        <p:txBody>
          <a:bodyPr/>
          <a:lstStyle/>
          <a:p>
            <a:r>
              <a:rPr lang="en-US" dirty="0" smtClean="0"/>
              <a:t>The Story of Kevin </a:t>
            </a:r>
            <a:r>
              <a:rPr lang="en-US" dirty="0" err="1" smtClean="0"/>
              <a:t>Mitnick</a:t>
            </a:r>
            <a:endParaRPr lang="en-US" dirty="0"/>
          </a:p>
        </p:txBody>
      </p:sp>
      <p:sp>
        <p:nvSpPr>
          <p:cNvPr id="4" name="TextBox 3"/>
          <p:cNvSpPr txBox="1"/>
          <p:nvPr/>
        </p:nvSpPr>
        <p:spPr>
          <a:xfrm>
            <a:off x="228600" y="5410200"/>
            <a:ext cx="6705600" cy="1200329"/>
          </a:xfrm>
          <a:prstGeom prst="rect">
            <a:avLst/>
          </a:prstGeom>
          <a:noFill/>
        </p:spPr>
        <p:txBody>
          <a:bodyPr wrap="square" rtlCol="0">
            <a:spAutoFit/>
          </a:bodyPr>
          <a:lstStyle/>
          <a:p>
            <a:r>
              <a:rPr lang="en-US" dirty="0" smtClean="0">
                <a:latin typeface="Calibri" pitchFamily="34" charset="0"/>
                <a:cs typeface="Calibri" pitchFamily="34" charset="0"/>
              </a:rPr>
              <a:t>Dylan A. Kelly</a:t>
            </a:r>
          </a:p>
          <a:p>
            <a:r>
              <a:rPr lang="en-US" dirty="0" smtClean="0">
                <a:latin typeface="Calibri" pitchFamily="34" charset="0"/>
                <a:cs typeface="Calibri" pitchFamily="34" charset="0"/>
              </a:rPr>
              <a:t>Charleston Southern University</a:t>
            </a:r>
          </a:p>
          <a:p>
            <a:r>
              <a:rPr lang="en-US" dirty="0" smtClean="0">
                <a:latin typeface="Calibri" pitchFamily="34" charset="0"/>
                <a:cs typeface="Calibri" pitchFamily="34" charset="0"/>
              </a:rPr>
              <a:t>Professor Hill</a:t>
            </a:r>
          </a:p>
          <a:p>
            <a:r>
              <a:rPr lang="en-US" dirty="0" smtClean="0">
                <a:latin typeface="Calibri" pitchFamily="34" charset="0"/>
                <a:cs typeface="Calibri" pitchFamily="34" charset="0"/>
              </a:rPr>
              <a:t>CSCI 40547</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buNone/>
            </a:pPr>
            <a:r>
              <a:rPr lang="en-US" sz="1600" dirty="0" smtClean="0"/>
              <a:t>Consulting, M. S. (</a:t>
            </a:r>
            <a:r>
              <a:rPr lang="en-US" sz="1600" dirty="0" err="1" smtClean="0"/>
              <a:t>n.d</a:t>
            </a:r>
            <a:r>
              <a:rPr lang="en-US" sz="1600" dirty="0" smtClean="0"/>
              <a:t>.). </a:t>
            </a:r>
            <a:r>
              <a:rPr lang="en-US" sz="1600" i="1" dirty="0" smtClean="0"/>
              <a:t>About Kevin </a:t>
            </a:r>
            <a:r>
              <a:rPr lang="en-US" sz="1600" i="1" dirty="0" err="1" smtClean="0"/>
              <a:t>Mitnick</a:t>
            </a:r>
            <a:r>
              <a:rPr lang="en-US" sz="1600" i="1" dirty="0" smtClean="0"/>
              <a:t>: </a:t>
            </a:r>
            <a:r>
              <a:rPr lang="en-US" sz="1600" i="1" dirty="0" err="1" smtClean="0"/>
              <a:t>Mitnick</a:t>
            </a:r>
            <a:r>
              <a:rPr lang="en-US" sz="1600" i="1" dirty="0" smtClean="0"/>
              <a:t> Security</a:t>
            </a:r>
            <a:r>
              <a:rPr lang="en-US" sz="1600" dirty="0" smtClean="0"/>
              <a:t>. About Kevin </a:t>
            </a:r>
            <a:r>
              <a:rPr lang="en-US" sz="1600" dirty="0" err="1" smtClean="0"/>
              <a:t>Mitnick</a:t>
            </a:r>
            <a:r>
              <a:rPr lang="en-US" sz="1600" dirty="0" smtClean="0"/>
              <a:t> | </a:t>
            </a:r>
            <a:r>
              <a:rPr lang="en-US" sz="1600" dirty="0" err="1" smtClean="0"/>
              <a:t>Mitnick</a:t>
            </a:r>
            <a:r>
              <a:rPr lang="en-US" sz="1600" dirty="0" smtClean="0"/>
              <a:t> Security. Retrieved April 15, 2023, from https://www.mitnicksecurity.com/about-kevin-mitnick-mitnick-security </a:t>
            </a:r>
            <a:endParaRPr lang="en-US" sz="1600" dirty="0" smtClean="0">
              <a:latin typeface="Calibri" pitchFamily="34" charset="0"/>
              <a:cs typeface="Calibri" pitchFamily="34" charset="0"/>
            </a:endParaRPr>
          </a:p>
          <a:p>
            <a:pPr>
              <a:lnSpc>
                <a:spcPct val="150000"/>
              </a:lnSpc>
              <a:buNone/>
            </a:pPr>
            <a:r>
              <a:rPr lang="en-US" sz="1600" dirty="0" smtClean="0">
                <a:latin typeface="Calibri" pitchFamily="34" charset="0"/>
                <a:cs typeface="Calibri" pitchFamily="34" charset="0"/>
              </a:rPr>
              <a:t>Freeman. (2001). The Legend and Legacy of Kevin </a:t>
            </a:r>
            <a:r>
              <a:rPr lang="en-US" sz="1600" dirty="0" err="1" smtClean="0">
                <a:latin typeface="Calibri" pitchFamily="34" charset="0"/>
                <a:cs typeface="Calibri" pitchFamily="34" charset="0"/>
              </a:rPr>
              <a:t>Mitnick</a:t>
            </a:r>
            <a:r>
              <a:rPr lang="en-US" sz="1600" dirty="0" smtClean="0">
                <a:latin typeface="Calibri" pitchFamily="34" charset="0"/>
                <a:cs typeface="Calibri" pitchFamily="34" charset="0"/>
              </a:rPr>
              <a:t>. Information Systems Security, 10(2), 1–6. https://doi.org/10.1201/1086/43314.10.2.20010506/31397.2</a:t>
            </a:r>
          </a:p>
          <a:p>
            <a:pPr>
              <a:lnSpc>
                <a:spcPct val="150000"/>
              </a:lnSpc>
              <a:buNone/>
            </a:pPr>
            <a:r>
              <a:rPr lang="en-US" sz="1600" dirty="0" smtClean="0"/>
              <a:t>Long, T. (2012, February 15). </a:t>
            </a:r>
            <a:r>
              <a:rPr lang="en-US" sz="1600" i="1" dirty="0" smtClean="0"/>
              <a:t>Feb. 15, 1995: </a:t>
            </a:r>
            <a:r>
              <a:rPr lang="en-US" sz="1600" i="1" dirty="0" err="1" smtClean="0"/>
              <a:t>Mitnick</a:t>
            </a:r>
            <a:r>
              <a:rPr lang="en-US" sz="1600" i="1" dirty="0" smtClean="0"/>
              <a:t> arrested</a:t>
            </a:r>
            <a:r>
              <a:rPr lang="en-US" sz="1600" dirty="0" smtClean="0"/>
              <a:t>. Wired. Retrieved April 17, 2023, from https://www.wired.com/2012/02/feb-15-1995-mitnick-arrested/ </a:t>
            </a:r>
          </a:p>
          <a:p>
            <a:pPr>
              <a:buNone/>
            </a:pPr>
            <a:endParaRPr lang="en-US" sz="1600" dirty="0" smtClean="0"/>
          </a:p>
          <a:p>
            <a:pPr>
              <a:buNone/>
            </a:pPr>
            <a:endParaRPr lang="en-US" sz="1600" dirty="0" smtClean="0">
              <a:latin typeface="Calibri" pitchFamily="34" charset="0"/>
              <a:cs typeface="Calibri" pitchFamily="34" charset="0"/>
            </a:endParaRPr>
          </a:p>
          <a:p>
            <a:pPr>
              <a:buNone/>
            </a:pPr>
            <a:endParaRPr lang="en-US" sz="1600" dirty="0" smtClean="0">
              <a:latin typeface="Calibri" pitchFamily="34" charset="0"/>
              <a:cs typeface="Calibri" pitchFamily="34" charset="0"/>
            </a:endParaRPr>
          </a:p>
          <a:p>
            <a:pPr>
              <a:buNone/>
            </a:pPr>
            <a:endParaRPr lang="en-US" sz="1600" dirty="0">
              <a:latin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Beginnings</a:t>
            </a:r>
            <a:endParaRPr lang="en-US" dirty="0"/>
          </a:p>
        </p:txBody>
      </p:sp>
      <p:sp>
        <p:nvSpPr>
          <p:cNvPr id="3" name="Content Placeholder 2"/>
          <p:cNvSpPr>
            <a:spLocks noGrp="1"/>
          </p:cNvSpPr>
          <p:nvPr>
            <p:ph idx="1"/>
          </p:nvPr>
        </p:nvSpPr>
        <p:spPr/>
        <p:txBody>
          <a:bodyPr>
            <a:normAutofit/>
          </a:bodyPr>
          <a:lstStyle/>
          <a:p>
            <a:r>
              <a:rPr lang="en-US" sz="2400" dirty="0" smtClean="0">
                <a:latin typeface="Calibri" pitchFamily="34" charset="0"/>
                <a:cs typeface="Calibri" pitchFamily="34" charset="0"/>
              </a:rPr>
              <a:t>Kevin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was born in 1963 in Los Angeles. While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was growing up, computers were beginning to become popular (Freeman, 2001).  </a:t>
            </a:r>
          </a:p>
          <a:p>
            <a:r>
              <a:rPr lang="en-US" sz="2400" dirty="0" err="1" smtClean="0">
                <a:latin typeface="Calibri" pitchFamily="34" charset="0"/>
                <a:cs typeface="Calibri" pitchFamily="34" charset="0"/>
              </a:rPr>
              <a:t>Mitnick’s</a:t>
            </a:r>
            <a:r>
              <a:rPr lang="en-US" sz="2400" dirty="0" smtClean="0">
                <a:latin typeface="Calibri" pitchFamily="34" charset="0"/>
                <a:cs typeface="Calibri" pitchFamily="34" charset="0"/>
              </a:rPr>
              <a:t> first successful hack was his high school's computer system (Freeman, 2001). This success seems to have set him on the path he took later in life.</a:t>
            </a:r>
          </a:p>
          <a:p>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was also “a skilled phone </a:t>
            </a:r>
            <a:r>
              <a:rPr lang="en-US" sz="2400" dirty="0" err="1" smtClean="0">
                <a:latin typeface="Calibri" pitchFamily="34" charset="0"/>
                <a:cs typeface="Calibri" pitchFamily="34" charset="0"/>
              </a:rPr>
              <a:t>phreak</a:t>
            </a:r>
            <a:r>
              <a:rPr lang="en-US" sz="2400" dirty="0" smtClean="0">
                <a:latin typeface="Calibri" pitchFamily="34" charset="0"/>
                <a:cs typeface="Calibri" pitchFamily="34" charset="0"/>
              </a:rPr>
              <a:t>”, meaning he was capable of “taking over a telephone company’s digital central office” (Freeman, 2001).</a:t>
            </a:r>
          </a:p>
          <a:p>
            <a:r>
              <a:rPr lang="en-US" sz="2400" dirty="0" smtClean="0">
                <a:latin typeface="Calibri" pitchFamily="34" charset="0"/>
                <a:cs typeface="Calibri" pitchFamily="34" charset="0"/>
              </a:rPr>
              <a:t>In 1981,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had his first run-in with the law. He was arrested for “breaking into the offices of Pacific Bell and stealing technical manuals” (Freeman, 2001).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Beginnings (Cont.)</a:t>
            </a:r>
            <a:endParaRPr lang="en-US" dirty="0"/>
          </a:p>
        </p:txBody>
      </p:sp>
      <p:sp>
        <p:nvSpPr>
          <p:cNvPr id="3" name="Content Placeholder 2"/>
          <p:cNvSpPr>
            <a:spLocks noGrp="1"/>
          </p:cNvSpPr>
          <p:nvPr>
            <p:ph idx="1"/>
          </p:nvPr>
        </p:nvSpPr>
        <p:spPr/>
        <p:txBody>
          <a:bodyPr>
            <a:normAutofit/>
          </a:bodyPr>
          <a:lstStyle/>
          <a:p>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was arrested again in 1983, for “breaking into a Pentagon computer from the University of Southern California”, and he served six months in a juvenile prison for that crime (Freeman, 2001).</a:t>
            </a:r>
          </a:p>
          <a:p>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avoided more legal trouble until 1987, at which point he was found guilty of “stealing software from Santa Cruz Operation” and “was sentenced to three years’ probation” (Freeman, 2001).</a:t>
            </a:r>
          </a:p>
          <a:p>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became bolder after this seemingly lenient punishment, as he was convicted of a felony as an adult in 1989 for “illegally downloading source code from Digital Equipment Corporation (DEC)” (Freeman, 2001).</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Beginnings (Cont.)</a:t>
            </a:r>
            <a:endParaRPr lang="en-US" dirty="0"/>
          </a:p>
        </p:txBody>
      </p:sp>
      <p:sp>
        <p:nvSpPr>
          <p:cNvPr id="3" name="Content Placeholder 2"/>
          <p:cNvSpPr>
            <a:spLocks noGrp="1"/>
          </p:cNvSpPr>
          <p:nvPr>
            <p:ph idx="1"/>
          </p:nvPr>
        </p:nvSpPr>
        <p:spPr/>
        <p:txBody>
          <a:bodyPr>
            <a:normAutofit/>
          </a:bodyPr>
          <a:lstStyle/>
          <a:p>
            <a:r>
              <a:rPr lang="en-US" sz="2400" dirty="0" smtClean="0">
                <a:latin typeface="Calibri" pitchFamily="34" charset="0"/>
                <a:cs typeface="Calibri" pitchFamily="34" charset="0"/>
              </a:rPr>
              <a:t>The felony conviction caused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to spend “a year in federal custody”, 8 months of which were in solitary confinement. He also spent “six months in a halfway house for his ‘addiction’” (</a:t>
            </a:r>
            <a:r>
              <a:rPr lang="en-US" sz="2400" dirty="0" err="1" smtClean="0">
                <a:latin typeface="Calibri" pitchFamily="34" charset="0"/>
                <a:cs typeface="Calibri" pitchFamily="34" charset="0"/>
              </a:rPr>
              <a:t>Feeman</a:t>
            </a:r>
            <a:r>
              <a:rPr lang="en-US" sz="2400" dirty="0" smtClean="0">
                <a:latin typeface="Calibri" pitchFamily="34" charset="0"/>
                <a:cs typeface="Calibri" pitchFamily="34" charset="0"/>
              </a:rPr>
              <a:t>, 2001). After leaving the halfway house,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underwent three years of supervised release (Freeman, 2001).</a:t>
            </a:r>
          </a:p>
          <a:p>
            <a:r>
              <a:rPr lang="en-US" sz="2400" dirty="0" smtClean="0">
                <a:latin typeface="Calibri" pitchFamily="34" charset="0"/>
                <a:cs typeface="Calibri" pitchFamily="34" charset="0"/>
              </a:rPr>
              <a:t>Allegedly, a rumor circulating around this time was that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‘could launch nuclear missiles merely by whistling into a telephone’” (Freeman, 2001).</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Arrest</a:t>
            </a:r>
            <a:endParaRPr lang="en-US" dirty="0"/>
          </a:p>
        </p:txBody>
      </p:sp>
      <p:sp>
        <p:nvSpPr>
          <p:cNvPr id="3" name="Content Placeholder 2"/>
          <p:cNvSpPr>
            <a:spLocks noGrp="1"/>
          </p:cNvSpPr>
          <p:nvPr>
            <p:ph idx="1"/>
          </p:nvPr>
        </p:nvSpPr>
        <p:spPr>
          <a:xfrm>
            <a:off x="0" y="1524000"/>
            <a:ext cx="5334000" cy="5334000"/>
          </a:xfrm>
        </p:spPr>
        <p:txBody>
          <a:bodyPr>
            <a:normAutofit lnSpcReduction="10000"/>
          </a:bodyPr>
          <a:lstStyle/>
          <a:p>
            <a:r>
              <a:rPr lang="en-US" sz="2200" dirty="0" smtClean="0">
                <a:latin typeface="Calibri" pitchFamily="34" charset="0"/>
                <a:cs typeface="Calibri" pitchFamily="34" charset="0"/>
              </a:rPr>
              <a:t>In 1992, “</a:t>
            </a:r>
            <a:r>
              <a:rPr lang="en-US" sz="2200" dirty="0" err="1" smtClean="0">
                <a:latin typeface="Calibri" pitchFamily="34" charset="0"/>
                <a:cs typeface="Calibri" pitchFamily="34" charset="0"/>
              </a:rPr>
              <a:t>Mitnick</a:t>
            </a:r>
            <a:r>
              <a:rPr lang="en-US" sz="2200" dirty="0" smtClean="0">
                <a:latin typeface="Calibri" pitchFamily="34" charset="0"/>
                <a:cs typeface="Calibri" pitchFamily="34" charset="0"/>
              </a:rPr>
              <a:t> was charged with violating the terms of his probation”, and he soon went underground to avoid capture (Freeman, 2001).</a:t>
            </a:r>
          </a:p>
          <a:p>
            <a:r>
              <a:rPr lang="en-US" sz="2200" dirty="0" err="1" smtClean="0">
                <a:latin typeface="Calibri" pitchFamily="34" charset="0"/>
                <a:cs typeface="Calibri" pitchFamily="34" charset="0"/>
              </a:rPr>
              <a:t>Mitnick</a:t>
            </a:r>
            <a:r>
              <a:rPr lang="en-US" sz="2200" dirty="0" smtClean="0">
                <a:latin typeface="Calibri" pitchFamily="34" charset="0"/>
                <a:cs typeface="Calibri" pitchFamily="34" charset="0"/>
              </a:rPr>
              <a:t> spent the better part of three years on the run. During this time, he “used the Internet to steal software from such companies as Motorola, Nokia, and Fujitsu” (Freeman, 2001).</a:t>
            </a:r>
          </a:p>
          <a:p>
            <a:r>
              <a:rPr lang="en-US" sz="2200" dirty="0" err="1" smtClean="0">
                <a:latin typeface="Calibri" pitchFamily="34" charset="0"/>
                <a:cs typeface="Calibri" pitchFamily="34" charset="0"/>
              </a:rPr>
              <a:t>Mitnick</a:t>
            </a:r>
            <a:r>
              <a:rPr lang="en-US" sz="2200" dirty="0" smtClean="0">
                <a:latin typeface="Calibri" pitchFamily="34" charset="0"/>
                <a:cs typeface="Calibri" pitchFamily="34" charset="0"/>
              </a:rPr>
              <a:t> was eventually captured in 1995 in an apartment in Raleigh, NC by the FBI. The FBI were assisted by </a:t>
            </a:r>
            <a:r>
              <a:rPr lang="en-US" sz="2200" dirty="0" err="1" smtClean="0">
                <a:latin typeface="Calibri" pitchFamily="34" charset="0"/>
                <a:cs typeface="Calibri" pitchFamily="34" charset="0"/>
              </a:rPr>
              <a:t>Tsutomo</a:t>
            </a:r>
            <a:r>
              <a:rPr lang="en-US" sz="2200" dirty="0" smtClean="0">
                <a:latin typeface="Calibri" pitchFamily="34" charset="0"/>
                <a:cs typeface="Calibri" pitchFamily="34" charset="0"/>
              </a:rPr>
              <a:t> Shimomura. His computer network had been “a victim of </a:t>
            </a:r>
            <a:r>
              <a:rPr lang="en-US" sz="2200" dirty="0" err="1" smtClean="0">
                <a:latin typeface="Calibri" pitchFamily="34" charset="0"/>
                <a:cs typeface="Calibri" pitchFamily="34" charset="0"/>
              </a:rPr>
              <a:t>Mitnick’s</a:t>
            </a:r>
            <a:r>
              <a:rPr lang="en-US" sz="2200" dirty="0" smtClean="0">
                <a:latin typeface="Calibri" pitchFamily="34" charset="0"/>
                <a:cs typeface="Calibri" pitchFamily="34" charset="0"/>
              </a:rPr>
              <a:t> hacking (Freeman, 2001). Shimomura provided technical support to the FBI for the capture and arrest of </a:t>
            </a:r>
            <a:r>
              <a:rPr lang="en-US" sz="2200" dirty="0" err="1" smtClean="0">
                <a:latin typeface="Calibri" pitchFamily="34" charset="0"/>
                <a:cs typeface="Calibri" pitchFamily="34" charset="0"/>
              </a:rPr>
              <a:t>Mitnick</a:t>
            </a:r>
            <a:r>
              <a:rPr lang="en-US" sz="2200" dirty="0" smtClean="0">
                <a:latin typeface="Calibri" pitchFamily="34" charset="0"/>
                <a:cs typeface="Calibri" pitchFamily="34" charset="0"/>
              </a:rPr>
              <a:t>.</a:t>
            </a:r>
            <a:endParaRPr lang="en-US" sz="2200" dirty="0">
              <a:latin typeface="Calibri" pitchFamily="34" charset="0"/>
              <a:cs typeface="Calibri" pitchFamily="34" charset="0"/>
            </a:endParaRPr>
          </a:p>
        </p:txBody>
      </p:sp>
      <p:pic>
        <p:nvPicPr>
          <p:cNvPr id="1026" name="Picture 2" descr="https://www.wired.com/images_blogs/thisdayintech/2012/02/mitnick-2.jpg"/>
          <p:cNvPicPr>
            <a:picLocks noChangeAspect="1" noChangeArrowheads="1"/>
          </p:cNvPicPr>
          <p:nvPr/>
        </p:nvPicPr>
        <p:blipFill>
          <a:blip r:embed="rId3" cstate="print"/>
          <a:srcRect/>
          <a:stretch>
            <a:fillRect/>
          </a:stretch>
        </p:blipFill>
        <p:spPr bwMode="auto">
          <a:xfrm>
            <a:off x="5267325" y="1676400"/>
            <a:ext cx="3876675" cy="3009901"/>
          </a:xfrm>
          <a:prstGeom prst="rect">
            <a:avLst/>
          </a:prstGeom>
          <a:noFill/>
        </p:spPr>
      </p:pic>
      <p:sp>
        <p:nvSpPr>
          <p:cNvPr id="5" name="TextBox 4"/>
          <p:cNvSpPr txBox="1"/>
          <p:nvPr/>
        </p:nvSpPr>
        <p:spPr>
          <a:xfrm>
            <a:off x="5638800" y="5105400"/>
            <a:ext cx="3505200" cy="646331"/>
          </a:xfrm>
          <a:prstGeom prst="rect">
            <a:avLst/>
          </a:prstGeom>
          <a:noFill/>
        </p:spPr>
        <p:txBody>
          <a:bodyPr wrap="square" rtlCol="0">
            <a:spAutoFit/>
          </a:bodyPr>
          <a:lstStyle/>
          <a:p>
            <a:pPr algn="ctr"/>
            <a:r>
              <a:rPr lang="en-US" dirty="0" smtClean="0">
                <a:latin typeface="Calibri" pitchFamily="34" charset="0"/>
                <a:cs typeface="Calibri" pitchFamily="34" charset="0"/>
              </a:rPr>
              <a:t>Figure 1: U.S. Marshall Arrest Notice for </a:t>
            </a:r>
            <a:r>
              <a:rPr lang="en-US" dirty="0" err="1" smtClean="0">
                <a:latin typeface="Calibri" pitchFamily="34" charset="0"/>
                <a:cs typeface="Calibri" pitchFamily="34" charset="0"/>
              </a:rPr>
              <a:t>Mitnick</a:t>
            </a:r>
            <a:r>
              <a:rPr lang="en-US" dirty="0" smtClean="0">
                <a:latin typeface="Calibri" pitchFamily="34" charset="0"/>
                <a:cs typeface="Calibri" pitchFamily="34" charset="0"/>
              </a:rPr>
              <a:t> (</a:t>
            </a:r>
            <a:r>
              <a:rPr lang="en-US" dirty="0" smtClean="0">
                <a:latin typeface="Calibri" pitchFamily="34" charset="0"/>
                <a:cs typeface="Calibri" pitchFamily="34" charset="0"/>
                <a:hlinkClick r:id="rId4"/>
              </a:rPr>
              <a:t>Wired, 2012</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Arrest Aftermath</a:t>
            </a:r>
            <a:endParaRPr lang="en-US" dirty="0"/>
          </a:p>
        </p:txBody>
      </p:sp>
      <p:sp>
        <p:nvSpPr>
          <p:cNvPr id="3" name="Content Placeholder 2"/>
          <p:cNvSpPr>
            <a:spLocks noGrp="1"/>
          </p:cNvSpPr>
          <p:nvPr>
            <p:ph idx="1"/>
          </p:nvPr>
        </p:nvSpPr>
        <p:spPr/>
        <p:txBody>
          <a:bodyPr>
            <a:normAutofit fontScale="92500"/>
          </a:bodyPr>
          <a:lstStyle/>
          <a:p>
            <a:r>
              <a:rPr lang="en-US" sz="2400" dirty="0" smtClean="0">
                <a:latin typeface="Calibri" pitchFamily="34" charset="0"/>
                <a:cs typeface="Calibri" pitchFamily="34" charset="0"/>
              </a:rPr>
              <a:t>After he was arrested in 1995,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was held for nearly five years without bail, 8 months of which was in solitary confinement (Freeman, 2001).</a:t>
            </a:r>
          </a:p>
          <a:p>
            <a:r>
              <a:rPr lang="en-US" sz="2400" dirty="0" smtClean="0">
                <a:latin typeface="Calibri" pitchFamily="34" charset="0"/>
                <a:cs typeface="Calibri" pitchFamily="34" charset="0"/>
              </a:rPr>
              <a:t> Out of fear that he would use the computer for nefarious purposes,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“was not allowed to use a </a:t>
            </a:r>
            <a:r>
              <a:rPr lang="en-US" sz="2400" dirty="0" err="1" smtClean="0">
                <a:latin typeface="Calibri" pitchFamily="34" charset="0"/>
                <a:cs typeface="Calibri" pitchFamily="34" charset="0"/>
              </a:rPr>
              <a:t>modemless</a:t>
            </a:r>
            <a:r>
              <a:rPr lang="en-US" sz="2400" dirty="0" smtClean="0">
                <a:latin typeface="Calibri" pitchFamily="34" charset="0"/>
                <a:cs typeface="Calibri" pitchFamily="34" charset="0"/>
              </a:rPr>
              <a:t> personal computer to review the evidence against him” (Freeman, 2001).</a:t>
            </a:r>
          </a:p>
          <a:p>
            <a:r>
              <a:rPr lang="en-US" sz="2400" dirty="0" smtClean="0">
                <a:latin typeface="Calibri" pitchFamily="34" charset="0"/>
                <a:cs typeface="Calibri" pitchFamily="34" charset="0"/>
              </a:rPr>
              <a:t>In 1999,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pleaded guilty to “wire and computer fraud for accessing information on company networks ” (Freeman, 2001). According to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his actions caused no more than $5-10 million in damages.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was forced to pay $4000 in damages and was sentenced to another 10 months in prison (Freeman, 2001). He was released in January of 2000 and was on parole until January 2003 (Freeman, 2001).</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Start</a:t>
            </a:r>
            <a:endParaRPr lang="en-US" dirty="0"/>
          </a:p>
        </p:txBody>
      </p:sp>
      <p:sp>
        <p:nvSpPr>
          <p:cNvPr id="3" name="Content Placeholder 2"/>
          <p:cNvSpPr>
            <a:spLocks noGrp="1"/>
          </p:cNvSpPr>
          <p:nvPr>
            <p:ph idx="1"/>
          </p:nvPr>
        </p:nvSpPr>
        <p:spPr/>
        <p:txBody>
          <a:bodyPr>
            <a:normAutofit/>
          </a:bodyPr>
          <a:lstStyle/>
          <a:p>
            <a:r>
              <a:rPr lang="en-US" sz="2400" dirty="0" smtClean="0">
                <a:latin typeface="Calibri" pitchFamily="34" charset="0"/>
                <a:cs typeface="Calibri" pitchFamily="34" charset="0"/>
              </a:rPr>
              <a:t>After his release from prison,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achieved some level of popularity, becoming a public figure who frequently speaks on matters regarding computer security. </a:t>
            </a:r>
          </a:p>
          <a:p>
            <a:r>
              <a:rPr lang="en-US" sz="2400" dirty="0" smtClean="0">
                <a:latin typeface="Calibri" pitchFamily="34" charset="0"/>
                <a:cs typeface="Calibri" pitchFamily="34" charset="0"/>
              </a:rPr>
              <a:t>As per the original terms of his parole,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could not “discuss the specifics of his case nor make any profit from telling his story ” (Freeman, 2001). However, this was later changed so that he could “write, lecture, and consult” (Freeman, 2001).</a:t>
            </a:r>
          </a:p>
          <a:p>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has stated that consulting and advising companies on computer security is “how [he] intend[s] to make a living now (Freeman, 2001).</a:t>
            </a:r>
            <a:endParaRPr lang="en-US"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Mitnick</a:t>
            </a:r>
            <a:r>
              <a:rPr lang="en-US" dirty="0" smtClean="0"/>
              <a:t> Security Consulting</a:t>
            </a:r>
            <a:endParaRPr lang="en-US" dirty="0"/>
          </a:p>
        </p:txBody>
      </p:sp>
      <p:sp>
        <p:nvSpPr>
          <p:cNvPr id="3" name="Content Placeholder 2"/>
          <p:cNvSpPr>
            <a:spLocks noGrp="1"/>
          </p:cNvSpPr>
          <p:nvPr>
            <p:ph idx="1"/>
          </p:nvPr>
        </p:nvSpPr>
        <p:spPr>
          <a:xfrm>
            <a:off x="3276600" y="1775191"/>
            <a:ext cx="5410200" cy="4625609"/>
          </a:xfrm>
        </p:spPr>
        <p:txBody>
          <a:bodyPr>
            <a:normAutofit fontScale="92500"/>
          </a:bodyPr>
          <a:lstStyle/>
          <a:p>
            <a:r>
              <a:rPr lang="en-US" sz="2400" dirty="0" smtClean="0">
                <a:latin typeface="Calibri" pitchFamily="34" charset="0"/>
                <a:cs typeface="Calibri" pitchFamily="34" charset="0"/>
              </a:rPr>
              <a:t>In  2003,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founded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Security Consulting in Las Vegas, Nevada, where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now resides. The company specializes in penetrating the networks of customers using a variety of social and technical means in order to help those companies detect and fix security issues. </a:t>
            </a:r>
          </a:p>
          <a:p>
            <a:r>
              <a:rPr lang="en-US" sz="2400" dirty="0" smtClean="0">
                <a:latin typeface="Calibri" pitchFamily="34" charset="0"/>
                <a:cs typeface="Calibri" pitchFamily="34" charset="0"/>
              </a:rPr>
              <a:t>When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is not “leading his penetration forces” he “assumes his role as Chief Hacking Officer of KnowBe4— the world's #1 security awareness training and platform”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Security Consulting, 2023).</a:t>
            </a:r>
            <a:endParaRPr lang="en-US" sz="2400" dirty="0">
              <a:latin typeface="Calibri" pitchFamily="34" charset="0"/>
              <a:cs typeface="Calibri" pitchFamily="34" charset="0"/>
            </a:endParaRPr>
          </a:p>
        </p:txBody>
      </p:sp>
      <p:sp>
        <p:nvSpPr>
          <p:cNvPr id="23554" name="AutoShape 2" descr="https://static.ffx.io/images/$zoom_1%2C$multiply_1%2C$ratio_1.777778%2C$width_1310%2C$x_5%2C$y_417/t_crop_custom/c_scale%2Cw_620%2Cq_88%2Cf_auto/2a68c8512de53af1cf545c0823418c043474c7f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https://static.ffx.io/images/$zoom_1%2C$multiply_1%2C$ratio_1.777778%2C$width_1310%2C$x_5%2C$y_417/t_crop_custom/c_scale%2Cw_620%2Cq_88%2Cf_auto/2a68c8512de53af1cf545c0823418c043474c7f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8" name="Picture 6" descr="Who is the best legal computer hacker in the world? - Quora"/>
          <p:cNvPicPr>
            <a:picLocks noChangeAspect="1" noChangeArrowheads="1"/>
          </p:cNvPicPr>
          <p:nvPr/>
        </p:nvPicPr>
        <p:blipFill>
          <a:blip r:embed="rId3" cstate="print"/>
          <a:srcRect/>
          <a:stretch>
            <a:fillRect/>
          </a:stretch>
        </p:blipFill>
        <p:spPr bwMode="auto">
          <a:xfrm>
            <a:off x="304800" y="2286000"/>
            <a:ext cx="2905125" cy="2905125"/>
          </a:xfrm>
          <a:prstGeom prst="rect">
            <a:avLst/>
          </a:prstGeom>
          <a:noFill/>
        </p:spPr>
      </p:pic>
      <p:sp>
        <p:nvSpPr>
          <p:cNvPr id="7" name="TextBox 6"/>
          <p:cNvSpPr txBox="1"/>
          <p:nvPr/>
        </p:nvSpPr>
        <p:spPr>
          <a:xfrm>
            <a:off x="228600" y="5410200"/>
            <a:ext cx="3276600" cy="646331"/>
          </a:xfrm>
          <a:prstGeom prst="rect">
            <a:avLst/>
          </a:prstGeom>
          <a:noFill/>
        </p:spPr>
        <p:txBody>
          <a:bodyPr wrap="square" rtlCol="0">
            <a:spAutoFit/>
          </a:bodyPr>
          <a:lstStyle/>
          <a:p>
            <a:pPr algn="ctr"/>
            <a:r>
              <a:rPr lang="en-US" dirty="0" smtClean="0">
                <a:latin typeface="Calibri" pitchFamily="34" charset="0"/>
                <a:cs typeface="Calibri" pitchFamily="34" charset="0"/>
              </a:rPr>
              <a:t>Figure 2: </a:t>
            </a:r>
            <a:r>
              <a:rPr lang="en-US" dirty="0" err="1" smtClean="0">
                <a:latin typeface="Calibri" pitchFamily="34" charset="0"/>
                <a:cs typeface="Calibri" pitchFamily="34" charset="0"/>
              </a:rPr>
              <a:t>Mitnick</a:t>
            </a:r>
            <a:r>
              <a:rPr lang="en-US" dirty="0" smtClean="0">
                <a:latin typeface="Calibri" pitchFamily="34" charset="0"/>
                <a:cs typeface="Calibri" pitchFamily="34" charset="0"/>
              </a:rPr>
              <a:t> Working as a Consultant  (</a:t>
            </a:r>
            <a:r>
              <a:rPr lang="en-US" dirty="0" smtClean="0">
                <a:latin typeface="Calibri" pitchFamily="34" charset="0"/>
                <a:cs typeface="Calibri" pitchFamily="34" charset="0"/>
                <a:hlinkClick r:id="rId4"/>
              </a:rPr>
              <a:t>ON24</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Speaker</a:t>
            </a:r>
            <a:endParaRPr lang="en-US" dirty="0"/>
          </a:p>
        </p:txBody>
      </p:sp>
      <p:sp>
        <p:nvSpPr>
          <p:cNvPr id="3" name="Content Placeholder 2"/>
          <p:cNvSpPr>
            <a:spLocks noGrp="1"/>
          </p:cNvSpPr>
          <p:nvPr>
            <p:ph idx="1"/>
          </p:nvPr>
        </p:nvSpPr>
        <p:spPr>
          <a:xfrm>
            <a:off x="0" y="1775191"/>
            <a:ext cx="9144000" cy="2720609"/>
          </a:xfrm>
        </p:spPr>
        <p:txBody>
          <a:bodyPr>
            <a:normAutofit/>
          </a:bodyPr>
          <a:lstStyle/>
          <a:p>
            <a:r>
              <a:rPr lang="en-US" sz="2400" dirty="0" smtClean="0">
                <a:latin typeface="Calibri" pitchFamily="34" charset="0"/>
                <a:cs typeface="Calibri" pitchFamily="34" charset="0"/>
              </a:rPr>
              <a:t>In addition to founding his company,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has made the rounds as a speaker in the years after his arrest. </a:t>
            </a:r>
          </a:p>
          <a:p>
            <a:r>
              <a:rPr lang="en-US" sz="2400" dirty="0" smtClean="0">
                <a:latin typeface="Calibri" pitchFamily="34" charset="0"/>
                <a:cs typeface="Calibri" pitchFamily="34" charset="0"/>
              </a:rPr>
              <a:t>He speaks at many different events, such as company </a:t>
            </a:r>
            <a:r>
              <a:rPr lang="en-US" sz="2400" dirty="0" err="1" smtClean="0">
                <a:latin typeface="Calibri" pitchFamily="34" charset="0"/>
                <a:cs typeface="Calibri" pitchFamily="34" charset="0"/>
              </a:rPr>
              <a:t>cybersecurity</a:t>
            </a:r>
            <a:r>
              <a:rPr lang="en-US" sz="2400" dirty="0" smtClean="0">
                <a:latin typeface="Calibri" pitchFamily="34" charset="0"/>
                <a:cs typeface="Calibri" pitchFamily="34" charset="0"/>
              </a:rPr>
              <a:t> seminars, </a:t>
            </a:r>
            <a:r>
              <a:rPr lang="en-US" sz="2400" dirty="0" err="1" smtClean="0">
                <a:latin typeface="Calibri" pitchFamily="34" charset="0"/>
                <a:cs typeface="Calibri" pitchFamily="34" charset="0"/>
              </a:rPr>
              <a:t>cybersecurity</a:t>
            </a:r>
            <a:r>
              <a:rPr lang="en-US" sz="2400" dirty="0" smtClean="0">
                <a:latin typeface="Calibri" pitchFamily="34" charset="0"/>
                <a:cs typeface="Calibri" pitchFamily="34" charset="0"/>
              </a:rPr>
              <a:t> conferences, and online events.</a:t>
            </a:r>
          </a:p>
          <a:p>
            <a:r>
              <a:rPr lang="en-US" sz="2400" dirty="0" smtClean="0">
                <a:latin typeface="Calibri" pitchFamily="34" charset="0"/>
                <a:cs typeface="Calibri" pitchFamily="34" charset="0"/>
              </a:rPr>
              <a:t>In addition to just speaking,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can be scheduled for panels and roundtables, VIP appearances, tradeshow booth appearances</a:t>
            </a:r>
            <a:r>
              <a:rPr lang="en-US" sz="2400" smtClean="0">
                <a:latin typeface="Calibri" pitchFamily="34" charset="0"/>
                <a:cs typeface="Calibri" pitchFamily="34" charset="0"/>
              </a:rPr>
              <a:t>, </a:t>
            </a:r>
            <a:r>
              <a:rPr lang="en-US" sz="2400" smtClean="0">
                <a:latin typeface="Calibri" pitchFamily="34" charset="0"/>
                <a:cs typeface="Calibri" pitchFamily="34" charset="0"/>
              </a:rPr>
              <a:t>and a </a:t>
            </a:r>
            <a:r>
              <a:rPr lang="en-US" sz="2400" dirty="0" smtClean="0">
                <a:latin typeface="Calibri" pitchFamily="34" charset="0"/>
                <a:cs typeface="Calibri" pitchFamily="34" charset="0"/>
              </a:rPr>
              <a:t>variety of promotional bookings (</a:t>
            </a:r>
            <a:r>
              <a:rPr lang="en-US" sz="2400" dirty="0" err="1" smtClean="0">
                <a:latin typeface="Calibri" pitchFamily="34" charset="0"/>
                <a:cs typeface="Calibri" pitchFamily="34" charset="0"/>
              </a:rPr>
              <a:t>Mitnick</a:t>
            </a:r>
            <a:r>
              <a:rPr lang="en-US" sz="2400" dirty="0" smtClean="0">
                <a:latin typeface="Calibri" pitchFamily="34" charset="0"/>
                <a:cs typeface="Calibri" pitchFamily="34" charset="0"/>
              </a:rPr>
              <a:t> Security Consulting, 2023). </a:t>
            </a:r>
            <a:endParaRPr lang="en-US" sz="2400" dirty="0">
              <a:latin typeface="Calibri" pitchFamily="34" charset="0"/>
              <a:cs typeface="Calibri" pitchFamily="34" charset="0"/>
            </a:endParaRPr>
          </a:p>
        </p:txBody>
      </p:sp>
      <p:sp>
        <p:nvSpPr>
          <p:cNvPr id="27650" name="AutoShape 2" descr="Kevin Mitnick | Speaker Agency, Speaking Fee, Videos | SPEAKING.com Keynote  Speakers Bureau"/>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MitnickSpeaking.jpg"/>
          <p:cNvPicPr>
            <a:picLocks noChangeAspect="1"/>
          </p:cNvPicPr>
          <p:nvPr/>
        </p:nvPicPr>
        <p:blipFill>
          <a:blip r:embed="rId3" cstate="print"/>
          <a:stretch>
            <a:fillRect/>
          </a:stretch>
        </p:blipFill>
        <p:spPr>
          <a:xfrm>
            <a:off x="0" y="4495800"/>
            <a:ext cx="5511800" cy="2362200"/>
          </a:xfrm>
          <a:prstGeom prst="rect">
            <a:avLst/>
          </a:prstGeom>
        </p:spPr>
      </p:pic>
      <p:sp>
        <p:nvSpPr>
          <p:cNvPr id="6" name="TextBox 5"/>
          <p:cNvSpPr txBox="1"/>
          <p:nvPr/>
        </p:nvSpPr>
        <p:spPr>
          <a:xfrm>
            <a:off x="5867400" y="5181600"/>
            <a:ext cx="2971800" cy="646331"/>
          </a:xfrm>
          <a:prstGeom prst="rect">
            <a:avLst/>
          </a:prstGeom>
          <a:noFill/>
        </p:spPr>
        <p:txBody>
          <a:bodyPr wrap="square" rtlCol="0">
            <a:spAutoFit/>
          </a:bodyPr>
          <a:lstStyle/>
          <a:p>
            <a:pPr algn="ctr"/>
            <a:r>
              <a:rPr lang="en-US" dirty="0" smtClean="0"/>
              <a:t>Figure 3: </a:t>
            </a:r>
            <a:r>
              <a:rPr lang="en-US" dirty="0" err="1" smtClean="0"/>
              <a:t>Mitnick</a:t>
            </a:r>
            <a:r>
              <a:rPr lang="en-US" dirty="0" smtClean="0"/>
              <a:t> Speaking at an Event (</a:t>
            </a:r>
            <a:r>
              <a:rPr lang="en-US" dirty="0" smtClean="0">
                <a:hlinkClick r:id="rId4"/>
              </a:rPr>
              <a:t>Speaking.com</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1539</TotalTime>
  <Words>1812</Words>
  <Application>Microsoft Office PowerPoint</Application>
  <PresentationFormat>On-screen Show (4:3)</PresentationFormat>
  <Paragraphs>61</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The Story of Kevin Mitnick</vt:lpstr>
      <vt:lpstr>Beginnings</vt:lpstr>
      <vt:lpstr>Beginnings (Cont.)</vt:lpstr>
      <vt:lpstr>Beginnings (Cont.)</vt:lpstr>
      <vt:lpstr>The Final Arrest</vt:lpstr>
      <vt:lpstr>Arrest Aftermath</vt:lpstr>
      <vt:lpstr>A New Start</vt:lpstr>
      <vt:lpstr>Mitnick Security Consulting</vt:lpstr>
      <vt:lpstr>Public Speaker</vt:lpstr>
      <vt:lpstr>References</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Story of Kevin Mitnick</dc:title>
  <dc:creator>Gamer</dc:creator>
  <cp:lastModifiedBy>Gamer</cp:lastModifiedBy>
  <cp:revision>39</cp:revision>
  <dcterms:created xsi:type="dcterms:W3CDTF">2023-04-16T23:40:52Z</dcterms:created>
  <dcterms:modified xsi:type="dcterms:W3CDTF">2024-04-06T01:49:35Z</dcterms:modified>
</cp:coreProperties>
</file>