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9" r:id="rId13"/>
    <p:sldId id="270" r:id="rId14"/>
    <p:sldId id="271" r:id="rId15"/>
    <p:sldId id="275" r:id="rId16"/>
    <p:sldId id="276" r:id="rId17"/>
    <p:sldId id="267" r:id="rId18"/>
    <p:sldId id="268" r:id="rId19"/>
    <p:sldId id="273" r:id="rId20"/>
    <p:sldId id="272"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D81D8-E366-4842-897F-3962234030D5}" v="3" dt="2023-05-06T20:06:06.961"/>
    <p1510:client id="{1F1E2FD0-6A5B-42DA-A9B8-F60B3ED36022}" v="329" dt="2023-05-06T20:47:03.095"/>
    <p1510:client id="{3898FE43-D773-2A0C-0786-2600F603D058}" v="55" dt="2023-05-06T20:01:54.438"/>
    <p1510:client id="{552414DF-6C2B-81FE-9FD1-36F8B9A7F7B2}" v="955" dt="2023-05-04T17:44:06.824"/>
    <p1510:client id="{5CBF455A-0A23-D716-5007-C94D3195C9CD}" v="272" dt="2023-05-10T22:47:47.799"/>
    <p1510:client id="{8A586B6F-9207-294E-AC02-A1F5B520DEDA}" v="25" dt="2023-04-27T20:03:42.437"/>
    <p1510:client id="{AE3D6FC8-EBB0-9B05-6A26-F071BC99FAE5}" v="38" dt="2023-05-06T20:31:11.152"/>
    <p1510:client id="{B368DEA2-30A5-F464-EAF0-9AA7121C9F88}" v="41" dt="2023-04-27T20:03:55.786"/>
    <p1510:client id="{CBA4DFDF-2747-8E16-91C9-D25D5E3EAD75}" v="290" dt="2023-05-05T00:56:55.006"/>
    <p1510:client id="{EE0ECAF3-515D-B4AD-073C-CDD6B9C6A3BE}" v="22" dt="2023-05-03T01:42:50.861"/>
    <p1510:client id="{EFEAD3AC-74A7-44AA-8573-C18B6EC43F70}" v="734" dt="2023-05-04T18:04:35.917"/>
    <p1510:client id="{F69187D5-C038-6983-C296-CDBE0CEDC712}" v="184" dt="2023-05-11T15:04:1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tableStyles" Target="tableStyle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theme" Target="theme/theme1.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viewProps" Target="viewProps.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presProps" Target="presProps.xml" Id="rId22" /><Relationship Type="http://schemas.microsoft.com/office/2015/10/relationships/revisionInfo" Target="revisionInfo.xml" Id="rId27"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5/11/2023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75062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883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5/11/2023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73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6179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4058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246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5/11/2023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2124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7578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046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37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5/11/2023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427827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nexxo.tech/blogue/bien-identifier-une-tentative-de-hameconnag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8" name="Picture 3" descr="Gradient de fumées multicolores">
            <a:extLst>
              <a:ext uri="{FF2B5EF4-FFF2-40B4-BE49-F238E27FC236}">
                <a16:creationId xmlns:a16="http://schemas.microsoft.com/office/drawing/2014/main" id="{B5046A33-46BB-87F4-93EA-FB6C135FEB52}"/>
              </a:ext>
            </a:extLst>
          </p:cNvPr>
          <p:cNvPicPr>
            <a:picLocks noChangeAspect="1"/>
          </p:cNvPicPr>
          <p:nvPr/>
        </p:nvPicPr>
        <p:blipFill rotWithShape="1">
          <a:blip r:embed="rId2">
            <a:alphaModFix amt="60000"/>
          </a:blip>
          <a:srcRect t="8105" r="-1" b="7621"/>
          <a:stretch/>
        </p:blipFill>
        <p:spPr>
          <a:xfrm>
            <a:off x="3048" y="10"/>
            <a:ext cx="12188952" cy="6856614"/>
          </a:xfrm>
          <a:prstGeom prst="rect">
            <a:avLst/>
          </a:prstGeom>
        </p:spPr>
      </p:pic>
      <p:grpSp>
        <p:nvGrpSpPr>
          <p:cNvPr id="19"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re 1">
            <a:extLst>
              <a:ext uri="{FF2B5EF4-FFF2-40B4-BE49-F238E27FC236}">
                <a16:creationId xmlns:a16="http://schemas.microsoft.com/office/drawing/2014/main" id="{E2EF26CF-0762-3EA4-5A81-815B61CE7759}"/>
              </a:ext>
            </a:extLst>
          </p:cNvPr>
          <p:cNvSpPr>
            <a:spLocks noGrp="1"/>
          </p:cNvSpPr>
          <p:nvPr>
            <p:ph type="ctrTitle"/>
          </p:nvPr>
        </p:nvSpPr>
        <p:spPr>
          <a:xfrm>
            <a:off x="996275" y="744909"/>
            <a:ext cx="10190071" cy="3145855"/>
          </a:xfrm>
        </p:spPr>
        <p:txBody>
          <a:bodyPr anchor="b">
            <a:normAutofit/>
          </a:bodyPr>
          <a:lstStyle/>
          <a:p>
            <a:r>
              <a:rPr lang="fr-CA" sz="5200">
                <a:solidFill>
                  <a:srgbClr val="FFFFFF"/>
                </a:solidFill>
              </a:rPr>
              <a:t>Formation sur l’hameçonnage.</a:t>
            </a:r>
            <a:br>
              <a:rPr lang="fr-CA" sz="5200">
                <a:solidFill>
                  <a:srgbClr val="FFFFFF"/>
                </a:solidFill>
              </a:rPr>
            </a:br>
            <a:endParaRPr lang="fr-CA" sz="5200">
              <a:solidFill>
                <a:srgbClr val="FFFFFF"/>
              </a:solidFill>
            </a:endParaRPr>
          </a:p>
        </p:txBody>
      </p:sp>
      <p:sp>
        <p:nvSpPr>
          <p:cNvPr id="3" name="Sous-titre 2">
            <a:extLst>
              <a:ext uri="{FF2B5EF4-FFF2-40B4-BE49-F238E27FC236}">
                <a16:creationId xmlns:a16="http://schemas.microsoft.com/office/drawing/2014/main" id="{30B38D96-5441-1847-60A3-808436EB8E82}"/>
              </a:ext>
            </a:extLst>
          </p:cNvPr>
          <p:cNvSpPr>
            <a:spLocks noGrp="1"/>
          </p:cNvSpPr>
          <p:nvPr>
            <p:ph type="subTitle" idx="1"/>
          </p:nvPr>
        </p:nvSpPr>
        <p:spPr>
          <a:xfrm>
            <a:off x="1218708" y="4069780"/>
            <a:ext cx="9781327" cy="2056617"/>
          </a:xfrm>
        </p:spPr>
        <p:txBody>
          <a:bodyPr anchor="t">
            <a:normAutofit/>
          </a:bodyPr>
          <a:lstStyle/>
          <a:p>
            <a:r>
              <a:rPr lang="fr-CA" sz="2200">
                <a:solidFill>
                  <a:srgbClr val="FFFFFF"/>
                </a:solidFill>
              </a:rPr>
              <a:t>Présenté par </a:t>
            </a:r>
          </a:p>
          <a:p>
            <a:r>
              <a:rPr lang="fr-CA" sz="2200">
                <a:solidFill>
                  <a:srgbClr val="FFFFFF"/>
                </a:solidFill>
              </a:rPr>
              <a:t>Dylan Allaire-Drolet</a:t>
            </a:r>
          </a:p>
          <a:p>
            <a:r>
              <a:rPr lang="fi-FI" sz="2200">
                <a:solidFill>
                  <a:srgbClr val="FFFFFF"/>
                </a:solidFill>
              </a:rPr>
              <a:t>Younesse Saadi</a:t>
            </a:r>
          </a:p>
          <a:p>
            <a:r>
              <a:rPr lang="fr-FR" sz="2200">
                <a:solidFill>
                  <a:srgbClr val="FFFFFF"/>
                </a:solidFill>
              </a:rPr>
              <a:t>Rayan </a:t>
            </a:r>
            <a:r>
              <a:rPr lang="fr-FR" sz="2200" err="1">
                <a:solidFill>
                  <a:srgbClr val="FFFFFF"/>
                </a:solidFill>
              </a:rPr>
              <a:t>Bouzourene</a:t>
            </a:r>
            <a:endParaRPr lang="fr-CA" sz="2200">
              <a:solidFill>
                <a:srgbClr val="FFFFFF"/>
              </a:solidFill>
            </a:endParaRPr>
          </a:p>
        </p:txBody>
      </p:sp>
    </p:spTree>
    <p:extLst>
      <p:ext uri="{BB962C8B-B14F-4D97-AF65-F5344CB8AC3E}">
        <p14:creationId xmlns:p14="http://schemas.microsoft.com/office/powerpoint/2010/main" val="86198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Point d’exclamation sur un arrière-plan jaune">
            <a:extLst>
              <a:ext uri="{FF2B5EF4-FFF2-40B4-BE49-F238E27FC236}">
                <a16:creationId xmlns:a16="http://schemas.microsoft.com/office/drawing/2014/main" id="{17325341-C9A2-5E4B-25F4-07740CCFE372}"/>
              </a:ext>
            </a:extLst>
          </p:cNvPr>
          <p:cNvPicPr>
            <a:picLocks noChangeAspect="1"/>
          </p:cNvPicPr>
          <p:nvPr/>
        </p:nvPicPr>
        <p:blipFill rotWithShape="1">
          <a:blip r:embed="rId2">
            <a:alphaModFix amt="60000"/>
          </a:blip>
          <a:srcRect t="24995" r="6" b="6"/>
          <a:stretch/>
        </p:blipFill>
        <p:spPr>
          <a:xfrm>
            <a:off x="20" y="10"/>
            <a:ext cx="12188932" cy="6856614"/>
          </a:xfrm>
          <a:prstGeom prst="rect">
            <a:avLst/>
          </a:prstGeom>
        </p:spPr>
      </p:pic>
      <p:grpSp>
        <p:nvGrpSpPr>
          <p:cNvPr id="15" name="Group 14">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189BEFA8-DF89-AB13-ECBE-8212251EE8C4}"/>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cs typeface="Sabon Next LT"/>
              </a:rPr>
              <a:t>Identifier une attaque d'hameçonnage.</a:t>
            </a:r>
          </a:p>
        </p:txBody>
      </p:sp>
      <p:sp>
        <p:nvSpPr>
          <p:cNvPr id="3" name="Espace réservé du contenu 2">
            <a:extLst>
              <a:ext uri="{FF2B5EF4-FFF2-40B4-BE49-F238E27FC236}">
                <a16:creationId xmlns:a16="http://schemas.microsoft.com/office/drawing/2014/main" id="{FA516CE2-0686-D6B6-CD10-F09A26C788E5}"/>
              </a:ext>
            </a:extLst>
          </p:cNvPr>
          <p:cNvSpPr>
            <a:spLocks noGrp="1"/>
          </p:cNvSpPr>
          <p:nvPr>
            <p:ph idx="1"/>
          </p:nvPr>
        </p:nvSpPr>
        <p:spPr>
          <a:xfrm>
            <a:off x="1219202" y="3429000"/>
            <a:ext cx="9954076" cy="2514600"/>
          </a:xfrm>
        </p:spPr>
        <p:txBody>
          <a:bodyPr vert="horz" lIns="91440" tIns="45720" rIns="91440" bIns="45720" rtlCol="0" anchor="ctr">
            <a:normAutofit/>
          </a:bodyPr>
          <a:lstStyle/>
          <a:p>
            <a:pPr marL="514350" indent="-514350" algn="ctr">
              <a:lnSpc>
                <a:spcPct val="100000"/>
              </a:lnSpc>
              <a:buAutoNum type="arabicPeriod"/>
            </a:pPr>
            <a:r>
              <a:rPr lang="fr-FR" sz="1500">
                <a:solidFill>
                  <a:srgbClr val="FFFFFF"/>
                </a:solidFill>
                <a:ea typeface="+mn-lt"/>
                <a:cs typeface="+mn-lt"/>
              </a:rPr>
              <a:t>Soyez vigilant en vérifiant l'adresse email ou le numéro de téléphone de l'expéditeur, ainsi que la qualité de l'écriture. Les fautes d'orthographe ou de grammaire peuvent indiquer une tentative d'hameçonnage.</a:t>
            </a:r>
          </a:p>
          <a:p>
            <a:pPr marL="514350" indent="-514350" algn="ctr">
              <a:lnSpc>
                <a:spcPct val="100000"/>
              </a:lnSpc>
              <a:buAutoNum type="arabicPeriod"/>
            </a:pPr>
            <a:r>
              <a:rPr lang="fr-FR" sz="1500">
                <a:solidFill>
                  <a:srgbClr val="FFFFFF"/>
                </a:solidFill>
                <a:ea typeface="+mn-lt"/>
                <a:cs typeface="+mn-lt"/>
              </a:rPr>
              <a:t>Soyez prudent avec les liens et les pièces jointes. Avant de cliquer sur un lien ou de télécharger une pièce jointe, assurez-vous qu'ils sont fiables et qu'ils proviennent d'une source de confiance.</a:t>
            </a:r>
          </a:p>
          <a:p>
            <a:pPr marL="514350" indent="-514350" algn="ctr">
              <a:lnSpc>
                <a:spcPct val="100000"/>
              </a:lnSpc>
              <a:buAutoNum type="arabicPeriod"/>
            </a:pPr>
            <a:r>
              <a:rPr lang="fr-FR" sz="1500">
                <a:solidFill>
                  <a:srgbClr val="FFFFFF"/>
                </a:solidFill>
                <a:ea typeface="+mn-lt"/>
                <a:cs typeface="+mn-lt"/>
              </a:rPr>
              <a:t>Soyez conscient des demandes inhabituelles ou urgentes. Les attaquants utilisent souvent des tactiques pour créer un sentiment d'urgence ou de panique afin de vous inciter à agir sans réfléchir.</a:t>
            </a:r>
            <a:endParaRPr lang="fr-FR" sz="1500">
              <a:solidFill>
                <a:srgbClr val="FFFFFF"/>
              </a:solidFill>
            </a:endParaRPr>
          </a:p>
        </p:txBody>
      </p:sp>
    </p:spTree>
    <p:extLst>
      <p:ext uri="{BB962C8B-B14F-4D97-AF65-F5344CB8AC3E}">
        <p14:creationId xmlns:p14="http://schemas.microsoft.com/office/powerpoint/2010/main" val="183609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88F89CD7-6788-FF8A-DEDE-25261822BF33}"/>
              </a:ext>
            </a:extLst>
          </p:cNvPr>
          <p:cNvSpPr>
            <a:spLocks noGrp="1"/>
          </p:cNvSpPr>
          <p:nvPr>
            <p:ph type="title"/>
          </p:nvPr>
        </p:nvSpPr>
        <p:spPr>
          <a:xfrm>
            <a:off x="1599" y="-813156"/>
            <a:ext cx="4191000" cy="2682875"/>
          </a:xfrm>
        </p:spPr>
        <p:txBody>
          <a:bodyPr>
            <a:normAutofit/>
          </a:bodyPr>
          <a:lstStyle/>
          <a:p>
            <a:r>
              <a:rPr lang="fr-FR" sz="4000">
                <a:cs typeface="Sabon Next LT"/>
              </a:rPr>
              <a:t>Exemple</a:t>
            </a:r>
            <a:endParaRPr lang="fr-FR" sz="4000"/>
          </a:p>
        </p:txBody>
      </p:sp>
      <p:sp>
        <p:nvSpPr>
          <p:cNvPr id="3" name="Espace réservé du contenu 2">
            <a:extLst>
              <a:ext uri="{FF2B5EF4-FFF2-40B4-BE49-F238E27FC236}">
                <a16:creationId xmlns:a16="http://schemas.microsoft.com/office/drawing/2014/main" id="{549491B2-557B-9D32-4B12-5BBDAC8CEBF3}"/>
              </a:ext>
            </a:extLst>
          </p:cNvPr>
          <p:cNvSpPr>
            <a:spLocks noGrp="1"/>
          </p:cNvSpPr>
          <p:nvPr>
            <p:ph idx="1"/>
          </p:nvPr>
        </p:nvSpPr>
        <p:spPr>
          <a:xfrm>
            <a:off x="97515" y="311727"/>
            <a:ext cx="4190730" cy="2667000"/>
          </a:xfrm>
        </p:spPr>
        <p:txBody>
          <a:bodyPr vert="horz" lIns="91440" tIns="45720" rIns="91440" bIns="45720" rtlCol="0" anchor="t">
            <a:normAutofit/>
          </a:bodyPr>
          <a:lstStyle/>
          <a:p>
            <a:endParaRPr lang="fr-FR" sz="1800"/>
          </a:p>
          <a:p>
            <a:pPr marL="0" indent="0">
              <a:buNone/>
            </a:pPr>
            <a:r>
              <a:rPr lang="fr-FR" sz="1800">
                <a:hlinkClick r:id="rId4"/>
              </a:rPr>
              <a:t>Source</a:t>
            </a:r>
            <a:endParaRPr lang="fr-FR" sz="1800">
              <a:ea typeface="+mn-lt"/>
              <a:cs typeface="+mn-lt"/>
            </a:endParaRPr>
          </a:p>
        </p:txBody>
      </p:sp>
      <p:pic>
        <p:nvPicPr>
          <p:cNvPr id="4" name="Image 4" descr="Une image contenant texte&#10;&#10;Description générée automatiquement">
            <a:extLst>
              <a:ext uri="{FF2B5EF4-FFF2-40B4-BE49-F238E27FC236}">
                <a16:creationId xmlns:a16="http://schemas.microsoft.com/office/drawing/2014/main" id="{4614F794-5921-618D-6832-6496A965373F}"/>
              </a:ext>
            </a:extLst>
          </p:cNvPr>
          <p:cNvPicPr>
            <a:picLocks noChangeAspect="1"/>
          </p:cNvPicPr>
          <p:nvPr/>
        </p:nvPicPr>
        <p:blipFill>
          <a:blip r:embed="rId5"/>
          <a:stretch>
            <a:fillRect/>
          </a:stretch>
        </p:blipFill>
        <p:spPr>
          <a:xfrm>
            <a:off x="2839650" y="265783"/>
            <a:ext cx="9174789" cy="6424482"/>
          </a:xfrm>
          <a:prstGeom prst="rect">
            <a:avLst/>
          </a:prstGeom>
        </p:spPr>
      </p:pic>
    </p:spTree>
    <p:extLst>
      <p:ext uri="{BB962C8B-B14F-4D97-AF65-F5344CB8AC3E}">
        <p14:creationId xmlns:p14="http://schemas.microsoft.com/office/powerpoint/2010/main" val="272296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Racks à haltère à la salle de sport">
            <a:extLst>
              <a:ext uri="{FF2B5EF4-FFF2-40B4-BE49-F238E27FC236}">
                <a16:creationId xmlns:a16="http://schemas.microsoft.com/office/drawing/2014/main" id="{7C2FC000-BEEA-3BFF-AB85-0846C31C6CFB}"/>
              </a:ext>
            </a:extLst>
          </p:cNvPr>
          <p:cNvPicPr>
            <a:picLocks noChangeAspect="1"/>
          </p:cNvPicPr>
          <p:nvPr/>
        </p:nvPicPr>
        <p:blipFill rotWithShape="1">
          <a:blip r:embed="rId3">
            <a:alphaModFix/>
          </a:blip>
          <a:srcRect t="3895" r="-2" b="5537"/>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CACE0F-BF1A-E3D4-91FF-274ACCC4D5DB}"/>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a:solidFill>
                  <a:srgbClr val="FFFFFF"/>
                </a:solidFill>
              </a:rPr>
              <a:t>Exercices</a:t>
            </a:r>
          </a:p>
        </p:txBody>
      </p:sp>
      <p:sp>
        <p:nvSpPr>
          <p:cNvPr id="4" name="ZoneTexte 3">
            <a:extLst>
              <a:ext uri="{FF2B5EF4-FFF2-40B4-BE49-F238E27FC236}">
                <a16:creationId xmlns:a16="http://schemas.microsoft.com/office/drawing/2014/main" id="{55D7DFDE-DDE2-21FE-1D73-6B4734FD54C2}"/>
              </a:ext>
            </a:extLst>
          </p:cNvPr>
          <p:cNvSpPr txBox="1"/>
          <p:nvPr/>
        </p:nvSpPr>
        <p:spPr>
          <a:xfrm>
            <a:off x="6797609" y="61902"/>
            <a:ext cx="5292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a:t>Source : </a:t>
            </a:r>
            <a:r>
              <a:rPr lang="fr-FR">
                <a:ea typeface="+mn-lt"/>
                <a:cs typeface="+mn-lt"/>
              </a:rPr>
              <a:t>https://terranovasecurity.com/fr/quest-ce-que-l-hameconnage/</a:t>
            </a:r>
          </a:p>
        </p:txBody>
      </p:sp>
    </p:spTree>
    <p:extLst>
      <p:ext uri="{BB962C8B-B14F-4D97-AF65-F5344CB8AC3E}">
        <p14:creationId xmlns:p14="http://schemas.microsoft.com/office/powerpoint/2010/main" val="121968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err="1"/>
              <a:t>Exercice</a:t>
            </a:r>
            <a:r>
              <a:rPr lang="en-US" sz="1800"/>
              <a:t> #1</a:t>
            </a:r>
          </a:p>
        </p:txBody>
      </p:sp>
      <p:pic>
        <p:nvPicPr>
          <p:cNvPr id="5" name="Image 5" descr="Une image contenant texte&#10;&#10;Description générée automatiquement">
            <a:extLst>
              <a:ext uri="{FF2B5EF4-FFF2-40B4-BE49-F238E27FC236}">
                <a16:creationId xmlns:a16="http://schemas.microsoft.com/office/drawing/2014/main" id="{8966306E-B05A-FEB9-AFD4-DF54A71FCEBF}"/>
              </a:ext>
            </a:extLst>
          </p:cNvPr>
          <p:cNvPicPr>
            <a:picLocks noChangeAspect="1"/>
          </p:cNvPicPr>
          <p:nvPr/>
        </p:nvPicPr>
        <p:blipFill>
          <a:blip r:embed="rId4"/>
          <a:stretch>
            <a:fillRect/>
          </a:stretch>
        </p:blipFill>
        <p:spPr>
          <a:xfrm>
            <a:off x="4633452" y="72913"/>
            <a:ext cx="7621981" cy="6599102"/>
          </a:xfrm>
          <a:prstGeom prst="rect">
            <a:avLst/>
          </a:prstGeom>
        </p:spPr>
      </p:pic>
    </p:spTree>
    <p:extLst>
      <p:ext uri="{BB962C8B-B14F-4D97-AF65-F5344CB8AC3E}">
        <p14:creationId xmlns:p14="http://schemas.microsoft.com/office/powerpoint/2010/main" val="370761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err="1"/>
              <a:t>Exercice</a:t>
            </a:r>
            <a:r>
              <a:rPr lang="en-US" sz="1800"/>
              <a:t> #2</a:t>
            </a:r>
          </a:p>
        </p:txBody>
      </p:sp>
      <p:pic>
        <p:nvPicPr>
          <p:cNvPr id="2" name="Image 2" descr="Une image contenant texte&#10;&#10;Description générée automatiquement">
            <a:extLst>
              <a:ext uri="{FF2B5EF4-FFF2-40B4-BE49-F238E27FC236}">
                <a16:creationId xmlns:a16="http://schemas.microsoft.com/office/drawing/2014/main" id="{1BBD775F-C29E-4BE1-04EB-1EDA2C0B6760}"/>
              </a:ext>
            </a:extLst>
          </p:cNvPr>
          <p:cNvPicPr>
            <a:picLocks noChangeAspect="1"/>
          </p:cNvPicPr>
          <p:nvPr/>
        </p:nvPicPr>
        <p:blipFill>
          <a:blip r:embed="rId4"/>
          <a:stretch>
            <a:fillRect/>
          </a:stretch>
        </p:blipFill>
        <p:spPr>
          <a:xfrm>
            <a:off x="4383365" y="98780"/>
            <a:ext cx="7805437" cy="6761685"/>
          </a:xfrm>
          <a:prstGeom prst="rect">
            <a:avLst/>
          </a:prstGeom>
        </p:spPr>
      </p:pic>
    </p:spTree>
    <p:extLst>
      <p:ext uri="{BB962C8B-B14F-4D97-AF65-F5344CB8AC3E}">
        <p14:creationId xmlns:p14="http://schemas.microsoft.com/office/powerpoint/2010/main" val="116485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dirty="0" err="1"/>
              <a:t>Exercice</a:t>
            </a:r>
            <a:r>
              <a:rPr lang="en-US" sz="1800" dirty="0"/>
              <a:t> #3</a:t>
            </a:r>
          </a:p>
        </p:txBody>
      </p:sp>
      <p:pic>
        <p:nvPicPr>
          <p:cNvPr id="3" name="Image 3" descr="Une image contenant texte&#10;&#10;Description générée automatiquement">
            <a:extLst>
              <a:ext uri="{FF2B5EF4-FFF2-40B4-BE49-F238E27FC236}">
                <a16:creationId xmlns:a16="http://schemas.microsoft.com/office/drawing/2014/main" id="{F04874C3-50BA-A007-BDAA-5535F220B08F}"/>
              </a:ext>
            </a:extLst>
          </p:cNvPr>
          <p:cNvPicPr>
            <a:picLocks noChangeAspect="1"/>
          </p:cNvPicPr>
          <p:nvPr/>
        </p:nvPicPr>
        <p:blipFill>
          <a:blip r:embed="rId4"/>
          <a:stretch>
            <a:fillRect/>
          </a:stretch>
        </p:blipFill>
        <p:spPr>
          <a:xfrm>
            <a:off x="2841523" y="481704"/>
            <a:ext cx="9435838" cy="6272136"/>
          </a:xfrm>
          <a:prstGeom prst="rect">
            <a:avLst/>
          </a:prstGeom>
        </p:spPr>
      </p:pic>
    </p:spTree>
    <p:extLst>
      <p:ext uri="{BB962C8B-B14F-4D97-AF65-F5344CB8AC3E}">
        <p14:creationId xmlns:p14="http://schemas.microsoft.com/office/powerpoint/2010/main" val="247880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dirty="0" err="1"/>
              <a:t>Exercice</a:t>
            </a:r>
            <a:r>
              <a:rPr lang="en-US" sz="1800" dirty="0"/>
              <a:t> #4</a:t>
            </a:r>
          </a:p>
        </p:txBody>
      </p:sp>
      <p:pic>
        <p:nvPicPr>
          <p:cNvPr id="2" name="Image 3" descr="Une image contenant texte&#10;&#10;Description générée automatiquement">
            <a:extLst>
              <a:ext uri="{FF2B5EF4-FFF2-40B4-BE49-F238E27FC236}">
                <a16:creationId xmlns:a16="http://schemas.microsoft.com/office/drawing/2014/main" id="{A85898C0-2EF6-6D88-6E07-0E1E0602B7B7}"/>
              </a:ext>
            </a:extLst>
          </p:cNvPr>
          <p:cNvPicPr>
            <a:picLocks noChangeAspect="1"/>
          </p:cNvPicPr>
          <p:nvPr/>
        </p:nvPicPr>
        <p:blipFill>
          <a:blip r:embed="rId4"/>
          <a:stretch>
            <a:fillRect/>
          </a:stretch>
        </p:blipFill>
        <p:spPr>
          <a:xfrm>
            <a:off x="3450848" y="293639"/>
            <a:ext cx="8460864" cy="6265390"/>
          </a:xfrm>
          <a:prstGeom prst="rect">
            <a:avLst/>
          </a:prstGeom>
        </p:spPr>
      </p:pic>
    </p:spTree>
    <p:extLst>
      <p:ext uri="{BB962C8B-B14F-4D97-AF65-F5344CB8AC3E}">
        <p14:creationId xmlns:p14="http://schemas.microsoft.com/office/powerpoint/2010/main" val="319374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Chiffres du marché boursier">
            <a:extLst>
              <a:ext uri="{FF2B5EF4-FFF2-40B4-BE49-F238E27FC236}">
                <a16:creationId xmlns:a16="http://schemas.microsoft.com/office/drawing/2014/main" id="{4A5271CA-35F7-7724-5B33-F008E0081F36}"/>
              </a:ext>
            </a:extLst>
          </p:cNvPr>
          <p:cNvPicPr>
            <a:picLocks noChangeAspect="1"/>
          </p:cNvPicPr>
          <p:nvPr/>
        </p:nvPicPr>
        <p:blipFill rotWithShape="1">
          <a:blip r:embed="rId2">
            <a:alphaModFix amt="60000"/>
          </a:blip>
          <a:srcRect t="5133" r="-2" b="10487"/>
          <a:stretch/>
        </p:blipFill>
        <p:spPr>
          <a:xfrm>
            <a:off x="20" y="10"/>
            <a:ext cx="12191980" cy="6856614"/>
          </a:xfrm>
          <a:prstGeom prst="rect">
            <a:avLst/>
          </a:prstGeom>
        </p:spPr>
      </p:pic>
      <p:sp>
        <p:nvSpPr>
          <p:cNvPr id="2" name="Titre 1">
            <a:extLst>
              <a:ext uri="{FF2B5EF4-FFF2-40B4-BE49-F238E27FC236}">
                <a16:creationId xmlns:a16="http://schemas.microsoft.com/office/drawing/2014/main" id="{96C29A76-EC7A-63BD-5155-2BFDBCF78404}"/>
              </a:ext>
            </a:extLst>
          </p:cNvPr>
          <p:cNvSpPr>
            <a:spLocks noGrp="1"/>
          </p:cNvSpPr>
          <p:nvPr>
            <p:ph type="title"/>
          </p:nvPr>
        </p:nvSpPr>
        <p:spPr>
          <a:xfrm>
            <a:off x="1198181" y="726066"/>
            <a:ext cx="4795282" cy="5018227"/>
          </a:xfrm>
        </p:spPr>
        <p:txBody>
          <a:bodyPr anchor="ctr">
            <a:normAutofit/>
          </a:bodyPr>
          <a:lstStyle/>
          <a:p>
            <a:r>
              <a:rPr lang="fr-FR">
                <a:solidFill>
                  <a:srgbClr val="FFFFFF"/>
                </a:solidFill>
                <a:ea typeface="+mj-lt"/>
                <a:cs typeface="+mj-lt"/>
              </a:rPr>
              <a:t>Bonnes pratiques pour éviter l'hameçonnage.</a:t>
            </a:r>
            <a:endParaRPr lang="fr-FR">
              <a:solidFill>
                <a:srgbClr val="FFFFFF"/>
              </a:solidFill>
            </a:endParaRPr>
          </a:p>
        </p:txBody>
      </p:sp>
      <p:sp>
        <p:nvSpPr>
          <p:cNvPr id="3" name="Espace réservé du contenu 2">
            <a:extLst>
              <a:ext uri="{FF2B5EF4-FFF2-40B4-BE49-F238E27FC236}">
                <a16:creationId xmlns:a16="http://schemas.microsoft.com/office/drawing/2014/main" id="{4067C62E-D7D9-CA03-D69A-1F5E4C74DB11}"/>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514350" indent="-514350">
              <a:buAutoNum type="arabicPeriod"/>
            </a:pPr>
            <a:r>
              <a:rPr lang="fr-FR" sz="1800">
                <a:solidFill>
                  <a:srgbClr val="FFFFFF"/>
                </a:solidFill>
                <a:ea typeface="+mn-lt"/>
                <a:cs typeface="+mn-lt"/>
              </a:rPr>
              <a:t>Utilisez un logiciel de sécurité fiable pour protéger votre ordinateur et votre téléphone contre les attaques d'hameçonnage.</a:t>
            </a:r>
          </a:p>
          <a:p>
            <a:pPr marL="514350" indent="-514350">
              <a:buAutoNum type="arabicPeriod"/>
            </a:pPr>
            <a:r>
              <a:rPr lang="fr-FR" sz="1800">
                <a:solidFill>
                  <a:srgbClr val="FFFFFF"/>
                </a:solidFill>
                <a:ea typeface="+mn-lt"/>
                <a:cs typeface="+mn-lt"/>
              </a:rPr>
              <a:t>Gardez vos logiciels à jour pour bénéficier des dernières mises à jour de sécurité.</a:t>
            </a:r>
          </a:p>
          <a:p>
            <a:pPr marL="514350" indent="-514350">
              <a:buAutoNum type="arabicPeriod"/>
            </a:pPr>
            <a:r>
              <a:rPr lang="fr-FR" sz="1800">
                <a:solidFill>
                  <a:srgbClr val="FFFFFF"/>
                </a:solidFill>
                <a:ea typeface="+mn-lt"/>
                <a:cs typeface="+mn-lt"/>
              </a:rPr>
              <a:t>Utilisez des mots de passe forts et différents pour chaque compte.</a:t>
            </a:r>
            <a:endParaRPr lang="fr-FR" sz="1800">
              <a:solidFill>
                <a:srgbClr val="FFFFFF"/>
              </a:solidFill>
            </a:endParaRPr>
          </a:p>
          <a:p>
            <a:pPr marL="514350" indent="-514350">
              <a:buAutoNum type="arabicPeriod"/>
            </a:pPr>
            <a:r>
              <a:rPr lang="fr-FR" sz="1800">
                <a:solidFill>
                  <a:srgbClr val="FFFFFF"/>
                </a:solidFill>
                <a:ea typeface="+mn-lt"/>
                <a:cs typeface="+mn-lt"/>
              </a:rPr>
              <a:t>Éduquez-vous et informez-vous sur les dernières techniques d'hameçonnage pour être en mesure de les reconnaître.</a:t>
            </a:r>
            <a:endParaRPr lang="fr-FR" sz="1800">
              <a:solidFill>
                <a:srgbClr val="FFFFFF"/>
              </a:solidFill>
            </a:endParaRPr>
          </a:p>
        </p:txBody>
      </p:sp>
    </p:spTree>
    <p:extLst>
      <p:ext uri="{BB962C8B-B14F-4D97-AF65-F5344CB8AC3E}">
        <p14:creationId xmlns:p14="http://schemas.microsoft.com/office/powerpoint/2010/main" val="149071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re 1">
            <a:extLst>
              <a:ext uri="{FF2B5EF4-FFF2-40B4-BE49-F238E27FC236}">
                <a16:creationId xmlns:a16="http://schemas.microsoft.com/office/drawing/2014/main" id="{456498AA-FBED-F188-2916-478D3ED713D3}"/>
              </a:ext>
            </a:extLst>
          </p:cNvPr>
          <p:cNvSpPr>
            <a:spLocks noGrp="1"/>
          </p:cNvSpPr>
          <p:nvPr>
            <p:ph type="title"/>
          </p:nvPr>
        </p:nvSpPr>
        <p:spPr>
          <a:xfrm>
            <a:off x="609601" y="559813"/>
            <a:ext cx="5181599" cy="5612387"/>
          </a:xfrm>
        </p:spPr>
        <p:txBody>
          <a:bodyPr anchor="ctr">
            <a:normAutofit/>
          </a:bodyPr>
          <a:lstStyle/>
          <a:p>
            <a:r>
              <a:rPr lang="fr-FR">
                <a:ea typeface="+mj-lt"/>
                <a:cs typeface="+mj-lt"/>
              </a:rPr>
              <a:t>Que faire lorsqu'on est victime d'hameçonnage?</a:t>
            </a:r>
            <a:endParaRPr lang="fr-FR"/>
          </a:p>
        </p:txBody>
      </p:sp>
      <p:sp>
        <p:nvSpPr>
          <p:cNvPr id="3" name="Espace réservé du contenu 2">
            <a:extLst>
              <a:ext uri="{FF2B5EF4-FFF2-40B4-BE49-F238E27FC236}">
                <a16:creationId xmlns:a16="http://schemas.microsoft.com/office/drawing/2014/main" id="{2A95C4CF-E673-888F-FF91-CA38C6F01800}"/>
              </a:ext>
            </a:extLst>
          </p:cNvPr>
          <p:cNvSpPr>
            <a:spLocks noGrp="1"/>
          </p:cNvSpPr>
          <p:nvPr>
            <p:ph idx="1"/>
          </p:nvPr>
        </p:nvSpPr>
        <p:spPr>
          <a:xfrm>
            <a:off x="6477000" y="559813"/>
            <a:ext cx="5180106" cy="5612387"/>
          </a:xfrm>
        </p:spPr>
        <p:txBody>
          <a:bodyPr vert="horz" lIns="91440" tIns="45720" rIns="91440" bIns="45720" rtlCol="0" anchor="ctr">
            <a:normAutofit/>
          </a:bodyPr>
          <a:lstStyle/>
          <a:p>
            <a:pPr marL="514350" indent="-514350">
              <a:buAutoNum type="arabicPeriod"/>
            </a:pPr>
            <a:r>
              <a:rPr lang="fr-FR" sz="1800">
                <a:ea typeface="+mn-lt"/>
                <a:cs typeface="+mn-lt"/>
              </a:rPr>
              <a:t>Contactez immédiatement votre entreprise ou votre institution pour les informer de l'attaque.</a:t>
            </a:r>
          </a:p>
          <a:p>
            <a:pPr marL="514350" indent="-514350">
              <a:buAutoNum type="arabicPeriod"/>
            </a:pPr>
            <a:r>
              <a:rPr lang="fr-FR" sz="1800">
                <a:ea typeface="+mn-lt"/>
                <a:cs typeface="+mn-lt"/>
              </a:rPr>
              <a:t>Changez vos mots de passe pour tous vos comptes.</a:t>
            </a:r>
            <a:endParaRPr lang="fr-FR" sz="1800"/>
          </a:p>
          <a:p>
            <a:pPr marL="514350" indent="-514350">
              <a:buAutoNum type="arabicPeriod"/>
            </a:pPr>
            <a:r>
              <a:rPr lang="fr-FR" sz="1800">
                <a:ea typeface="+mn-lt"/>
                <a:cs typeface="+mn-lt"/>
              </a:rPr>
              <a:t>Signalez l'attaque aux autorités compétentes.</a:t>
            </a:r>
            <a:endParaRPr lang="fr-FR" sz="1800"/>
          </a:p>
        </p:txBody>
      </p:sp>
    </p:spTree>
    <p:extLst>
      <p:ext uri="{BB962C8B-B14F-4D97-AF65-F5344CB8AC3E}">
        <p14:creationId xmlns:p14="http://schemas.microsoft.com/office/powerpoint/2010/main" val="278166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EA42C-8617-F12D-D70B-EB27120EA0F8}"/>
              </a:ext>
            </a:extLst>
          </p:cNvPr>
          <p:cNvSpPr>
            <a:spLocks noGrp="1"/>
          </p:cNvSpPr>
          <p:nvPr>
            <p:ph type="title"/>
          </p:nvPr>
        </p:nvSpPr>
        <p:spPr/>
        <p:txBody>
          <a:bodyPr>
            <a:normAutofit fontScale="90000"/>
          </a:bodyPr>
          <a:lstStyle/>
          <a:p>
            <a:r>
              <a:rPr lang="fr-FR" dirty="0">
                <a:ea typeface="+mj-lt"/>
                <a:cs typeface="+mj-lt"/>
              </a:rPr>
              <a:t>L'importance de la pratique dans la sensibilisation.</a:t>
            </a:r>
            <a:endParaRPr lang="fr-FR" dirty="0"/>
          </a:p>
        </p:txBody>
      </p:sp>
      <p:sp>
        <p:nvSpPr>
          <p:cNvPr id="3" name="Espace réservé du contenu 2">
            <a:extLst>
              <a:ext uri="{FF2B5EF4-FFF2-40B4-BE49-F238E27FC236}">
                <a16:creationId xmlns:a16="http://schemas.microsoft.com/office/drawing/2014/main" id="{5FC80521-9BF3-ADC0-E497-523BF9FE680C}"/>
              </a:ext>
            </a:extLst>
          </p:cNvPr>
          <p:cNvSpPr>
            <a:spLocks noGrp="1"/>
          </p:cNvSpPr>
          <p:nvPr>
            <p:ph idx="1"/>
          </p:nvPr>
        </p:nvSpPr>
        <p:spPr/>
        <p:txBody>
          <a:bodyPr vert="horz" lIns="91440" tIns="45720" rIns="91440" bIns="45720" rtlCol="0" anchor="t">
            <a:normAutofit fontScale="77500" lnSpcReduction="20000"/>
          </a:bodyPr>
          <a:lstStyle/>
          <a:p>
            <a:r>
              <a:rPr lang="fr-FR" dirty="0">
                <a:ea typeface="+mn-lt"/>
                <a:cs typeface="+mn-lt"/>
              </a:rPr>
              <a:t>S'informer sur l'hameçonnage.</a:t>
            </a:r>
          </a:p>
          <a:p>
            <a:r>
              <a:rPr lang="fr-FR" dirty="0">
                <a:ea typeface="+mn-lt"/>
                <a:cs typeface="+mn-lt"/>
              </a:rPr>
              <a:t>85% de tous les courriels sont des pourriels.</a:t>
            </a:r>
          </a:p>
          <a:p>
            <a:r>
              <a:rPr lang="fr-FR" dirty="0">
                <a:ea typeface="+mn-lt"/>
                <a:cs typeface="+mn-lt"/>
              </a:rPr>
              <a:t>Toutes les 11 secondes, une petite entreprise est attaquée par un hameçon ou un pirate informatique.</a:t>
            </a:r>
          </a:p>
          <a:p>
            <a:r>
              <a:rPr lang="fr-FR" dirty="0">
                <a:ea typeface="+mn-lt"/>
                <a:cs typeface="+mn-lt"/>
              </a:rPr>
              <a:t>67,5 % des employés d'entreprise sont victimes de courriels de phishing et perdent des informations précieuses.</a:t>
            </a:r>
          </a:p>
          <a:p>
            <a:r>
              <a:rPr lang="fr-FR" dirty="0">
                <a:ea typeface="+mn-lt"/>
                <a:cs typeface="+mn-lt"/>
              </a:rPr>
              <a:t>On estime que les cybercriminels extorqueront plus de 33 millions de dossiers rien qu'en </a:t>
            </a:r>
            <a:r>
              <a:rPr lang="fr-FR">
                <a:ea typeface="+mn-lt"/>
                <a:cs typeface="+mn-lt"/>
              </a:rPr>
              <a:t>2023.</a:t>
            </a:r>
          </a:p>
          <a:p>
            <a:r>
              <a:rPr lang="fr-FR" dirty="0">
                <a:ea typeface="+mn-lt"/>
                <a:cs typeface="+mn-lt"/>
              </a:rPr>
              <a:t>64 % des entreprises ont subi au moins une fois une cyberattaque.</a:t>
            </a:r>
          </a:p>
          <a:p>
            <a:r>
              <a:rPr lang="fr-FR" dirty="0">
                <a:ea typeface="+mn-lt"/>
                <a:cs typeface="+mn-lt"/>
              </a:rPr>
              <a:t>Le FBI a reçu plus de 2,2 millions de plaintes liées à la criminalité sur Internet et aux cyberattaques au cours des cinq dernières années.</a:t>
            </a:r>
          </a:p>
        </p:txBody>
      </p:sp>
      <p:sp>
        <p:nvSpPr>
          <p:cNvPr id="4" name="ZoneTexte 3">
            <a:extLst>
              <a:ext uri="{FF2B5EF4-FFF2-40B4-BE49-F238E27FC236}">
                <a16:creationId xmlns:a16="http://schemas.microsoft.com/office/drawing/2014/main" id="{781EA1EE-883C-E354-9369-298A805E9E19}"/>
              </a:ext>
            </a:extLst>
          </p:cNvPr>
          <p:cNvSpPr txBox="1"/>
          <p:nvPr/>
        </p:nvSpPr>
        <p:spPr>
          <a:xfrm>
            <a:off x="2227" y="6421298"/>
            <a:ext cx="6900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Source </a:t>
            </a:r>
            <a:r>
              <a:rPr lang="fr-FR"/>
              <a:t>: </a:t>
            </a:r>
            <a:r>
              <a:rPr lang="fr-FR">
                <a:ea typeface="+mn-lt"/>
                <a:cs typeface="+mn-lt"/>
              </a:rPr>
              <a:t>https://marketsplash.com/fr/statistiques-du-spam/</a:t>
            </a:r>
          </a:p>
        </p:txBody>
      </p:sp>
    </p:spTree>
    <p:extLst>
      <p:ext uri="{BB962C8B-B14F-4D97-AF65-F5344CB8AC3E}">
        <p14:creationId xmlns:p14="http://schemas.microsoft.com/office/powerpoint/2010/main" val="301695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6D72C-253D-7BB0-E7F8-74ADDB8599DA}"/>
              </a:ext>
            </a:extLst>
          </p:cNvPr>
          <p:cNvSpPr>
            <a:spLocks noGrp="1"/>
          </p:cNvSpPr>
          <p:nvPr>
            <p:ph type="title"/>
          </p:nvPr>
        </p:nvSpPr>
        <p:spPr/>
        <p:txBody>
          <a:bodyPr/>
          <a:lstStyle/>
          <a:p>
            <a:r>
              <a:rPr lang="fr-CA" i="1"/>
              <a:t>Introduction</a:t>
            </a:r>
          </a:p>
        </p:txBody>
      </p:sp>
      <p:sp>
        <p:nvSpPr>
          <p:cNvPr id="3" name="Espace réservé du contenu 2">
            <a:extLst>
              <a:ext uri="{FF2B5EF4-FFF2-40B4-BE49-F238E27FC236}">
                <a16:creationId xmlns:a16="http://schemas.microsoft.com/office/drawing/2014/main" id="{43EB1B95-4CBC-32BA-EB0F-21E5ED8FD6B5}"/>
              </a:ext>
            </a:extLst>
          </p:cNvPr>
          <p:cNvSpPr>
            <a:spLocks noGrp="1"/>
          </p:cNvSpPr>
          <p:nvPr>
            <p:ph idx="1"/>
          </p:nvPr>
        </p:nvSpPr>
        <p:spPr/>
        <p:txBody>
          <a:bodyPr vert="horz" lIns="91440" tIns="45720" rIns="91440" bIns="45720" rtlCol="0" anchor="t">
            <a:normAutofit/>
          </a:bodyPr>
          <a:lstStyle/>
          <a:p>
            <a:r>
              <a:rPr lang="fr-FR" dirty="0">
                <a:ea typeface="+mn-lt"/>
                <a:cs typeface="+mn-lt"/>
              </a:rPr>
              <a:t>Définition de l'hameçonnage :</a:t>
            </a:r>
          </a:p>
          <a:p>
            <a:r>
              <a:rPr lang="fr-FR" dirty="0">
                <a:ea typeface="+mn-lt"/>
                <a:cs typeface="+mn-lt"/>
              </a:rPr>
              <a:t>L'hameçonnage informatique, également connu sous le nom de "phishing" en anglais, est une technique utilisée par des personnes malveillantes pour obtenir des informations confidentielles.</a:t>
            </a:r>
          </a:p>
          <a:p>
            <a:endParaRPr lang="fr-FR"/>
          </a:p>
          <a:p>
            <a:r>
              <a:rPr lang="fr-FR" dirty="0">
                <a:ea typeface="+mn-lt"/>
                <a:cs typeface="+mn-lt"/>
              </a:rPr>
              <a:t>Comparaison de l'hameçonnage : un adulte qui dit à des enfants "j'ai des bonbons".</a:t>
            </a:r>
            <a:endParaRPr lang="fr-FR" dirty="0"/>
          </a:p>
        </p:txBody>
      </p:sp>
    </p:spTree>
    <p:extLst>
      <p:ext uri="{BB962C8B-B14F-4D97-AF65-F5344CB8AC3E}">
        <p14:creationId xmlns:p14="http://schemas.microsoft.com/office/powerpoint/2010/main" val="238080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C94C5-65F0-A7EF-D7E4-00C1D5D45E13}"/>
              </a:ext>
            </a:extLst>
          </p:cNvPr>
          <p:cNvSpPr>
            <a:spLocks noGrp="1"/>
          </p:cNvSpPr>
          <p:nvPr>
            <p:ph type="title"/>
          </p:nvPr>
        </p:nvSpPr>
        <p:spPr/>
        <p:txBody>
          <a:bodyPr/>
          <a:lstStyle/>
          <a:p>
            <a:r>
              <a:rPr lang="fr-FR">
                <a:cs typeface="Sabon Next LT"/>
              </a:rPr>
              <a:t>                   Résumer des points cruciaux</a:t>
            </a:r>
            <a:endParaRPr lang="fr-FR"/>
          </a:p>
        </p:txBody>
      </p:sp>
      <p:sp>
        <p:nvSpPr>
          <p:cNvPr id="3" name="Espace réservé du contenu 2">
            <a:extLst>
              <a:ext uri="{FF2B5EF4-FFF2-40B4-BE49-F238E27FC236}">
                <a16:creationId xmlns:a16="http://schemas.microsoft.com/office/drawing/2014/main" id="{28F727FF-7604-57EE-4830-819E89D3449D}"/>
              </a:ext>
            </a:extLst>
          </p:cNvPr>
          <p:cNvSpPr>
            <a:spLocks noGrp="1"/>
          </p:cNvSpPr>
          <p:nvPr>
            <p:ph idx="1"/>
          </p:nvPr>
        </p:nvSpPr>
        <p:spPr/>
        <p:txBody>
          <a:bodyPr vert="horz" lIns="91440" tIns="45720" rIns="91440" bIns="45720" rtlCol="0" anchor="t">
            <a:normAutofit lnSpcReduction="10000"/>
          </a:bodyPr>
          <a:lstStyle/>
          <a:p>
            <a:r>
              <a:rPr lang="fr-FR" dirty="0">
                <a:ea typeface="+mn-lt"/>
                <a:cs typeface="+mn-lt"/>
              </a:rPr>
              <a:t>Comprenez-vous ce qu'est l'hameçonnage ?</a:t>
            </a:r>
          </a:p>
          <a:p>
            <a:r>
              <a:rPr lang="fr-FR" dirty="0">
                <a:ea typeface="+mn-lt"/>
                <a:cs typeface="+mn-lt"/>
              </a:rPr>
              <a:t>Quelles sont les techniques d'hameçonnage utilisées ?</a:t>
            </a:r>
          </a:p>
          <a:p>
            <a:r>
              <a:rPr lang="fr-FR" dirty="0">
                <a:ea typeface="+mn-lt"/>
                <a:cs typeface="+mn-lt"/>
              </a:rPr>
              <a:t>Pourquoi est-il important de se protéger contre les attaques d'hameçonnage ?</a:t>
            </a:r>
          </a:p>
          <a:p>
            <a:r>
              <a:rPr lang="fr-FR" dirty="0">
                <a:ea typeface="+mn-lt"/>
                <a:cs typeface="+mn-lt"/>
              </a:rPr>
              <a:t>Comment faire pour se protéger contre les attaques d'hameçonnage ?</a:t>
            </a:r>
          </a:p>
          <a:p>
            <a:r>
              <a:rPr lang="fr-FR" dirty="0">
                <a:ea typeface="+mn-lt"/>
                <a:cs typeface="+mn-lt"/>
              </a:rPr>
              <a:t>Que faire en tant que victime d'hameçonnage ?</a:t>
            </a:r>
          </a:p>
          <a:p>
            <a:r>
              <a:rPr lang="fr-FR" dirty="0">
                <a:ea typeface="+mn-lt"/>
                <a:cs typeface="+mn-lt"/>
              </a:rPr>
              <a:t>Des questions ?</a:t>
            </a:r>
          </a:p>
        </p:txBody>
      </p:sp>
      <p:sp>
        <p:nvSpPr>
          <p:cNvPr id="4" name="Rectangle 3">
            <a:extLst>
              <a:ext uri="{FF2B5EF4-FFF2-40B4-BE49-F238E27FC236}">
                <a16:creationId xmlns:a16="http://schemas.microsoft.com/office/drawing/2014/main" id="{67D6FCFD-6E8B-E6B1-0E5D-8C2280821342}"/>
              </a:ext>
            </a:extLst>
          </p:cNvPr>
          <p:cNvSpPr/>
          <p:nvPr/>
        </p:nvSpPr>
        <p:spPr>
          <a:xfrm>
            <a:off x="494805" y="1843149"/>
            <a:ext cx="11232077" cy="42655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772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AFABCFBC-77B9-2DA6-6CA7-8B47225B1BA5}"/>
              </a:ext>
            </a:extLst>
          </p:cNvPr>
          <p:cNvSpPr>
            <a:spLocks noGrp="1"/>
          </p:cNvSpPr>
          <p:nvPr>
            <p:ph type="title"/>
          </p:nvPr>
        </p:nvSpPr>
        <p:spPr>
          <a:xfrm>
            <a:off x="838200" y="586992"/>
            <a:ext cx="5638800" cy="2461008"/>
          </a:xfrm>
        </p:spPr>
        <p:txBody>
          <a:bodyPr>
            <a:normAutofit/>
          </a:bodyPr>
          <a:lstStyle/>
          <a:p>
            <a:r>
              <a:rPr lang="fr-CA"/>
              <a:t>Pourquoi l’hameçonnage est une menace?</a:t>
            </a:r>
          </a:p>
        </p:txBody>
      </p:sp>
      <p:sp>
        <p:nvSpPr>
          <p:cNvPr id="3" name="Espace réservé du contenu 2">
            <a:extLst>
              <a:ext uri="{FF2B5EF4-FFF2-40B4-BE49-F238E27FC236}">
                <a16:creationId xmlns:a16="http://schemas.microsoft.com/office/drawing/2014/main" id="{84415CE7-F600-6B67-98DF-F58E834AA686}"/>
              </a:ext>
            </a:extLst>
          </p:cNvPr>
          <p:cNvSpPr>
            <a:spLocks noGrp="1"/>
          </p:cNvSpPr>
          <p:nvPr>
            <p:ph idx="1"/>
          </p:nvPr>
        </p:nvSpPr>
        <p:spPr>
          <a:xfrm>
            <a:off x="838200" y="3124200"/>
            <a:ext cx="5638437" cy="3156166"/>
          </a:xfrm>
        </p:spPr>
        <p:txBody>
          <a:bodyPr anchor="ctr">
            <a:normAutofit lnSpcReduction="10000"/>
          </a:bodyPr>
          <a:lstStyle/>
          <a:p>
            <a:r>
              <a:rPr lang="fr-FR" sz="1500" dirty="0">
                <a:ea typeface="+mn-lt"/>
                <a:cs typeface="+mn-lt"/>
              </a:rPr>
              <a:t>L'hameçonnage peut entraîner la divulgation de données personnelles et sensibles, telles que des informations d'identification, des numéros de carte de crédit ou des informations bancaires.</a:t>
            </a:r>
            <a:endParaRPr lang="fr-FR" dirty="0">
              <a:ea typeface="+mn-lt"/>
              <a:cs typeface="+mn-lt"/>
            </a:endParaRPr>
          </a:p>
          <a:p>
            <a:r>
              <a:rPr lang="fr-FR" sz="1500" dirty="0">
                <a:ea typeface="+mn-lt"/>
                <a:cs typeface="+mn-lt"/>
              </a:rPr>
              <a:t>Les cybercriminels peuvent utiliser les informations obtenues par l'hameçonnage pour commettre des activités frauduleuses, voler de l'argent ou usurper l'identité de la victime.</a:t>
            </a:r>
            <a:endParaRPr lang="fr-FR" dirty="0">
              <a:ea typeface="+mn-lt"/>
              <a:cs typeface="+mn-lt"/>
            </a:endParaRPr>
          </a:p>
          <a:p>
            <a:pPr>
              <a:lnSpc>
                <a:spcPct val="100000"/>
              </a:lnSpc>
            </a:pPr>
            <a:r>
              <a:rPr lang="fr-FR" sz="1500" dirty="0">
                <a:ea typeface="+mn-lt"/>
                <a:cs typeface="+mn-lt"/>
              </a:rPr>
              <a:t>L'hameçonnage peut également être utilisé pour propager des logiciels malveillants, tels que des virus, des chevaux de Troie ou des ransomwares, qui peuvent infecter l'ordinateur de la victime et causer des dommages importants.</a:t>
            </a:r>
            <a:endParaRPr lang="fr-CA" dirty="0">
              <a:ea typeface="+mn-lt"/>
              <a:cs typeface="+mn-lt"/>
            </a:endParaRPr>
          </a:p>
        </p:txBody>
      </p:sp>
      <p:pic>
        <p:nvPicPr>
          <p:cNvPr id="5" name="Picture 4" descr="Programmation de données sur un moniteur d’ordinateur">
            <a:extLst>
              <a:ext uri="{FF2B5EF4-FFF2-40B4-BE49-F238E27FC236}">
                <a16:creationId xmlns:a16="http://schemas.microsoft.com/office/drawing/2014/main" id="{9EB1F686-9CF3-EB5B-CBB2-4FF378A68B2D}"/>
              </a:ext>
            </a:extLst>
          </p:cNvPr>
          <p:cNvPicPr>
            <a:picLocks noChangeAspect="1"/>
          </p:cNvPicPr>
          <p:nvPr/>
        </p:nvPicPr>
        <p:blipFill rotWithShape="1">
          <a:blip r:embed="rId4"/>
          <a:srcRect l="42311" r="5877" b="-3"/>
          <a:stretch/>
        </p:blipFill>
        <p:spPr>
          <a:xfrm>
            <a:off x="6861048" y="1"/>
            <a:ext cx="5330952" cy="6858000"/>
          </a:xfrm>
          <a:prstGeom prst="rect">
            <a:avLst/>
          </a:prstGeom>
        </p:spPr>
      </p:pic>
    </p:spTree>
    <p:extLst>
      <p:ext uri="{BB962C8B-B14F-4D97-AF65-F5344CB8AC3E}">
        <p14:creationId xmlns:p14="http://schemas.microsoft.com/office/powerpoint/2010/main" val="309948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Graphique sur un document avec stylet">
            <a:extLst>
              <a:ext uri="{FF2B5EF4-FFF2-40B4-BE49-F238E27FC236}">
                <a16:creationId xmlns:a16="http://schemas.microsoft.com/office/drawing/2014/main" id="{0E7F9C00-37FB-F1F5-FC65-3E2D67AF6159}"/>
              </a:ext>
            </a:extLst>
          </p:cNvPr>
          <p:cNvPicPr>
            <a:picLocks noChangeAspect="1"/>
          </p:cNvPicPr>
          <p:nvPr/>
        </p:nvPicPr>
        <p:blipFill rotWithShape="1">
          <a:blip r:embed="rId2">
            <a:alphaModFix amt="60000"/>
          </a:blip>
          <a:srcRect t="981" r="6" b="14624"/>
          <a:stretch/>
        </p:blipFill>
        <p:spPr>
          <a:xfrm>
            <a:off x="20" y="10"/>
            <a:ext cx="12188932" cy="6856614"/>
          </a:xfrm>
          <a:prstGeom prst="rect">
            <a:avLst/>
          </a:prstGeom>
        </p:spPr>
      </p:pic>
      <p:sp>
        <p:nvSpPr>
          <p:cNvPr id="2" name="Titre 1">
            <a:extLst>
              <a:ext uri="{FF2B5EF4-FFF2-40B4-BE49-F238E27FC236}">
                <a16:creationId xmlns:a16="http://schemas.microsoft.com/office/drawing/2014/main" id="{12215B35-29EC-141B-3FFA-9A899C2FD413}"/>
              </a:ext>
            </a:extLst>
          </p:cNvPr>
          <p:cNvSpPr>
            <a:spLocks noGrp="1"/>
          </p:cNvSpPr>
          <p:nvPr>
            <p:ph type="title"/>
          </p:nvPr>
        </p:nvSpPr>
        <p:spPr>
          <a:xfrm>
            <a:off x="1198180" y="13084"/>
            <a:ext cx="9774619" cy="2474333"/>
          </a:xfrm>
        </p:spPr>
        <p:txBody>
          <a:bodyPr anchor="b">
            <a:normAutofit/>
          </a:bodyPr>
          <a:lstStyle/>
          <a:p>
            <a:pPr algn="ctr"/>
            <a:r>
              <a:rPr lang="fr-CA">
                <a:solidFill>
                  <a:srgbClr val="FFFFFF"/>
                </a:solidFill>
              </a:rPr>
              <a:t>Pourquoi l’hameçonnage est une menace?</a:t>
            </a:r>
          </a:p>
        </p:txBody>
      </p:sp>
      <p:sp>
        <p:nvSpPr>
          <p:cNvPr id="3" name="Espace réservé du contenu 2">
            <a:extLst>
              <a:ext uri="{FF2B5EF4-FFF2-40B4-BE49-F238E27FC236}">
                <a16:creationId xmlns:a16="http://schemas.microsoft.com/office/drawing/2014/main" id="{3894EECE-E913-AE42-5DCD-020724DE1BB3}"/>
              </a:ext>
            </a:extLst>
          </p:cNvPr>
          <p:cNvSpPr>
            <a:spLocks noGrp="1"/>
          </p:cNvSpPr>
          <p:nvPr>
            <p:ph idx="1"/>
          </p:nvPr>
        </p:nvSpPr>
        <p:spPr>
          <a:xfrm>
            <a:off x="1219202" y="3429000"/>
            <a:ext cx="9954076" cy="2514600"/>
          </a:xfrm>
        </p:spPr>
        <p:txBody>
          <a:bodyPr vert="horz" lIns="91440" tIns="45720" rIns="91440" bIns="45720" rtlCol="0" anchor="ctr">
            <a:noAutofit/>
          </a:bodyPr>
          <a:lstStyle/>
          <a:p>
            <a:pPr algn="ctr"/>
            <a:r>
              <a:rPr lang="fr-FR" sz="2000" dirty="0">
                <a:solidFill>
                  <a:schemeClr val="bg1"/>
                </a:solidFill>
                <a:ea typeface="+mn-lt"/>
                <a:cs typeface="+mn-lt"/>
              </a:rPr>
              <a:t>Les attaques d'hameçonnage peuvent cibler des entreprises et des organisations, ce qui peut entraîner des pertes financières importantes et des dommages à la réputation de l'entreprise.</a:t>
            </a:r>
          </a:p>
          <a:p>
            <a:pPr algn="ctr"/>
            <a:r>
              <a:rPr lang="fr-FR" sz="2000" dirty="0">
                <a:solidFill>
                  <a:schemeClr val="bg1"/>
                </a:solidFill>
                <a:ea typeface="+mn-lt"/>
                <a:cs typeface="+mn-lt"/>
              </a:rPr>
              <a:t>Les messages d'hameçonnage peuvent être très sophistiqués et paraître très convaincants, ce qui peut tromper même les utilisateurs les plus prudents et les plus expérimentés.</a:t>
            </a:r>
          </a:p>
          <a:p>
            <a:pPr algn="ctr"/>
            <a:r>
              <a:rPr lang="fr-FR" sz="2000" dirty="0">
                <a:solidFill>
                  <a:schemeClr val="bg1"/>
                </a:solidFill>
                <a:ea typeface="+mn-lt"/>
                <a:cs typeface="+mn-lt"/>
              </a:rPr>
              <a:t>L'hameçonnage peut également être utilisé comme méthode d'ingénierie sociale pour convaincre les victimes de divulguer des informations sensibles ou de prendre des mesures qui pourraient compromettre leur sécurité.</a:t>
            </a:r>
            <a:endParaRPr lang="fr-CA" sz="2000">
              <a:solidFill>
                <a:schemeClr val="bg1"/>
              </a:solidFill>
              <a:ea typeface="+mn-lt"/>
              <a:cs typeface="+mn-lt"/>
            </a:endParaRPr>
          </a:p>
        </p:txBody>
      </p:sp>
    </p:spTree>
    <p:extLst>
      <p:ext uri="{BB962C8B-B14F-4D97-AF65-F5344CB8AC3E}">
        <p14:creationId xmlns:p14="http://schemas.microsoft.com/office/powerpoint/2010/main" val="26150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Une main sur une tablette avec des signes numériques">
            <a:extLst>
              <a:ext uri="{FF2B5EF4-FFF2-40B4-BE49-F238E27FC236}">
                <a16:creationId xmlns:a16="http://schemas.microsoft.com/office/drawing/2014/main" id="{9E473E6F-BCFA-E983-1080-BADCBC7DB63B}"/>
              </a:ext>
            </a:extLst>
          </p:cNvPr>
          <p:cNvPicPr>
            <a:picLocks noChangeAspect="1"/>
          </p:cNvPicPr>
          <p:nvPr/>
        </p:nvPicPr>
        <p:blipFill rotWithShape="1">
          <a:blip r:embed="rId2">
            <a:alphaModFix amt="60000"/>
          </a:blip>
          <a:srcRect t="15599" r="6" b="6"/>
          <a:stretch/>
        </p:blipFill>
        <p:spPr>
          <a:xfrm>
            <a:off x="3048" y="10"/>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re 1">
            <a:extLst>
              <a:ext uri="{FF2B5EF4-FFF2-40B4-BE49-F238E27FC236}">
                <a16:creationId xmlns:a16="http://schemas.microsoft.com/office/drawing/2014/main" id="{4478C4CE-3DE7-029D-9195-7EFD6CB429B4}"/>
              </a:ext>
            </a:extLst>
          </p:cNvPr>
          <p:cNvSpPr>
            <a:spLocks noGrp="1"/>
          </p:cNvSpPr>
          <p:nvPr>
            <p:ph type="ctrTitle"/>
          </p:nvPr>
        </p:nvSpPr>
        <p:spPr>
          <a:xfrm>
            <a:off x="996275" y="744909"/>
            <a:ext cx="10190071" cy="3145855"/>
          </a:xfrm>
        </p:spPr>
        <p:txBody>
          <a:bodyPr anchor="b">
            <a:normAutofit/>
          </a:bodyPr>
          <a:lstStyle/>
          <a:p>
            <a:r>
              <a:rPr lang="fr-FR" sz="5200">
                <a:solidFill>
                  <a:srgbClr val="FFFFFF"/>
                </a:solidFill>
                <a:ea typeface="+mj-lt"/>
                <a:cs typeface="+mj-lt"/>
              </a:rPr>
              <a:t>Comment fonctionne l'hameçonnage? </a:t>
            </a:r>
            <a:br>
              <a:rPr lang="fr-FR" sz="5200">
                <a:solidFill>
                  <a:srgbClr val="FFFFFF"/>
                </a:solidFill>
                <a:ea typeface="+mj-lt"/>
                <a:cs typeface="+mj-lt"/>
              </a:rPr>
            </a:br>
            <a:endParaRPr lang="fr-FR" sz="5200">
              <a:solidFill>
                <a:srgbClr val="FFFFFF"/>
              </a:solidFill>
            </a:endParaRPr>
          </a:p>
        </p:txBody>
      </p:sp>
      <p:sp>
        <p:nvSpPr>
          <p:cNvPr id="3" name="Espace réservé du contenu 2">
            <a:extLst>
              <a:ext uri="{FF2B5EF4-FFF2-40B4-BE49-F238E27FC236}">
                <a16:creationId xmlns:a16="http://schemas.microsoft.com/office/drawing/2014/main" id="{1B07B135-183D-3E29-8241-1FABADD6097C}"/>
              </a:ext>
            </a:extLst>
          </p:cNvPr>
          <p:cNvSpPr>
            <a:spLocks noGrp="1"/>
          </p:cNvSpPr>
          <p:nvPr>
            <p:ph type="subTitle" idx="1"/>
          </p:nvPr>
        </p:nvSpPr>
        <p:spPr>
          <a:xfrm>
            <a:off x="1218708" y="4069780"/>
            <a:ext cx="9781327" cy="2056617"/>
          </a:xfrm>
        </p:spPr>
        <p:txBody>
          <a:bodyPr vert="horz" lIns="91440" tIns="45720" rIns="91440" bIns="45720" rtlCol="0" anchor="t">
            <a:normAutofit/>
          </a:bodyPr>
          <a:lstStyle/>
          <a:p>
            <a:r>
              <a:rPr lang="fr-FR" sz="2200" dirty="0">
                <a:solidFill>
                  <a:srgbClr val="FFFFFF"/>
                </a:solidFill>
                <a:ea typeface="+mn-lt"/>
                <a:cs typeface="+mn-lt"/>
              </a:rPr>
              <a:t>1. Techniques utilisées pour l'hameçonnage .</a:t>
            </a:r>
            <a:br>
              <a:rPr lang="fr-FR" sz="2200" dirty="0">
                <a:ea typeface="+mn-lt"/>
                <a:cs typeface="+mn-lt"/>
              </a:rPr>
            </a:br>
            <a:r>
              <a:rPr lang="fr-FR" sz="2200" dirty="0">
                <a:solidFill>
                  <a:srgbClr val="FFFFFF"/>
                </a:solidFill>
                <a:ea typeface="+mn-lt"/>
                <a:cs typeface="+mn-lt"/>
              </a:rPr>
              <a:t>2. Comment les attaquants obtiennent-ils des informations sensibles? </a:t>
            </a:r>
            <a:endParaRPr lang="fr-FR" sz="2200" dirty="0">
              <a:solidFill>
                <a:srgbClr val="FFFFFF"/>
              </a:solidFill>
            </a:endParaRPr>
          </a:p>
        </p:txBody>
      </p:sp>
    </p:spTree>
    <p:extLst>
      <p:ext uri="{BB962C8B-B14F-4D97-AF65-F5344CB8AC3E}">
        <p14:creationId xmlns:p14="http://schemas.microsoft.com/office/powerpoint/2010/main" val="15632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Plusieurs points d’interrogation sur fond noir">
            <a:extLst>
              <a:ext uri="{FF2B5EF4-FFF2-40B4-BE49-F238E27FC236}">
                <a16:creationId xmlns:a16="http://schemas.microsoft.com/office/drawing/2014/main" id="{C5739F9A-1498-D5AC-4A4F-1838A03D652C}"/>
              </a:ext>
            </a:extLst>
          </p:cNvPr>
          <p:cNvPicPr>
            <a:picLocks noChangeAspect="1"/>
          </p:cNvPicPr>
          <p:nvPr/>
        </p:nvPicPr>
        <p:blipFill rotWithShape="1">
          <a:blip r:embed="rId2">
            <a:alphaModFix amt="60000"/>
          </a:blip>
          <a:srcRect t="7613" r="6" b="6"/>
          <a:stretch/>
        </p:blipFill>
        <p:spPr>
          <a:xfrm>
            <a:off x="20" y="10"/>
            <a:ext cx="12188932" cy="6856614"/>
          </a:xfrm>
          <a:prstGeom prst="rect">
            <a:avLst/>
          </a:prstGeom>
        </p:spPr>
      </p:pic>
      <p:sp>
        <p:nvSpPr>
          <p:cNvPr id="2" name="Titre 1">
            <a:extLst>
              <a:ext uri="{FF2B5EF4-FFF2-40B4-BE49-F238E27FC236}">
                <a16:creationId xmlns:a16="http://schemas.microsoft.com/office/drawing/2014/main" id="{71BFB671-2415-C9CB-4581-87FDAF667589}"/>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cs typeface="Sabon Next LT"/>
              </a:rPr>
              <a:t>Techniques utilisées pour l'hameçonnage</a:t>
            </a:r>
          </a:p>
        </p:txBody>
      </p:sp>
      <p:sp>
        <p:nvSpPr>
          <p:cNvPr id="3" name="Espace réservé du contenu 2">
            <a:extLst>
              <a:ext uri="{FF2B5EF4-FFF2-40B4-BE49-F238E27FC236}">
                <a16:creationId xmlns:a16="http://schemas.microsoft.com/office/drawing/2014/main" id="{F282228B-7B8D-741D-FFFF-D356F357F4C1}"/>
              </a:ext>
            </a:extLst>
          </p:cNvPr>
          <p:cNvSpPr>
            <a:spLocks noGrp="1"/>
          </p:cNvSpPr>
          <p:nvPr>
            <p:ph idx="1"/>
          </p:nvPr>
        </p:nvSpPr>
        <p:spPr>
          <a:xfrm>
            <a:off x="1219202" y="3429000"/>
            <a:ext cx="9954076" cy="2514600"/>
          </a:xfrm>
        </p:spPr>
        <p:txBody>
          <a:bodyPr vert="horz" lIns="91440" tIns="45720" rIns="91440" bIns="45720" rtlCol="0" anchor="ctr">
            <a:noAutofit/>
          </a:bodyPr>
          <a:lstStyle/>
          <a:p>
            <a:pPr marL="0" indent="0" algn="ctr">
              <a:buNone/>
            </a:pPr>
            <a:r>
              <a:rPr lang="fr-FR" sz="2600" dirty="0">
                <a:solidFill>
                  <a:schemeClr val="bg1"/>
                </a:solidFill>
                <a:ea typeface="+mn-lt"/>
                <a:cs typeface="+mn-lt"/>
              </a:rPr>
              <a:t>Manipulation psychologique :</a:t>
            </a:r>
          </a:p>
          <a:p>
            <a:pPr algn="ctr"/>
            <a:r>
              <a:rPr lang="fr-FR" sz="1800" dirty="0">
                <a:solidFill>
                  <a:schemeClr val="bg1"/>
                </a:solidFill>
                <a:ea typeface="+mn-lt"/>
                <a:cs typeface="+mn-lt"/>
              </a:rPr>
              <a:t>Les sentiments d'urgence, de pitié, d'autorité et même de romantisme sont considérés comme les techniques les plus performantes.</a:t>
            </a:r>
            <a:endParaRPr lang="fr-FR" sz="1800">
              <a:solidFill>
                <a:schemeClr val="bg1"/>
              </a:solidFill>
              <a:ea typeface="+mn-lt"/>
              <a:cs typeface="+mn-lt"/>
            </a:endParaRPr>
          </a:p>
          <a:p>
            <a:pPr algn="ctr"/>
            <a:r>
              <a:rPr lang="fr-FR" sz="1800" dirty="0">
                <a:solidFill>
                  <a:schemeClr val="bg1"/>
                </a:solidFill>
                <a:ea typeface="+mn-lt"/>
                <a:cs typeface="+mn-lt"/>
              </a:rPr>
              <a:t>Les attaques d'hameçonnage sont principalement dirigées vers des personnes considérées comme plus "innocentes" ou "naïves", car elles sont plus faciles à convaincre. Par exemple, une personne se faisant passer pour un représentant de Microsoft peut vous appeler en prétendant qu'un virus a été détecté sur votre ordinateur.</a:t>
            </a:r>
          </a:p>
        </p:txBody>
      </p:sp>
    </p:spTree>
    <p:extLst>
      <p:ext uri="{BB962C8B-B14F-4D97-AF65-F5344CB8AC3E}">
        <p14:creationId xmlns:p14="http://schemas.microsoft.com/office/powerpoint/2010/main" val="368481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Verrou sur la carte mère de l’ordinateur">
            <a:extLst>
              <a:ext uri="{FF2B5EF4-FFF2-40B4-BE49-F238E27FC236}">
                <a16:creationId xmlns:a16="http://schemas.microsoft.com/office/drawing/2014/main" id="{2729BA2D-1835-AE00-B43D-BEFC5CD7AB9C}"/>
              </a:ext>
            </a:extLst>
          </p:cNvPr>
          <p:cNvPicPr>
            <a:picLocks noChangeAspect="1"/>
          </p:cNvPicPr>
          <p:nvPr/>
        </p:nvPicPr>
        <p:blipFill rotWithShape="1">
          <a:blip r:embed="rId2">
            <a:alphaModFix amt="60000"/>
          </a:blip>
          <a:srcRect r="6" b="15729"/>
          <a:stretch/>
        </p:blipFill>
        <p:spPr>
          <a:xfrm>
            <a:off x="20" y="10"/>
            <a:ext cx="12188932" cy="6856614"/>
          </a:xfrm>
          <a:prstGeom prst="rect">
            <a:avLst/>
          </a:prstGeom>
        </p:spPr>
      </p:pic>
      <p:sp>
        <p:nvSpPr>
          <p:cNvPr id="2" name="Titre 1">
            <a:extLst>
              <a:ext uri="{FF2B5EF4-FFF2-40B4-BE49-F238E27FC236}">
                <a16:creationId xmlns:a16="http://schemas.microsoft.com/office/drawing/2014/main" id="{6B45A6C3-DF97-3A25-E603-5AB2A4ECBE0C}"/>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ea typeface="+mj-lt"/>
                <a:cs typeface="+mj-lt"/>
              </a:rPr>
              <a:t>Comment les attaquants obtiennent-ils des informations sensibles?</a:t>
            </a:r>
            <a:endParaRPr lang="fr-FR">
              <a:solidFill>
                <a:srgbClr val="FFFFFF"/>
              </a:solidFill>
            </a:endParaRPr>
          </a:p>
        </p:txBody>
      </p:sp>
      <p:sp>
        <p:nvSpPr>
          <p:cNvPr id="3" name="Espace réservé du contenu 2">
            <a:extLst>
              <a:ext uri="{FF2B5EF4-FFF2-40B4-BE49-F238E27FC236}">
                <a16:creationId xmlns:a16="http://schemas.microsoft.com/office/drawing/2014/main" id="{6A9B171B-6C57-B225-5A21-4AA82B071776}"/>
              </a:ext>
            </a:extLst>
          </p:cNvPr>
          <p:cNvSpPr>
            <a:spLocks noGrp="1"/>
          </p:cNvSpPr>
          <p:nvPr>
            <p:ph idx="1"/>
          </p:nvPr>
        </p:nvSpPr>
        <p:spPr>
          <a:xfrm>
            <a:off x="1219202" y="3429000"/>
            <a:ext cx="9954076" cy="2514600"/>
          </a:xfrm>
        </p:spPr>
        <p:txBody>
          <a:bodyPr vert="horz" lIns="91440" tIns="45720" rIns="91440" bIns="45720" rtlCol="0" anchor="ctr">
            <a:normAutofit/>
          </a:bodyPr>
          <a:lstStyle/>
          <a:p>
            <a:pPr algn="ctr"/>
            <a:r>
              <a:rPr lang="fr-FR" sz="1800" dirty="0">
                <a:solidFill>
                  <a:schemeClr val="bg1"/>
                </a:solidFill>
                <a:ea typeface="+mn-lt"/>
                <a:cs typeface="+mn-lt"/>
              </a:rPr>
              <a:t>Les attaquants peuvent obtenir des informations sensibles de plusieurs façons. Par exemple, un cybercriminel peut acquérir l'un de vos mots de passe sensibles en vous envoyant un lien sur votre téléphone, vous signalant une activité suspecte, puis en vous demandant de modifier votre mot de passe.</a:t>
            </a:r>
          </a:p>
          <a:p>
            <a:pPr marL="0" indent="0" algn="ctr">
              <a:buNone/>
            </a:pPr>
            <a:r>
              <a:rPr lang="fr-FR" sz="1800" dirty="0">
                <a:solidFill>
                  <a:schemeClr val="bg1"/>
                </a:solidFill>
                <a:ea typeface="+mn-lt"/>
                <a:cs typeface="+mn-lt"/>
              </a:rPr>
              <a:t>(Tactique de base)</a:t>
            </a:r>
            <a:endParaRPr lang="fr-FR" sz="1800">
              <a:solidFill>
                <a:schemeClr val="bg1"/>
              </a:solidFill>
              <a:ea typeface="+mn-lt"/>
              <a:cs typeface="+mn-lt"/>
            </a:endParaRPr>
          </a:p>
          <a:p>
            <a:pPr algn="ctr"/>
            <a:r>
              <a:rPr lang="fr-FR" sz="1800" dirty="0">
                <a:solidFill>
                  <a:schemeClr val="bg1"/>
                </a:solidFill>
                <a:ea typeface="+mn-lt"/>
                <a:cs typeface="+mn-lt"/>
              </a:rPr>
              <a:t>Les attaquants peuvent également réussir à accéder à votre ordinateur et prendre le contrôle, ce qui peut parfois conduire à une attaque de type "rançongiciel" (ransomware).</a:t>
            </a:r>
            <a:endParaRPr lang="fr-FR" sz="1800">
              <a:solidFill>
                <a:schemeClr val="bg1"/>
              </a:solidFill>
              <a:ea typeface="+mn-lt"/>
              <a:cs typeface="+mn-lt"/>
            </a:endParaRPr>
          </a:p>
        </p:txBody>
      </p:sp>
    </p:spTree>
    <p:extLst>
      <p:ext uri="{BB962C8B-B14F-4D97-AF65-F5344CB8AC3E}">
        <p14:creationId xmlns:p14="http://schemas.microsoft.com/office/powerpoint/2010/main" val="421484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81E18749-C808-B74B-481C-92952A8B8B54}"/>
              </a:ext>
            </a:extLst>
          </p:cNvPr>
          <p:cNvSpPr>
            <a:spLocks noGrp="1"/>
          </p:cNvSpPr>
          <p:nvPr>
            <p:ph type="title"/>
          </p:nvPr>
        </p:nvSpPr>
        <p:spPr>
          <a:xfrm>
            <a:off x="838200" y="-196323"/>
            <a:ext cx="5638800" cy="2461008"/>
          </a:xfrm>
        </p:spPr>
        <p:txBody>
          <a:bodyPr>
            <a:normAutofit/>
          </a:bodyPr>
          <a:lstStyle/>
          <a:p>
            <a:r>
              <a:rPr lang="fr-FR">
                <a:cs typeface="Sabon Next LT"/>
              </a:rPr>
              <a:t> Les différents types d'hameçonnage</a:t>
            </a:r>
          </a:p>
        </p:txBody>
      </p:sp>
      <p:sp>
        <p:nvSpPr>
          <p:cNvPr id="3" name="Espace réservé du contenu 2">
            <a:extLst>
              <a:ext uri="{FF2B5EF4-FFF2-40B4-BE49-F238E27FC236}">
                <a16:creationId xmlns:a16="http://schemas.microsoft.com/office/drawing/2014/main" id="{36CA8CB1-56AC-7B07-9ACC-6CA5F74EEA0C}"/>
              </a:ext>
            </a:extLst>
          </p:cNvPr>
          <p:cNvSpPr>
            <a:spLocks noGrp="1"/>
          </p:cNvSpPr>
          <p:nvPr>
            <p:ph idx="1"/>
          </p:nvPr>
        </p:nvSpPr>
        <p:spPr>
          <a:xfrm>
            <a:off x="838200" y="2591333"/>
            <a:ext cx="8646331" cy="3156166"/>
          </a:xfrm>
        </p:spPr>
        <p:txBody>
          <a:bodyPr vert="horz" lIns="91440" tIns="45720" rIns="91440" bIns="45720" rtlCol="0" anchor="ctr">
            <a:noAutofit/>
          </a:bodyPr>
          <a:lstStyle/>
          <a:p>
            <a:r>
              <a:rPr lang="fr-FR" sz="1600" dirty="0">
                <a:ea typeface="+mn-lt"/>
                <a:cs typeface="+mn-lt"/>
              </a:rPr>
              <a:t>Types d'attaques d'hameçonnage : </a:t>
            </a:r>
            <a:endParaRPr lang="fr-FR" dirty="0"/>
          </a:p>
          <a:p>
            <a:pPr marL="0" indent="0">
              <a:buNone/>
            </a:pPr>
            <a:r>
              <a:rPr lang="fr-FR" sz="1600" dirty="0">
                <a:ea typeface="+mn-lt"/>
                <a:cs typeface="+mn-lt"/>
              </a:rPr>
              <a:t>Les attaques d'hameçonnage peuvent être menées de plusieurs façons, mais les plus courantes sont les emails, les réseaux sociaux et le téléphone. Les emails d'hameçonnage impliquent l'envoi de messages frauduleux qui semblent provenir d'une entreprise ou d'une organisation de confiance, tandis que les attaques d'hameçonnage sur les réseaux sociaux peuvent impliquer la création de faux profils pour inciter les utilisateurs à partager des informations personnelles. Enfin, les attaques d'hameçonnage par téléphone impliquent souvent l'utilisation de techniques de persuasion pour convaincre les victimes de partager des informations confidentielles. </a:t>
            </a:r>
            <a:endParaRPr lang="fr-FR" dirty="0"/>
          </a:p>
          <a:p>
            <a:r>
              <a:rPr lang="fr-FR" sz="1600" dirty="0">
                <a:ea typeface="+mn-lt"/>
                <a:cs typeface="+mn-lt"/>
              </a:rPr>
              <a:t>Types d'hameçonnage : </a:t>
            </a:r>
            <a:endParaRPr lang="fr-FR"/>
          </a:p>
          <a:p>
            <a:pPr marL="0" indent="0">
              <a:lnSpc>
                <a:spcPct val="100000"/>
              </a:lnSpc>
              <a:buNone/>
            </a:pPr>
            <a:r>
              <a:rPr lang="fr-FR" sz="1600" dirty="0">
                <a:ea typeface="+mn-lt"/>
                <a:cs typeface="+mn-lt"/>
              </a:rPr>
              <a:t>Il existe plusieurs types d'hameçonnage : l'hameçonnage classique, l'hameçonnage ciblé, l'harponnage et le rançongiciel. L'hameçonnage ciblé est une attaque dirigée vers une entreprise. Ce type d'hameçonnage est souvent associé à l'harponnage.</a:t>
            </a:r>
            <a:endParaRPr lang="fr-FR" dirty="0">
              <a:ea typeface="+mn-lt"/>
              <a:cs typeface="+mn-lt"/>
            </a:endParaRPr>
          </a:p>
        </p:txBody>
      </p:sp>
    </p:spTree>
    <p:extLst>
      <p:ext uri="{BB962C8B-B14F-4D97-AF65-F5344CB8AC3E}">
        <p14:creationId xmlns:p14="http://schemas.microsoft.com/office/powerpoint/2010/main" val="83774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Mer de parapluies blancs avec un bleu dans la foule">
            <a:extLst>
              <a:ext uri="{FF2B5EF4-FFF2-40B4-BE49-F238E27FC236}">
                <a16:creationId xmlns:a16="http://schemas.microsoft.com/office/drawing/2014/main" id="{0E9E6A07-8710-FE8A-D37A-5741D7FBB772}"/>
              </a:ext>
            </a:extLst>
          </p:cNvPr>
          <p:cNvPicPr>
            <a:picLocks noChangeAspect="1"/>
          </p:cNvPicPr>
          <p:nvPr/>
        </p:nvPicPr>
        <p:blipFill rotWithShape="1">
          <a:blip r:embed="rId2">
            <a:alphaModFix amt="60000"/>
          </a:blip>
          <a:srcRect r="6" b="1540"/>
          <a:stretch/>
        </p:blipFill>
        <p:spPr>
          <a:xfrm>
            <a:off x="3048" y="10"/>
            <a:ext cx="12188952" cy="6856614"/>
          </a:xfrm>
          <a:prstGeom prst="rect">
            <a:avLst/>
          </a:prstGeom>
        </p:spPr>
      </p:pic>
      <p:sp>
        <p:nvSpPr>
          <p:cNvPr id="2" name="Titre 1">
            <a:extLst>
              <a:ext uri="{FF2B5EF4-FFF2-40B4-BE49-F238E27FC236}">
                <a16:creationId xmlns:a16="http://schemas.microsoft.com/office/drawing/2014/main" id="{39072583-1F74-4E9D-072A-1407973433E4}"/>
              </a:ext>
            </a:extLst>
          </p:cNvPr>
          <p:cNvSpPr>
            <a:spLocks noGrp="1"/>
          </p:cNvSpPr>
          <p:nvPr>
            <p:ph type="ctrTitle"/>
          </p:nvPr>
        </p:nvSpPr>
        <p:spPr>
          <a:xfrm>
            <a:off x="996275" y="744909"/>
            <a:ext cx="10190071" cy="3145855"/>
          </a:xfrm>
        </p:spPr>
        <p:txBody>
          <a:bodyPr anchor="b">
            <a:normAutofit/>
          </a:bodyPr>
          <a:lstStyle/>
          <a:p>
            <a:r>
              <a:rPr lang="fr-FR" sz="5200">
                <a:solidFill>
                  <a:srgbClr val="FFFFFF"/>
                </a:solidFill>
                <a:cs typeface="Sabon Next LT"/>
              </a:rPr>
              <a:t>Comment se protéger contre l'hameçonnage?</a:t>
            </a:r>
            <a:endParaRPr lang="fr-FR" sz="5200">
              <a:solidFill>
                <a:srgbClr val="FFFFFF"/>
              </a:solidFill>
            </a:endParaRPr>
          </a:p>
        </p:txBody>
      </p:sp>
      <p:sp>
        <p:nvSpPr>
          <p:cNvPr id="3" name="Espace réservé du contenu 2">
            <a:extLst>
              <a:ext uri="{FF2B5EF4-FFF2-40B4-BE49-F238E27FC236}">
                <a16:creationId xmlns:a16="http://schemas.microsoft.com/office/drawing/2014/main" id="{9A80341A-F791-2C09-E52C-DF6FB2A0AC46}"/>
              </a:ext>
            </a:extLst>
          </p:cNvPr>
          <p:cNvSpPr>
            <a:spLocks noGrp="1"/>
          </p:cNvSpPr>
          <p:nvPr>
            <p:ph type="subTitle" idx="1"/>
          </p:nvPr>
        </p:nvSpPr>
        <p:spPr>
          <a:xfrm>
            <a:off x="1218708" y="4069780"/>
            <a:ext cx="9781327" cy="2056617"/>
          </a:xfrm>
        </p:spPr>
        <p:txBody>
          <a:bodyPr vert="horz" lIns="91440" tIns="45720" rIns="91440" bIns="45720" rtlCol="0" anchor="t">
            <a:normAutofit/>
          </a:bodyPr>
          <a:lstStyle/>
          <a:p>
            <a:pPr marL="457200" indent="-457200">
              <a:buAutoNum type="arabicPeriod"/>
            </a:pPr>
            <a:r>
              <a:rPr lang="fr-FR" sz="2200">
                <a:solidFill>
                  <a:srgbClr val="FFFFFF"/>
                </a:solidFill>
              </a:rPr>
              <a:t>Identifier une attaque d'hameçonnage.</a:t>
            </a:r>
          </a:p>
          <a:p>
            <a:pPr marL="457200" indent="-457200">
              <a:buAutoNum type="arabicPeriod"/>
            </a:pPr>
            <a:r>
              <a:rPr lang="fr-FR" sz="2200">
                <a:solidFill>
                  <a:srgbClr val="FFFFFF"/>
                </a:solidFill>
              </a:rPr>
              <a:t>Bonnes pratiques pour éviter l'hameçonnage.</a:t>
            </a:r>
          </a:p>
          <a:p>
            <a:pPr marL="457200" indent="-457200">
              <a:buAutoNum type="arabicPeriod"/>
            </a:pPr>
            <a:r>
              <a:rPr lang="fr-FR" sz="2200">
                <a:solidFill>
                  <a:srgbClr val="FFFFFF"/>
                </a:solidFill>
              </a:rPr>
              <a:t>Quoi faire lorsqu'on est victime d'hameçonnage?</a:t>
            </a:r>
          </a:p>
        </p:txBody>
      </p:sp>
    </p:spTree>
    <p:extLst>
      <p:ext uri="{BB962C8B-B14F-4D97-AF65-F5344CB8AC3E}">
        <p14:creationId xmlns:p14="http://schemas.microsoft.com/office/powerpoint/2010/main" val="262425712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20</Slides>
  <Notes>0</Notes>
  <HiddenSlides>0</HiddenSlide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DappledVTI</vt:lpstr>
      <vt:lpstr>Formation sur l’hameçonnage. </vt:lpstr>
      <vt:lpstr>Introduction</vt:lpstr>
      <vt:lpstr>Pourquoi l’hameçonnage est une menace?</vt:lpstr>
      <vt:lpstr>Pourquoi l’hameçonnage est une menace?</vt:lpstr>
      <vt:lpstr>Comment fonctionne l'hameçonnage?  </vt:lpstr>
      <vt:lpstr>Techniques utilisées pour l'hameçonnage</vt:lpstr>
      <vt:lpstr>Comment les attaquants obtiennent-ils des informations sensibles?</vt:lpstr>
      <vt:lpstr> Les différents types d'hameçonnage</vt:lpstr>
      <vt:lpstr>Comment se protéger contre l'hameçonnage?</vt:lpstr>
      <vt:lpstr>Identifier une attaque d'hameçonnage.</vt:lpstr>
      <vt:lpstr>Exemple</vt:lpstr>
      <vt:lpstr>Exercices</vt:lpstr>
      <vt:lpstr>Présentation PowerPoint</vt:lpstr>
      <vt:lpstr>Présentation PowerPoint</vt:lpstr>
      <vt:lpstr>Présentation PowerPoint</vt:lpstr>
      <vt:lpstr>Présentation PowerPoint</vt:lpstr>
      <vt:lpstr>Bonnes pratiques pour éviter l'hameçonnage.</vt:lpstr>
      <vt:lpstr>Que faire lorsqu'on est victime d'hameçonnage?</vt:lpstr>
      <vt:lpstr>L'importance de la pratique dans la sensibilisation.</vt:lpstr>
      <vt:lpstr>                   Résumer des points cruciaux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Dylan Allaire-Drolet</dc:creator>
  <cp:revision>80</cp:revision>
  <dcterms:created xsi:type="dcterms:W3CDTF">2023-04-27T16:37:44Z</dcterms:created>
  <dcterms:modified xsi:type="dcterms:W3CDTF">2023-05-11T15:04:13Z</dcterms:modified>
</cp:coreProperties>
</file>