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97" d="100"/>
          <a:sy n="97" d="100"/>
        </p:scale>
        <p:origin x="103"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4/27/2023</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‹N°›</a:t>
            </a:fld>
            <a:endParaRPr lang="en-US"/>
          </a:p>
        </p:txBody>
      </p:sp>
    </p:spTree>
    <p:extLst>
      <p:ext uri="{BB962C8B-B14F-4D97-AF65-F5344CB8AC3E}">
        <p14:creationId xmlns:p14="http://schemas.microsoft.com/office/powerpoint/2010/main" val="135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4/27/2023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750622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4/27/2023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688355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4/27/2023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261734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4/27/2023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161793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4/27/2023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840589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4/27/2023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652468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4/27/2023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821246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4/27/2023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275782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4/27/2023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204699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4/27/2023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65377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4/27/2023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‹N°›</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44278270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62" r:id="rId3"/>
    <p:sldLayoutId id="2147483663" r:id="rId4"/>
    <p:sldLayoutId id="2147483664" r:id="rId5"/>
    <p:sldLayoutId id="2147483665" r:id="rId6"/>
    <p:sldLayoutId id="2147483666" r:id="rId7"/>
    <p:sldLayoutId id="2147483670" r:id="rId8"/>
    <p:sldLayoutId id="2147483667" r:id="rId9"/>
    <p:sldLayoutId id="2147483668" r:id="rId10"/>
    <p:sldLayoutId id="2147483669"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 name="Rectangle 10">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8" name="Picture 3" descr="Gradient de fumées multicolores">
            <a:extLst>
              <a:ext uri="{FF2B5EF4-FFF2-40B4-BE49-F238E27FC236}">
                <a16:creationId xmlns:a16="http://schemas.microsoft.com/office/drawing/2014/main" id="{B5046A33-46BB-87F4-93EA-FB6C135FEB52}"/>
              </a:ext>
            </a:extLst>
          </p:cNvPr>
          <p:cNvPicPr>
            <a:picLocks noChangeAspect="1"/>
          </p:cNvPicPr>
          <p:nvPr/>
        </p:nvPicPr>
        <p:blipFill rotWithShape="1">
          <a:blip r:embed="rId2">
            <a:alphaModFix amt="60000"/>
          </a:blip>
          <a:srcRect t="8105" r="-1" b="7621"/>
          <a:stretch/>
        </p:blipFill>
        <p:spPr>
          <a:xfrm>
            <a:off x="3048" y="10"/>
            <a:ext cx="12188952" cy="6856614"/>
          </a:xfrm>
          <a:prstGeom prst="rect">
            <a:avLst/>
          </a:prstGeom>
        </p:spPr>
      </p:pic>
      <p:grpSp>
        <p:nvGrpSpPr>
          <p:cNvPr id="19" name="Group 12">
            <a:extLst>
              <a:ext uri="{FF2B5EF4-FFF2-40B4-BE49-F238E27FC236}">
                <a16:creationId xmlns:a16="http://schemas.microsoft.com/office/drawing/2014/main" id="{B9632603-447F-4389-863D-9820DB9915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14" name="Picture 13">
              <a:extLst>
                <a:ext uri="{FF2B5EF4-FFF2-40B4-BE49-F238E27FC236}">
                  <a16:creationId xmlns:a16="http://schemas.microsoft.com/office/drawing/2014/main" id="{354F4BB5-9639-4525-A748-2B2D8FDB107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0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15" name="Picture 14">
              <a:extLst>
                <a:ext uri="{FF2B5EF4-FFF2-40B4-BE49-F238E27FC236}">
                  <a16:creationId xmlns:a16="http://schemas.microsoft.com/office/drawing/2014/main" id="{4D9AF55E-83EF-4A42-A236-590299A7B9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5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re 1">
            <a:extLst>
              <a:ext uri="{FF2B5EF4-FFF2-40B4-BE49-F238E27FC236}">
                <a16:creationId xmlns:a16="http://schemas.microsoft.com/office/drawing/2014/main" id="{E2EF26CF-0762-3EA4-5A81-815B61CE7759}"/>
              </a:ext>
            </a:extLst>
          </p:cNvPr>
          <p:cNvSpPr>
            <a:spLocks noGrp="1"/>
          </p:cNvSpPr>
          <p:nvPr>
            <p:ph type="ctrTitle"/>
          </p:nvPr>
        </p:nvSpPr>
        <p:spPr>
          <a:xfrm>
            <a:off x="996275" y="744909"/>
            <a:ext cx="10190071" cy="3145855"/>
          </a:xfrm>
        </p:spPr>
        <p:txBody>
          <a:bodyPr anchor="b">
            <a:normAutofit/>
          </a:bodyPr>
          <a:lstStyle/>
          <a:p>
            <a:r>
              <a:rPr lang="fr-CA" sz="5200" dirty="0">
                <a:solidFill>
                  <a:srgbClr val="FFFFFF"/>
                </a:solidFill>
              </a:rPr>
              <a:t>Formation sur l’hameçonnage.</a:t>
            </a:r>
            <a:br>
              <a:rPr lang="fr-CA" sz="5200" dirty="0">
                <a:solidFill>
                  <a:srgbClr val="FFFFFF"/>
                </a:solidFill>
              </a:rPr>
            </a:br>
            <a:endParaRPr lang="fr-CA" sz="5200" dirty="0">
              <a:solidFill>
                <a:srgbClr val="FFFFFF"/>
              </a:solidFill>
            </a:endParaRPr>
          </a:p>
        </p:txBody>
      </p:sp>
      <p:sp>
        <p:nvSpPr>
          <p:cNvPr id="3" name="Sous-titre 2">
            <a:extLst>
              <a:ext uri="{FF2B5EF4-FFF2-40B4-BE49-F238E27FC236}">
                <a16:creationId xmlns:a16="http://schemas.microsoft.com/office/drawing/2014/main" id="{30B38D96-5441-1847-60A3-808436EB8E82}"/>
              </a:ext>
            </a:extLst>
          </p:cNvPr>
          <p:cNvSpPr>
            <a:spLocks noGrp="1"/>
          </p:cNvSpPr>
          <p:nvPr>
            <p:ph type="subTitle" idx="1"/>
          </p:nvPr>
        </p:nvSpPr>
        <p:spPr>
          <a:xfrm>
            <a:off x="1218708" y="4069780"/>
            <a:ext cx="9781327" cy="2056617"/>
          </a:xfrm>
        </p:spPr>
        <p:txBody>
          <a:bodyPr anchor="t">
            <a:normAutofit/>
          </a:bodyPr>
          <a:lstStyle/>
          <a:p>
            <a:r>
              <a:rPr lang="fr-CA" sz="2200" dirty="0">
                <a:solidFill>
                  <a:srgbClr val="FFFFFF"/>
                </a:solidFill>
              </a:rPr>
              <a:t>Présenté par </a:t>
            </a:r>
          </a:p>
          <a:p>
            <a:r>
              <a:rPr lang="fr-CA" sz="2200" dirty="0">
                <a:solidFill>
                  <a:srgbClr val="FFFFFF"/>
                </a:solidFill>
              </a:rPr>
              <a:t>Dylan Allaire-Drolet</a:t>
            </a:r>
          </a:p>
          <a:p>
            <a:r>
              <a:rPr lang="fi-FI" sz="2200" dirty="0">
                <a:solidFill>
                  <a:srgbClr val="FFFFFF"/>
                </a:solidFill>
              </a:rPr>
              <a:t>Younesse Saadi</a:t>
            </a:r>
          </a:p>
          <a:p>
            <a:r>
              <a:rPr lang="fr-FR" sz="2200" dirty="0">
                <a:solidFill>
                  <a:srgbClr val="FFFFFF"/>
                </a:solidFill>
              </a:rPr>
              <a:t>Rayan </a:t>
            </a:r>
            <a:r>
              <a:rPr lang="fr-FR" sz="2200" dirty="0" err="1">
                <a:solidFill>
                  <a:srgbClr val="FFFFFF"/>
                </a:solidFill>
              </a:rPr>
              <a:t>Bouzourene</a:t>
            </a:r>
            <a:endParaRPr lang="fr-CA" sz="2200" dirty="0">
              <a:solidFill>
                <a:srgbClr val="FFFFFF"/>
              </a:solidFill>
            </a:endParaRPr>
          </a:p>
        </p:txBody>
      </p:sp>
    </p:spTree>
    <p:extLst>
      <p:ext uri="{BB962C8B-B14F-4D97-AF65-F5344CB8AC3E}">
        <p14:creationId xmlns:p14="http://schemas.microsoft.com/office/powerpoint/2010/main" val="861980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86D72C-253D-7BB0-E7F8-74ADDB8599DA}"/>
              </a:ext>
            </a:extLst>
          </p:cNvPr>
          <p:cNvSpPr>
            <a:spLocks noGrp="1"/>
          </p:cNvSpPr>
          <p:nvPr>
            <p:ph type="title"/>
          </p:nvPr>
        </p:nvSpPr>
        <p:spPr/>
        <p:txBody>
          <a:bodyPr/>
          <a:lstStyle/>
          <a:p>
            <a:r>
              <a:rPr lang="fr-CA" dirty="0"/>
              <a:t>Introduction</a:t>
            </a:r>
          </a:p>
        </p:txBody>
      </p:sp>
      <p:sp>
        <p:nvSpPr>
          <p:cNvPr id="3" name="Espace réservé du contenu 2">
            <a:extLst>
              <a:ext uri="{FF2B5EF4-FFF2-40B4-BE49-F238E27FC236}">
                <a16:creationId xmlns:a16="http://schemas.microsoft.com/office/drawing/2014/main" id="{43EB1B95-4CBC-32BA-EB0F-21E5ED8FD6B5}"/>
              </a:ext>
            </a:extLst>
          </p:cNvPr>
          <p:cNvSpPr>
            <a:spLocks noGrp="1"/>
          </p:cNvSpPr>
          <p:nvPr>
            <p:ph idx="1"/>
          </p:nvPr>
        </p:nvSpPr>
        <p:spPr/>
        <p:txBody>
          <a:bodyPr/>
          <a:lstStyle/>
          <a:p>
            <a:r>
              <a:rPr lang="fr-CA" dirty="0"/>
              <a:t>Définition de l’hameçonnage :</a:t>
            </a:r>
            <a:br>
              <a:rPr lang="fr-CA" dirty="0"/>
            </a:br>
            <a:r>
              <a:rPr lang="fr-FR" dirty="0"/>
              <a:t>L'hameçonnage informatique, également connu sous le nom de "phishing" en anglais, est une technique utilisée par des personnes malveillantes pour obtenir des informations confidentielles.</a:t>
            </a:r>
          </a:p>
          <a:p>
            <a:endParaRPr lang="fr-CA" dirty="0"/>
          </a:p>
        </p:txBody>
      </p:sp>
    </p:spTree>
    <p:extLst>
      <p:ext uri="{BB962C8B-B14F-4D97-AF65-F5344CB8AC3E}">
        <p14:creationId xmlns:p14="http://schemas.microsoft.com/office/powerpoint/2010/main" val="2380805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ABCFBC-77B9-2DA6-6CA7-8B47225B1BA5}"/>
              </a:ext>
            </a:extLst>
          </p:cNvPr>
          <p:cNvSpPr>
            <a:spLocks noGrp="1"/>
          </p:cNvSpPr>
          <p:nvPr>
            <p:ph type="title"/>
          </p:nvPr>
        </p:nvSpPr>
        <p:spPr/>
        <p:txBody>
          <a:bodyPr/>
          <a:lstStyle/>
          <a:p>
            <a:r>
              <a:rPr lang="fr-CA" dirty="0"/>
              <a:t>Pourquoi l’hameçonnage est une menace?</a:t>
            </a:r>
          </a:p>
        </p:txBody>
      </p:sp>
      <p:sp>
        <p:nvSpPr>
          <p:cNvPr id="3" name="Espace réservé du contenu 2">
            <a:extLst>
              <a:ext uri="{FF2B5EF4-FFF2-40B4-BE49-F238E27FC236}">
                <a16:creationId xmlns:a16="http://schemas.microsoft.com/office/drawing/2014/main" id="{84415CE7-F600-6B67-98DF-F58E834AA686}"/>
              </a:ext>
            </a:extLst>
          </p:cNvPr>
          <p:cNvSpPr>
            <a:spLocks noGrp="1"/>
          </p:cNvSpPr>
          <p:nvPr>
            <p:ph idx="1"/>
          </p:nvPr>
        </p:nvSpPr>
        <p:spPr/>
        <p:txBody>
          <a:bodyPr>
            <a:normAutofit fontScale="92500" lnSpcReduction="20000"/>
          </a:bodyPr>
          <a:lstStyle/>
          <a:p>
            <a:r>
              <a:rPr lang="fr-FR" dirty="0"/>
              <a:t>L'hameçonnage peut entraîner la divulgation de données personnelles et sensibles, telles que des informations d'identification, des numéros de carte de crédit ou des informations bancaires.</a:t>
            </a:r>
          </a:p>
          <a:p>
            <a:r>
              <a:rPr lang="fr-FR" dirty="0"/>
              <a:t>Les cybercriminels peuvent utiliser les informations obtenues par l'hameçonnage pour commettre des activités frauduleuses, voler de l'argent ou usurper l'identité de la victime.</a:t>
            </a:r>
          </a:p>
          <a:p>
            <a:r>
              <a:rPr lang="fr-FR" dirty="0"/>
              <a:t>L'hameçonnage peut également être utilisé pour propager des logiciels malveillants, tels que des virus, des chevaux de Troie ou des ransomwares, qui peuvent infecter l'ordinateur de la victime et causer des dommages importants.</a:t>
            </a:r>
            <a:endParaRPr lang="fr-CA" dirty="0"/>
          </a:p>
        </p:txBody>
      </p:sp>
    </p:spTree>
    <p:extLst>
      <p:ext uri="{BB962C8B-B14F-4D97-AF65-F5344CB8AC3E}">
        <p14:creationId xmlns:p14="http://schemas.microsoft.com/office/powerpoint/2010/main" val="3099487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215B35-29EC-141B-3FFA-9A899C2FD413}"/>
              </a:ext>
            </a:extLst>
          </p:cNvPr>
          <p:cNvSpPr>
            <a:spLocks noGrp="1"/>
          </p:cNvSpPr>
          <p:nvPr>
            <p:ph type="title"/>
          </p:nvPr>
        </p:nvSpPr>
        <p:spPr/>
        <p:txBody>
          <a:bodyPr/>
          <a:lstStyle/>
          <a:p>
            <a:r>
              <a:rPr lang="fr-CA" dirty="0"/>
              <a:t>Pourquoi l’hameçonnage est une menace?</a:t>
            </a:r>
          </a:p>
        </p:txBody>
      </p:sp>
      <p:sp>
        <p:nvSpPr>
          <p:cNvPr id="3" name="Espace réservé du contenu 2">
            <a:extLst>
              <a:ext uri="{FF2B5EF4-FFF2-40B4-BE49-F238E27FC236}">
                <a16:creationId xmlns:a16="http://schemas.microsoft.com/office/drawing/2014/main" id="{3894EECE-E913-AE42-5DCD-020724DE1BB3}"/>
              </a:ext>
            </a:extLst>
          </p:cNvPr>
          <p:cNvSpPr>
            <a:spLocks noGrp="1"/>
          </p:cNvSpPr>
          <p:nvPr>
            <p:ph idx="1"/>
          </p:nvPr>
        </p:nvSpPr>
        <p:spPr/>
        <p:txBody>
          <a:bodyPr>
            <a:normAutofit fontScale="92500" lnSpcReduction="20000"/>
          </a:bodyPr>
          <a:lstStyle/>
          <a:p>
            <a:r>
              <a:rPr lang="fr-FR" dirty="0"/>
              <a:t>Les attaques d'hameçonnage peuvent cibler des entreprises et des organisations, ce qui peut entraîner des pertes financières importantes et des dommages à la réputation de l'entreprise.</a:t>
            </a:r>
          </a:p>
          <a:p>
            <a:r>
              <a:rPr lang="fr-FR" dirty="0"/>
              <a:t>Les messages d'hameçonnage peuvent être très sophistiqués et paraître très convaincants, ce qui peut tromper même les utilisateurs les plus prudents et les plus expérimentés.</a:t>
            </a:r>
          </a:p>
          <a:p>
            <a:r>
              <a:rPr lang="fr-FR" dirty="0"/>
              <a:t>L'hameçonnage peut également être utilisé comme méthode d'ingénierie sociale pour convaincre les victimes de divulguer des informations sensibles ou de prendre des mesures qui pourraient compromettre leur sécurité.</a:t>
            </a:r>
            <a:endParaRPr lang="fr-CA" dirty="0"/>
          </a:p>
        </p:txBody>
      </p:sp>
    </p:spTree>
    <p:extLst>
      <p:ext uri="{BB962C8B-B14F-4D97-AF65-F5344CB8AC3E}">
        <p14:creationId xmlns:p14="http://schemas.microsoft.com/office/powerpoint/2010/main" val="2615028094"/>
      </p:ext>
    </p:extLst>
  </p:cSld>
  <p:clrMapOvr>
    <a:masterClrMapping/>
  </p:clrMapOvr>
</p:sld>
</file>

<file path=ppt/theme/theme1.xml><?xml version="1.0" encoding="utf-8"?>
<a:theme xmlns:a="http://schemas.openxmlformats.org/drawingml/2006/main" name="DappledVTI">
  <a:themeElements>
    <a:clrScheme name="AnalogousFromDarkSeedLeftStep">
      <a:dk1>
        <a:srgbClr val="000000"/>
      </a:dk1>
      <a:lt1>
        <a:srgbClr val="FFFFFF"/>
      </a:lt1>
      <a:dk2>
        <a:srgbClr val="1A212E"/>
      </a:dk2>
      <a:lt2>
        <a:srgbClr val="F0F3F1"/>
      </a:lt2>
      <a:accent1>
        <a:srgbClr val="E729A7"/>
      </a:accent1>
      <a:accent2>
        <a:srgbClr val="C517D5"/>
      </a:accent2>
      <a:accent3>
        <a:srgbClr val="8829E7"/>
      </a:accent3>
      <a:accent4>
        <a:srgbClr val="3E30D9"/>
      </a:accent4>
      <a:accent5>
        <a:srgbClr val="2968E7"/>
      </a:accent5>
      <a:accent6>
        <a:srgbClr val="17A5D5"/>
      </a:accent6>
      <a:hlink>
        <a:srgbClr val="3F54BF"/>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otalTime>46</TotalTime>
  <Words>234</Words>
  <Application>Microsoft Office PowerPoint</Application>
  <PresentationFormat>Grand écran</PresentationFormat>
  <Paragraphs>15</Paragraphs>
  <Slides>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vt:i4>
      </vt:variant>
    </vt:vector>
  </HeadingPairs>
  <TitlesOfParts>
    <vt:vector size="9" baseType="lpstr">
      <vt:lpstr>Arial</vt:lpstr>
      <vt:lpstr>Avenir Next LT Pro</vt:lpstr>
      <vt:lpstr>AvenirNext LT Pro Medium</vt:lpstr>
      <vt:lpstr>Sabon Next LT</vt:lpstr>
      <vt:lpstr>DappledVTI</vt:lpstr>
      <vt:lpstr>Formation sur l’hameçonnage. </vt:lpstr>
      <vt:lpstr>Introduction</vt:lpstr>
      <vt:lpstr>Pourquoi l’hameçonnage est une menace?</vt:lpstr>
      <vt:lpstr>Pourquoi l’hameçonnage est une menace?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Dylan Allaire-Drolet</dc:creator>
  <cp:lastModifiedBy>Dylan Allaire-Drolet</cp:lastModifiedBy>
  <cp:revision>3</cp:revision>
  <dcterms:created xsi:type="dcterms:W3CDTF">2023-04-27T16:37:44Z</dcterms:created>
  <dcterms:modified xsi:type="dcterms:W3CDTF">2023-04-27T18:28:50Z</dcterms:modified>
</cp:coreProperties>
</file>