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1264" r:id="rId2"/>
    <p:sldId id="2425" r:id="rId3"/>
    <p:sldId id="2426" r:id="rId4"/>
    <p:sldId id="1592" r:id="rId5"/>
    <p:sldId id="2402" r:id="rId6"/>
    <p:sldId id="2427" r:id="rId7"/>
    <p:sldId id="2420" r:id="rId8"/>
    <p:sldId id="2404" r:id="rId9"/>
    <p:sldId id="2406" r:id="rId10"/>
    <p:sldId id="2407" r:id="rId11"/>
    <p:sldId id="2408" r:id="rId12"/>
    <p:sldId id="2409" r:id="rId13"/>
    <p:sldId id="2411" r:id="rId14"/>
    <p:sldId id="2398" r:id="rId15"/>
    <p:sldId id="2387" r:id="rId16"/>
    <p:sldId id="2419" r:id="rId17"/>
    <p:sldId id="2421" r:id="rId18"/>
    <p:sldId id="2422" r:id="rId19"/>
    <p:sldId id="2388" r:id="rId20"/>
    <p:sldId id="2394" r:id="rId21"/>
    <p:sldId id="2410" r:id="rId22"/>
    <p:sldId id="2413" r:id="rId23"/>
    <p:sldId id="2414" r:id="rId24"/>
    <p:sldId id="2396" r:id="rId25"/>
    <p:sldId id="2415" r:id="rId26"/>
    <p:sldId id="2416" r:id="rId27"/>
    <p:sldId id="2423" r:id="rId28"/>
    <p:sldId id="2424" r:id="rId29"/>
    <p:sldId id="2417" r:id="rId3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609600" lvl="1" indent="-1524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219200" lvl="2" indent="-3048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828800" lvl="3" indent="-4572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438400" lvl="4" indent="-6096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-6096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-6096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-6096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-6096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">
          <p15:clr>
            <a:srgbClr val="A4A3A4"/>
          </p15:clr>
        </p15:guide>
        <p15:guide id="2" pos="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81">
          <p15:clr>
            <a:srgbClr val="A4A3A4"/>
          </p15:clr>
        </p15:guide>
        <p15:guide id="2" pos="20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696"/>
    <a:srgbClr val="55A0CF"/>
    <a:srgbClr val="FFFFFF"/>
    <a:srgbClr val="000000"/>
    <a:srgbClr val="3D3F7B"/>
    <a:srgbClr val="526FC7"/>
    <a:srgbClr val="393939"/>
    <a:srgbClr val="394179"/>
    <a:srgbClr val="38572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9" autoAdjust="0"/>
    <p:restoredTop sz="86655" autoAdjust="0"/>
  </p:normalViewPr>
  <p:slideViewPr>
    <p:cSldViewPr showGuides="1">
      <p:cViewPr varScale="1">
        <p:scale>
          <a:sx n="95" d="100"/>
          <a:sy n="95" d="100"/>
        </p:scale>
        <p:origin x="1920" y="84"/>
      </p:cViewPr>
      <p:guideLst>
        <p:guide orient="horz" pos="8"/>
        <p:guide pos="4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336" y="-90"/>
      </p:cViewPr>
      <p:guideLst>
        <p:guide orient="horz" pos="3181"/>
        <p:guide pos="2038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34311F2-3375-47B8-AF58-A0F23A622F2A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4146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8724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6096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12192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8288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24384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F7CF47E-B21E-4174-84AA-C2E789C95F6F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4034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096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19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8288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4384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179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/>
              <a:t>1</a:t>
            </a:r>
            <a:r>
              <a:rPr lang="zh-CN" altLang="en-US" dirty="0"/>
              <a:t>、显示比例改成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3                        6</a:t>
            </a:r>
            <a:r>
              <a:rPr lang="zh-CN" altLang="en-US" dirty="0"/>
              <a:t>、母版右上角要有安徽大学的标记</a:t>
            </a:r>
          </a:p>
          <a:p>
            <a:pPr lvl="0" eaLnBrk="1" hangingPunct="1"/>
            <a:r>
              <a:rPr lang="en-US" altLang="zh-CN" dirty="0"/>
              <a:t>2</a:t>
            </a:r>
            <a:r>
              <a:rPr lang="zh-CN" altLang="en-US" dirty="0"/>
              <a:t>、文字大于图片</a:t>
            </a:r>
          </a:p>
          <a:p>
            <a:pPr lvl="0" eaLnBrk="1" hangingPunct="1"/>
            <a:r>
              <a:rPr lang="en-US" altLang="zh-CN" dirty="0"/>
              <a:t>3</a:t>
            </a:r>
            <a:r>
              <a:rPr lang="zh-CN" altLang="en-US" dirty="0"/>
              <a:t>、理解重点，并突出</a:t>
            </a:r>
          </a:p>
          <a:p>
            <a:pPr lvl="0" eaLnBrk="1" hangingPunct="1"/>
            <a:r>
              <a:rPr lang="en-US" altLang="zh-CN" dirty="0"/>
              <a:t>4</a:t>
            </a:r>
            <a:r>
              <a:rPr lang="zh-CN" altLang="en-US" dirty="0"/>
              <a:t>、文字：黑色、红色、蓝色</a:t>
            </a:r>
          </a:p>
          <a:p>
            <a:pPr lvl="0" eaLnBrk="1" hangingPunct="1"/>
            <a:r>
              <a:rPr lang="en-US" altLang="zh-CN" dirty="0"/>
              <a:t>5</a:t>
            </a:r>
            <a:r>
              <a:rPr lang="zh-CN" altLang="en-US" dirty="0"/>
              <a:t>、字体用黑体</a:t>
            </a:r>
          </a:p>
        </p:txBody>
      </p:sp>
      <p:sp>
        <p:nvSpPr>
          <p:cNvPr id="161796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en-US" sz="1200" dirty="0"/>
              <a:t>1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10866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43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1727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731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6856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920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8475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4947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860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4148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25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1385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96756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6299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56093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6618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8554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5540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18696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7788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34652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85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889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179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/>
              <a:t>1</a:t>
            </a:r>
            <a:r>
              <a:rPr lang="zh-CN" altLang="en-US" dirty="0"/>
              <a:t>、显示比例改成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3                        6</a:t>
            </a:r>
            <a:r>
              <a:rPr lang="zh-CN" altLang="en-US" dirty="0"/>
              <a:t>、母版右上角要有安徽大学的标记</a:t>
            </a:r>
          </a:p>
          <a:p>
            <a:pPr lvl="0" eaLnBrk="1" hangingPunct="1"/>
            <a:r>
              <a:rPr lang="en-US" altLang="zh-CN" dirty="0"/>
              <a:t>2</a:t>
            </a:r>
            <a:r>
              <a:rPr lang="zh-CN" altLang="en-US" dirty="0"/>
              <a:t>、文字大于图片</a:t>
            </a:r>
          </a:p>
          <a:p>
            <a:pPr lvl="0" eaLnBrk="1" hangingPunct="1"/>
            <a:r>
              <a:rPr lang="en-US" altLang="zh-CN" dirty="0"/>
              <a:t>3</a:t>
            </a:r>
            <a:r>
              <a:rPr lang="zh-CN" altLang="en-US" dirty="0"/>
              <a:t>、理解重点，并突出</a:t>
            </a:r>
          </a:p>
          <a:p>
            <a:pPr lvl="0" eaLnBrk="1" hangingPunct="1"/>
            <a:r>
              <a:rPr lang="en-US" altLang="zh-CN" dirty="0"/>
              <a:t>4</a:t>
            </a:r>
            <a:r>
              <a:rPr lang="zh-CN" altLang="en-US" dirty="0"/>
              <a:t>、文字：黑色、红色、蓝色</a:t>
            </a:r>
          </a:p>
          <a:p>
            <a:pPr lvl="0" eaLnBrk="1" hangingPunct="1"/>
            <a:r>
              <a:rPr lang="en-US" altLang="zh-CN" dirty="0"/>
              <a:t>5</a:t>
            </a:r>
            <a:r>
              <a:rPr lang="zh-CN" altLang="en-US" dirty="0"/>
              <a:t>、字体用黑体</a:t>
            </a:r>
          </a:p>
        </p:txBody>
      </p:sp>
      <p:sp>
        <p:nvSpPr>
          <p:cNvPr id="161796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en-US" sz="1200" dirty="0"/>
              <a:t>4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1296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47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138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9776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149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48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164388" y="6492875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1898B43-1742-404B-AABC-F133B588C5A0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6350" y="765000"/>
            <a:ext cx="9156700" cy="45720"/>
          </a:xfrm>
          <a:prstGeom prst="rect">
            <a:avLst/>
          </a:prstGeom>
          <a:solidFill>
            <a:srgbClr val="3941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203835" y="317348"/>
            <a:ext cx="264165" cy="202435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335917" y="418565"/>
            <a:ext cx="264165" cy="202435"/>
          </a:xfrm>
          <a:prstGeom prst="rect">
            <a:avLst/>
          </a:prstGeom>
          <a:solidFill>
            <a:srgbClr val="394179"/>
          </a:solid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62472" y="183452"/>
            <a:ext cx="1359608" cy="43754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DAEC77-2DA0-4C57-8456-E2B2C85F6422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-6350" y="693000"/>
            <a:ext cx="9156700" cy="45720"/>
          </a:xfrm>
          <a:prstGeom prst="rect">
            <a:avLst/>
          </a:prstGeom>
          <a:solidFill>
            <a:srgbClr val="3941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232913" y="335915"/>
            <a:ext cx="235087" cy="213085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385285" y="435293"/>
            <a:ext cx="235087" cy="223203"/>
          </a:xfrm>
          <a:prstGeom prst="rect">
            <a:avLst/>
          </a:prstGeom>
          <a:solidFill>
            <a:srgbClr val="394179"/>
          </a:solid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12000" y="176589"/>
            <a:ext cx="1150660" cy="3703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defRPr sz="1200" noProof="1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595DA0A-DAFE-4890-8BE1-0CE158744E0E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6350" y="727504"/>
            <a:ext cx="9156700" cy="45719"/>
          </a:xfrm>
          <a:prstGeom prst="rect">
            <a:avLst/>
          </a:prstGeom>
          <a:solidFill>
            <a:srgbClr val="3941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203835" y="261000"/>
            <a:ext cx="264165" cy="201282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61321" y="369469"/>
            <a:ext cx="264165" cy="201282"/>
          </a:xfrm>
          <a:prstGeom prst="rect">
            <a:avLst/>
          </a:prstGeom>
          <a:solidFill>
            <a:srgbClr val="394179"/>
          </a:solid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877418" y="235774"/>
            <a:ext cx="1228279" cy="39509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/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3" name="文本框 1"/>
          <p:cNvSpPr txBox="1"/>
          <p:nvPr/>
        </p:nvSpPr>
        <p:spPr>
          <a:xfrm>
            <a:off x="890588" y="3456995"/>
            <a:ext cx="7362825" cy="852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3300" dirty="0">
                <a:solidFill>
                  <a:schemeClr val="bg1"/>
                </a:solidFill>
                <a:latin typeface="方正小标宋简体" panose="03000509000000000000" charset="-122"/>
                <a:ea typeface="方正小标宋简体" panose="03000509000000000000" charset="-122"/>
                <a:sym typeface="微软雅黑" panose="020B0503020204020204" pitchFamily="34" charset="-122"/>
              </a:rPr>
              <a:t>环境检测与信息感知安徽省实验室</a:t>
            </a:r>
          </a:p>
        </p:txBody>
      </p:sp>
      <p:pic>
        <p:nvPicPr>
          <p:cNvPr id="160774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02230" y="944880"/>
            <a:ext cx="3940175" cy="12661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0775" name="文本框 2"/>
          <p:cNvSpPr txBox="1"/>
          <p:nvPr/>
        </p:nvSpPr>
        <p:spPr>
          <a:xfrm>
            <a:off x="3080701" y="5706110"/>
            <a:ext cx="298259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100" dirty="0">
                <a:solidFill>
                  <a:srgbClr val="37417A"/>
                </a:solidFill>
                <a:latin typeface="苹方-简" panose="020B0400000000000000" charset="-122"/>
                <a:ea typeface="苹方-简" panose="020B0400000000000000" charset="-122"/>
              </a:rPr>
              <a:t>20</a:t>
            </a:r>
            <a:r>
              <a:rPr lang="en-US" altLang="zh-CN" sz="2100" dirty="0">
                <a:solidFill>
                  <a:srgbClr val="37417A"/>
                </a:solidFill>
                <a:latin typeface="苹方-简" panose="020B0400000000000000" charset="-122"/>
                <a:ea typeface="苹方-简" panose="020B0400000000000000" charset="-122"/>
              </a:rPr>
              <a:t>23</a:t>
            </a:r>
            <a:r>
              <a:rPr lang="zh-CN" altLang="en-US" sz="2100" dirty="0">
                <a:solidFill>
                  <a:srgbClr val="37417A"/>
                </a:solidFill>
                <a:latin typeface="苹方-简" panose="020B0400000000000000" charset="-122"/>
                <a:ea typeface="苹方-简" panose="020B0400000000000000" charset="-122"/>
              </a:rPr>
              <a:t>年</a:t>
            </a:r>
            <a:r>
              <a:rPr lang="en-US" altLang="zh-CN" sz="2100" dirty="0">
                <a:solidFill>
                  <a:srgbClr val="37417A"/>
                </a:solidFill>
                <a:latin typeface="苹方-简" panose="020B0400000000000000" charset="-122"/>
                <a:ea typeface="苹方-简" panose="020B0400000000000000" charset="-122"/>
              </a:rPr>
              <a:t>3</a:t>
            </a:r>
            <a:r>
              <a:rPr lang="zh-CN" altLang="en-US" sz="2100" dirty="0">
                <a:solidFill>
                  <a:srgbClr val="37417A"/>
                </a:solidFill>
                <a:latin typeface="苹方-简" panose="020B0400000000000000" charset="-122"/>
                <a:ea typeface="苹方-简" panose="020B0400000000000000" charset="-122"/>
              </a:rPr>
              <a:t>月</a:t>
            </a:r>
            <a:r>
              <a:rPr lang="en-US" altLang="zh-CN" sz="2100" dirty="0">
                <a:solidFill>
                  <a:srgbClr val="37417A"/>
                </a:solidFill>
                <a:latin typeface="苹方-简" panose="020B0400000000000000" charset="-122"/>
                <a:ea typeface="苹方-简" panose="020B0400000000000000" charset="-122"/>
              </a:rPr>
              <a:t>8</a:t>
            </a:r>
            <a:r>
              <a:rPr lang="zh-CN" altLang="en-US" sz="2100" dirty="0">
                <a:solidFill>
                  <a:srgbClr val="37417A"/>
                </a:solidFill>
                <a:latin typeface="苹方-简" panose="020B0400000000000000" charset="-122"/>
                <a:ea typeface="苹方-简" panose="020B0400000000000000" charset="-122"/>
              </a:rPr>
              <a:t>日</a:t>
            </a:r>
          </a:p>
        </p:txBody>
      </p:sp>
      <p:sp>
        <p:nvSpPr>
          <p:cNvPr id="160776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lvl="1" indent="-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9200" lvl="2" indent="-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8800" lvl="3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8400" lvl="4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>
                <a:solidFill>
                  <a:srgbClr val="898989"/>
                </a:solidFill>
              </a:rPr>
              <a:t>1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2719070"/>
            <a:ext cx="9154160" cy="1862455"/>
          </a:xfrm>
          <a:prstGeom prst="rect">
            <a:avLst/>
          </a:prstGeom>
          <a:solidFill>
            <a:srgbClr val="3943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38417B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890587" y="3235839"/>
            <a:ext cx="7362825" cy="70025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黑体-简" panose="02000000000000000000" charset="-122"/>
                <a:ea typeface="黑体-简" panose="02000000000000000000" charset="-122"/>
              </a:rPr>
              <a:t>实验一：迷宫问题的求解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8"/>
          <p:cNvSpPr/>
          <p:nvPr/>
        </p:nvSpPr>
        <p:spPr>
          <a:xfrm>
            <a:off x="188595" y="143732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7054215" y="661912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lvl="1" indent="-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9200" lvl="2" indent="-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8800" lvl="3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8400" lvl="4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>
                <a:solidFill>
                  <a:srgbClr val="898989"/>
                </a:solidFill>
                <a:latin typeface="黑体-简" panose="02000000000000000000" charset="-122"/>
                <a:ea typeface="黑体-简" panose="02000000000000000000" charset="-122"/>
              </a:rPr>
              <a:t>10</a:t>
            </a:fld>
            <a:endParaRPr lang="en-US" altLang="en-US" sz="1200" dirty="0">
              <a:solidFill>
                <a:srgbClr val="898989"/>
              </a:solidFill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3" name="矩形 11">
            <a:extLst>
              <a:ext uri="{FF2B5EF4-FFF2-40B4-BE49-F238E27FC236}">
                <a16:creationId xmlns:a16="http://schemas.microsoft.com/office/drawing/2014/main" id="{9BD515FF-2F0A-B342-504A-8E483AE03AFE}"/>
              </a:ext>
            </a:extLst>
          </p:cNvPr>
          <p:cNvSpPr/>
          <p:nvPr/>
        </p:nvSpPr>
        <p:spPr>
          <a:xfrm>
            <a:off x="385397" y="837000"/>
            <a:ext cx="7210603" cy="600164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ea typeface="宋体" panose="02010600030101010101" pitchFamily="2" charset="-122"/>
              </a:rPr>
              <a:t>栈的顺序结构（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本质上是数组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ea typeface="宋体" panose="02010600030101010101" pitchFamily="2" charset="-122"/>
              </a:rPr>
              <a:t>）及其操作函数：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//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栈的定义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ea typeface="宋体" panose="02010600030101010101" pitchFamily="2" charset="-122"/>
              </a:rPr>
              <a:t>typedef struct Stack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ea typeface="宋体" panose="02010600030101010101" pitchFamily="2" charset="-122"/>
              </a:rPr>
              <a:t>    int data[MAX_SIZE];	//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ea typeface="宋体" panose="02010600030101010101" pitchFamily="2" charset="-122"/>
              </a:rPr>
              <a:t>用一维数组存储数据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ea typeface="宋体" panose="02010600030101010101" pitchFamily="2" charset="-122"/>
              </a:rPr>
              <a:t>    int top;		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//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记录栈顶元素位置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ea typeface="宋体" panose="02010600030101010101" pitchFamily="2" charset="-122"/>
              </a:rPr>
              <a:t>} Stack;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//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入栈操作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ea typeface="宋体" panose="02010600030101010101" pitchFamily="2" charset="-122"/>
              </a:rPr>
              <a:t>void push(Stack* s, int x)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ea typeface="宋体" panose="02010600030101010101" pitchFamily="2" charset="-122"/>
              </a:rPr>
              <a:t>    if (s-&gt;top == MAX_SIZE - 1)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ea typeface="宋体" panose="02010600030101010101" pitchFamily="2" charset="-122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ea typeface="宋体" panose="02010600030101010101" pitchFamily="2" charset="-122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ea typeface="宋体" panose="02010600030101010101" pitchFamily="2" charset="-122"/>
              </a:rPr>
              <a:t> &lt;&lt; “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ea typeface="宋体" panose="02010600030101010101" pitchFamily="2" charset="-122"/>
              </a:rPr>
              <a:t>栈上溢出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ea typeface="宋体" panose="02010600030101010101" pitchFamily="2" charset="-122"/>
              </a:rPr>
              <a:t>”&lt;&lt;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ea typeface="宋体" panose="02010600030101010101" pitchFamily="2" charset="-122"/>
              </a:rPr>
              <a:t>endl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ea typeface="宋体" panose="02010600030101010101" pitchFamily="2" charset="-122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ea typeface="宋体" panose="02010600030101010101" pitchFamily="2" charset="-122"/>
              </a:rPr>
              <a:t>        return;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ea typeface="宋体" panose="02010600030101010101" pitchFamily="2" charset="-122"/>
              </a:rPr>
              <a:t>   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ea typeface="宋体" panose="02010600030101010101" pitchFamily="2" charset="-122"/>
              </a:rPr>
              <a:t>    s-&gt;data[++s-&gt;top] = x;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ea typeface="宋体" panose="02010600030101010101" pitchFamily="2" charset="-122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//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出栈操作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ea typeface="宋体" panose="02010600030101010101" pitchFamily="2" charset="-122"/>
              </a:rPr>
              <a:t>int pop(Stack* s)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ea typeface="宋体" panose="02010600030101010101" pitchFamily="2" charset="-122"/>
              </a:rPr>
              <a:t>    if (s-&gt;top == -1)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ea typeface="宋体" panose="02010600030101010101" pitchFamily="2" charset="-122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ea typeface="宋体" panose="02010600030101010101" pitchFamily="2" charset="-122"/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&lt;&lt;“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栈下溢出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ea typeface="宋体" panose="02010600030101010101" pitchFamily="2" charset="-122"/>
              </a:rPr>
              <a:t>”&lt;&lt;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ea typeface="宋体" panose="02010600030101010101" pitchFamily="2" charset="-122"/>
              </a:rPr>
              <a:t>endl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ea typeface="宋体" panose="02010600030101010101" pitchFamily="2" charset="-122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ea typeface="宋体" panose="02010600030101010101" pitchFamily="2" charset="-122"/>
              </a:rPr>
              <a:t>        return -1;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ea typeface="宋体" panose="02010600030101010101" pitchFamily="2" charset="-122"/>
              </a:rPr>
              <a:t>   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ea typeface="宋体" panose="02010600030101010101" pitchFamily="2" charset="-122"/>
              </a:rPr>
              <a:t>    return s-&gt;data[s-&gt;top--];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463A31-841E-EEB7-555C-4E4C8DFB3D29}"/>
              </a:ext>
            </a:extLst>
          </p:cNvPr>
          <p:cNvSpPr txBox="1"/>
          <p:nvPr/>
        </p:nvSpPr>
        <p:spPr>
          <a:xfrm>
            <a:off x="5148000" y="2421000"/>
            <a:ext cx="36106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</a:rPr>
              <a:t>该代码自定义了一个栈，其数据类型为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int;</a:t>
            </a:r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  <a:highlight>
                  <a:srgbClr val="FFFFFF"/>
                </a:highlight>
              </a:rPr>
              <a:t>小任务：掌握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debug </a:t>
            </a:r>
          </a:p>
          <a:p>
            <a:endParaRPr lang="en-US" altLang="zh-CN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将该代码改为：适合任意数据类型或数据结构（如</a:t>
            </a:r>
            <a:r>
              <a:rPr lang="en-US" altLang="zh-CN" dirty="0">
                <a:solidFill>
                  <a:srgbClr val="FF0000"/>
                </a:solidFill>
              </a:rPr>
              <a:t> point</a:t>
            </a:r>
            <a:r>
              <a:rPr lang="zh-CN" altLang="en-US" dirty="0">
                <a:solidFill>
                  <a:srgbClr val="FF0000"/>
                </a:solidFill>
              </a:rPr>
              <a:t>类型）的栈</a:t>
            </a:r>
          </a:p>
        </p:txBody>
      </p:sp>
      <p:sp>
        <p:nvSpPr>
          <p:cNvPr id="4" name="矩形 11">
            <a:extLst>
              <a:ext uri="{FF2B5EF4-FFF2-40B4-BE49-F238E27FC236}">
                <a16:creationId xmlns:a16="http://schemas.microsoft.com/office/drawing/2014/main" id="{D5BDA841-C230-5C4E-B08D-E08637C60435}"/>
              </a:ext>
            </a:extLst>
          </p:cNvPr>
          <p:cNvSpPr/>
          <p:nvPr/>
        </p:nvSpPr>
        <p:spPr>
          <a:xfrm>
            <a:off x="902578" y="207328"/>
            <a:ext cx="6784230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迷宫问题</a:t>
            </a: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--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解决思路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方向搜索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--</a:t>
            </a:r>
            <a:r>
              <a:rPr lang="zh-CN" altLang="en-US" sz="2400" dirty="0">
                <a:solidFill>
                  <a:srgbClr val="000000"/>
                </a:solidFill>
                <a:highlight>
                  <a:srgbClr val="FFFFFF"/>
                </a:highlight>
                <a:ea typeface="宋体" panose="02010600030101010101" pitchFamily="2" charset="-122"/>
              </a:rPr>
              <a:t>栈的顺序结构</a:t>
            </a:r>
            <a:endParaRPr lang="zh-CN" altLang="en-US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8723795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8"/>
          <p:cNvSpPr/>
          <p:nvPr/>
        </p:nvSpPr>
        <p:spPr>
          <a:xfrm>
            <a:off x="188595" y="143732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7054215" y="661912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lvl="1" indent="-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9200" lvl="2" indent="-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8800" lvl="3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8400" lvl="4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>
                <a:solidFill>
                  <a:srgbClr val="898989"/>
                </a:solidFill>
                <a:latin typeface="黑体-简" panose="02000000000000000000" charset="-122"/>
                <a:ea typeface="黑体-简" panose="02000000000000000000" charset="-122"/>
              </a:rPr>
              <a:t>11</a:t>
            </a:fld>
            <a:endParaRPr lang="en-US" altLang="en-US" sz="1200" dirty="0">
              <a:solidFill>
                <a:srgbClr val="898989"/>
              </a:solidFill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3" name="矩形 11">
            <a:extLst>
              <a:ext uri="{FF2B5EF4-FFF2-40B4-BE49-F238E27FC236}">
                <a16:creationId xmlns:a16="http://schemas.microsoft.com/office/drawing/2014/main" id="{9BD515FF-2F0A-B342-504A-8E483AE03AFE}"/>
              </a:ext>
            </a:extLst>
          </p:cNvPr>
          <p:cNvSpPr/>
          <p:nvPr/>
        </p:nvSpPr>
        <p:spPr>
          <a:xfrm>
            <a:off x="1116000" y="2205000"/>
            <a:ext cx="7776000" cy="20621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1600" b="1" dirty="0">
                <a:solidFill>
                  <a:schemeClr val="accent1"/>
                </a:solidFill>
                <a:highlight>
                  <a:srgbClr val="FFFFFF"/>
                </a:highlight>
                <a:ea typeface="宋体" panose="02010600030101010101" pitchFamily="2" charset="-122"/>
              </a:rPr>
              <a:t>栈的链式结构及其操作函数：</a:t>
            </a:r>
            <a:endParaRPr lang="en-US" altLang="zh-CN" sz="1600" b="1" dirty="0">
              <a:solidFill>
                <a:schemeClr val="accent1"/>
              </a:solidFill>
              <a:highlight>
                <a:srgbClr val="FFFFFF"/>
              </a:highlight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//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</a:rPr>
              <a:t>链栈结点创建</a:t>
            </a:r>
            <a:endParaRPr lang="en-US" altLang="zh-CN" sz="1600" dirty="0">
              <a:solidFill>
                <a:srgbClr val="000000"/>
              </a:solidFill>
              <a:highlight>
                <a:srgbClr val="FFFF00"/>
              </a:highlight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typedef struct Node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   int data;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   struct Node* next;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} Node;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BA437D-0701-BDCA-1097-D8FA72A971FF}"/>
              </a:ext>
            </a:extLst>
          </p:cNvPr>
          <p:cNvSpPr txBox="1"/>
          <p:nvPr/>
        </p:nvSpPr>
        <p:spPr>
          <a:xfrm>
            <a:off x="6948000" y="2565000"/>
            <a:ext cx="1716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FF"/>
                </a:highlight>
              </a:rPr>
              <a:t>掌握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debug </a:t>
            </a:r>
            <a:endParaRPr lang="zh-CN" altLang="en-US" dirty="0"/>
          </a:p>
        </p:txBody>
      </p:sp>
      <p:sp>
        <p:nvSpPr>
          <p:cNvPr id="4" name="矩形 11">
            <a:extLst>
              <a:ext uri="{FF2B5EF4-FFF2-40B4-BE49-F238E27FC236}">
                <a16:creationId xmlns:a16="http://schemas.microsoft.com/office/drawing/2014/main" id="{0F1752BA-2A63-802A-CCEB-3BC0345749AE}"/>
              </a:ext>
            </a:extLst>
          </p:cNvPr>
          <p:cNvSpPr/>
          <p:nvPr/>
        </p:nvSpPr>
        <p:spPr>
          <a:xfrm>
            <a:off x="902578" y="207328"/>
            <a:ext cx="565892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迷宫问题</a:t>
            </a: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--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解决思路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方向搜索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—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链栈</a:t>
            </a:r>
            <a:endParaRPr lang="zh-CN" altLang="en-US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5697175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8"/>
          <p:cNvSpPr/>
          <p:nvPr/>
        </p:nvSpPr>
        <p:spPr>
          <a:xfrm>
            <a:off x="188595" y="143732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7054215" y="661912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lvl="1" indent="-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9200" lvl="2" indent="-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8800" lvl="3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8400" lvl="4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>
                <a:solidFill>
                  <a:srgbClr val="898989"/>
                </a:solidFill>
                <a:latin typeface="黑体-简" panose="02000000000000000000" charset="-122"/>
                <a:ea typeface="黑体-简" panose="02000000000000000000" charset="-122"/>
              </a:rPr>
              <a:t>12</a:t>
            </a:fld>
            <a:endParaRPr lang="en-US" altLang="en-US" sz="1200" dirty="0">
              <a:solidFill>
                <a:srgbClr val="898989"/>
              </a:solidFill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3" name="矩形 11">
            <a:extLst>
              <a:ext uri="{FF2B5EF4-FFF2-40B4-BE49-F238E27FC236}">
                <a16:creationId xmlns:a16="http://schemas.microsoft.com/office/drawing/2014/main" id="{9BD515FF-2F0A-B342-504A-8E483AE03AFE}"/>
              </a:ext>
            </a:extLst>
          </p:cNvPr>
          <p:cNvSpPr/>
          <p:nvPr/>
        </p:nvSpPr>
        <p:spPr>
          <a:xfrm>
            <a:off x="385397" y="856357"/>
            <a:ext cx="8373205" cy="526297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1600" b="1" dirty="0">
                <a:solidFill>
                  <a:schemeClr val="accent1"/>
                </a:solidFill>
                <a:highlight>
                  <a:srgbClr val="FFFFFF"/>
                </a:highlight>
                <a:ea typeface="宋体" panose="02010600030101010101" pitchFamily="2" charset="-122"/>
              </a:rPr>
              <a:t>栈的链式结构及其操作函数：</a:t>
            </a:r>
            <a:endParaRPr lang="en-US" altLang="zh-CN" sz="1600" b="1" dirty="0">
              <a:solidFill>
                <a:schemeClr val="accent1"/>
              </a:solidFill>
              <a:highlight>
                <a:srgbClr val="FFFFFF"/>
              </a:highlight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//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</a:rPr>
              <a:t>入栈操作</a:t>
            </a:r>
            <a:endParaRPr lang="en-US" altLang="zh-CN" sz="1600" dirty="0">
              <a:solidFill>
                <a:srgbClr val="000000"/>
              </a:solidFill>
              <a:highlight>
                <a:srgbClr val="FFFF00"/>
              </a:highlight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void push(Node** head, int data)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   Node*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new_node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= new Node;	//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创建新结点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new_node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-&gt;data = data;	//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将值存入新结点中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new_node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-&gt;next = *head;	//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将新结点指向原来的栈顶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   *head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new_node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;	//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将新结点设置为栈顶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// 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</a:rPr>
              <a:t>出栈操作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int pop(Node** head)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   if (*head == NULL) {	//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栈为空时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cout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&lt;&lt; “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栈空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” &lt;&lt;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endl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；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return -1;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  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   int data = (*head)-&gt;data;	//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取出栈顶元素的值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   Node* temp = *head;	//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记录栈顶结点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   *head = (*head)-&gt;next;	//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将栈顶指向下一个结点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   delete temp;	//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删除原来的栈顶结点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   return data;	//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返回出栈的值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8B97DE-4D64-1037-C145-AB88EFD35BAB}"/>
              </a:ext>
            </a:extLst>
          </p:cNvPr>
          <p:cNvSpPr txBox="1"/>
          <p:nvPr/>
        </p:nvSpPr>
        <p:spPr>
          <a:xfrm>
            <a:off x="6156000" y="2493000"/>
            <a:ext cx="231865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</a:rPr>
              <a:t>该代码自定义了一个链栈，其数据类型为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</a:rPr>
              <a:t>int;</a:t>
            </a:r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  <a:highlight>
                  <a:srgbClr val="FFFFFF"/>
                </a:highlight>
              </a:rPr>
              <a:t>小任务：</a:t>
            </a:r>
            <a:endParaRPr lang="en-US" altLang="zh-CN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将该代码改为：适合任意数据类型或数据结构（如</a:t>
            </a:r>
            <a:r>
              <a:rPr lang="en-US" altLang="zh-CN" dirty="0">
                <a:solidFill>
                  <a:srgbClr val="FF0000"/>
                </a:solidFill>
              </a:rPr>
              <a:t> point</a:t>
            </a:r>
            <a:r>
              <a:rPr lang="zh-CN" altLang="en-US" dirty="0">
                <a:solidFill>
                  <a:srgbClr val="FF0000"/>
                </a:solidFill>
              </a:rPr>
              <a:t>类型）的链栈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0F6A67-0862-555B-6E8B-508CFCFE1189}"/>
              </a:ext>
            </a:extLst>
          </p:cNvPr>
          <p:cNvSpPr txBox="1"/>
          <p:nvPr/>
        </p:nvSpPr>
        <p:spPr>
          <a:xfrm>
            <a:off x="6366690" y="1736914"/>
            <a:ext cx="1716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FF"/>
                </a:highlight>
              </a:rPr>
              <a:t>掌握</a:t>
            </a:r>
            <a:r>
              <a:rPr lang="en-US" altLang="zh-CN" dirty="0">
                <a:solidFill>
                  <a:srgbClr val="FF0000"/>
                </a:solidFill>
                <a:highlight>
                  <a:srgbClr val="FFFFFF"/>
                </a:highlight>
              </a:rPr>
              <a:t>debug </a:t>
            </a:r>
            <a:endParaRPr lang="zh-CN" altLang="en-US" dirty="0"/>
          </a:p>
        </p:txBody>
      </p:sp>
      <p:sp>
        <p:nvSpPr>
          <p:cNvPr id="6" name="矩形 11">
            <a:extLst>
              <a:ext uri="{FF2B5EF4-FFF2-40B4-BE49-F238E27FC236}">
                <a16:creationId xmlns:a16="http://schemas.microsoft.com/office/drawing/2014/main" id="{59321CAE-BD72-CD1F-7CF6-33F32474851A}"/>
              </a:ext>
            </a:extLst>
          </p:cNvPr>
          <p:cNvSpPr/>
          <p:nvPr/>
        </p:nvSpPr>
        <p:spPr>
          <a:xfrm>
            <a:off x="902578" y="207328"/>
            <a:ext cx="5658921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迷宫问题</a:t>
            </a: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--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解决思路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方向搜索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—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链栈</a:t>
            </a:r>
            <a:endParaRPr lang="zh-CN" altLang="en-US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377522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7494609" y="630823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lvl="1" indent="-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9200" lvl="2" indent="-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8800" lvl="3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8400" lvl="4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>
                <a:solidFill>
                  <a:srgbClr val="898989"/>
                </a:solidFill>
                <a:latin typeface="黑体-简" panose="02000000000000000000" charset="-122"/>
                <a:ea typeface="黑体-简" panose="02000000000000000000" charset="-122"/>
              </a:rPr>
              <a:t>13</a:t>
            </a:fld>
            <a:endParaRPr lang="en-US" altLang="en-US" sz="1200" dirty="0">
              <a:solidFill>
                <a:srgbClr val="898989"/>
              </a:solidFill>
              <a:latin typeface="黑体-简" panose="02000000000000000000" charset="-122"/>
              <a:ea typeface="黑体-简" panose="02000000000000000000" charset="-122"/>
            </a:endParaRP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1DC9D660-9D99-F355-1922-68DD0B487140}"/>
              </a:ext>
            </a:extLst>
          </p:cNvPr>
          <p:cNvGrpSpPr/>
          <p:nvPr/>
        </p:nvGrpSpPr>
        <p:grpSpPr>
          <a:xfrm rot="2688526">
            <a:off x="5191239" y="2024363"/>
            <a:ext cx="2955600" cy="2952001"/>
            <a:chOff x="4496400" y="2204999"/>
            <a:chExt cx="2955600" cy="2952001"/>
          </a:xfrm>
        </p:grpSpPr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987532A5-2659-79DC-4170-F0B6F9EE7204}"/>
                </a:ext>
              </a:extLst>
            </p:cNvPr>
            <p:cNvSpPr/>
            <p:nvPr/>
          </p:nvSpPr>
          <p:spPr>
            <a:xfrm rot="18911474">
              <a:off x="4500000" y="220500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3FFFDA8A-F1AE-6B1A-DC4C-467CC988543E}"/>
                </a:ext>
              </a:extLst>
            </p:cNvPr>
            <p:cNvSpPr/>
            <p:nvPr/>
          </p:nvSpPr>
          <p:spPr>
            <a:xfrm rot="18911474">
              <a:off x="5364000" y="2205001"/>
              <a:ext cx="360000" cy="3600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21425FDC-808C-61DA-5BFF-FD79C9F82BB7}"/>
                </a:ext>
              </a:extLst>
            </p:cNvPr>
            <p:cNvSpPr/>
            <p:nvPr/>
          </p:nvSpPr>
          <p:spPr>
            <a:xfrm rot="18911474">
              <a:off x="6228000" y="2204999"/>
              <a:ext cx="360000" cy="3600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9D5F7B16-A401-A5DA-0BB6-3957C6F59B77}"/>
                </a:ext>
              </a:extLst>
            </p:cNvPr>
            <p:cNvSpPr/>
            <p:nvPr/>
          </p:nvSpPr>
          <p:spPr>
            <a:xfrm rot="18911474">
              <a:off x="7092000" y="2205000"/>
              <a:ext cx="360000" cy="3600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2F37F712-262A-F5BC-130B-55BA88323CF0}"/>
                </a:ext>
              </a:extLst>
            </p:cNvPr>
            <p:cNvGrpSpPr/>
            <p:nvPr/>
          </p:nvGrpSpPr>
          <p:grpSpPr>
            <a:xfrm rot="16200000">
              <a:off x="3632400" y="3933000"/>
              <a:ext cx="2088000" cy="360000"/>
              <a:chOff x="4500000" y="3429000"/>
              <a:chExt cx="2088000" cy="360000"/>
            </a:xfrm>
          </p:grpSpPr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8DF99110-F9F8-5166-7D55-B255F076002B}"/>
                  </a:ext>
                </a:extLst>
              </p:cNvPr>
              <p:cNvSpPr/>
              <p:nvPr/>
            </p:nvSpPr>
            <p:spPr>
              <a:xfrm rot="2545044">
                <a:off x="4500000" y="3429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</a:t>
                </a:r>
                <a:endParaRPr lang="zh-CN" altLang="en-US" dirty="0"/>
              </a:p>
            </p:txBody>
          </p: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A7F21F15-1A04-E96E-3FD0-39F9C52CA2A1}"/>
                  </a:ext>
                </a:extLst>
              </p:cNvPr>
              <p:cNvSpPr/>
              <p:nvPr/>
            </p:nvSpPr>
            <p:spPr>
              <a:xfrm rot="2545044">
                <a:off x="5364000" y="3429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i</a:t>
                </a:r>
                <a:endParaRPr lang="zh-CN" altLang="en-US" dirty="0"/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9C7B7C2A-6F67-4D8C-38C9-DD82DC819C2A}"/>
                  </a:ext>
                </a:extLst>
              </p:cNvPr>
              <p:cNvSpPr/>
              <p:nvPr/>
            </p:nvSpPr>
            <p:spPr>
              <a:xfrm rot="2545044">
                <a:off x="6228000" y="3429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</p:grp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41C5659E-83BD-DE3F-5B22-67B28254C570}"/>
                </a:ext>
              </a:extLst>
            </p:cNvPr>
            <p:cNvGrpSpPr/>
            <p:nvPr/>
          </p:nvGrpSpPr>
          <p:grpSpPr>
            <a:xfrm rot="16200000">
              <a:off x="4492800" y="3933000"/>
              <a:ext cx="2088000" cy="360000"/>
              <a:chOff x="4500000" y="3429000"/>
              <a:chExt cx="2088000" cy="360000"/>
            </a:xfrm>
          </p:grpSpPr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C9325CC6-96D8-5E47-1B78-CFC1893C1C70}"/>
                  </a:ext>
                </a:extLst>
              </p:cNvPr>
              <p:cNvSpPr/>
              <p:nvPr/>
            </p:nvSpPr>
            <p:spPr>
              <a:xfrm rot="2545044">
                <a:off x="4500000" y="3429000"/>
                <a:ext cx="360000" cy="36000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</a:t>
                </a:r>
                <a:endParaRPr lang="zh-CN" altLang="en-US" dirty="0"/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74180E92-4B12-FB0C-BE39-3174434D7AB3}"/>
                  </a:ext>
                </a:extLst>
              </p:cNvPr>
              <p:cNvSpPr/>
              <p:nvPr/>
            </p:nvSpPr>
            <p:spPr>
              <a:xfrm rot="2545044">
                <a:off x="5364000" y="3429000"/>
                <a:ext cx="360000" cy="36000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j</a:t>
                </a:r>
                <a:endParaRPr lang="zh-CN" altLang="en-US" dirty="0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3D8E8AA7-BE70-05C3-D149-EB4C39963F86}"/>
                  </a:ext>
                </a:extLst>
              </p:cNvPr>
              <p:cNvSpPr/>
              <p:nvPr/>
            </p:nvSpPr>
            <p:spPr>
              <a:xfrm rot="2545044">
                <a:off x="6228000" y="3429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</p:grp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849672F7-A029-6D25-0139-02978DA4B57B}"/>
                </a:ext>
              </a:extLst>
            </p:cNvPr>
            <p:cNvGrpSpPr/>
            <p:nvPr/>
          </p:nvGrpSpPr>
          <p:grpSpPr>
            <a:xfrm rot="16200000">
              <a:off x="5360400" y="3933000"/>
              <a:ext cx="2088000" cy="360000"/>
              <a:chOff x="4500000" y="3429000"/>
              <a:chExt cx="2088000" cy="360000"/>
            </a:xfrm>
          </p:grpSpPr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D1217E0C-E4EE-45D8-26C5-EBD9B9D0159D}"/>
                  </a:ext>
                </a:extLst>
              </p:cNvPr>
              <p:cNvSpPr/>
              <p:nvPr/>
            </p:nvSpPr>
            <p:spPr>
              <a:xfrm rot="2545044">
                <a:off x="4500000" y="3429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o</a:t>
                </a:r>
                <a:endParaRPr lang="zh-CN" altLang="en-US" dirty="0"/>
              </a:p>
            </p:txBody>
          </p:sp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F111668C-2AD2-8573-1BD4-F89910243249}"/>
                  </a:ext>
                </a:extLst>
              </p:cNvPr>
              <p:cNvSpPr/>
              <p:nvPr/>
            </p:nvSpPr>
            <p:spPr>
              <a:xfrm rot="2545044">
                <a:off x="5364000" y="3429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k</a:t>
                </a:r>
                <a:endParaRPr lang="zh-CN" altLang="en-US" dirty="0"/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316AE439-FAF5-30EA-C1D5-90A8C6EE102F}"/>
                  </a:ext>
                </a:extLst>
              </p:cNvPr>
              <p:cNvSpPr/>
              <p:nvPr/>
            </p:nvSpPr>
            <p:spPr>
              <a:xfrm rot="2545044">
                <a:off x="6228000" y="3429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23FB46B2-AEED-6954-7469-04AB6931C7F8}"/>
                </a:ext>
              </a:extLst>
            </p:cNvPr>
            <p:cNvGrpSpPr/>
            <p:nvPr/>
          </p:nvGrpSpPr>
          <p:grpSpPr>
            <a:xfrm rot="16200000">
              <a:off x="6220800" y="3933000"/>
              <a:ext cx="2088000" cy="360000"/>
              <a:chOff x="4500000" y="3429000"/>
              <a:chExt cx="2088000" cy="360000"/>
            </a:xfrm>
          </p:grpSpPr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BEEFA192-A35B-8ACE-5573-A56A8CDFFDF9}"/>
                  </a:ext>
                </a:extLst>
              </p:cNvPr>
              <p:cNvSpPr/>
              <p:nvPr/>
            </p:nvSpPr>
            <p:spPr>
              <a:xfrm rot="2545044">
                <a:off x="4500000" y="3429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p</a:t>
                </a:r>
                <a:endParaRPr lang="zh-CN" altLang="en-US" dirty="0"/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4EB52C21-1686-62D0-AB95-C1D878414720}"/>
                  </a:ext>
                </a:extLst>
              </p:cNvPr>
              <p:cNvSpPr/>
              <p:nvPr/>
            </p:nvSpPr>
            <p:spPr>
              <a:xfrm rot="2545044">
                <a:off x="5364000" y="3429000"/>
                <a:ext cx="360000" cy="36000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l</a:t>
                </a:r>
                <a:endParaRPr lang="zh-CN" altLang="en-US" dirty="0"/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4C7CD996-BA18-1718-9E7B-94BD1B325775}"/>
                  </a:ext>
                </a:extLst>
              </p:cNvPr>
              <p:cNvSpPr/>
              <p:nvPr/>
            </p:nvSpPr>
            <p:spPr>
              <a:xfrm rot="2545044">
                <a:off x="6228000" y="3429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</p:grpSp>
      </p:grp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5C6BBB10-379F-4163-ECC5-B6DECC67CBBB}"/>
              </a:ext>
            </a:extLst>
          </p:cNvPr>
          <p:cNvCxnSpPr>
            <a:stCxn id="109" idx="3"/>
            <a:endCxn id="128" idx="7"/>
          </p:cNvCxnSpPr>
          <p:nvPr/>
        </p:nvCxnSpPr>
        <p:spPr>
          <a:xfrm flipH="1">
            <a:off x="6173717" y="1796101"/>
            <a:ext cx="363202" cy="34987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776FD0F5-01B0-9D9C-CCA8-CF12F5FD8708}"/>
              </a:ext>
            </a:extLst>
          </p:cNvPr>
          <p:cNvCxnSpPr>
            <a:cxnSpLocks/>
            <a:stCxn id="109" idx="5"/>
            <a:endCxn id="110" idx="1"/>
          </p:cNvCxnSpPr>
          <p:nvPr/>
        </p:nvCxnSpPr>
        <p:spPr>
          <a:xfrm>
            <a:off x="6791477" y="1796101"/>
            <a:ext cx="358418" cy="35434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01E525A0-5425-B804-FAFA-A09302728BAD}"/>
              </a:ext>
            </a:extLst>
          </p:cNvPr>
          <p:cNvCxnSpPr>
            <a:cxnSpLocks/>
            <a:stCxn id="128" idx="3"/>
            <a:endCxn id="127" idx="7"/>
          </p:cNvCxnSpPr>
          <p:nvPr/>
        </p:nvCxnSpPr>
        <p:spPr>
          <a:xfrm flipH="1">
            <a:off x="5564819" y="2412550"/>
            <a:ext cx="366958" cy="3463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AE593A2D-69B4-B514-8CE2-BC4B8249B3B9}"/>
              </a:ext>
            </a:extLst>
          </p:cNvPr>
          <p:cNvCxnSpPr>
            <a:cxnSpLocks/>
            <a:stCxn id="126" idx="7"/>
            <a:endCxn id="127" idx="3"/>
          </p:cNvCxnSpPr>
          <p:nvPr/>
        </p:nvCxnSpPr>
        <p:spPr>
          <a:xfrm flipV="1">
            <a:off x="4955921" y="3025526"/>
            <a:ext cx="366958" cy="3463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D36EE85F-1851-909B-07CD-C0EF66493A81}"/>
              </a:ext>
            </a:extLst>
          </p:cNvPr>
          <p:cNvCxnSpPr>
            <a:cxnSpLocks/>
            <a:stCxn id="125" idx="1"/>
            <a:endCxn id="128" idx="5"/>
          </p:cNvCxnSpPr>
          <p:nvPr/>
        </p:nvCxnSpPr>
        <p:spPr>
          <a:xfrm flipH="1" flipV="1">
            <a:off x="6186036" y="2400231"/>
            <a:ext cx="343844" cy="3644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AFC4320A-BBCE-B534-5240-92851EEAD63C}"/>
              </a:ext>
            </a:extLst>
          </p:cNvPr>
          <p:cNvCxnSpPr>
            <a:cxnSpLocks/>
            <a:stCxn id="110" idx="5"/>
            <a:endCxn id="111" idx="1"/>
          </p:cNvCxnSpPr>
          <p:nvPr/>
        </p:nvCxnSpPr>
        <p:spPr>
          <a:xfrm>
            <a:off x="7404453" y="2404999"/>
            <a:ext cx="358419" cy="35433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20786D0E-23ED-58C5-A56C-B068F6055C3D}"/>
              </a:ext>
            </a:extLst>
          </p:cNvPr>
          <p:cNvCxnSpPr>
            <a:cxnSpLocks/>
            <a:stCxn id="111" idx="5"/>
            <a:endCxn id="112" idx="1"/>
          </p:cNvCxnSpPr>
          <p:nvPr/>
        </p:nvCxnSpPr>
        <p:spPr>
          <a:xfrm>
            <a:off x="8017430" y="3013896"/>
            <a:ext cx="358417" cy="35434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42C7B951-0109-3DDD-062A-8209D47A5AC8}"/>
              </a:ext>
            </a:extLst>
          </p:cNvPr>
          <p:cNvCxnSpPr>
            <a:cxnSpLocks/>
            <a:stCxn id="125" idx="5"/>
            <a:endCxn id="122" idx="1"/>
          </p:cNvCxnSpPr>
          <p:nvPr/>
        </p:nvCxnSpPr>
        <p:spPr>
          <a:xfrm>
            <a:off x="6796458" y="3006591"/>
            <a:ext cx="348952" cy="36949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5615D9FA-0372-EE9A-BEB5-DF4E3402A34F}"/>
              </a:ext>
            </a:extLst>
          </p:cNvPr>
          <p:cNvCxnSpPr>
            <a:cxnSpLocks/>
            <a:stCxn id="122" idx="5"/>
            <a:endCxn id="119" idx="1"/>
          </p:cNvCxnSpPr>
          <p:nvPr/>
        </p:nvCxnSpPr>
        <p:spPr>
          <a:xfrm>
            <a:off x="7411988" y="3618026"/>
            <a:ext cx="343844" cy="36442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79AB9C55-FC48-7B95-B949-EB9C3E93D84A}"/>
              </a:ext>
            </a:extLst>
          </p:cNvPr>
          <p:cNvCxnSpPr>
            <a:cxnSpLocks/>
            <a:stCxn id="110" idx="3"/>
            <a:endCxn id="125" idx="7"/>
          </p:cNvCxnSpPr>
          <p:nvPr/>
        </p:nvCxnSpPr>
        <p:spPr>
          <a:xfrm flipH="1">
            <a:off x="6784139" y="2404999"/>
            <a:ext cx="365756" cy="34733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73E2DEE7-E9A1-4490-CF83-87F639055285}"/>
              </a:ext>
            </a:extLst>
          </p:cNvPr>
          <p:cNvCxnSpPr>
            <a:cxnSpLocks/>
            <a:stCxn id="111" idx="3"/>
            <a:endCxn id="122" idx="7"/>
          </p:cNvCxnSpPr>
          <p:nvPr/>
        </p:nvCxnSpPr>
        <p:spPr>
          <a:xfrm flipH="1">
            <a:off x="7399669" y="3013896"/>
            <a:ext cx="363203" cy="34987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3994CBA5-BED2-B477-2934-5C22D2E80B6C}"/>
              </a:ext>
            </a:extLst>
          </p:cNvPr>
          <p:cNvCxnSpPr>
            <a:cxnSpLocks/>
            <a:stCxn id="112" idx="3"/>
            <a:endCxn id="119" idx="7"/>
          </p:cNvCxnSpPr>
          <p:nvPr/>
        </p:nvCxnSpPr>
        <p:spPr>
          <a:xfrm flipH="1">
            <a:off x="8010091" y="3622794"/>
            <a:ext cx="365756" cy="3473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E2E07E85-7901-9558-51E5-663D5D4BA6E5}"/>
              </a:ext>
            </a:extLst>
          </p:cNvPr>
          <p:cNvCxnSpPr>
            <a:cxnSpLocks/>
            <a:stCxn id="125" idx="3"/>
            <a:endCxn id="124" idx="7"/>
          </p:cNvCxnSpPr>
          <p:nvPr/>
        </p:nvCxnSpPr>
        <p:spPr>
          <a:xfrm flipH="1">
            <a:off x="6175241" y="3018910"/>
            <a:ext cx="366958" cy="3463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169CE365-5C0E-9B08-24B8-EA4355AB6878}"/>
              </a:ext>
            </a:extLst>
          </p:cNvPr>
          <p:cNvCxnSpPr>
            <a:cxnSpLocks/>
            <a:stCxn id="127" idx="5"/>
            <a:endCxn id="124" idx="1"/>
          </p:cNvCxnSpPr>
          <p:nvPr/>
        </p:nvCxnSpPr>
        <p:spPr>
          <a:xfrm>
            <a:off x="5577138" y="3013207"/>
            <a:ext cx="343844" cy="3644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36C2DD2C-6572-8FBB-FB34-93B82AFABE6B}"/>
              </a:ext>
            </a:extLst>
          </p:cNvPr>
          <p:cNvCxnSpPr>
            <a:cxnSpLocks/>
            <a:stCxn id="122" idx="3"/>
            <a:endCxn id="121" idx="7"/>
          </p:cNvCxnSpPr>
          <p:nvPr/>
        </p:nvCxnSpPr>
        <p:spPr>
          <a:xfrm flipH="1">
            <a:off x="6790771" y="3630345"/>
            <a:ext cx="366958" cy="3463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90D3D9CE-F03C-6DF7-DDC7-56CFC2078D13}"/>
              </a:ext>
            </a:extLst>
          </p:cNvPr>
          <p:cNvCxnSpPr>
            <a:cxnSpLocks/>
            <a:stCxn id="119" idx="3"/>
            <a:endCxn id="118" idx="7"/>
          </p:cNvCxnSpPr>
          <p:nvPr/>
        </p:nvCxnSpPr>
        <p:spPr>
          <a:xfrm flipH="1">
            <a:off x="7401193" y="4236706"/>
            <a:ext cx="366958" cy="3463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8E057518-2B1E-430D-8D79-EA7CCECCECAC}"/>
              </a:ext>
            </a:extLst>
          </p:cNvPr>
          <p:cNvCxnSpPr>
            <a:cxnSpLocks/>
            <a:stCxn id="121" idx="5"/>
            <a:endCxn id="118" idx="1"/>
          </p:cNvCxnSpPr>
          <p:nvPr/>
        </p:nvCxnSpPr>
        <p:spPr>
          <a:xfrm>
            <a:off x="6803090" y="4231002"/>
            <a:ext cx="343844" cy="36442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2D33DF81-4974-53D5-958F-02D37768C79E}"/>
              </a:ext>
            </a:extLst>
          </p:cNvPr>
          <p:cNvCxnSpPr>
            <a:cxnSpLocks/>
            <a:stCxn id="124" idx="5"/>
            <a:endCxn id="121" idx="1"/>
          </p:cNvCxnSpPr>
          <p:nvPr/>
        </p:nvCxnSpPr>
        <p:spPr>
          <a:xfrm>
            <a:off x="6187560" y="3619567"/>
            <a:ext cx="348952" cy="36949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CA879AE1-9677-4830-2192-948EEA04D43A}"/>
              </a:ext>
            </a:extLst>
          </p:cNvPr>
          <p:cNvCxnSpPr>
            <a:cxnSpLocks/>
            <a:stCxn id="126" idx="5"/>
            <a:endCxn id="123" idx="1"/>
          </p:cNvCxnSpPr>
          <p:nvPr/>
        </p:nvCxnSpPr>
        <p:spPr>
          <a:xfrm>
            <a:off x="4968240" y="3626183"/>
            <a:ext cx="343844" cy="3644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BF8A181D-993B-BBA8-68B1-F58B008BA3D7}"/>
              </a:ext>
            </a:extLst>
          </p:cNvPr>
          <p:cNvCxnSpPr>
            <a:cxnSpLocks/>
            <a:stCxn id="124" idx="3"/>
            <a:endCxn id="123" idx="7"/>
          </p:cNvCxnSpPr>
          <p:nvPr/>
        </p:nvCxnSpPr>
        <p:spPr>
          <a:xfrm flipH="1">
            <a:off x="5566343" y="3631886"/>
            <a:ext cx="366958" cy="3463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061807EA-6905-30D0-21B3-A21233548DAE}"/>
              </a:ext>
            </a:extLst>
          </p:cNvPr>
          <p:cNvCxnSpPr>
            <a:cxnSpLocks/>
            <a:stCxn id="123" idx="5"/>
            <a:endCxn id="120" idx="1"/>
          </p:cNvCxnSpPr>
          <p:nvPr/>
        </p:nvCxnSpPr>
        <p:spPr>
          <a:xfrm>
            <a:off x="5578662" y="4232543"/>
            <a:ext cx="348952" cy="36949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A5790EA6-233D-B8BA-97C6-8727299072A4}"/>
              </a:ext>
            </a:extLst>
          </p:cNvPr>
          <p:cNvCxnSpPr>
            <a:cxnSpLocks/>
            <a:stCxn id="121" idx="3"/>
            <a:endCxn id="120" idx="7"/>
          </p:cNvCxnSpPr>
          <p:nvPr/>
        </p:nvCxnSpPr>
        <p:spPr>
          <a:xfrm flipH="1">
            <a:off x="6181873" y="4243321"/>
            <a:ext cx="366958" cy="3463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83B723A7-EC09-4987-C12B-D23D4B849110}"/>
              </a:ext>
            </a:extLst>
          </p:cNvPr>
          <p:cNvCxnSpPr>
            <a:cxnSpLocks/>
            <a:stCxn id="120" idx="5"/>
            <a:endCxn id="117" idx="1"/>
          </p:cNvCxnSpPr>
          <p:nvPr/>
        </p:nvCxnSpPr>
        <p:spPr>
          <a:xfrm>
            <a:off x="6194192" y="4843978"/>
            <a:ext cx="343844" cy="36442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516EF1CA-675F-0EBE-32E2-357937742818}"/>
              </a:ext>
            </a:extLst>
          </p:cNvPr>
          <p:cNvCxnSpPr>
            <a:cxnSpLocks/>
            <a:stCxn id="118" idx="3"/>
            <a:endCxn id="117" idx="7"/>
          </p:cNvCxnSpPr>
          <p:nvPr/>
        </p:nvCxnSpPr>
        <p:spPr>
          <a:xfrm flipH="1">
            <a:off x="6792295" y="4849682"/>
            <a:ext cx="366958" cy="3463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" name="表格 17">
            <a:extLst>
              <a:ext uri="{FF2B5EF4-FFF2-40B4-BE49-F238E27FC236}">
                <a16:creationId xmlns:a16="http://schemas.microsoft.com/office/drawing/2014/main" id="{D070F3F1-A44A-CF87-3B67-7E0C4D038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264192"/>
              </p:ext>
            </p:extLst>
          </p:nvPr>
        </p:nvGraphicFramePr>
        <p:xfrm>
          <a:off x="980394" y="2664762"/>
          <a:ext cx="1800000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3090837752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98348378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48061321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328131705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3152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63814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09378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246543"/>
                  </a:ext>
                </a:extLst>
              </a:tr>
            </a:tbl>
          </a:graphicData>
        </a:graphic>
      </p:graphicFrame>
      <p:sp>
        <p:nvSpPr>
          <p:cNvPr id="154" name="矩形 11">
            <a:extLst>
              <a:ext uri="{FF2B5EF4-FFF2-40B4-BE49-F238E27FC236}">
                <a16:creationId xmlns:a16="http://schemas.microsoft.com/office/drawing/2014/main" id="{932B67BA-94EA-7268-D3E5-E8E3AE312CF4}"/>
              </a:ext>
            </a:extLst>
          </p:cNvPr>
          <p:cNvSpPr/>
          <p:nvPr/>
        </p:nvSpPr>
        <p:spPr>
          <a:xfrm>
            <a:off x="1232393" y="4600317"/>
            <a:ext cx="1296002" cy="27699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200" b="0" i="0" dirty="0">
                <a:solidFill>
                  <a:srgbClr val="4F4F4F"/>
                </a:solidFill>
                <a:effectLst/>
                <a:latin typeface="-apple-system"/>
              </a:rPr>
              <a:t>编号后的迷宫图</a:t>
            </a:r>
            <a:endParaRPr lang="en-US" altLang="zh-CN" sz="1200" b="0" i="0" dirty="0">
              <a:solidFill>
                <a:srgbClr val="4F4F4F"/>
              </a:solidFill>
              <a:effectLst/>
              <a:latin typeface="-apple-system"/>
            </a:endParaRPr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B3ABD896-C704-A84F-F9A9-B183617965D1}"/>
              </a:ext>
            </a:extLst>
          </p:cNvPr>
          <p:cNvCxnSpPr>
            <a:cxnSpLocks/>
          </p:cNvCxnSpPr>
          <p:nvPr/>
        </p:nvCxnSpPr>
        <p:spPr>
          <a:xfrm flipV="1">
            <a:off x="2780394" y="3500364"/>
            <a:ext cx="1725939" cy="199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1">
            <a:extLst>
              <a:ext uri="{FF2B5EF4-FFF2-40B4-BE49-F238E27FC236}">
                <a16:creationId xmlns:a16="http://schemas.microsoft.com/office/drawing/2014/main" id="{F8ACF8A9-2D62-2C8E-2F9A-ABA46EB2E1D5}"/>
              </a:ext>
            </a:extLst>
          </p:cNvPr>
          <p:cNvSpPr/>
          <p:nvPr/>
        </p:nvSpPr>
        <p:spPr>
          <a:xfrm>
            <a:off x="2903577" y="3066617"/>
            <a:ext cx="1619691" cy="338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600" b="0" i="0" dirty="0">
                <a:solidFill>
                  <a:srgbClr val="4F4F4F"/>
                </a:solidFill>
                <a:effectLst/>
                <a:latin typeface="-apple-system"/>
              </a:rPr>
              <a:t>对应转换为</a:t>
            </a:r>
            <a:endParaRPr lang="en-US" altLang="zh-CN" sz="1600" b="0" i="0" dirty="0">
              <a:solidFill>
                <a:srgbClr val="4F4F4F"/>
              </a:solidFill>
              <a:effectLst/>
              <a:latin typeface="-apple-system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AB50CA-2814-2438-57A6-0A28351A6118}"/>
              </a:ext>
            </a:extLst>
          </p:cNvPr>
          <p:cNvSpPr txBox="1"/>
          <p:nvPr/>
        </p:nvSpPr>
        <p:spPr>
          <a:xfrm>
            <a:off x="685560" y="2227884"/>
            <a:ext cx="751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起点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B8677E-D049-1EAB-20EE-5F23AE00B278}"/>
              </a:ext>
            </a:extLst>
          </p:cNvPr>
          <p:cNvSpPr txBox="1"/>
          <p:nvPr/>
        </p:nvSpPr>
        <p:spPr>
          <a:xfrm>
            <a:off x="2581353" y="4384500"/>
            <a:ext cx="751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终点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C924E5-D9E0-6E0F-5A00-A9F1E6F5EE78}"/>
              </a:ext>
            </a:extLst>
          </p:cNvPr>
          <p:cNvSpPr txBox="1"/>
          <p:nvPr/>
        </p:nvSpPr>
        <p:spPr>
          <a:xfrm>
            <a:off x="6297026" y="1070717"/>
            <a:ext cx="463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i="0" dirty="0">
                <a:solidFill>
                  <a:srgbClr val="7030A0"/>
                </a:solidFill>
                <a:effectLst/>
                <a:latin typeface="-apple-system"/>
              </a:rPr>
              <a:t>有向图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2A8D42-E0E8-37C3-7B36-D7E3E65FC02F}"/>
              </a:ext>
            </a:extLst>
          </p:cNvPr>
          <p:cNvSpPr txBox="1"/>
          <p:nvPr/>
        </p:nvSpPr>
        <p:spPr>
          <a:xfrm>
            <a:off x="972000" y="1849099"/>
            <a:ext cx="5285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未设置障碍的迷宫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A7C9C12-467B-F2DB-5CC3-F09B9154435E}"/>
              </a:ext>
            </a:extLst>
          </p:cNvPr>
          <p:cNvSpPr txBox="1"/>
          <p:nvPr/>
        </p:nvSpPr>
        <p:spPr>
          <a:xfrm>
            <a:off x="6989144" y="1313589"/>
            <a:ext cx="751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起点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921421-6A3D-200D-D2EB-7F8E3B9D6EF2}"/>
              </a:ext>
            </a:extLst>
          </p:cNvPr>
          <p:cNvSpPr txBox="1"/>
          <p:nvPr/>
        </p:nvSpPr>
        <p:spPr>
          <a:xfrm>
            <a:off x="6920899" y="5177645"/>
            <a:ext cx="751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终点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11">
            <a:extLst>
              <a:ext uri="{FF2B5EF4-FFF2-40B4-BE49-F238E27FC236}">
                <a16:creationId xmlns:a16="http://schemas.microsoft.com/office/drawing/2014/main" id="{EF622D88-00E9-7044-DA8B-96B8C2A04FF3}"/>
              </a:ext>
            </a:extLst>
          </p:cNvPr>
          <p:cNvSpPr/>
          <p:nvPr/>
        </p:nvSpPr>
        <p:spPr>
          <a:xfrm>
            <a:off x="902578" y="207328"/>
            <a:ext cx="487024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迷宫问题</a:t>
            </a: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--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解决思路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400" b="1" i="0" dirty="0">
                <a:solidFill>
                  <a:srgbClr val="FF0000"/>
                </a:solidFill>
                <a:effectLst/>
                <a:latin typeface="-apple-system"/>
              </a:rPr>
              <a:t>树或有向图</a:t>
            </a:r>
            <a:endParaRPr lang="zh-CN" altLang="en-US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7013761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7122600" y="647512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lvl="1" indent="-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9200" lvl="2" indent="-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8800" lvl="3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8400" lvl="4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>
                <a:solidFill>
                  <a:srgbClr val="898989"/>
                </a:solidFill>
                <a:latin typeface="黑体-简" panose="02000000000000000000" charset="-122"/>
                <a:ea typeface="黑体-简" panose="02000000000000000000" charset="-122"/>
              </a:rPr>
              <a:t>14</a:t>
            </a:fld>
            <a:endParaRPr lang="en-US" altLang="en-US" sz="1200" dirty="0">
              <a:solidFill>
                <a:srgbClr val="898989"/>
              </a:solidFill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10" name="矩形 11">
            <a:extLst>
              <a:ext uri="{FF2B5EF4-FFF2-40B4-BE49-F238E27FC236}">
                <a16:creationId xmlns:a16="http://schemas.microsoft.com/office/drawing/2014/main" id="{F3613B11-0385-7F5C-EF42-DFF3720A1CCC}"/>
              </a:ext>
            </a:extLst>
          </p:cNvPr>
          <p:cNvSpPr/>
          <p:nvPr/>
        </p:nvSpPr>
        <p:spPr>
          <a:xfrm>
            <a:off x="593714" y="778751"/>
            <a:ext cx="8784003" cy="45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解决思路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b="1" i="0" dirty="0">
                <a:solidFill>
                  <a:srgbClr val="FF0000"/>
                </a:solidFill>
                <a:latin typeface="-apple-system"/>
              </a:rPr>
              <a:t>树或有向图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表格 17">
            <a:extLst>
              <a:ext uri="{FF2B5EF4-FFF2-40B4-BE49-F238E27FC236}">
                <a16:creationId xmlns:a16="http://schemas.microsoft.com/office/drawing/2014/main" id="{8BAC5E33-D749-BB12-2508-247CA145F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924744"/>
              </p:ext>
            </p:extLst>
          </p:nvPr>
        </p:nvGraphicFramePr>
        <p:xfrm>
          <a:off x="826710" y="2834592"/>
          <a:ext cx="1800000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3090837752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98348378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48061321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328131705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3152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63814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j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09378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246543"/>
                  </a:ext>
                </a:extLst>
              </a:tr>
            </a:tbl>
          </a:graphicData>
        </a:graphic>
      </p:graphicFrame>
      <p:sp>
        <p:nvSpPr>
          <p:cNvPr id="13" name="矩形 11">
            <a:extLst>
              <a:ext uri="{FF2B5EF4-FFF2-40B4-BE49-F238E27FC236}">
                <a16:creationId xmlns:a16="http://schemas.microsoft.com/office/drawing/2014/main" id="{1101041C-53D5-9EA1-82FE-22916B36DB33}"/>
              </a:ext>
            </a:extLst>
          </p:cNvPr>
          <p:cNvSpPr/>
          <p:nvPr/>
        </p:nvSpPr>
        <p:spPr>
          <a:xfrm>
            <a:off x="1078709" y="4770147"/>
            <a:ext cx="1296002" cy="27699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200" b="0" i="0" dirty="0">
                <a:solidFill>
                  <a:srgbClr val="4F4F4F"/>
                </a:solidFill>
                <a:effectLst/>
                <a:latin typeface="-apple-system"/>
              </a:rPr>
              <a:t>编号后的迷宫图</a:t>
            </a:r>
            <a:endParaRPr lang="en-US" altLang="zh-CN" sz="1200" b="0" i="0" dirty="0">
              <a:solidFill>
                <a:srgbClr val="4F4F4F"/>
              </a:solidFill>
              <a:effectLst/>
              <a:latin typeface="-apple-system"/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FEE8A530-24D2-FDB5-009D-9EA78E8CB969}"/>
              </a:ext>
            </a:extLst>
          </p:cNvPr>
          <p:cNvCxnSpPr>
            <a:cxnSpLocks/>
          </p:cNvCxnSpPr>
          <p:nvPr/>
        </p:nvCxnSpPr>
        <p:spPr>
          <a:xfrm flipV="1">
            <a:off x="2626710" y="3670194"/>
            <a:ext cx="1725939" cy="199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1">
            <a:extLst>
              <a:ext uri="{FF2B5EF4-FFF2-40B4-BE49-F238E27FC236}">
                <a16:creationId xmlns:a16="http://schemas.microsoft.com/office/drawing/2014/main" id="{2F57CA26-C21A-69FB-D0BA-3DA1307B9939}"/>
              </a:ext>
            </a:extLst>
          </p:cNvPr>
          <p:cNvSpPr/>
          <p:nvPr/>
        </p:nvSpPr>
        <p:spPr>
          <a:xfrm>
            <a:off x="2857100" y="3334185"/>
            <a:ext cx="1117033" cy="27699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200" b="0" i="0" dirty="0">
                <a:solidFill>
                  <a:srgbClr val="4F4F4F"/>
                </a:solidFill>
                <a:effectLst/>
                <a:latin typeface="-apple-system"/>
              </a:rPr>
              <a:t>转化为有向图</a:t>
            </a:r>
            <a:endParaRPr lang="en-US" altLang="zh-CN" sz="1200" b="0" i="0" dirty="0">
              <a:solidFill>
                <a:srgbClr val="4F4F4F"/>
              </a:solidFill>
              <a:effectLst/>
              <a:latin typeface="-apple-system"/>
            </a:endParaRPr>
          </a:p>
        </p:txBody>
      </p: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4F9FF52F-89DB-4EC2-2B4F-20AFF5F11D98}"/>
              </a:ext>
            </a:extLst>
          </p:cNvPr>
          <p:cNvGrpSpPr/>
          <p:nvPr/>
        </p:nvGrpSpPr>
        <p:grpSpPr>
          <a:xfrm rot="2688526">
            <a:off x="5037555" y="2194193"/>
            <a:ext cx="2955600" cy="2952001"/>
            <a:chOff x="4496400" y="2204999"/>
            <a:chExt cx="2955600" cy="2952001"/>
          </a:xfrm>
        </p:grpSpPr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F7271525-75D1-7902-877C-DECDE64A255F}"/>
                </a:ext>
              </a:extLst>
            </p:cNvPr>
            <p:cNvSpPr/>
            <p:nvPr/>
          </p:nvSpPr>
          <p:spPr>
            <a:xfrm rot="18911474">
              <a:off x="4500000" y="220500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B050"/>
                  </a:solidFill>
                  <a:highlight>
                    <a:srgbClr val="FFFFFF"/>
                  </a:highlight>
                </a:rPr>
                <a:t>a</a:t>
              </a:r>
              <a:endParaRPr lang="zh-CN" altLang="en-US" b="1" dirty="0">
                <a:solidFill>
                  <a:srgbClr val="00B050"/>
                </a:solidFill>
                <a:highlight>
                  <a:srgbClr val="FFFFFF"/>
                </a:highlight>
              </a:endParaRPr>
            </a:p>
          </p:txBody>
        </p:sp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69CFE28D-CBF7-656A-FB66-CAA082A09E18}"/>
                </a:ext>
              </a:extLst>
            </p:cNvPr>
            <p:cNvSpPr/>
            <p:nvPr/>
          </p:nvSpPr>
          <p:spPr>
            <a:xfrm rot="18911474">
              <a:off x="5364000" y="220500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3E131A2B-22B6-2C08-EDC4-0D7AF8D88520}"/>
                </a:ext>
              </a:extLst>
            </p:cNvPr>
            <p:cNvSpPr/>
            <p:nvPr/>
          </p:nvSpPr>
          <p:spPr>
            <a:xfrm rot="18911474">
              <a:off x="6228000" y="2204999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199C3062-82A9-CC01-4464-A3055BE3534E}"/>
                </a:ext>
              </a:extLst>
            </p:cNvPr>
            <p:cNvSpPr/>
            <p:nvPr/>
          </p:nvSpPr>
          <p:spPr>
            <a:xfrm rot="18911474">
              <a:off x="7092000" y="2205000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CDF523D6-4B65-62E5-0661-70B61E56FD48}"/>
                </a:ext>
              </a:extLst>
            </p:cNvPr>
            <p:cNvGrpSpPr/>
            <p:nvPr/>
          </p:nvGrpSpPr>
          <p:grpSpPr>
            <a:xfrm rot="16200000">
              <a:off x="3632400" y="3933000"/>
              <a:ext cx="2088000" cy="360000"/>
              <a:chOff x="4500000" y="3429000"/>
              <a:chExt cx="2088000" cy="360000"/>
            </a:xfrm>
          </p:grpSpPr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4A6F2994-7028-2252-3053-FA4E382376A6}"/>
                  </a:ext>
                </a:extLst>
              </p:cNvPr>
              <p:cNvSpPr/>
              <p:nvPr/>
            </p:nvSpPr>
            <p:spPr>
              <a:xfrm rot="2545044">
                <a:off x="4500000" y="3429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m</a:t>
                </a:r>
                <a:endParaRPr lang="zh-CN" altLang="en-US" dirty="0"/>
              </a:p>
            </p:txBody>
          </p:sp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B6556C3D-FE4C-5FA5-6709-76F03A98AB15}"/>
                  </a:ext>
                </a:extLst>
              </p:cNvPr>
              <p:cNvSpPr/>
              <p:nvPr/>
            </p:nvSpPr>
            <p:spPr>
              <a:xfrm rot="2545044">
                <a:off x="5364000" y="3429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i</a:t>
                </a:r>
                <a:endParaRPr lang="zh-CN" altLang="en-US" dirty="0"/>
              </a:p>
            </p:txBody>
          </p:sp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ADA04990-0835-9A88-30F8-DEF42DD3ACF8}"/>
                  </a:ext>
                </a:extLst>
              </p:cNvPr>
              <p:cNvSpPr/>
              <p:nvPr/>
            </p:nvSpPr>
            <p:spPr>
              <a:xfrm rot="2545044">
                <a:off x="6228000" y="3429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</p:grpSp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41B07300-A9E2-D849-B093-F7F347E1EE98}"/>
                </a:ext>
              </a:extLst>
            </p:cNvPr>
            <p:cNvGrpSpPr/>
            <p:nvPr/>
          </p:nvGrpSpPr>
          <p:grpSpPr>
            <a:xfrm rot="16200000">
              <a:off x="4492800" y="3933000"/>
              <a:ext cx="2088000" cy="360000"/>
              <a:chOff x="4500000" y="3429000"/>
              <a:chExt cx="2088000" cy="360000"/>
            </a:xfrm>
          </p:grpSpPr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DEE17AB9-7BE7-4247-5CDA-0F65F3AF0CE8}"/>
                  </a:ext>
                </a:extLst>
              </p:cNvPr>
              <p:cNvSpPr/>
              <p:nvPr/>
            </p:nvSpPr>
            <p:spPr>
              <a:xfrm rot="2545044">
                <a:off x="4500000" y="3429000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</a:t>
                </a:r>
                <a:endParaRPr lang="zh-CN" altLang="en-US" dirty="0"/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D25285A6-FCDD-2240-1B30-59771634DD43}"/>
                  </a:ext>
                </a:extLst>
              </p:cNvPr>
              <p:cNvSpPr/>
              <p:nvPr/>
            </p:nvSpPr>
            <p:spPr>
              <a:xfrm rot="2545044">
                <a:off x="5364000" y="3429000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j</a:t>
                </a:r>
                <a:endParaRPr lang="zh-CN" altLang="en-US" dirty="0"/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1C515A0F-9156-E34E-AAF6-E4B1B8220C97}"/>
                  </a:ext>
                </a:extLst>
              </p:cNvPr>
              <p:cNvSpPr/>
              <p:nvPr/>
            </p:nvSpPr>
            <p:spPr>
              <a:xfrm rot="2545044">
                <a:off x="6228000" y="3429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BA2EC70D-C417-4B5A-B21C-20CFD65DD3AA}"/>
                </a:ext>
              </a:extLst>
            </p:cNvPr>
            <p:cNvGrpSpPr/>
            <p:nvPr/>
          </p:nvGrpSpPr>
          <p:grpSpPr>
            <a:xfrm rot="16200000">
              <a:off x="5360400" y="3933000"/>
              <a:ext cx="2088000" cy="360000"/>
              <a:chOff x="4500000" y="3429000"/>
              <a:chExt cx="2088000" cy="360000"/>
            </a:xfrm>
          </p:grpSpPr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F7A8A916-28A3-C0D1-90AE-DE08302EE04A}"/>
                  </a:ext>
                </a:extLst>
              </p:cNvPr>
              <p:cNvSpPr/>
              <p:nvPr/>
            </p:nvSpPr>
            <p:spPr>
              <a:xfrm rot="2545044">
                <a:off x="4500000" y="3429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o</a:t>
                </a:r>
                <a:endParaRPr lang="zh-CN" altLang="en-US" dirty="0"/>
              </a:p>
            </p:txBody>
          </p: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A68CD742-10D4-0EB3-4568-74A6D3EA6DA9}"/>
                  </a:ext>
                </a:extLst>
              </p:cNvPr>
              <p:cNvSpPr/>
              <p:nvPr/>
            </p:nvSpPr>
            <p:spPr>
              <a:xfrm rot="2545044">
                <a:off x="5364000" y="3429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k</a:t>
                </a:r>
                <a:endParaRPr lang="zh-CN" altLang="en-US" dirty="0"/>
              </a:p>
            </p:txBody>
          </p:sp>
          <p:sp>
            <p:nvSpPr>
              <p:cNvPr id="160" name="椭圆 159">
                <a:extLst>
                  <a:ext uri="{FF2B5EF4-FFF2-40B4-BE49-F238E27FC236}">
                    <a16:creationId xmlns:a16="http://schemas.microsoft.com/office/drawing/2014/main" id="{32022225-FEED-2B30-1155-4A42FABBD2AD}"/>
                  </a:ext>
                </a:extLst>
              </p:cNvPr>
              <p:cNvSpPr/>
              <p:nvPr/>
            </p:nvSpPr>
            <p:spPr>
              <a:xfrm rot="2545044">
                <a:off x="6228000" y="3429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g</a:t>
                </a:r>
                <a:endParaRPr lang="zh-CN" altLang="en-US" dirty="0"/>
              </a:p>
            </p:txBody>
          </p:sp>
        </p:grp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4CBA0DFC-A927-3E2D-399E-2466ACA27264}"/>
                </a:ext>
              </a:extLst>
            </p:cNvPr>
            <p:cNvGrpSpPr/>
            <p:nvPr/>
          </p:nvGrpSpPr>
          <p:grpSpPr>
            <a:xfrm rot="16200000">
              <a:off x="6220800" y="3933000"/>
              <a:ext cx="2088000" cy="360000"/>
              <a:chOff x="4500000" y="3429000"/>
              <a:chExt cx="2088000" cy="360000"/>
            </a:xfrm>
          </p:grpSpPr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072BCDB3-2DED-BE24-0C99-3B1E75C66238}"/>
                  </a:ext>
                </a:extLst>
              </p:cNvPr>
              <p:cNvSpPr/>
              <p:nvPr/>
            </p:nvSpPr>
            <p:spPr>
              <a:xfrm rot="2545044">
                <a:off x="4500000" y="3429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p</a:t>
                </a:r>
                <a:endParaRPr lang="zh-CN" altLang="en-US" dirty="0">
                  <a:solidFill>
                    <a:srgbClr val="FF0000"/>
                  </a:solidFill>
                  <a:highlight>
                    <a:srgbClr val="FFFFFF"/>
                  </a:highlight>
                </a:endParaRPr>
              </a:p>
            </p:txBody>
          </p:sp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207F662E-CAA2-D5AD-7902-96509487C544}"/>
                  </a:ext>
                </a:extLst>
              </p:cNvPr>
              <p:cNvSpPr/>
              <p:nvPr/>
            </p:nvSpPr>
            <p:spPr>
              <a:xfrm rot="2545044">
                <a:off x="5364000" y="3429000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l</a:t>
                </a:r>
                <a:endParaRPr lang="zh-CN" altLang="en-US" dirty="0"/>
              </a:p>
            </p:txBody>
          </p: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BABAE3AF-F9AE-46C5-4F54-758A106E05D2}"/>
                  </a:ext>
                </a:extLst>
              </p:cNvPr>
              <p:cNvSpPr/>
              <p:nvPr/>
            </p:nvSpPr>
            <p:spPr>
              <a:xfrm rot="2545044">
                <a:off x="6228000" y="3429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</p:grpSp>
      </p:grp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B6D0BB99-FE7B-07BE-8F10-231E57071E9D}"/>
              </a:ext>
            </a:extLst>
          </p:cNvPr>
          <p:cNvCxnSpPr>
            <a:stCxn id="142" idx="3"/>
            <a:endCxn id="167" idx="7"/>
          </p:cNvCxnSpPr>
          <p:nvPr/>
        </p:nvCxnSpPr>
        <p:spPr>
          <a:xfrm flipH="1">
            <a:off x="6020033" y="1965931"/>
            <a:ext cx="363202" cy="34987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6E32CBCF-3BE5-5B03-5784-661B150AFD87}"/>
              </a:ext>
            </a:extLst>
          </p:cNvPr>
          <p:cNvCxnSpPr>
            <a:cxnSpLocks/>
            <a:stCxn id="142" idx="5"/>
            <a:endCxn id="143" idx="1"/>
          </p:cNvCxnSpPr>
          <p:nvPr/>
        </p:nvCxnSpPr>
        <p:spPr>
          <a:xfrm>
            <a:off x="6637793" y="1965931"/>
            <a:ext cx="358418" cy="35434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70840564-78DD-7BBE-0D12-C25050469C30}"/>
              </a:ext>
            </a:extLst>
          </p:cNvPr>
          <p:cNvCxnSpPr>
            <a:cxnSpLocks/>
            <a:stCxn id="167" idx="3"/>
            <a:endCxn id="166" idx="7"/>
          </p:cNvCxnSpPr>
          <p:nvPr/>
        </p:nvCxnSpPr>
        <p:spPr>
          <a:xfrm flipH="1">
            <a:off x="5411135" y="2582380"/>
            <a:ext cx="366958" cy="3463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5E2DA61F-D1D4-5121-FA4B-9022CFC10B38}"/>
              </a:ext>
            </a:extLst>
          </p:cNvPr>
          <p:cNvCxnSpPr>
            <a:cxnSpLocks/>
            <a:stCxn id="165" idx="7"/>
            <a:endCxn id="166" idx="3"/>
          </p:cNvCxnSpPr>
          <p:nvPr/>
        </p:nvCxnSpPr>
        <p:spPr>
          <a:xfrm flipV="1">
            <a:off x="4802237" y="3195356"/>
            <a:ext cx="366958" cy="3463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C4D9D778-8350-54DD-F016-997927760336}"/>
              </a:ext>
            </a:extLst>
          </p:cNvPr>
          <p:cNvCxnSpPr>
            <a:cxnSpLocks/>
            <a:stCxn id="164" idx="1"/>
            <a:endCxn id="167" idx="5"/>
          </p:cNvCxnSpPr>
          <p:nvPr/>
        </p:nvCxnSpPr>
        <p:spPr>
          <a:xfrm flipH="1" flipV="1">
            <a:off x="6032352" y="2570061"/>
            <a:ext cx="343844" cy="3644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660F3427-F800-44E6-EA7F-91F6C3C647B7}"/>
              </a:ext>
            </a:extLst>
          </p:cNvPr>
          <p:cNvCxnSpPr>
            <a:cxnSpLocks/>
            <a:stCxn id="164" idx="5"/>
            <a:endCxn id="160" idx="1"/>
          </p:cNvCxnSpPr>
          <p:nvPr/>
        </p:nvCxnSpPr>
        <p:spPr>
          <a:xfrm>
            <a:off x="6642774" y="3176421"/>
            <a:ext cx="348952" cy="36949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3965AFC1-5D9B-CE65-315F-B3283B818F4F}"/>
              </a:ext>
            </a:extLst>
          </p:cNvPr>
          <p:cNvCxnSpPr>
            <a:cxnSpLocks/>
            <a:stCxn id="160" idx="5"/>
            <a:endCxn id="156" idx="1"/>
          </p:cNvCxnSpPr>
          <p:nvPr/>
        </p:nvCxnSpPr>
        <p:spPr>
          <a:xfrm>
            <a:off x="7258304" y="3787856"/>
            <a:ext cx="343844" cy="36442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B41BAE4A-BFC8-0AA7-D190-70CF01E12AFA}"/>
              </a:ext>
            </a:extLst>
          </p:cNvPr>
          <p:cNvCxnSpPr>
            <a:cxnSpLocks/>
            <a:stCxn id="164" idx="3"/>
            <a:endCxn id="163" idx="7"/>
          </p:cNvCxnSpPr>
          <p:nvPr/>
        </p:nvCxnSpPr>
        <p:spPr>
          <a:xfrm flipH="1">
            <a:off x="6021557" y="3188740"/>
            <a:ext cx="366958" cy="3463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6FA4CD8D-4558-3D69-FD18-C26167D8800F}"/>
              </a:ext>
            </a:extLst>
          </p:cNvPr>
          <p:cNvCxnSpPr>
            <a:cxnSpLocks/>
            <a:stCxn id="166" idx="5"/>
            <a:endCxn id="163" idx="1"/>
          </p:cNvCxnSpPr>
          <p:nvPr/>
        </p:nvCxnSpPr>
        <p:spPr>
          <a:xfrm>
            <a:off x="5423454" y="3183037"/>
            <a:ext cx="343844" cy="3644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13FE742B-16C3-BF16-9307-8E888DC79707}"/>
              </a:ext>
            </a:extLst>
          </p:cNvPr>
          <p:cNvCxnSpPr>
            <a:cxnSpLocks/>
            <a:stCxn id="160" idx="3"/>
            <a:endCxn id="158" idx="7"/>
          </p:cNvCxnSpPr>
          <p:nvPr/>
        </p:nvCxnSpPr>
        <p:spPr>
          <a:xfrm flipH="1">
            <a:off x="6637087" y="3800175"/>
            <a:ext cx="366958" cy="3463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52293D1C-6FCD-CA44-CF66-725415B9A177}"/>
              </a:ext>
            </a:extLst>
          </p:cNvPr>
          <p:cNvCxnSpPr>
            <a:cxnSpLocks/>
            <a:stCxn id="156" idx="3"/>
            <a:endCxn id="155" idx="7"/>
          </p:cNvCxnSpPr>
          <p:nvPr/>
        </p:nvCxnSpPr>
        <p:spPr>
          <a:xfrm flipH="1">
            <a:off x="7247509" y="4406536"/>
            <a:ext cx="366958" cy="3463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5F6330B7-B207-AC94-FA03-943816446F39}"/>
              </a:ext>
            </a:extLst>
          </p:cNvPr>
          <p:cNvCxnSpPr>
            <a:cxnSpLocks/>
            <a:stCxn id="158" idx="5"/>
            <a:endCxn id="155" idx="1"/>
          </p:cNvCxnSpPr>
          <p:nvPr/>
        </p:nvCxnSpPr>
        <p:spPr>
          <a:xfrm>
            <a:off x="6649406" y="4400832"/>
            <a:ext cx="343844" cy="36442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444E6A71-DE29-BD7E-7DC7-02DFF94E4E76}"/>
              </a:ext>
            </a:extLst>
          </p:cNvPr>
          <p:cNvCxnSpPr>
            <a:cxnSpLocks/>
            <a:stCxn id="165" idx="5"/>
            <a:endCxn id="161" idx="1"/>
          </p:cNvCxnSpPr>
          <p:nvPr/>
        </p:nvCxnSpPr>
        <p:spPr>
          <a:xfrm>
            <a:off x="4814556" y="3796013"/>
            <a:ext cx="343844" cy="3644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箭头连接符 302">
            <a:extLst>
              <a:ext uri="{FF2B5EF4-FFF2-40B4-BE49-F238E27FC236}">
                <a16:creationId xmlns:a16="http://schemas.microsoft.com/office/drawing/2014/main" id="{F0F90C9E-60B3-C180-BC43-722F067218EA}"/>
              </a:ext>
            </a:extLst>
          </p:cNvPr>
          <p:cNvCxnSpPr>
            <a:cxnSpLocks/>
            <a:stCxn id="158" idx="3"/>
            <a:endCxn id="157" idx="7"/>
          </p:cNvCxnSpPr>
          <p:nvPr/>
        </p:nvCxnSpPr>
        <p:spPr>
          <a:xfrm flipH="1">
            <a:off x="6028189" y="4413151"/>
            <a:ext cx="366958" cy="3463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箭头连接符 305">
            <a:extLst>
              <a:ext uri="{FF2B5EF4-FFF2-40B4-BE49-F238E27FC236}">
                <a16:creationId xmlns:a16="http://schemas.microsoft.com/office/drawing/2014/main" id="{741ADBD6-D697-2F3D-9D40-1794CFE60A46}"/>
              </a:ext>
            </a:extLst>
          </p:cNvPr>
          <p:cNvCxnSpPr>
            <a:cxnSpLocks/>
            <a:stCxn id="157" idx="5"/>
            <a:endCxn id="153" idx="1"/>
          </p:cNvCxnSpPr>
          <p:nvPr/>
        </p:nvCxnSpPr>
        <p:spPr>
          <a:xfrm>
            <a:off x="6040508" y="5013808"/>
            <a:ext cx="343844" cy="36442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BA555DB-F01B-A442-331C-63AD82AE027C}"/>
              </a:ext>
            </a:extLst>
          </p:cNvPr>
          <p:cNvSpPr txBox="1"/>
          <p:nvPr/>
        </p:nvSpPr>
        <p:spPr>
          <a:xfrm>
            <a:off x="628742" y="1778710"/>
            <a:ext cx="2285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设置障碍的迷宫图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3B359B-2C24-8101-9423-B3D437EE087B}"/>
              </a:ext>
            </a:extLst>
          </p:cNvPr>
          <p:cNvSpPr txBox="1"/>
          <p:nvPr/>
        </p:nvSpPr>
        <p:spPr>
          <a:xfrm>
            <a:off x="1435381" y="2381177"/>
            <a:ext cx="463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黑色为障碍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EC0CD1-1092-6AB4-631C-67D2A29A0DCA}"/>
              </a:ext>
            </a:extLst>
          </p:cNvPr>
          <p:cNvSpPr txBox="1"/>
          <p:nvPr/>
        </p:nvSpPr>
        <p:spPr>
          <a:xfrm>
            <a:off x="628742" y="2436360"/>
            <a:ext cx="751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起点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3FD30A-915B-5125-2D7D-5A69711DC30E}"/>
              </a:ext>
            </a:extLst>
          </p:cNvPr>
          <p:cNvSpPr txBox="1"/>
          <p:nvPr/>
        </p:nvSpPr>
        <p:spPr>
          <a:xfrm>
            <a:off x="2524535" y="4592976"/>
            <a:ext cx="751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终点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05788D-C26F-156D-027D-DD5196061E8C}"/>
              </a:ext>
            </a:extLst>
          </p:cNvPr>
          <p:cNvSpPr txBox="1"/>
          <p:nvPr/>
        </p:nvSpPr>
        <p:spPr>
          <a:xfrm>
            <a:off x="6115474" y="1254871"/>
            <a:ext cx="2285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有向图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72A3CC7-17DC-83A6-7185-54C02645FEB8}"/>
              </a:ext>
            </a:extLst>
          </p:cNvPr>
          <p:cNvSpPr txBox="1"/>
          <p:nvPr/>
        </p:nvSpPr>
        <p:spPr>
          <a:xfrm>
            <a:off x="771068" y="5091672"/>
            <a:ext cx="4652386" cy="12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基于树或有向图的两种重要的搜索方法：</a:t>
            </a:r>
            <a:endParaRPr lang="en-US" altLang="zh-CN" b="0" i="0" dirty="0">
              <a:solidFill>
                <a:srgbClr val="4F4F4F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深度优先搜索</a:t>
            </a:r>
            <a:endParaRPr lang="en-US" altLang="zh-CN" b="1" dirty="0">
              <a:solidFill>
                <a:srgbClr val="FF0000"/>
              </a:solidFill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zh-CN" altLang="en-US" b="1" i="0" dirty="0">
                <a:solidFill>
                  <a:srgbClr val="FF0000"/>
                </a:solidFill>
                <a:effectLst/>
                <a:latin typeface="-apple-system"/>
              </a:rPr>
              <a:t>广度优先搜索</a:t>
            </a:r>
            <a:endParaRPr lang="en-US" altLang="zh-CN" b="1" i="0" dirty="0">
              <a:solidFill>
                <a:srgbClr val="FF0000"/>
              </a:solidFill>
              <a:effectLst/>
              <a:latin typeface="-apple-system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6AE7F7-B5CA-C181-63C3-B077B67FCF1F}"/>
              </a:ext>
            </a:extLst>
          </p:cNvPr>
          <p:cNvSpPr txBox="1"/>
          <p:nvPr/>
        </p:nvSpPr>
        <p:spPr>
          <a:xfrm>
            <a:off x="6746729" y="1521860"/>
            <a:ext cx="751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起点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256DE21-F3F1-5776-34E0-22A69C5A3140}"/>
              </a:ext>
            </a:extLst>
          </p:cNvPr>
          <p:cNvSpPr txBox="1"/>
          <p:nvPr/>
        </p:nvSpPr>
        <p:spPr>
          <a:xfrm>
            <a:off x="6678484" y="5385916"/>
            <a:ext cx="751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终点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矩形 11">
            <a:extLst>
              <a:ext uri="{FF2B5EF4-FFF2-40B4-BE49-F238E27FC236}">
                <a16:creationId xmlns:a16="http://schemas.microsoft.com/office/drawing/2014/main" id="{3EF3E784-FED6-9279-5EDB-5CF229287EE6}"/>
              </a:ext>
            </a:extLst>
          </p:cNvPr>
          <p:cNvSpPr/>
          <p:nvPr/>
        </p:nvSpPr>
        <p:spPr>
          <a:xfrm>
            <a:off x="902578" y="207328"/>
            <a:ext cx="487024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迷宫问题</a:t>
            </a: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--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解决思路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400" b="1" i="0" dirty="0">
                <a:solidFill>
                  <a:srgbClr val="FF0000"/>
                </a:solidFill>
                <a:effectLst/>
                <a:latin typeface="-apple-system"/>
              </a:rPr>
              <a:t>树或有向图</a:t>
            </a:r>
            <a:endParaRPr lang="zh-CN" altLang="en-US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5" name="矩形 11">
            <a:extLst>
              <a:ext uri="{FF2B5EF4-FFF2-40B4-BE49-F238E27FC236}">
                <a16:creationId xmlns:a16="http://schemas.microsoft.com/office/drawing/2014/main" id="{57D6770C-ECA6-F26A-8887-64A9ECFEAD0E}"/>
              </a:ext>
            </a:extLst>
          </p:cNvPr>
          <p:cNvSpPr/>
          <p:nvPr/>
        </p:nvSpPr>
        <p:spPr>
          <a:xfrm>
            <a:off x="3041258" y="5760683"/>
            <a:ext cx="1319592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递归算法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7054215" y="661912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lvl="1" indent="-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9200" lvl="2" indent="-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8800" lvl="3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8400" lvl="4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>
                <a:solidFill>
                  <a:srgbClr val="898989"/>
                </a:solidFill>
                <a:latin typeface="黑体-简" panose="02000000000000000000" charset="-122"/>
                <a:ea typeface="黑体-简" panose="02000000000000000000" charset="-122"/>
              </a:rPr>
              <a:t>15</a:t>
            </a:fld>
            <a:endParaRPr lang="en-US" altLang="en-US" sz="1200" dirty="0">
              <a:solidFill>
                <a:srgbClr val="898989"/>
              </a:solidFill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29" name="矩形 11"/>
          <p:cNvSpPr/>
          <p:nvPr/>
        </p:nvSpPr>
        <p:spPr>
          <a:xfrm>
            <a:off x="5102767" y="245543"/>
            <a:ext cx="2359941" cy="338554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16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深度优先搜索算法</a:t>
            </a:r>
            <a:r>
              <a:rPr lang="en-US" altLang="zh-CN" sz="16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(DFS)</a:t>
            </a:r>
            <a:endParaRPr lang="zh-CN" altLang="en-US" sz="16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3" name="矩形 11">
            <a:extLst>
              <a:ext uri="{FF2B5EF4-FFF2-40B4-BE49-F238E27FC236}">
                <a16:creationId xmlns:a16="http://schemas.microsoft.com/office/drawing/2014/main" id="{9BD515FF-2F0A-B342-504A-8E483AE03AFE}"/>
              </a:ext>
            </a:extLst>
          </p:cNvPr>
          <p:cNvSpPr/>
          <p:nvPr/>
        </p:nvSpPr>
        <p:spPr>
          <a:xfrm>
            <a:off x="296336" y="1125000"/>
            <a:ext cx="4707664" cy="549381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深度优先搜索是指从一个结点开始尽可能深入到图的每个分支中，直到找到目标或者无法继续深入为止。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374151"/>
                </a:solidFill>
                <a:latin typeface="宋体" panose="02010600030101010101" pitchFamily="2" charset="-122"/>
              </a:rPr>
              <a:t>具体过程如下：</a:t>
            </a:r>
            <a:endParaRPr lang="en-US" altLang="zh-CN" dirty="0">
              <a:solidFill>
                <a:srgbClr val="374151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从图的一个结点开始遍历。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若当前结点有未访问过的相邻结点，则选择其中一个结点，继续深入遍历。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若当前结点没有未访问过的相邻结点，则返回到上一个结点，并在该结点的其他未访问过的相邻结点中选择一个继续遍历。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重复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2-3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步骤，直到遍历完所有结点或找到目标结点。</a:t>
            </a:r>
            <a:endParaRPr lang="en-US" altLang="zh-CN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</p:txBody>
      </p:sp>
      <p:pic>
        <p:nvPicPr>
          <p:cNvPr id="2052" name="Picture 4" descr="图片">
            <a:extLst>
              <a:ext uri="{FF2B5EF4-FFF2-40B4-BE49-F238E27FC236}">
                <a16:creationId xmlns:a16="http://schemas.microsoft.com/office/drawing/2014/main" id="{1BDF62EC-3AD8-C381-F737-DDF28F4AE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237" y="1087660"/>
            <a:ext cx="4058512" cy="358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90D9C12-D710-8E27-F318-2F1B2BFD174E}"/>
              </a:ext>
            </a:extLst>
          </p:cNvPr>
          <p:cNvSpPr txBox="1"/>
          <p:nvPr/>
        </p:nvSpPr>
        <p:spPr>
          <a:xfrm>
            <a:off x="4456145" y="755668"/>
            <a:ext cx="751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起点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DEB22B-6ED6-74DE-E870-9F4041B77020}"/>
              </a:ext>
            </a:extLst>
          </p:cNvPr>
          <p:cNvSpPr txBox="1"/>
          <p:nvPr/>
        </p:nvSpPr>
        <p:spPr>
          <a:xfrm flipH="1">
            <a:off x="8082915" y="4649015"/>
            <a:ext cx="89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终点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11">
            <a:extLst>
              <a:ext uri="{FF2B5EF4-FFF2-40B4-BE49-F238E27FC236}">
                <a16:creationId xmlns:a16="http://schemas.microsoft.com/office/drawing/2014/main" id="{1D3FBA91-D6CE-AAF5-6444-0898CBAFA8AE}"/>
              </a:ext>
            </a:extLst>
          </p:cNvPr>
          <p:cNvSpPr/>
          <p:nvPr/>
        </p:nvSpPr>
        <p:spPr>
          <a:xfrm>
            <a:off x="902578" y="207328"/>
            <a:ext cx="4200189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迷宫问题</a:t>
            </a:r>
            <a:r>
              <a:rPr lang="en-US" altLang="zh-CN" sz="20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--</a:t>
            </a:r>
            <a:r>
              <a:rPr lang="zh-CN" altLang="en-US" sz="2000" b="1" dirty="0">
                <a:solidFill>
                  <a:srgbClr val="000000"/>
                </a:solidFill>
                <a:ea typeface="宋体" panose="02010600030101010101" pitchFamily="2" charset="-122"/>
              </a:rPr>
              <a:t>解决思路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000" b="1" i="0" dirty="0">
                <a:solidFill>
                  <a:srgbClr val="FF0000"/>
                </a:solidFill>
                <a:effectLst/>
                <a:latin typeface="-apple-system"/>
              </a:rPr>
              <a:t>树或有向图</a:t>
            </a:r>
            <a:endParaRPr lang="zh-CN" altLang="en-US" sz="20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5495979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8"/>
          <p:cNvSpPr/>
          <p:nvPr/>
        </p:nvSpPr>
        <p:spPr>
          <a:xfrm>
            <a:off x="188595" y="143732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7054215" y="661912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lvl="1" indent="-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9200" lvl="2" indent="-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8800" lvl="3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8400" lvl="4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>
                <a:solidFill>
                  <a:srgbClr val="898989"/>
                </a:solidFill>
                <a:latin typeface="黑体-简" panose="02000000000000000000" charset="-122"/>
                <a:ea typeface="黑体-简" panose="02000000000000000000" charset="-122"/>
              </a:rPr>
              <a:t>16</a:t>
            </a:fld>
            <a:endParaRPr lang="en-US" altLang="en-US" sz="1200" dirty="0">
              <a:solidFill>
                <a:srgbClr val="898989"/>
              </a:solidFill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29" name="矩形 11"/>
          <p:cNvSpPr/>
          <p:nvPr/>
        </p:nvSpPr>
        <p:spPr>
          <a:xfrm>
            <a:off x="5076000" y="189000"/>
            <a:ext cx="2454518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深度优先搜索算法</a:t>
            </a:r>
          </a:p>
        </p:txBody>
      </p:sp>
      <p:sp>
        <p:nvSpPr>
          <p:cNvPr id="4" name="矩形 11">
            <a:extLst>
              <a:ext uri="{FF2B5EF4-FFF2-40B4-BE49-F238E27FC236}">
                <a16:creationId xmlns:a16="http://schemas.microsoft.com/office/drawing/2014/main" id="{3D87FE56-E073-C3A8-F95C-7820A06AE5D7}"/>
              </a:ext>
            </a:extLst>
          </p:cNvPr>
          <p:cNvSpPr/>
          <p:nvPr/>
        </p:nvSpPr>
        <p:spPr>
          <a:xfrm>
            <a:off x="251996" y="1260555"/>
            <a:ext cx="5976003" cy="419986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i="0" dirty="0">
                <a:solidFill>
                  <a:srgbClr val="4F4F4F"/>
                </a:solidFill>
                <a:effectLst/>
                <a:highlight>
                  <a:srgbClr val="FFFF00"/>
                </a:highlight>
                <a:latin typeface="-apple-system"/>
              </a:rPr>
              <a:t>深度优先搜索解决此迷宫问题：</a:t>
            </a:r>
            <a:endParaRPr lang="en-US" altLang="zh-CN" i="0" dirty="0">
              <a:solidFill>
                <a:srgbClr val="4F4F4F"/>
              </a:solidFill>
              <a:effectLst/>
              <a:highlight>
                <a:srgbClr val="FFFF00"/>
              </a:highlight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zh-CN" altLang="en-US" i="0" dirty="0">
                <a:solidFill>
                  <a:srgbClr val="4F4F4F"/>
                </a:solidFill>
                <a:effectLst/>
                <a:latin typeface="-apple-system"/>
              </a:rPr>
              <a:t>无论是递归还是非递归深度优先搜索都运用到了</a:t>
            </a:r>
            <a:r>
              <a:rPr lang="zh-CN" altLang="en-US" i="0" dirty="0">
                <a:solidFill>
                  <a:srgbClr val="4F4F4F"/>
                </a:solidFill>
                <a:effectLst/>
                <a:highlight>
                  <a:srgbClr val="FFFF00"/>
                </a:highlight>
                <a:latin typeface="-apple-system"/>
              </a:rPr>
              <a:t>栈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-apple-system"/>
              </a:rPr>
              <a:t>：</a:t>
            </a:r>
            <a:endParaRPr lang="en-US" altLang="zh-CN" dirty="0">
              <a:solidFill>
                <a:srgbClr val="4F4F4F"/>
              </a:solidFill>
              <a:latin typeface="-apple-system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创建一个空栈，并将起点压入栈中。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当栈不为空时，判断栈顶元素，如果该元素为终点，则搜索结束，否则将其</a:t>
            </a:r>
            <a:r>
              <a:rPr lang="zh-CN" altLang="en-US" b="1" i="0" dirty="0">
                <a:solidFill>
                  <a:schemeClr val="accent1"/>
                </a:solidFill>
                <a:effectLst/>
                <a:latin typeface="Söhne"/>
              </a:rPr>
              <a:t>标记为已访问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检查当前结点的相邻结点是否可行（未被访问且不是障碍物），如果</a:t>
            </a:r>
            <a:r>
              <a:rPr lang="zh-CN" altLang="en-US" b="1" i="0" dirty="0">
                <a:solidFill>
                  <a:schemeClr val="accent1"/>
                </a:solidFill>
                <a:effectLst/>
                <a:latin typeface="Söhne"/>
              </a:rPr>
              <a:t>可行则将其压入栈中；若不可行则将该结点出栈</a:t>
            </a:r>
            <a:r>
              <a:rPr lang="zh-CN" altLang="en-US" b="0" i="0" dirty="0">
                <a:solidFill>
                  <a:schemeClr val="accent1"/>
                </a:solidFill>
                <a:effectLst/>
                <a:latin typeface="Söhne"/>
              </a:rPr>
              <a:t>。</a:t>
            </a:r>
            <a:endParaRPr lang="en-US" altLang="zh-CN" b="0" i="0" dirty="0">
              <a:solidFill>
                <a:schemeClr val="accent1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重复步骤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2-3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，直到找到终点或栈为空。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如果栈为空且未找到终点，则无解。</a:t>
            </a:r>
          </a:p>
        </p:txBody>
      </p:sp>
      <p:graphicFrame>
        <p:nvGraphicFramePr>
          <p:cNvPr id="3" name="表格 17">
            <a:extLst>
              <a:ext uri="{FF2B5EF4-FFF2-40B4-BE49-F238E27FC236}">
                <a16:creationId xmlns:a16="http://schemas.microsoft.com/office/drawing/2014/main" id="{444DFA3C-6C47-1045-FA7F-4A5D677081E2}"/>
              </a:ext>
            </a:extLst>
          </p:cNvPr>
          <p:cNvGraphicFramePr>
            <a:graphicFrameLocks noGrp="1"/>
          </p:cNvGraphicFramePr>
          <p:nvPr/>
        </p:nvGraphicFramePr>
        <p:xfrm>
          <a:off x="6444000" y="1376217"/>
          <a:ext cx="1800000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3090837752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98348378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48061321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328131705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3152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63814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j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09378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246543"/>
                  </a:ext>
                </a:extLst>
              </a:tr>
            </a:tbl>
          </a:graphicData>
        </a:graphic>
      </p:graphicFrame>
      <p:sp>
        <p:nvSpPr>
          <p:cNvPr id="6" name="矩形 11">
            <a:extLst>
              <a:ext uri="{FF2B5EF4-FFF2-40B4-BE49-F238E27FC236}">
                <a16:creationId xmlns:a16="http://schemas.microsoft.com/office/drawing/2014/main" id="{39CA07AD-815F-F59E-6C2A-28428F26E2B7}"/>
              </a:ext>
            </a:extLst>
          </p:cNvPr>
          <p:cNvSpPr/>
          <p:nvPr/>
        </p:nvSpPr>
        <p:spPr>
          <a:xfrm>
            <a:off x="902578" y="207328"/>
            <a:ext cx="4200189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迷宫问题</a:t>
            </a:r>
            <a:r>
              <a:rPr lang="en-US" altLang="zh-CN" sz="20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--</a:t>
            </a:r>
            <a:r>
              <a:rPr lang="zh-CN" altLang="en-US" sz="2000" b="1" dirty="0">
                <a:solidFill>
                  <a:srgbClr val="000000"/>
                </a:solidFill>
                <a:ea typeface="宋体" panose="02010600030101010101" pitchFamily="2" charset="-122"/>
              </a:rPr>
              <a:t>解决思路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000" b="1" i="0" dirty="0">
                <a:solidFill>
                  <a:srgbClr val="FF0000"/>
                </a:solidFill>
                <a:effectLst/>
                <a:latin typeface="-apple-system"/>
              </a:rPr>
              <a:t>树或有向图</a:t>
            </a:r>
            <a:endParaRPr lang="zh-CN" altLang="en-US" sz="20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2822354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8"/>
          <p:cNvSpPr/>
          <p:nvPr/>
        </p:nvSpPr>
        <p:spPr>
          <a:xfrm>
            <a:off x="188595" y="143732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7054215" y="661912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lvl="1" indent="-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9200" lvl="2" indent="-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8800" lvl="3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8400" lvl="4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>
                <a:solidFill>
                  <a:srgbClr val="898989"/>
                </a:solidFill>
                <a:latin typeface="黑体-简" panose="02000000000000000000" charset="-122"/>
                <a:ea typeface="黑体-简" panose="02000000000000000000" charset="-122"/>
              </a:rPr>
              <a:t>17</a:t>
            </a:fld>
            <a:endParaRPr lang="en-US" altLang="en-US" sz="1200" dirty="0">
              <a:solidFill>
                <a:srgbClr val="898989"/>
              </a:solidFill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4" name="矩形 11">
            <a:extLst>
              <a:ext uri="{FF2B5EF4-FFF2-40B4-BE49-F238E27FC236}">
                <a16:creationId xmlns:a16="http://schemas.microsoft.com/office/drawing/2014/main" id="{3D87FE56-E073-C3A8-F95C-7820A06AE5D7}"/>
              </a:ext>
            </a:extLst>
          </p:cNvPr>
          <p:cNvSpPr/>
          <p:nvPr/>
        </p:nvSpPr>
        <p:spPr>
          <a:xfrm>
            <a:off x="188595" y="981000"/>
            <a:ext cx="8784004" cy="596342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//</a:t>
            </a:r>
            <a:r>
              <a:rPr lang="zh-CN" altLang="en-US" sz="1600" i="0" dirty="0">
                <a:solidFill>
                  <a:srgbClr val="4F4F4F"/>
                </a:solidFill>
                <a:effectLst/>
                <a:highlight>
                  <a:srgbClr val="FFFF00"/>
                </a:highlight>
                <a:latin typeface="-apple-system"/>
              </a:rPr>
              <a:t>深度优先搜索</a:t>
            </a:r>
            <a:endParaRPr lang="en-US" altLang="zh-CN" sz="1600" i="0" dirty="0">
              <a:solidFill>
                <a:srgbClr val="4F4F4F"/>
              </a:solidFill>
              <a:effectLst/>
              <a:highlight>
                <a:srgbClr val="FFFF00"/>
              </a:highlight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void DFS(int </a:t>
            </a:r>
            <a:r>
              <a:rPr lang="en-US" altLang="zh-CN" sz="1600" i="0" dirty="0" err="1">
                <a:solidFill>
                  <a:srgbClr val="4F4F4F"/>
                </a:solidFill>
                <a:effectLst/>
                <a:latin typeface="-apple-system"/>
              </a:rPr>
              <a:t>k,int</a:t>
            </a: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 </a:t>
            </a:r>
            <a:r>
              <a:rPr lang="en-US" altLang="zh-CN" sz="1600" i="0" dirty="0" err="1">
                <a:solidFill>
                  <a:srgbClr val="4F4F4F"/>
                </a:solidFill>
                <a:effectLst/>
                <a:latin typeface="-apple-system"/>
              </a:rPr>
              <a:t>inx,int</a:t>
            </a: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 </a:t>
            </a:r>
            <a:r>
              <a:rPr lang="en-US" altLang="zh-CN" sz="1600" i="0" dirty="0" err="1">
                <a:solidFill>
                  <a:srgbClr val="4F4F4F"/>
                </a:solidFill>
                <a:effectLst/>
                <a:latin typeface="-apple-system"/>
              </a:rPr>
              <a:t>iny,int</a:t>
            </a: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 </a:t>
            </a:r>
            <a:r>
              <a:rPr lang="en-US" altLang="zh-CN" sz="1600" i="0" dirty="0" err="1">
                <a:solidFill>
                  <a:srgbClr val="4F4F4F"/>
                </a:solidFill>
                <a:effectLst/>
                <a:latin typeface="-apple-system"/>
              </a:rPr>
              <a:t>outx,int</a:t>
            </a: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 </a:t>
            </a:r>
            <a:r>
              <a:rPr lang="en-US" altLang="zh-CN" sz="1600" i="0" dirty="0" err="1">
                <a:solidFill>
                  <a:srgbClr val="4F4F4F"/>
                </a:solidFill>
                <a:effectLst/>
                <a:latin typeface="-apple-system"/>
              </a:rPr>
              <a:t>outy</a:t>
            </a: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) {</a:t>
            </a:r>
          </a:p>
          <a:p>
            <a:pPr algn="l">
              <a:lnSpc>
                <a:spcPct val="150000"/>
              </a:lnSpc>
            </a:pP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	/*k</a:t>
            </a:r>
            <a:r>
              <a:rPr lang="zh-CN" altLang="en-US" sz="1600" i="0" dirty="0">
                <a:solidFill>
                  <a:srgbClr val="4F4F4F"/>
                </a:solidFill>
                <a:effectLst/>
                <a:latin typeface="-apple-system"/>
              </a:rPr>
              <a:t>表示当前走到第几步，</a:t>
            </a: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x</a:t>
            </a:r>
            <a:r>
              <a:rPr lang="zh-CN" altLang="en-US" sz="1600" i="0" dirty="0">
                <a:solidFill>
                  <a:srgbClr val="4F4F4F"/>
                </a:solidFill>
                <a:effectLst/>
                <a:latin typeface="-apple-system"/>
              </a:rPr>
              <a:t>，</a:t>
            </a: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y</a:t>
            </a:r>
            <a:r>
              <a:rPr lang="zh-CN" altLang="en-US" sz="1600" i="0" dirty="0">
                <a:solidFill>
                  <a:srgbClr val="4F4F4F"/>
                </a:solidFill>
                <a:effectLst/>
                <a:latin typeface="-apple-system"/>
              </a:rPr>
              <a:t>表示当前的位置*</a:t>
            </a: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/solution[k].x = </a:t>
            </a:r>
            <a:r>
              <a:rPr lang="en-US" altLang="zh-CN" sz="1600" i="0" dirty="0" err="1">
                <a:solidFill>
                  <a:srgbClr val="4F4F4F"/>
                </a:solidFill>
                <a:effectLst/>
                <a:latin typeface="-apple-system"/>
              </a:rPr>
              <a:t>inx</a:t>
            </a: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	solution[k].y = </a:t>
            </a:r>
            <a:r>
              <a:rPr lang="en-US" altLang="zh-CN" sz="1600" i="0" dirty="0" err="1">
                <a:solidFill>
                  <a:srgbClr val="4F4F4F"/>
                </a:solidFill>
                <a:effectLst/>
                <a:latin typeface="-apple-system"/>
              </a:rPr>
              <a:t>iny</a:t>
            </a: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	vis[</a:t>
            </a:r>
            <a:r>
              <a:rPr lang="en-US" altLang="zh-CN" sz="1600" i="0" dirty="0" err="1">
                <a:solidFill>
                  <a:srgbClr val="4F4F4F"/>
                </a:solidFill>
                <a:effectLst/>
                <a:latin typeface="-apple-system"/>
              </a:rPr>
              <a:t>inx</a:t>
            </a: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][</a:t>
            </a:r>
            <a:r>
              <a:rPr lang="en-US" altLang="zh-CN" sz="1600" i="0" dirty="0" err="1">
                <a:solidFill>
                  <a:srgbClr val="4F4F4F"/>
                </a:solidFill>
                <a:effectLst/>
                <a:latin typeface="-apple-system"/>
              </a:rPr>
              <a:t>iny</a:t>
            </a: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]=1;</a:t>
            </a:r>
          </a:p>
          <a:p>
            <a:pPr algn="l">
              <a:lnSpc>
                <a:spcPct val="150000"/>
              </a:lnSpc>
            </a:pP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    if(</a:t>
            </a:r>
            <a:r>
              <a:rPr lang="en-US" altLang="zh-CN" sz="1600" i="0" dirty="0" err="1">
                <a:solidFill>
                  <a:srgbClr val="4F4F4F"/>
                </a:solidFill>
                <a:effectLst/>
                <a:latin typeface="-apple-system"/>
              </a:rPr>
              <a:t>inx</a:t>
            </a: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==</a:t>
            </a:r>
            <a:r>
              <a:rPr lang="en-US" altLang="zh-CN" sz="1600" i="0" dirty="0" err="1">
                <a:solidFill>
                  <a:srgbClr val="4F4F4F"/>
                </a:solidFill>
                <a:effectLst/>
                <a:latin typeface="-apple-system"/>
              </a:rPr>
              <a:t>outx</a:t>
            </a: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&amp;&amp;</a:t>
            </a:r>
            <a:r>
              <a:rPr lang="en-US" altLang="zh-CN" sz="1600" i="0" dirty="0" err="1">
                <a:solidFill>
                  <a:srgbClr val="4F4F4F"/>
                </a:solidFill>
                <a:effectLst/>
                <a:latin typeface="-apple-system"/>
              </a:rPr>
              <a:t>iny</a:t>
            </a: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==</a:t>
            </a:r>
            <a:r>
              <a:rPr lang="en-US" altLang="zh-CN" sz="1600" i="0" dirty="0" err="1">
                <a:solidFill>
                  <a:srgbClr val="4F4F4F"/>
                </a:solidFill>
                <a:effectLst/>
                <a:latin typeface="-apple-system"/>
              </a:rPr>
              <a:t>outy</a:t>
            </a: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) Output(k);//</a:t>
            </a:r>
            <a:r>
              <a:rPr lang="zh-CN" altLang="en-US" sz="1600" i="0" dirty="0">
                <a:solidFill>
                  <a:srgbClr val="4F4F4F"/>
                </a:solidFill>
                <a:effectLst/>
                <a:latin typeface="-apple-system"/>
              </a:rPr>
              <a:t>如果到了终点就输出此方案</a:t>
            </a:r>
          </a:p>
          <a:p>
            <a:pPr algn="l">
              <a:lnSpc>
                <a:spcPct val="150000"/>
              </a:lnSpc>
            </a:pPr>
            <a:r>
              <a:rPr lang="zh-CN" altLang="en-US" sz="1600" i="0" dirty="0">
                <a:solidFill>
                  <a:srgbClr val="4F4F4F"/>
                </a:solidFill>
                <a:effectLst/>
                <a:latin typeface="-apple-system"/>
              </a:rPr>
              <a:t>    </a:t>
            </a: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else</a:t>
            </a:r>
          </a:p>
          <a:p>
            <a:pPr algn="l">
              <a:lnSpc>
                <a:spcPct val="150000"/>
              </a:lnSpc>
            </a:pP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    for(int </a:t>
            </a:r>
            <a:r>
              <a:rPr lang="en-US" altLang="zh-CN" sz="1600" i="0" dirty="0" err="1">
                <a:solidFill>
                  <a:srgbClr val="4F4F4F"/>
                </a:solidFill>
                <a:effectLst/>
                <a:latin typeface="-apple-system"/>
              </a:rPr>
              <a:t>i</a:t>
            </a: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=0;i&lt;4;++</a:t>
            </a:r>
            <a:r>
              <a:rPr lang="en-US" altLang="zh-CN" sz="1600" i="0" dirty="0" err="1">
                <a:solidFill>
                  <a:srgbClr val="4F4F4F"/>
                </a:solidFill>
                <a:effectLst/>
                <a:latin typeface="-apple-system"/>
              </a:rPr>
              <a:t>i</a:t>
            </a: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)//</a:t>
            </a:r>
            <a:r>
              <a:rPr lang="zh-CN" altLang="en-US" sz="1600" i="0" dirty="0">
                <a:solidFill>
                  <a:srgbClr val="4F4F4F"/>
                </a:solidFill>
                <a:effectLst/>
                <a:latin typeface="-apple-system"/>
              </a:rPr>
              <a:t>四个方向遍历</a:t>
            </a: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(</a:t>
            </a:r>
            <a:r>
              <a:rPr lang="zh-CN" altLang="en-US" sz="1600" i="0" dirty="0">
                <a:solidFill>
                  <a:srgbClr val="4F4F4F"/>
                </a:solidFill>
                <a:effectLst/>
                <a:latin typeface="-apple-system"/>
              </a:rPr>
              <a:t>下上右左</a:t>
            </a: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){</a:t>
            </a:r>
          </a:p>
          <a:p>
            <a:pPr algn="l">
              <a:lnSpc>
                <a:spcPct val="150000"/>
              </a:lnSpc>
            </a:pP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        int u=</a:t>
            </a:r>
            <a:r>
              <a:rPr lang="en-US" altLang="zh-CN" sz="1600" i="0" dirty="0" err="1">
                <a:solidFill>
                  <a:srgbClr val="4F4F4F"/>
                </a:solidFill>
                <a:effectLst/>
                <a:latin typeface="-apple-system"/>
              </a:rPr>
              <a:t>inx+dir</a:t>
            </a: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[</a:t>
            </a:r>
            <a:r>
              <a:rPr lang="en-US" altLang="zh-CN" sz="1600" i="0" dirty="0" err="1">
                <a:solidFill>
                  <a:srgbClr val="4F4F4F"/>
                </a:solidFill>
                <a:effectLst/>
                <a:latin typeface="-apple-system"/>
              </a:rPr>
              <a:t>i</a:t>
            </a: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][0],v=</a:t>
            </a:r>
            <a:r>
              <a:rPr lang="en-US" altLang="zh-CN" sz="1600" i="0" dirty="0" err="1">
                <a:solidFill>
                  <a:srgbClr val="4F4F4F"/>
                </a:solidFill>
                <a:effectLst/>
                <a:latin typeface="-apple-system"/>
              </a:rPr>
              <a:t>iny+dir</a:t>
            </a: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[</a:t>
            </a:r>
            <a:r>
              <a:rPr lang="en-US" altLang="zh-CN" sz="1600" i="0" dirty="0" err="1">
                <a:solidFill>
                  <a:srgbClr val="4F4F4F"/>
                </a:solidFill>
                <a:effectLst/>
                <a:latin typeface="-apple-system"/>
              </a:rPr>
              <a:t>i</a:t>
            </a: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][1];</a:t>
            </a:r>
          </a:p>
          <a:p>
            <a:pPr algn="l">
              <a:lnSpc>
                <a:spcPct val="150000"/>
              </a:lnSpc>
            </a:pP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		</a:t>
            </a:r>
            <a:r>
              <a:rPr lang="en-US" altLang="zh-CN" sz="1600" i="0" dirty="0" err="1">
                <a:solidFill>
                  <a:srgbClr val="4F4F4F"/>
                </a:solidFill>
                <a:effectLst/>
                <a:latin typeface="-apple-system"/>
              </a:rPr>
              <a:t>SElemType</a:t>
            </a: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 temp = {u, v};</a:t>
            </a:r>
          </a:p>
          <a:p>
            <a:pPr algn="l">
              <a:lnSpc>
                <a:spcPct val="150000"/>
              </a:lnSpc>
            </a:pP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        if(!Check(temp)) continue;</a:t>
            </a:r>
          </a:p>
          <a:p>
            <a:pPr algn="l">
              <a:lnSpc>
                <a:spcPct val="150000"/>
              </a:lnSpc>
            </a:pP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        DFS(k+1,u,v,outx,outy);</a:t>
            </a:r>
          </a:p>
          <a:p>
            <a:pPr algn="l">
              <a:lnSpc>
                <a:spcPct val="150000"/>
              </a:lnSpc>
            </a:pP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    }</a:t>
            </a:r>
          </a:p>
          <a:p>
            <a:pPr algn="l">
              <a:lnSpc>
                <a:spcPct val="150000"/>
              </a:lnSpc>
            </a:pP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    vis[</a:t>
            </a:r>
            <a:r>
              <a:rPr lang="en-US" altLang="zh-CN" sz="1600" i="0" dirty="0" err="1">
                <a:solidFill>
                  <a:srgbClr val="4F4F4F"/>
                </a:solidFill>
                <a:effectLst/>
                <a:latin typeface="-apple-system"/>
              </a:rPr>
              <a:t>inx</a:t>
            </a: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][</a:t>
            </a:r>
            <a:r>
              <a:rPr lang="en-US" altLang="zh-CN" sz="1600" i="0" dirty="0" err="1">
                <a:solidFill>
                  <a:srgbClr val="4F4F4F"/>
                </a:solidFill>
                <a:effectLst/>
                <a:latin typeface="-apple-system"/>
              </a:rPr>
              <a:t>iny</a:t>
            </a: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]=0;//</a:t>
            </a:r>
            <a:r>
              <a:rPr lang="zh-CN" altLang="en-US" sz="1600" i="0" dirty="0">
                <a:solidFill>
                  <a:srgbClr val="4F4F4F"/>
                </a:solidFill>
                <a:effectLst/>
                <a:latin typeface="-apple-system"/>
              </a:rPr>
              <a:t>回溯，</a:t>
            </a: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vis</a:t>
            </a:r>
            <a:r>
              <a:rPr lang="zh-CN" altLang="en-US" sz="1600" i="0" dirty="0">
                <a:solidFill>
                  <a:srgbClr val="4F4F4F"/>
                </a:solidFill>
                <a:effectLst/>
                <a:latin typeface="-apple-system"/>
              </a:rPr>
              <a:t>信息清零</a:t>
            </a:r>
          </a:p>
          <a:p>
            <a:pPr algn="l">
              <a:lnSpc>
                <a:spcPct val="150000"/>
              </a:lnSpc>
            </a:pP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3" name="矩形 11">
            <a:extLst>
              <a:ext uri="{FF2B5EF4-FFF2-40B4-BE49-F238E27FC236}">
                <a16:creationId xmlns:a16="http://schemas.microsoft.com/office/drawing/2014/main" id="{1F25EDAC-3DF5-3376-BA4C-6E056B476182}"/>
              </a:ext>
            </a:extLst>
          </p:cNvPr>
          <p:cNvSpPr/>
          <p:nvPr/>
        </p:nvSpPr>
        <p:spPr>
          <a:xfrm>
            <a:off x="5076000" y="189000"/>
            <a:ext cx="2454518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深度优先搜索算法</a:t>
            </a:r>
          </a:p>
        </p:txBody>
      </p:sp>
      <p:sp>
        <p:nvSpPr>
          <p:cNvPr id="5" name="矩形 11">
            <a:extLst>
              <a:ext uri="{FF2B5EF4-FFF2-40B4-BE49-F238E27FC236}">
                <a16:creationId xmlns:a16="http://schemas.microsoft.com/office/drawing/2014/main" id="{352888A1-FF6E-925E-68F2-3583ADA81657}"/>
              </a:ext>
            </a:extLst>
          </p:cNvPr>
          <p:cNvSpPr/>
          <p:nvPr/>
        </p:nvSpPr>
        <p:spPr>
          <a:xfrm>
            <a:off x="902578" y="207328"/>
            <a:ext cx="4200189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迷宫问题</a:t>
            </a:r>
            <a:r>
              <a:rPr lang="en-US" altLang="zh-CN" sz="20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--</a:t>
            </a:r>
            <a:r>
              <a:rPr lang="zh-CN" altLang="en-US" sz="2000" b="1" dirty="0">
                <a:solidFill>
                  <a:srgbClr val="000000"/>
                </a:solidFill>
                <a:ea typeface="宋体" panose="02010600030101010101" pitchFamily="2" charset="-122"/>
              </a:rPr>
              <a:t>解决思路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000" b="1" i="0" dirty="0">
                <a:solidFill>
                  <a:srgbClr val="FF0000"/>
                </a:solidFill>
                <a:effectLst/>
                <a:latin typeface="-apple-system"/>
              </a:rPr>
              <a:t>树或有向图</a:t>
            </a:r>
            <a:endParaRPr lang="zh-CN" altLang="en-US" sz="20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528280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8"/>
          <p:cNvSpPr/>
          <p:nvPr/>
        </p:nvSpPr>
        <p:spPr>
          <a:xfrm>
            <a:off x="188595" y="143732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7054215" y="661912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lvl="1" indent="-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9200" lvl="2" indent="-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8800" lvl="3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8400" lvl="4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>
                <a:solidFill>
                  <a:srgbClr val="898989"/>
                </a:solidFill>
                <a:latin typeface="黑体-简" panose="02000000000000000000" charset="-122"/>
                <a:ea typeface="黑体-简" panose="02000000000000000000" charset="-122"/>
              </a:rPr>
              <a:t>18</a:t>
            </a:fld>
            <a:endParaRPr lang="en-US" altLang="en-US" sz="1200" dirty="0">
              <a:solidFill>
                <a:srgbClr val="898989"/>
              </a:solidFill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4" name="矩形 11">
            <a:extLst>
              <a:ext uri="{FF2B5EF4-FFF2-40B4-BE49-F238E27FC236}">
                <a16:creationId xmlns:a16="http://schemas.microsoft.com/office/drawing/2014/main" id="{3D87FE56-E073-C3A8-F95C-7820A06AE5D7}"/>
              </a:ext>
            </a:extLst>
          </p:cNvPr>
          <p:cNvSpPr/>
          <p:nvPr/>
        </p:nvSpPr>
        <p:spPr>
          <a:xfrm>
            <a:off x="1547996" y="2133000"/>
            <a:ext cx="8784004" cy="300877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void Solve- DFS(int </a:t>
            </a:r>
            <a:r>
              <a:rPr lang="en-US" altLang="zh-CN" sz="1600" i="0" dirty="0" err="1">
                <a:solidFill>
                  <a:srgbClr val="4F4F4F"/>
                </a:solidFill>
                <a:effectLst/>
                <a:latin typeface="-apple-system"/>
              </a:rPr>
              <a:t>a,int</a:t>
            </a: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 </a:t>
            </a:r>
            <a:r>
              <a:rPr lang="en-US" altLang="zh-CN" sz="1600" i="0" dirty="0" err="1">
                <a:solidFill>
                  <a:srgbClr val="4F4F4F"/>
                </a:solidFill>
                <a:effectLst/>
                <a:latin typeface="-apple-system"/>
              </a:rPr>
              <a:t>b,int</a:t>
            </a: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 </a:t>
            </a:r>
            <a:r>
              <a:rPr lang="en-US" altLang="zh-CN" sz="1600" i="0" dirty="0" err="1">
                <a:solidFill>
                  <a:srgbClr val="4F4F4F"/>
                </a:solidFill>
                <a:effectLst/>
                <a:latin typeface="-apple-system"/>
              </a:rPr>
              <a:t>c,int</a:t>
            </a: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 d)</a:t>
            </a:r>
          </a:p>
          <a:p>
            <a:pPr algn="l">
              <a:lnSpc>
                <a:spcPct val="150000"/>
              </a:lnSpc>
            </a:pP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	</a:t>
            </a:r>
            <a:r>
              <a:rPr lang="en-US" altLang="zh-CN" sz="1600" i="0" dirty="0" err="1">
                <a:solidFill>
                  <a:srgbClr val="4F4F4F"/>
                </a:solidFill>
                <a:effectLst/>
                <a:latin typeface="-apple-system"/>
              </a:rPr>
              <a:t>cout</a:t>
            </a: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&lt;&lt;"</a:t>
            </a:r>
            <a:r>
              <a:rPr lang="zh-CN" altLang="en-US" sz="1600" i="0" dirty="0">
                <a:solidFill>
                  <a:srgbClr val="4F4F4F"/>
                </a:solidFill>
                <a:effectLst/>
                <a:latin typeface="-apple-system"/>
              </a:rPr>
              <a:t>项目</a:t>
            </a: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1</a:t>
            </a:r>
            <a:r>
              <a:rPr lang="zh-CN" altLang="en-US" sz="1600" i="0" dirty="0">
                <a:solidFill>
                  <a:srgbClr val="4F4F4F"/>
                </a:solidFill>
                <a:effectLst/>
                <a:latin typeface="-apple-system"/>
              </a:rPr>
              <a:t>：递归输出：</a:t>
            </a: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"&lt;&lt;</a:t>
            </a:r>
            <a:r>
              <a:rPr lang="en-US" altLang="zh-CN" sz="1600" i="0" dirty="0" err="1">
                <a:solidFill>
                  <a:srgbClr val="4F4F4F"/>
                </a:solidFill>
                <a:effectLst/>
                <a:latin typeface="-apple-system"/>
              </a:rPr>
              <a:t>endl</a:t>
            </a: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	flag=0;</a:t>
            </a:r>
          </a:p>
          <a:p>
            <a:pPr algn="l">
              <a:lnSpc>
                <a:spcPct val="150000"/>
              </a:lnSpc>
            </a:pP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	</a:t>
            </a:r>
            <a:r>
              <a:rPr lang="en-US" altLang="zh-CN" sz="1600" i="0" dirty="0" err="1">
                <a:solidFill>
                  <a:srgbClr val="4F4F4F"/>
                </a:solidFill>
                <a:effectLst/>
                <a:latin typeface="-apple-system"/>
              </a:rPr>
              <a:t>memset</a:t>
            </a: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(vis,0,sizeof(vis));</a:t>
            </a:r>
          </a:p>
          <a:p>
            <a:pPr algn="l">
              <a:lnSpc>
                <a:spcPct val="150000"/>
              </a:lnSpc>
            </a:pP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	DFS(1,a,b,c,d);</a:t>
            </a:r>
          </a:p>
          <a:p>
            <a:pPr algn="l">
              <a:lnSpc>
                <a:spcPct val="150000"/>
              </a:lnSpc>
            </a:pP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	if(!flag) </a:t>
            </a:r>
            <a:r>
              <a:rPr lang="en-US" altLang="zh-CN" sz="1600" i="0" dirty="0" err="1">
                <a:solidFill>
                  <a:srgbClr val="4F4F4F"/>
                </a:solidFill>
                <a:effectLst/>
                <a:latin typeface="-apple-system"/>
              </a:rPr>
              <a:t>cout</a:t>
            </a: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&lt;&lt;"</a:t>
            </a:r>
            <a:r>
              <a:rPr lang="zh-CN" altLang="en-US" sz="1600" i="0" dirty="0">
                <a:solidFill>
                  <a:srgbClr val="4F4F4F"/>
                </a:solidFill>
                <a:effectLst/>
                <a:latin typeface="-apple-system"/>
              </a:rPr>
              <a:t>无通路</a:t>
            </a: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,</a:t>
            </a:r>
            <a:r>
              <a:rPr lang="zh-CN" altLang="en-US" sz="1600" i="0" dirty="0">
                <a:solidFill>
                  <a:srgbClr val="4F4F4F"/>
                </a:solidFill>
                <a:effectLst/>
                <a:latin typeface="-apple-system"/>
              </a:rPr>
              <a:t>请重新输入</a:t>
            </a: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"&lt;&lt;</a:t>
            </a:r>
            <a:r>
              <a:rPr lang="en-US" altLang="zh-CN" sz="1600" i="0" dirty="0" err="1">
                <a:solidFill>
                  <a:srgbClr val="4F4F4F"/>
                </a:solidFill>
                <a:effectLst/>
                <a:latin typeface="-apple-system"/>
              </a:rPr>
              <a:t>endl</a:t>
            </a: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zh-CN" sz="1600" i="0" dirty="0">
                <a:solidFill>
                  <a:srgbClr val="4F4F4F"/>
                </a:solidFill>
                <a:effectLst/>
                <a:latin typeface="-apple-system"/>
              </a:rPr>
              <a:t>}</a:t>
            </a:r>
            <a:endParaRPr lang="zh-CN" altLang="en-US" sz="16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矩形 11">
            <a:extLst>
              <a:ext uri="{FF2B5EF4-FFF2-40B4-BE49-F238E27FC236}">
                <a16:creationId xmlns:a16="http://schemas.microsoft.com/office/drawing/2014/main" id="{830890F7-6840-21C8-559A-21344BBE7CB8}"/>
              </a:ext>
            </a:extLst>
          </p:cNvPr>
          <p:cNvSpPr/>
          <p:nvPr/>
        </p:nvSpPr>
        <p:spPr>
          <a:xfrm>
            <a:off x="5076000" y="189000"/>
            <a:ext cx="2454518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深度优先搜索算法</a:t>
            </a:r>
          </a:p>
        </p:txBody>
      </p:sp>
      <p:sp>
        <p:nvSpPr>
          <p:cNvPr id="5" name="矩形 11">
            <a:extLst>
              <a:ext uri="{FF2B5EF4-FFF2-40B4-BE49-F238E27FC236}">
                <a16:creationId xmlns:a16="http://schemas.microsoft.com/office/drawing/2014/main" id="{46077268-8FAF-785B-EF41-93814C455F8E}"/>
              </a:ext>
            </a:extLst>
          </p:cNvPr>
          <p:cNvSpPr/>
          <p:nvPr/>
        </p:nvSpPr>
        <p:spPr>
          <a:xfrm>
            <a:off x="902578" y="207328"/>
            <a:ext cx="4200189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迷宫问题</a:t>
            </a:r>
            <a:r>
              <a:rPr lang="en-US" altLang="zh-CN" sz="20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--</a:t>
            </a:r>
            <a:r>
              <a:rPr lang="zh-CN" altLang="en-US" sz="2000" b="1" dirty="0">
                <a:solidFill>
                  <a:srgbClr val="000000"/>
                </a:solidFill>
                <a:ea typeface="宋体" panose="02010600030101010101" pitchFamily="2" charset="-122"/>
              </a:rPr>
              <a:t>解决思路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000" b="1" i="0" dirty="0">
                <a:solidFill>
                  <a:srgbClr val="FF0000"/>
                </a:solidFill>
                <a:effectLst/>
                <a:latin typeface="-apple-system"/>
              </a:rPr>
              <a:t>树或有向图</a:t>
            </a:r>
            <a:endParaRPr lang="zh-CN" altLang="en-US" sz="20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2321746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8"/>
          <p:cNvSpPr/>
          <p:nvPr/>
        </p:nvSpPr>
        <p:spPr>
          <a:xfrm>
            <a:off x="188595" y="143732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7054215" y="661912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lvl="1" indent="-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9200" lvl="2" indent="-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8800" lvl="3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8400" lvl="4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>
                <a:solidFill>
                  <a:srgbClr val="898989"/>
                </a:solidFill>
                <a:latin typeface="黑体-简" panose="02000000000000000000" charset="-122"/>
                <a:ea typeface="黑体-简" panose="02000000000000000000" charset="-122"/>
              </a:rPr>
              <a:t>19</a:t>
            </a:fld>
            <a:endParaRPr lang="en-US" altLang="en-US" sz="1200" dirty="0">
              <a:solidFill>
                <a:srgbClr val="898989"/>
              </a:solidFill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29" name="矩形 11"/>
          <p:cNvSpPr/>
          <p:nvPr/>
        </p:nvSpPr>
        <p:spPr>
          <a:xfrm>
            <a:off x="5508000" y="147687"/>
            <a:ext cx="1319592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递归算法</a:t>
            </a:r>
          </a:p>
        </p:txBody>
      </p:sp>
      <p:sp>
        <p:nvSpPr>
          <p:cNvPr id="3" name="矩形 11">
            <a:extLst>
              <a:ext uri="{FF2B5EF4-FFF2-40B4-BE49-F238E27FC236}">
                <a16:creationId xmlns:a16="http://schemas.microsoft.com/office/drawing/2014/main" id="{9BD515FF-2F0A-B342-504A-8E483AE03AFE}"/>
              </a:ext>
            </a:extLst>
          </p:cNvPr>
          <p:cNvSpPr/>
          <p:nvPr/>
        </p:nvSpPr>
        <p:spPr>
          <a:xfrm>
            <a:off x="335743" y="847294"/>
            <a:ext cx="8708132" cy="21698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374151"/>
                </a:solidFill>
                <a:effectLst/>
                <a:latin typeface="Söhne"/>
                <a:ea typeface="黑体-简" panose="02000000000000000000" charset="-122"/>
              </a:rPr>
              <a:t>递归</a:t>
            </a:r>
            <a:r>
              <a:rPr lang="en-US" altLang="zh-CN" b="1" dirty="0">
                <a:solidFill>
                  <a:srgbClr val="374151"/>
                </a:solidFill>
                <a:effectLst/>
                <a:latin typeface="Söhne"/>
                <a:ea typeface="黑体-简" panose="02000000000000000000" charset="-122"/>
              </a:rPr>
              <a:t>: </a:t>
            </a:r>
            <a:r>
              <a:rPr lang="zh-CN" altLang="en-US" b="1" dirty="0">
                <a:solidFill>
                  <a:srgbClr val="374151"/>
                </a:solidFill>
                <a:effectLst/>
                <a:latin typeface="Söhne"/>
                <a:ea typeface="黑体-简" panose="02000000000000000000" charset="-122"/>
              </a:rPr>
              <a:t>示例：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  <a:ea typeface="黑体-简" panose="02000000000000000000" charset="-122"/>
              </a:rPr>
              <a:t>求阶乘函数</a:t>
            </a:r>
            <a:r>
              <a:rPr lang="en-US" altLang="zh-CN" b="1" dirty="0">
                <a:solidFill>
                  <a:srgbClr val="374151"/>
                </a:solidFill>
                <a:effectLst/>
                <a:latin typeface="Söhne"/>
                <a:ea typeface="黑体-简" panose="02000000000000000000" charset="-122"/>
              </a:rPr>
              <a:t>: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374151"/>
                </a:solidFill>
                <a:latin typeface="Söhne"/>
                <a:ea typeface="黑体-简" panose="02000000000000000000" charset="-122"/>
              </a:rPr>
              <a:t>递归</a:t>
            </a:r>
            <a:r>
              <a:rPr lang="en-US" altLang="zh-CN" dirty="0">
                <a:solidFill>
                  <a:srgbClr val="374151"/>
                </a:solidFill>
                <a:latin typeface="Söhne"/>
                <a:ea typeface="黑体-简" panose="02000000000000000000" charset="-122"/>
              </a:rPr>
              <a:t>:</a:t>
            </a:r>
            <a:r>
              <a:rPr lang="zh-CN" altLang="en-US" dirty="0">
                <a:solidFill>
                  <a:srgbClr val="374151"/>
                </a:solidFill>
                <a:latin typeface="Söhne"/>
                <a:ea typeface="黑体-简" panose="02000000000000000000" charset="-122"/>
              </a:rPr>
              <a:t> 函数直接或间接地</a:t>
            </a:r>
            <a:r>
              <a:rPr lang="zh-CN" altLang="en-US" b="1" dirty="0">
                <a:solidFill>
                  <a:srgbClr val="374151"/>
                </a:solidFill>
                <a:latin typeface="Söhne"/>
                <a:ea typeface="黑体-简" panose="02000000000000000000" charset="-122"/>
              </a:rPr>
              <a:t>调用函数自身</a:t>
            </a:r>
            <a:r>
              <a:rPr lang="zh-CN" altLang="en-US" dirty="0">
                <a:solidFill>
                  <a:srgbClr val="374151"/>
                </a:solidFill>
                <a:latin typeface="Söhne"/>
                <a:ea typeface="黑体-简" panose="02000000000000000000" charset="-122"/>
              </a:rPr>
              <a:t>。</a:t>
            </a:r>
            <a:endParaRPr lang="en-US" altLang="zh-CN" dirty="0">
              <a:solidFill>
                <a:srgbClr val="374151"/>
              </a:solidFill>
              <a:latin typeface="Söhne"/>
              <a:ea typeface="黑体-简" panose="02000000000000000000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374151"/>
                </a:solidFill>
                <a:latin typeface="Söhne"/>
                <a:ea typeface="黑体-简" panose="02000000000000000000" charset="-122"/>
              </a:rPr>
              <a:t>递归包含两个部分：</a:t>
            </a:r>
            <a:endParaRPr lang="en-US" altLang="zh-CN" dirty="0">
              <a:solidFill>
                <a:srgbClr val="374151"/>
              </a:solidFill>
              <a:latin typeface="Söhne"/>
              <a:ea typeface="黑体-简" panose="02000000000000000000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374151"/>
                </a:solidFill>
                <a:latin typeface="Söhne"/>
                <a:ea typeface="黑体-简" panose="02000000000000000000" charset="-122"/>
              </a:rPr>
              <a:t>1.</a:t>
            </a:r>
            <a:r>
              <a:rPr lang="zh-CN" altLang="en-US" dirty="0">
                <a:solidFill>
                  <a:srgbClr val="374151"/>
                </a:solidFill>
                <a:latin typeface="Söhne"/>
                <a:ea typeface="黑体-简" panose="02000000000000000000" charset="-122"/>
              </a:rPr>
              <a:t>一个基础情况（或终止条件），如在阶乘函数</a:t>
            </a:r>
            <a:r>
              <a:rPr lang="en-US" altLang="zh-CN" dirty="0">
                <a:solidFill>
                  <a:srgbClr val="374151"/>
                </a:solidFill>
                <a:latin typeface="Söhne"/>
                <a:ea typeface="黑体-简" panose="02000000000000000000" charset="-122"/>
              </a:rPr>
              <a:t>f(x)</a:t>
            </a:r>
            <a:r>
              <a:rPr lang="zh-CN" altLang="en-US" dirty="0">
                <a:solidFill>
                  <a:srgbClr val="374151"/>
                </a:solidFill>
                <a:latin typeface="Söhne"/>
                <a:ea typeface="黑体-简" panose="02000000000000000000" charset="-122"/>
              </a:rPr>
              <a:t>中，</a:t>
            </a:r>
            <a:r>
              <a:rPr lang="en-US" altLang="zh-CN" dirty="0">
                <a:solidFill>
                  <a:srgbClr val="374151"/>
                </a:solidFill>
                <a:latin typeface="Söhne"/>
                <a:ea typeface="黑体-简" panose="02000000000000000000" charset="-122"/>
              </a:rPr>
              <a:t>x=1</a:t>
            </a:r>
            <a:r>
              <a:rPr lang="zh-CN" altLang="en-US" dirty="0">
                <a:solidFill>
                  <a:srgbClr val="374151"/>
                </a:solidFill>
                <a:latin typeface="Söhne"/>
                <a:ea typeface="黑体-简" panose="02000000000000000000" charset="-122"/>
              </a:rPr>
              <a:t>即为终止条件。</a:t>
            </a:r>
            <a:endParaRPr lang="en-US" altLang="zh-CN" dirty="0">
              <a:solidFill>
                <a:srgbClr val="374151"/>
              </a:solidFill>
              <a:latin typeface="Söhne"/>
              <a:ea typeface="黑体-简" panose="02000000000000000000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374151"/>
                </a:solidFill>
                <a:latin typeface="Söhne"/>
                <a:ea typeface="黑体-简" panose="02000000000000000000" charset="-122"/>
              </a:rPr>
              <a:t>2.</a:t>
            </a:r>
            <a:r>
              <a:rPr lang="zh-CN" altLang="en-US" dirty="0">
                <a:solidFill>
                  <a:srgbClr val="374151"/>
                </a:solidFill>
                <a:latin typeface="Söhne"/>
                <a:ea typeface="黑体-简" panose="02000000000000000000" charset="-122"/>
              </a:rPr>
              <a:t>一个或多个递归情况（或递推条件）</a:t>
            </a:r>
            <a:endParaRPr lang="en-US" altLang="zh-CN" dirty="0">
              <a:solidFill>
                <a:srgbClr val="374151"/>
              </a:solidFill>
              <a:latin typeface="Söhne"/>
              <a:ea typeface="黑体-简" panose="02000000000000000000" charset="-122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97F92CA-F60D-E25F-7ED8-9FAD5B160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75" y="2926318"/>
            <a:ext cx="864870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1720330-3BB5-F609-51BE-5BBB6AD23495}"/>
              </a:ext>
            </a:extLst>
          </p:cNvPr>
          <p:cNvSpPr txBox="1"/>
          <p:nvPr/>
        </p:nvSpPr>
        <p:spPr>
          <a:xfrm>
            <a:off x="1608868" y="6451408"/>
            <a:ext cx="6221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74151"/>
                </a:solidFill>
                <a:effectLst/>
                <a:latin typeface="Söhne"/>
                <a:ea typeface="黑体-简" panose="02000000000000000000" charset="-122"/>
              </a:rPr>
              <a:t>f(x)=x!         f(x)=x*f(x-1)=x*(x-1)*f(x-2)……</a:t>
            </a:r>
            <a:endParaRPr lang="zh-CN" altLang="en-US" dirty="0"/>
          </a:p>
        </p:txBody>
      </p:sp>
      <p:sp>
        <p:nvSpPr>
          <p:cNvPr id="6" name="矩形 11">
            <a:extLst>
              <a:ext uri="{FF2B5EF4-FFF2-40B4-BE49-F238E27FC236}">
                <a16:creationId xmlns:a16="http://schemas.microsoft.com/office/drawing/2014/main" id="{BE8BB9AA-99A6-9FCB-E71B-F7B170B9DAE2}"/>
              </a:ext>
            </a:extLst>
          </p:cNvPr>
          <p:cNvSpPr/>
          <p:nvPr/>
        </p:nvSpPr>
        <p:spPr>
          <a:xfrm>
            <a:off x="902578" y="207328"/>
            <a:ext cx="4200189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迷宫问题</a:t>
            </a:r>
            <a:r>
              <a:rPr lang="en-US" altLang="zh-CN" sz="20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--</a:t>
            </a:r>
            <a:r>
              <a:rPr lang="zh-CN" altLang="en-US" sz="2000" b="1" dirty="0">
                <a:solidFill>
                  <a:srgbClr val="000000"/>
                </a:solidFill>
                <a:ea typeface="宋体" panose="02010600030101010101" pitchFamily="2" charset="-122"/>
              </a:rPr>
              <a:t>解决思路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000" b="1" i="0" dirty="0">
                <a:solidFill>
                  <a:srgbClr val="FF0000"/>
                </a:solidFill>
                <a:effectLst/>
                <a:latin typeface="-apple-system"/>
              </a:rPr>
              <a:t>树或有向图</a:t>
            </a:r>
            <a:endParaRPr lang="zh-CN" altLang="en-US" sz="20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661805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8"/>
          <p:cNvSpPr/>
          <p:nvPr/>
        </p:nvSpPr>
        <p:spPr>
          <a:xfrm>
            <a:off x="188595" y="143732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矩形 11"/>
          <p:cNvSpPr/>
          <p:nvPr/>
        </p:nvSpPr>
        <p:spPr>
          <a:xfrm>
            <a:off x="902578" y="207328"/>
            <a:ext cx="2159566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200" b="1" dirty="0">
                <a:solidFill>
                  <a:srgbClr val="394179"/>
                </a:solidFill>
                <a:latin typeface="黑体-简" panose="02000000000000000000" charset="-122"/>
                <a:ea typeface="黑体-简" panose="02000000000000000000" charset="-122"/>
              </a:rPr>
              <a:t>迷宫问题的求解</a:t>
            </a:r>
            <a:endParaRPr lang="zh-CN" altLang="en-US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FBE034-3EBF-2200-C7F6-1685524EBAEB}"/>
              </a:ext>
            </a:extLst>
          </p:cNvPr>
          <p:cNvSpPr txBox="1"/>
          <p:nvPr/>
        </p:nvSpPr>
        <p:spPr>
          <a:xfrm>
            <a:off x="902578" y="1702291"/>
            <a:ext cx="7788649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加深对栈和队列数据结构的理解，强化同学们的逻辑思维能力和动手能力，巩固良好的编程习惯，掌握工程软件设计的基本方法，为后续课程的学习打下坚实基础。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48580" y="133295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学习目的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8580" y="3041119"/>
            <a:ext cx="8631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教学内容</a:t>
            </a:r>
          </a:p>
        </p:txBody>
      </p:sp>
      <p:sp>
        <p:nvSpPr>
          <p:cNvPr id="10" name="矩形 9"/>
          <p:cNvSpPr/>
          <p:nvPr/>
        </p:nvSpPr>
        <p:spPr>
          <a:xfrm>
            <a:off x="902578" y="3429000"/>
            <a:ext cx="77886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000000"/>
                </a:solidFill>
              </a:rPr>
              <a:t>问题描述：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        </a:t>
            </a:r>
            <a:r>
              <a:rPr lang="zh-CN" altLang="zh-CN" dirty="0">
                <a:solidFill>
                  <a:srgbClr val="000000"/>
                </a:solidFill>
              </a:rPr>
              <a:t>以一个</a:t>
            </a:r>
            <a:r>
              <a:rPr lang="en-US" altLang="zh-CN" dirty="0">
                <a:solidFill>
                  <a:srgbClr val="000000"/>
                </a:solidFill>
              </a:rPr>
              <a:t>m*n</a:t>
            </a:r>
            <a:r>
              <a:rPr lang="zh-CN" altLang="zh-CN" dirty="0">
                <a:solidFill>
                  <a:srgbClr val="000000"/>
                </a:solidFill>
              </a:rPr>
              <a:t>的长方阵表示迷宫，</a:t>
            </a:r>
            <a:r>
              <a:rPr lang="en-US" altLang="zh-CN" dirty="0">
                <a:solidFill>
                  <a:srgbClr val="000000"/>
                </a:solidFill>
              </a:rPr>
              <a:t>0</a:t>
            </a:r>
            <a:r>
              <a:rPr lang="zh-CN" altLang="zh-CN" dirty="0">
                <a:solidFill>
                  <a:srgbClr val="000000"/>
                </a:solidFill>
              </a:rPr>
              <a:t>和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zh-CN" dirty="0">
                <a:solidFill>
                  <a:srgbClr val="000000"/>
                </a:solidFill>
              </a:rPr>
              <a:t>分别表示迷宫中的通路和障碍。设计一个程序，对任意设定的迷宫，求出一条从入口到出口的通路，或得出没有通路的结论。</a:t>
            </a:r>
          </a:p>
        </p:txBody>
      </p:sp>
    </p:spTree>
    <p:extLst>
      <p:ext uri="{BB962C8B-B14F-4D97-AF65-F5344CB8AC3E}">
        <p14:creationId xmlns:p14="http://schemas.microsoft.com/office/powerpoint/2010/main" val="537759394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8"/>
          <p:cNvSpPr/>
          <p:nvPr/>
        </p:nvSpPr>
        <p:spPr>
          <a:xfrm>
            <a:off x="188595" y="1194075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7054215" y="6375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lvl="1" indent="-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9200" lvl="2" indent="-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8800" lvl="3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8400" lvl="4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>
                <a:solidFill>
                  <a:srgbClr val="898989"/>
                </a:solidFill>
                <a:latin typeface="黑体-简" panose="02000000000000000000" charset="-122"/>
                <a:ea typeface="黑体-简" panose="02000000000000000000" charset="-122"/>
              </a:rPr>
              <a:t>20</a:t>
            </a:fld>
            <a:endParaRPr lang="en-US" altLang="en-US" sz="1200" dirty="0">
              <a:solidFill>
                <a:srgbClr val="898989"/>
              </a:solidFill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3" name="矩形 11">
            <a:extLst>
              <a:ext uri="{FF2B5EF4-FFF2-40B4-BE49-F238E27FC236}">
                <a16:creationId xmlns:a16="http://schemas.microsoft.com/office/drawing/2014/main" id="{9BD515FF-2F0A-B342-504A-8E483AE03AFE}"/>
              </a:ext>
            </a:extLst>
          </p:cNvPr>
          <p:cNvSpPr/>
          <p:nvPr/>
        </p:nvSpPr>
        <p:spPr>
          <a:xfrm>
            <a:off x="376436" y="1060903"/>
            <a:ext cx="8767564" cy="136678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递归分为两个子过程：</a:t>
            </a:r>
            <a:br>
              <a:rPr lang="zh-CN" altLang="en-US" dirty="0"/>
            </a:br>
            <a:r>
              <a:rPr lang="en-US" altLang="zh-CN" dirty="0"/>
              <a:t>1.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递过程：函数不断地</a:t>
            </a:r>
            <a:r>
              <a:rPr lang="zh-CN" altLang="en-US" sz="2000" b="1" i="0" dirty="0">
                <a:solidFill>
                  <a:srgbClr val="FF0000"/>
                </a:solidFill>
                <a:effectLst/>
                <a:latin typeface="-apple-system"/>
              </a:rPr>
              <a:t>调用自身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，直到走到函数的终止条件，第一阶段结束。</a:t>
            </a:r>
            <a:br>
              <a:rPr lang="zh-CN" altLang="en-US" dirty="0"/>
            </a:br>
            <a:r>
              <a:rPr lang="en-US" altLang="zh-CN" dirty="0"/>
              <a:t>2.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归过程：函数不断地</a:t>
            </a:r>
            <a:r>
              <a:rPr lang="zh-CN" altLang="en-US" sz="2000" b="1" i="0" dirty="0">
                <a:solidFill>
                  <a:srgbClr val="FF0000"/>
                </a:solidFill>
                <a:effectLst/>
                <a:latin typeface="-apple-system"/>
              </a:rPr>
              <a:t>返回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的过程。</a:t>
            </a:r>
            <a:endParaRPr lang="zh-CN" altLang="en-US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97F92CA-F60D-E25F-7ED8-9FAD5B160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711725"/>
            <a:ext cx="864870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11">
            <a:extLst>
              <a:ext uri="{FF2B5EF4-FFF2-40B4-BE49-F238E27FC236}">
                <a16:creationId xmlns:a16="http://schemas.microsoft.com/office/drawing/2014/main" id="{A4F8E880-1C06-8F9D-724B-61CA938F8FCE}"/>
              </a:ext>
            </a:extLst>
          </p:cNvPr>
          <p:cNvSpPr/>
          <p:nvPr/>
        </p:nvSpPr>
        <p:spPr>
          <a:xfrm>
            <a:off x="5508000" y="147687"/>
            <a:ext cx="1319592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递归算法</a:t>
            </a:r>
          </a:p>
        </p:txBody>
      </p:sp>
      <p:sp>
        <p:nvSpPr>
          <p:cNvPr id="5" name="矩形 11">
            <a:extLst>
              <a:ext uri="{FF2B5EF4-FFF2-40B4-BE49-F238E27FC236}">
                <a16:creationId xmlns:a16="http://schemas.microsoft.com/office/drawing/2014/main" id="{36AB39CC-DA51-997D-4927-5BAB8617C814}"/>
              </a:ext>
            </a:extLst>
          </p:cNvPr>
          <p:cNvSpPr/>
          <p:nvPr/>
        </p:nvSpPr>
        <p:spPr>
          <a:xfrm>
            <a:off x="902578" y="207328"/>
            <a:ext cx="4200189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迷宫问题</a:t>
            </a:r>
            <a:r>
              <a:rPr lang="en-US" altLang="zh-CN" sz="20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--</a:t>
            </a:r>
            <a:r>
              <a:rPr lang="zh-CN" altLang="en-US" sz="2000" b="1" dirty="0">
                <a:solidFill>
                  <a:srgbClr val="000000"/>
                </a:solidFill>
                <a:ea typeface="宋体" panose="02010600030101010101" pitchFamily="2" charset="-122"/>
              </a:rPr>
              <a:t>解决思路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000" b="1" i="0" dirty="0">
                <a:solidFill>
                  <a:srgbClr val="FF0000"/>
                </a:solidFill>
                <a:effectLst/>
                <a:latin typeface="-apple-system"/>
              </a:rPr>
              <a:t>树或有向图</a:t>
            </a:r>
            <a:endParaRPr lang="zh-CN" altLang="en-US" sz="20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8334420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8"/>
          <p:cNvSpPr/>
          <p:nvPr/>
        </p:nvSpPr>
        <p:spPr>
          <a:xfrm>
            <a:off x="188595" y="143732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7054215" y="661912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lvl="1" indent="-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9200" lvl="2" indent="-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8800" lvl="3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8400" lvl="4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>
                <a:solidFill>
                  <a:srgbClr val="898989"/>
                </a:solidFill>
                <a:latin typeface="黑体-简" panose="02000000000000000000" charset="-122"/>
                <a:ea typeface="黑体-简" panose="02000000000000000000" charset="-122"/>
              </a:rPr>
              <a:t>21</a:t>
            </a:fld>
            <a:endParaRPr lang="en-US" altLang="en-US" sz="1200" dirty="0">
              <a:solidFill>
                <a:srgbClr val="898989"/>
              </a:solidFill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3" name="矩形 11">
            <a:extLst>
              <a:ext uri="{FF2B5EF4-FFF2-40B4-BE49-F238E27FC236}">
                <a16:creationId xmlns:a16="http://schemas.microsoft.com/office/drawing/2014/main" id="{9BD515FF-2F0A-B342-504A-8E483AE03AFE}"/>
              </a:ext>
            </a:extLst>
          </p:cNvPr>
          <p:cNvSpPr/>
          <p:nvPr/>
        </p:nvSpPr>
        <p:spPr>
          <a:xfrm>
            <a:off x="192148" y="923648"/>
            <a:ext cx="8767564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阶乘函数的</a:t>
            </a:r>
            <a:r>
              <a:rPr lang="zh-CN" altLang="en-US" b="1" i="0" dirty="0">
                <a:solidFill>
                  <a:srgbClr val="C00000"/>
                </a:solidFill>
                <a:effectLst/>
                <a:latin typeface="-apple-system"/>
              </a:rPr>
              <a:t>递归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代码实例：        </a:t>
            </a:r>
            <a:r>
              <a:rPr lang="en-US" altLang="zh-CN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debug</a:t>
            </a:r>
          </a:p>
          <a:p>
            <a:pPr eaLnBrk="1" hangingPunct="1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int f(int n)          </a:t>
            </a:r>
          </a:p>
          <a:p>
            <a:pPr eaLnBrk="1" hangingPunct="1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{</a:t>
            </a:r>
          </a:p>
          <a:p>
            <a:pPr eaLnBrk="1" hangingPunct="1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	if(n == 1)</a:t>
            </a:r>
          </a:p>
          <a:p>
            <a:pPr eaLnBrk="1" hangingPunct="1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		return 1;</a:t>
            </a:r>
          </a:p>
          <a:p>
            <a:pPr eaLnBrk="1" hangingPunct="1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	return n*f(n-1);</a:t>
            </a:r>
          </a:p>
          <a:p>
            <a:pPr eaLnBrk="1" hangingPunct="1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}</a:t>
            </a:r>
            <a:endParaRPr lang="zh-CN" altLang="en-US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97F92CA-F60D-E25F-7ED8-9FAD5B160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954973"/>
            <a:ext cx="864870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11">
            <a:extLst>
              <a:ext uri="{FF2B5EF4-FFF2-40B4-BE49-F238E27FC236}">
                <a16:creationId xmlns:a16="http://schemas.microsoft.com/office/drawing/2014/main" id="{B2E3EDCF-69B4-2EE6-5DF2-6BAB47B186F7}"/>
              </a:ext>
            </a:extLst>
          </p:cNvPr>
          <p:cNvSpPr/>
          <p:nvPr/>
        </p:nvSpPr>
        <p:spPr>
          <a:xfrm>
            <a:off x="5508000" y="147687"/>
            <a:ext cx="1319592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递归算法</a:t>
            </a:r>
          </a:p>
        </p:txBody>
      </p:sp>
      <p:sp>
        <p:nvSpPr>
          <p:cNvPr id="5" name="矩形 11">
            <a:extLst>
              <a:ext uri="{FF2B5EF4-FFF2-40B4-BE49-F238E27FC236}">
                <a16:creationId xmlns:a16="http://schemas.microsoft.com/office/drawing/2014/main" id="{5A3873F0-030A-EF75-B4AD-534E6FC5B0B9}"/>
              </a:ext>
            </a:extLst>
          </p:cNvPr>
          <p:cNvSpPr/>
          <p:nvPr/>
        </p:nvSpPr>
        <p:spPr>
          <a:xfrm>
            <a:off x="902578" y="207328"/>
            <a:ext cx="4200189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迷宫问题</a:t>
            </a:r>
            <a:r>
              <a:rPr lang="en-US" altLang="zh-CN" sz="20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--</a:t>
            </a:r>
            <a:r>
              <a:rPr lang="zh-CN" altLang="en-US" sz="2000" b="1" dirty="0">
                <a:solidFill>
                  <a:srgbClr val="000000"/>
                </a:solidFill>
                <a:ea typeface="宋体" panose="02010600030101010101" pitchFamily="2" charset="-122"/>
              </a:rPr>
              <a:t>解决思路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000" b="1" i="0" dirty="0">
                <a:solidFill>
                  <a:srgbClr val="FF0000"/>
                </a:solidFill>
                <a:effectLst/>
                <a:latin typeface="-apple-system"/>
              </a:rPr>
              <a:t>树或有向图</a:t>
            </a:r>
            <a:endParaRPr lang="zh-CN" altLang="en-US" sz="20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726472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93" name="连接符: 曲线 3092">
            <a:extLst>
              <a:ext uri="{FF2B5EF4-FFF2-40B4-BE49-F238E27FC236}">
                <a16:creationId xmlns:a16="http://schemas.microsoft.com/office/drawing/2014/main" id="{6A3AD72D-B035-8707-33E3-ADE37DDAFC91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flipH="1">
            <a:off x="3058489" y="2166407"/>
            <a:ext cx="1399808" cy="185420"/>
          </a:xfrm>
          <a:prstGeom prst="curvedConnector4">
            <a:avLst>
              <a:gd name="adj1" fmla="val 41014"/>
              <a:gd name="adj2" fmla="val 22328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8" name="连接符: 曲线 3087">
            <a:extLst>
              <a:ext uri="{FF2B5EF4-FFF2-40B4-BE49-F238E27FC236}">
                <a16:creationId xmlns:a16="http://schemas.microsoft.com/office/drawing/2014/main" id="{AE067D53-E8EA-D356-23DE-A5A5627D9721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 flipV="1">
            <a:off x="5260899" y="2166407"/>
            <a:ext cx="1399808" cy="185420"/>
          </a:xfrm>
          <a:prstGeom prst="curvedConnector4">
            <a:avLst>
              <a:gd name="adj1" fmla="val 39334"/>
              <a:gd name="adj2" fmla="val 22328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9" name="连接符: 曲线 3088">
            <a:extLst>
              <a:ext uri="{FF2B5EF4-FFF2-40B4-BE49-F238E27FC236}">
                <a16:creationId xmlns:a16="http://schemas.microsoft.com/office/drawing/2014/main" id="{0F4CD6B5-CD27-05D9-8798-4F291D7C9CD0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 flipH="1">
            <a:off x="4159694" y="2166407"/>
            <a:ext cx="1399808" cy="185420"/>
          </a:xfrm>
          <a:prstGeom prst="curvedConnector4">
            <a:avLst>
              <a:gd name="adj1" fmla="val 41014"/>
              <a:gd name="adj2" fmla="val 22328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 Box 58"/>
          <p:cNvSpPr/>
          <p:nvPr/>
        </p:nvSpPr>
        <p:spPr>
          <a:xfrm>
            <a:off x="904147" y="1416216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7054215" y="661912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lvl="1" indent="-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9200" lvl="2" indent="-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8800" lvl="3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8400" lvl="4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>
                <a:solidFill>
                  <a:srgbClr val="898989"/>
                </a:solidFill>
                <a:latin typeface="黑体-简" panose="02000000000000000000" charset="-122"/>
                <a:ea typeface="黑体-简" panose="02000000000000000000" charset="-122"/>
              </a:rPr>
              <a:t>22</a:t>
            </a:fld>
            <a:endParaRPr lang="en-US" altLang="en-US" sz="1200" dirty="0">
              <a:solidFill>
                <a:srgbClr val="898989"/>
              </a:solidFill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29" name="矩形 11"/>
          <p:cNvSpPr/>
          <p:nvPr/>
        </p:nvSpPr>
        <p:spPr>
          <a:xfrm>
            <a:off x="2928482" y="172586"/>
            <a:ext cx="2454518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扩展：递归与迭代</a:t>
            </a:r>
          </a:p>
        </p:txBody>
      </p:sp>
      <p:sp>
        <p:nvSpPr>
          <p:cNvPr id="3" name="矩形 11">
            <a:extLst>
              <a:ext uri="{FF2B5EF4-FFF2-40B4-BE49-F238E27FC236}">
                <a16:creationId xmlns:a16="http://schemas.microsoft.com/office/drawing/2014/main" id="{9BD515FF-2F0A-B342-504A-8E483AE03AFE}"/>
              </a:ext>
            </a:extLst>
          </p:cNvPr>
          <p:cNvSpPr/>
          <p:nvPr/>
        </p:nvSpPr>
        <p:spPr>
          <a:xfrm>
            <a:off x="636348" y="3620825"/>
            <a:ext cx="8767564" cy="8758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b="0" i="0" dirty="0">
                <a:solidFill>
                  <a:srgbClr val="C00000"/>
                </a:solidFill>
                <a:effectLst/>
                <a:latin typeface="-apple-system"/>
              </a:rPr>
              <a:t>迭代：</a:t>
            </a:r>
            <a:endParaRPr lang="en-US" altLang="zh-CN" b="0" i="0" dirty="0">
              <a:solidFill>
                <a:srgbClr val="C00000"/>
              </a:solidFill>
              <a:effectLst/>
              <a:latin typeface="-apple-system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b="0" i="0" dirty="0">
                <a:solidFill>
                  <a:srgbClr val="C00000"/>
                </a:solidFill>
                <a:effectLst/>
                <a:latin typeface="-apple-system"/>
              </a:rPr>
              <a:t>迭代是通过循环的方式重复执行同一段代码来解决问题。</a:t>
            </a:r>
            <a:endParaRPr lang="en-US" altLang="zh-CN" b="0" i="0" dirty="0">
              <a:solidFill>
                <a:srgbClr val="C00000"/>
              </a:solidFill>
              <a:effectLst/>
              <a:latin typeface="-apple-system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DC53A1E-003C-DD34-4CDE-AE83DB77C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328430"/>
              </p:ext>
            </p:extLst>
          </p:nvPr>
        </p:nvGraphicFramePr>
        <p:xfrm>
          <a:off x="2759887" y="1980987"/>
          <a:ext cx="5972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205">
                  <a:extLst>
                    <a:ext uri="{9D8B030D-6E8A-4147-A177-3AD203B41FA5}">
                      <a16:colId xmlns:a16="http://schemas.microsoft.com/office/drawing/2014/main" val="2958283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98881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5B69913-4462-B26F-3FCA-2F0BF8787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716369"/>
              </p:ext>
            </p:extLst>
          </p:nvPr>
        </p:nvGraphicFramePr>
        <p:xfrm>
          <a:off x="3861092" y="1980987"/>
          <a:ext cx="5972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205">
                  <a:extLst>
                    <a:ext uri="{9D8B030D-6E8A-4147-A177-3AD203B41FA5}">
                      <a16:colId xmlns:a16="http://schemas.microsoft.com/office/drawing/2014/main" val="2958283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4*3</a:t>
                      </a:r>
                      <a:r>
                        <a:rPr lang="zh-CN" altLang="en-US" dirty="0"/>
                        <a:t>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988815"/>
                  </a:ext>
                </a:extLst>
              </a:tr>
            </a:tbl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27ADC3C8-7F58-E3E8-DEB1-C01A0866D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729056"/>
              </p:ext>
            </p:extLst>
          </p:nvPr>
        </p:nvGraphicFramePr>
        <p:xfrm>
          <a:off x="4962297" y="1980987"/>
          <a:ext cx="5972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205">
                  <a:extLst>
                    <a:ext uri="{9D8B030D-6E8A-4147-A177-3AD203B41FA5}">
                      <a16:colId xmlns:a16="http://schemas.microsoft.com/office/drawing/2014/main" val="2958283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3*2</a:t>
                      </a:r>
                      <a:r>
                        <a:rPr lang="zh-CN" altLang="en-US" dirty="0"/>
                        <a:t>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988815"/>
                  </a:ext>
                </a:extLst>
              </a:tr>
            </a:tbl>
          </a:graphicData>
        </a:graphic>
      </p:graphicFrame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A47D8936-DE50-8981-8AE8-C0664D9D5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743227"/>
              </p:ext>
            </p:extLst>
          </p:nvPr>
        </p:nvGraphicFramePr>
        <p:xfrm>
          <a:off x="6063502" y="1980987"/>
          <a:ext cx="5972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205">
                  <a:extLst>
                    <a:ext uri="{9D8B030D-6E8A-4147-A177-3AD203B41FA5}">
                      <a16:colId xmlns:a16="http://schemas.microsoft.com/office/drawing/2014/main" val="2958283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2*1</a:t>
                      </a:r>
                      <a:r>
                        <a:rPr lang="zh-CN" altLang="en-US" dirty="0"/>
                        <a:t>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988815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B38F74A-E1F3-C11A-0C06-52F423C0DC87}"/>
              </a:ext>
            </a:extLst>
          </p:cNvPr>
          <p:cNvCxnSpPr>
            <a:endCxn id="6" idx="1"/>
          </p:cNvCxnSpPr>
          <p:nvPr/>
        </p:nvCxnSpPr>
        <p:spPr>
          <a:xfrm>
            <a:off x="3285092" y="2166407"/>
            <a:ext cx="57600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04679DE-E963-5FC1-E56C-D6EFD69044AB}"/>
              </a:ext>
            </a:extLst>
          </p:cNvPr>
          <p:cNvSpPr txBox="1"/>
          <p:nvPr/>
        </p:nvSpPr>
        <p:spPr>
          <a:xfrm>
            <a:off x="3392487" y="1715270"/>
            <a:ext cx="43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递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D197FC0-71E1-8FC9-D117-8C03056671B2}"/>
              </a:ext>
            </a:extLst>
          </p:cNvPr>
          <p:cNvCxnSpPr/>
          <p:nvPr/>
        </p:nvCxnSpPr>
        <p:spPr>
          <a:xfrm>
            <a:off x="4435763" y="2166407"/>
            <a:ext cx="57600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C3A9D26-2096-A85C-6EDA-3D053CC79082}"/>
              </a:ext>
            </a:extLst>
          </p:cNvPr>
          <p:cNvSpPr txBox="1"/>
          <p:nvPr/>
        </p:nvSpPr>
        <p:spPr>
          <a:xfrm>
            <a:off x="4543158" y="1715270"/>
            <a:ext cx="43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递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A9052FD-85CA-31B9-E8B6-C61230D3D418}"/>
              </a:ext>
            </a:extLst>
          </p:cNvPr>
          <p:cNvCxnSpPr/>
          <p:nvPr/>
        </p:nvCxnSpPr>
        <p:spPr>
          <a:xfrm>
            <a:off x="5544605" y="2166407"/>
            <a:ext cx="57600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2BB70DF-1A69-3FE9-4C0D-86A949D0466E}"/>
              </a:ext>
            </a:extLst>
          </p:cNvPr>
          <p:cNvSpPr txBox="1"/>
          <p:nvPr/>
        </p:nvSpPr>
        <p:spPr>
          <a:xfrm>
            <a:off x="5652000" y="1715270"/>
            <a:ext cx="43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递</a:t>
            </a:r>
          </a:p>
        </p:txBody>
      </p:sp>
      <p:sp>
        <p:nvSpPr>
          <p:cNvPr id="3098" name="文本框 3097">
            <a:extLst>
              <a:ext uri="{FF2B5EF4-FFF2-40B4-BE49-F238E27FC236}">
                <a16:creationId xmlns:a16="http://schemas.microsoft.com/office/drawing/2014/main" id="{6EA53208-F286-37C4-52EB-B948FF28E3C0}"/>
              </a:ext>
            </a:extLst>
          </p:cNvPr>
          <p:cNvSpPr txBox="1"/>
          <p:nvPr/>
        </p:nvSpPr>
        <p:spPr>
          <a:xfrm>
            <a:off x="3289182" y="2600332"/>
            <a:ext cx="43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归</a:t>
            </a:r>
          </a:p>
        </p:txBody>
      </p:sp>
      <p:sp>
        <p:nvSpPr>
          <p:cNvPr id="3099" name="文本框 3098">
            <a:extLst>
              <a:ext uri="{FF2B5EF4-FFF2-40B4-BE49-F238E27FC236}">
                <a16:creationId xmlns:a16="http://schemas.microsoft.com/office/drawing/2014/main" id="{68FEEF84-ECBF-245F-E49A-CE1115DC3FA7}"/>
              </a:ext>
            </a:extLst>
          </p:cNvPr>
          <p:cNvSpPr txBox="1"/>
          <p:nvPr/>
        </p:nvSpPr>
        <p:spPr>
          <a:xfrm>
            <a:off x="4427598" y="2600332"/>
            <a:ext cx="43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归</a:t>
            </a:r>
          </a:p>
        </p:txBody>
      </p:sp>
      <p:sp>
        <p:nvSpPr>
          <p:cNvPr id="3100" name="文本框 3099">
            <a:extLst>
              <a:ext uri="{FF2B5EF4-FFF2-40B4-BE49-F238E27FC236}">
                <a16:creationId xmlns:a16="http://schemas.microsoft.com/office/drawing/2014/main" id="{34EF2F2B-9A53-B9C9-C667-1192CC304608}"/>
              </a:ext>
            </a:extLst>
          </p:cNvPr>
          <p:cNvSpPr txBox="1"/>
          <p:nvPr/>
        </p:nvSpPr>
        <p:spPr>
          <a:xfrm>
            <a:off x="5566014" y="2600332"/>
            <a:ext cx="43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归</a:t>
            </a:r>
          </a:p>
        </p:txBody>
      </p:sp>
      <p:sp>
        <p:nvSpPr>
          <p:cNvPr id="3101" name="文本框 3100">
            <a:extLst>
              <a:ext uri="{FF2B5EF4-FFF2-40B4-BE49-F238E27FC236}">
                <a16:creationId xmlns:a16="http://schemas.microsoft.com/office/drawing/2014/main" id="{1F8EF281-6093-B97F-DC68-36A15C186A89}"/>
              </a:ext>
            </a:extLst>
          </p:cNvPr>
          <p:cNvSpPr txBox="1"/>
          <p:nvPr/>
        </p:nvSpPr>
        <p:spPr>
          <a:xfrm>
            <a:off x="3852355" y="3017665"/>
            <a:ext cx="1929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递归实现图例</a:t>
            </a:r>
          </a:p>
        </p:txBody>
      </p:sp>
      <p:graphicFrame>
        <p:nvGraphicFramePr>
          <p:cNvPr id="3102" name="表格 5">
            <a:extLst>
              <a:ext uri="{FF2B5EF4-FFF2-40B4-BE49-F238E27FC236}">
                <a16:creationId xmlns:a16="http://schemas.microsoft.com/office/drawing/2014/main" id="{A7ADC629-3D3E-E42A-8524-D397F1777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736461"/>
              </p:ext>
            </p:extLst>
          </p:nvPr>
        </p:nvGraphicFramePr>
        <p:xfrm>
          <a:off x="3540698" y="5284024"/>
          <a:ext cx="5972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205">
                  <a:extLst>
                    <a:ext uri="{9D8B030D-6E8A-4147-A177-3AD203B41FA5}">
                      <a16:colId xmlns:a16="http://schemas.microsoft.com/office/drawing/2014/main" val="2958283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988815"/>
                  </a:ext>
                </a:extLst>
              </a:tr>
            </a:tbl>
          </a:graphicData>
        </a:graphic>
      </p:graphicFrame>
      <p:cxnSp>
        <p:nvCxnSpPr>
          <p:cNvPr id="3103" name="连接符: 曲线 3102">
            <a:extLst>
              <a:ext uri="{FF2B5EF4-FFF2-40B4-BE49-F238E27FC236}">
                <a16:creationId xmlns:a16="http://schemas.microsoft.com/office/drawing/2014/main" id="{435E6947-5EB0-3520-1A98-A4A1E8869625}"/>
              </a:ext>
            </a:extLst>
          </p:cNvPr>
          <p:cNvCxnSpPr>
            <a:cxnSpLocks/>
            <a:stCxn id="3102" idx="0"/>
            <a:endCxn id="3102" idx="3"/>
          </p:cNvCxnSpPr>
          <p:nvPr/>
        </p:nvCxnSpPr>
        <p:spPr>
          <a:xfrm rot="16200000" flipH="1">
            <a:off x="3895891" y="5227433"/>
            <a:ext cx="185420" cy="298603"/>
          </a:xfrm>
          <a:prstGeom prst="curvedConnector4">
            <a:avLst>
              <a:gd name="adj1" fmla="val -123288"/>
              <a:gd name="adj2" fmla="val 176556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本框 194">
            <a:extLst>
              <a:ext uri="{FF2B5EF4-FFF2-40B4-BE49-F238E27FC236}">
                <a16:creationId xmlns:a16="http://schemas.microsoft.com/office/drawing/2014/main" id="{2F8DBDB7-4341-77C8-8CD7-36E21115FD5D}"/>
              </a:ext>
            </a:extLst>
          </p:cNvPr>
          <p:cNvSpPr txBox="1"/>
          <p:nvPr/>
        </p:nvSpPr>
        <p:spPr>
          <a:xfrm>
            <a:off x="4307905" y="4632834"/>
            <a:ext cx="2089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*(n-</a:t>
            </a:r>
            <a:r>
              <a:rPr lang="en-US" altLang="zh-CN" dirty="0" err="1"/>
              <a:t>i</a:t>
            </a:r>
            <a:r>
              <a:rPr lang="en-US" altLang="zh-CN" dirty="0"/>
              <a:t>) (</a:t>
            </a:r>
            <a:r>
              <a:rPr lang="en-US" altLang="zh-CN" dirty="0" err="1"/>
              <a:t>i</a:t>
            </a:r>
            <a:r>
              <a:rPr lang="en-US" altLang="zh-CN" dirty="0"/>
              <a:t> = 1,2 ……)</a:t>
            </a:r>
            <a:endParaRPr lang="zh-CN" altLang="en-US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1DAD30E8-263A-4262-D355-7B4CB0E02986}"/>
              </a:ext>
            </a:extLst>
          </p:cNvPr>
          <p:cNvSpPr txBox="1"/>
          <p:nvPr/>
        </p:nvSpPr>
        <p:spPr>
          <a:xfrm>
            <a:off x="3090471" y="5772335"/>
            <a:ext cx="1929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迭代实现图例</a:t>
            </a:r>
          </a:p>
        </p:txBody>
      </p: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F8879592-8B68-DB31-116E-BC6AE2CFE363}"/>
              </a:ext>
            </a:extLst>
          </p:cNvPr>
          <p:cNvCxnSpPr>
            <a:cxnSpLocks/>
          </p:cNvCxnSpPr>
          <p:nvPr/>
        </p:nvCxnSpPr>
        <p:spPr>
          <a:xfrm>
            <a:off x="4155741" y="5469444"/>
            <a:ext cx="1964864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本框 197">
            <a:extLst>
              <a:ext uri="{FF2B5EF4-FFF2-40B4-BE49-F238E27FC236}">
                <a16:creationId xmlns:a16="http://schemas.microsoft.com/office/drawing/2014/main" id="{06C2E6D7-5665-487B-5448-541A6A653EDA}"/>
              </a:ext>
            </a:extLst>
          </p:cNvPr>
          <p:cNvSpPr txBox="1"/>
          <p:nvPr/>
        </p:nvSpPr>
        <p:spPr>
          <a:xfrm>
            <a:off x="4113327" y="5505110"/>
            <a:ext cx="2089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(n-</a:t>
            </a:r>
            <a:r>
              <a:rPr lang="en-US" altLang="zh-CN" dirty="0" err="1"/>
              <a:t>i</a:t>
            </a:r>
            <a:r>
              <a:rPr lang="en-US" altLang="zh-CN" dirty="0"/>
              <a:t>) = 1</a:t>
            </a:r>
            <a:r>
              <a:rPr lang="zh-CN" altLang="en-US" dirty="0"/>
              <a:t>跳出循环</a:t>
            </a:r>
          </a:p>
        </p:txBody>
      </p:sp>
      <p:sp>
        <p:nvSpPr>
          <p:cNvPr id="4" name="矩形 11">
            <a:extLst>
              <a:ext uri="{FF2B5EF4-FFF2-40B4-BE49-F238E27FC236}">
                <a16:creationId xmlns:a16="http://schemas.microsoft.com/office/drawing/2014/main" id="{0D76C57C-2EC8-73B2-8EA3-E8C4DCCF91E8}"/>
              </a:ext>
            </a:extLst>
          </p:cNvPr>
          <p:cNvSpPr/>
          <p:nvPr/>
        </p:nvSpPr>
        <p:spPr>
          <a:xfrm>
            <a:off x="578515" y="1096626"/>
            <a:ext cx="8767564" cy="46038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b="0" i="0" dirty="0">
                <a:solidFill>
                  <a:srgbClr val="C00000"/>
                </a:solidFill>
                <a:effectLst/>
                <a:latin typeface="-apple-system"/>
              </a:rPr>
              <a:t>递归： </a:t>
            </a:r>
            <a:r>
              <a:rPr lang="zh-CN" altLang="en-US" dirty="0">
                <a:solidFill>
                  <a:srgbClr val="C00000"/>
                </a:solidFill>
                <a:latin typeface="-apple-system"/>
              </a:rPr>
              <a:t>函数自调用</a:t>
            </a:r>
            <a:endParaRPr lang="en-US" altLang="zh-CN" b="0" i="0" dirty="0">
              <a:solidFill>
                <a:srgbClr val="C00000"/>
              </a:solidFill>
              <a:effectLst/>
              <a:latin typeface="-apple-system"/>
            </a:endParaRPr>
          </a:p>
        </p:txBody>
      </p:sp>
      <p:graphicFrame>
        <p:nvGraphicFramePr>
          <p:cNvPr id="12" name="表格 5">
            <a:extLst>
              <a:ext uri="{FF2B5EF4-FFF2-40B4-BE49-F238E27FC236}">
                <a16:creationId xmlns:a16="http://schemas.microsoft.com/office/drawing/2014/main" id="{EA11C28B-6631-A942-3761-B66F440EF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880057"/>
              </p:ext>
            </p:extLst>
          </p:nvPr>
        </p:nvGraphicFramePr>
        <p:xfrm>
          <a:off x="6140281" y="5284024"/>
          <a:ext cx="73571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719">
                  <a:extLst>
                    <a:ext uri="{9D8B030D-6E8A-4147-A177-3AD203B41FA5}">
                      <a16:colId xmlns:a16="http://schemas.microsoft.com/office/drawing/2014/main" val="2958283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输出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988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636166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8"/>
          <p:cNvSpPr/>
          <p:nvPr/>
        </p:nvSpPr>
        <p:spPr>
          <a:xfrm>
            <a:off x="188595" y="143732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7054215" y="661912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lvl="1" indent="-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9200" lvl="2" indent="-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8800" lvl="3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8400" lvl="4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>
                <a:solidFill>
                  <a:srgbClr val="898989"/>
                </a:solidFill>
                <a:latin typeface="黑体-简" panose="02000000000000000000" charset="-122"/>
                <a:ea typeface="黑体-简" panose="02000000000000000000" charset="-122"/>
              </a:rPr>
              <a:t>23</a:t>
            </a:fld>
            <a:endParaRPr lang="en-US" altLang="en-US" sz="1200" dirty="0">
              <a:solidFill>
                <a:srgbClr val="898989"/>
              </a:solidFill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29" name="矩形 11"/>
          <p:cNvSpPr/>
          <p:nvPr/>
        </p:nvSpPr>
        <p:spPr>
          <a:xfrm>
            <a:off x="902578" y="207328"/>
            <a:ext cx="2454518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扩展：递归与迭代</a:t>
            </a:r>
          </a:p>
        </p:txBody>
      </p:sp>
      <p:sp>
        <p:nvSpPr>
          <p:cNvPr id="3" name="矩形 11">
            <a:extLst>
              <a:ext uri="{FF2B5EF4-FFF2-40B4-BE49-F238E27FC236}">
                <a16:creationId xmlns:a16="http://schemas.microsoft.com/office/drawing/2014/main" id="{9BD515FF-2F0A-B342-504A-8E483AE03AFE}"/>
              </a:ext>
            </a:extLst>
          </p:cNvPr>
          <p:cNvSpPr/>
          <p:nvPr/>
        </p:nvSpPr>
        <p:spPr>
          <a:xfrm>
            <a:off x="187841" y="1156146"/>
            <a:ext cx="8767564" cy="21223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递归与迭代的区别与联系：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1.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递归与迭代都是实现循环的方式，但递归是通过函数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调用自身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实现的，迭代是通过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循环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实现的。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2.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 递归是利用栈来实现函数的调用与返回，可以通过硬件的支持进行优化提高效率。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3.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迭代不需要函数的调用和返回操作，也不会存在栈溢出的现象。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4" name="矩形 11">
            <a:extLst>
              <a:ext uri="{FF2B5EF4-FFF2-40B4-BE49-F238E27FC236}">
                <a16:creationId xmlns:a16="http://schemas.microsoft.com/office/drawing/2014/main" id="{A7AB7581-C852-5D0E-5BF5-0F1033E43C18}"/>
              </a:ext>
            </a:extLst>
          </p:cNvPr>
          <p:cNvSpPr/>
          <p:nvPr/>
        </p:nvSpPr>
        <p:spPr>
          <a:xfrm>
            <a:off x="4594568" y="3381670"/>
            <a:ext cx="3600003" cy="230832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//</a:t>
            </a:r>
            <a:r>
              <a:rPr lang="zh-CN" altLang="en-US" b="1" i="0" dirty="0">
                <a:solidFill>
                  <a:srgbClr val="C00000"/>
                </a:solidFill>
                <a:effectLst/>
                <a:latin typeface="-apple-system"/>
              </a:rPr>
              <a:t>迭代实现</a:t>
            </a:r>
            <a:r>
              <a:rPr lang="en-US" altLang="zh-CN" i="0" dirty="0">
                <a:effectLst/>
                <a:latin typeface="-apple-system"/>
              </a:rPr>
              <a:t>N</a:t>
            </a:r>
            <a:r>
              <a:rPr lang="zh-CN" altLang="en-US" i="0" dirty="0">
                <a:effectLst/>
                <a:latin typeface="-apple-system"/>
              </a:rPr>
              <a:t>的阶乘</a:t>
            </a:r>
            <a:endParaRPr lang="en-US" altLang="zh-CN" i="0" dirty="0">
              <a:effectLst/>
              <a:latin typeface="-apple-system"/>
            </a:endParaRPr>
          </a:p>
          <a:p>
            <a:pPr eaLnBrk="1" hangingPunct="1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int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f_iterative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(int n)</a:t>
            </a:r>
          </a:p>
          <a:p>
            <a:pPr eaLnBrk="1" hangingPunct="1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{</a:t>
            </a:r>
          </a:p>
          <a:p>
            <a:pPr eaLnBrk="1" hangingPunct="1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	int result = 1;</a:t>
            </a:r>
          </a:p>
          <a:p>
            <a:pPr eaLnBrk="1" hangingPunct="1"/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	for(int 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i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 = 1; 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i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&lt;=n; 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i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++)</a:t>
            </a:r>
          </a:p>
          <a:p>
            <a:pPr eaLnBrk="1" hangingPunct="1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		result *=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i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;	return result;	</a:t>
            </a:r>
          </a:p>
          <a:p>
            <a:pPr eaLnBrk="1" hangingPunct="1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}</a:t>
            </a:r>
            <a:endParaRPr lang="zh-CN" altLang="en-US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5" name="矩形 11">
            <a:extLst>
              <a:ext uri="{FF2B5EF4-FFF2-40B4-BE49-F238E27FC236}">
                <a16:creationId xmlns:a16="http://schemas.microsoft.com/office/drawing/2014/main" id="{6C115E82-71C3-47CD-58FC-E8AF65AFDD0C}"/>
              </a:ext>
            </a:extLst>
          </p:cNvPr>
          <p:cNvSpPr/>
          <p:nvPr/>
        </p:nvSpPr>
        <p:spPr>
          <a:xfrm>
            <a:off x="251997" y="3424676"/>
            <a:ext cx="3600003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//</a:t>
            </a:r>
            <a:r>
              <a:rPr lang="zh-CN" altLang="en-US" b="1" i="0" dirty="0">
                <a:solidFill>
                  <a:srgbClr val="C00000"/>
                </a:solidFill>
                <a:effectLst/>
                <a:latin typeface="-apple-system"/>
              </a:rPr>
              <a:t>递归实现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N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-apple-system"/>
              </a:rPr>
              <a:t>的阶乘</a:t>
            </a:r>
            <a:endParaRPr lang="en-US" altLang="zh-CN" i="0" dirty="0">
              <a:solidFill>
                <a:srgbClr val="4F4F4F"/>
              </a:solidFill>
              <a:effectLst/>
              <a:latin typeface="-apple-system"/>
            </a:endParaRPr>
          </a:p>
          <a:p>
            <a:pPr eaLnBrk="1" hangingPunct="1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int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f_recursive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(int n)</a:t>
            </a:r>
          </a:p>
          <a:p>
            <a:pPr eaLnBrk="1" hangingPunct="1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{</a:t>
            </a:r>
          </a:p>
          <a:p>
            <a:pPr eaLnBrk="1" hangingPunct="1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	if(n == 1)</a:t>
            </a:r>
          </a:p>
          <a:p>
            <a:pPr eaLnBrk="1" hangingPunct="1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		return 1;</a:t>
            </a:r>
          </a:p>
          <a:p>
            <a:pPr eaLnBrk="1" hangingPunct="1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	return n*f(n-1);</a:t>
            </a:r>
          </a:p>
          <a:p>
            <a:pPr eaLnBrk="1" hangingPunct="1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}</a:t>
            </a:r>
            <a:endParaRPr lang="zh-CN" altLang="en-US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769297-7242-5B7D-F662-B4D6B356C569}"/>
              </a:ext>
            </a:extLst>
          </p:cNvPr>
          <p:cNvSpPr txBox="1"/>
          <p:nvPr/>
        </p:nvSpPr>
        <p:spPr>
          <a:xfrm>
            <a:off x="3204000" y="797713"/>
            <a:ext cx="463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-apple-system"/>
              </a:rPr>
              <a:t>函数：</a:t>
            </a:r>
            <a:r>
              <a:rPr lang="en-US" altLang="zh-CN" b="1" i="0" dirty="0">
                <a:solidFill>
                  <a:srgbClr val="C00000"/>
                </a:solidFill>
                <a:effectLst/>
                <a:latin typeface="-apple-system"/>
              </a:rPr>
              <a:t>N</a:t>
            </a:r>
            <a:r>
              <a:rPr lang="zh-CN" altLang="en-US" b="1" i="0" dirty="0">
                <a:solidFill>
                  <a:srgbClr val="C00000"/>
                </a:solidFill>
                <a:effectLst/>
                <a:latin typeface="-apple-system"/>
              </a:rPr>
              <a:t>的阶乘      两种方式：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783847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8"/>
          <p:cNvSpPr/>
          <p:nvPr/>
        </p:nvSpPr>
        <p:spPr>
          <a:xfrm>
            <a:off x="188595" y="1230475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7054215" y="64122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lvl="1" indent="-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9200" lvl="2" indent="-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8800" lvl="3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8400" lvl="4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>
                <a:solidFill>
                  <a:srgbClr val="898989"/>
                </a:solidFill>
                <a:latin typeface="黑体-简" panose="02000000000000000000" charset="-122"/>
                <a:ea typeface="黑体-简" panose="02000000000000000000" charset="-122"/>
              </a:rPr>
              <a:t>24</a:t>
            </a:fld>
            <a:endParaRPr lang="en-US" altLang="en-US" sz="1200" dirty="0">
              <a:solidFill>
                <a:srgbClr val="898989"/>
              </a:solidFill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29" name="矩形 11"/>
          <p:cNvSpPr/>
          <p:nvPr/>
        </p:nvSpPr>
        <p:spPr>
          <a:xfrm>
            <a:off x="5136976" y="188153"/>
            <a:ext cx="2454518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广度优先搜索算法</a:t>
            </a:r>
          </a:p>
        </p:txBody>
      </p:sp>
      <p:sp>
        <p:nvSpPr>
          <p:cNvPr id="4" name="矩形 11">
            <a:extLst>
              <a:ext uri="{FF2B5EF4-FFF2-40B4-BE49-F238E27FC236}">
                <a16:creationId xmlns:a16="http://schemas.microsoft.com/office/drawing/2014/main" id="{3D87FE56-E073-C3A8-F95C-7820A06AE5D7}"/>
              </a:ext>
            </a:extLst>
          </p:cNvPr>
          <p:cNvSpPr/>
          <p:nvPr/>
        </p:nvSpPr>
        <p:spPr>
          <a:xfrm>
            <a:off x="448687" y="1053000"/>
            <a:ext cx="4319764" cy="336887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i="0" dirty="0">
                <a:solidFill>
                  <a:srgbClr val="4F4F4F"/>
                </a:solidFill>
                <a:effectLst/>
                <a:latin typeface="-apple-system"/>
              </a:rPr>
              <a:t>广度优先搜索算法是一种用于图和树的遍历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\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搜索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-apple-system"/>
              </a:rPr>
              <a:t>算法（图中序号表示第几次搜索）：</a:t>
            </a:r>
            <a:endParaRPr lang="en-US" altLang="zh-CN" dirty="0">
              <a:solidFill>
                <a:srgbClr val="4F4F4F"/>
              </a:solidFill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1.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广度优先搜索的过程中，算法会维护一个</a:t>
            </a:r>
            <a:r>
              <a:rPr lang="zh-CN" altLang="en-US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队列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来存储遍历的结点，遍历过的结点会被标记为已访问，以避免重复遍历。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374151"/>
                </a:solidFill>
                <a:latin typeface="Söhne"/>
              </a:rPr>
              <a:t>2.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广度优先搜索常用于查找两个结点之间的最短路径。</a:t>
            </a:r>
            <a:endParaRPr lang="en-US" altLang="zh-CN" i="0" dirty="0">
              <a:solidFill>
                <a:srgbClr val="4F4F4F"/>
              </a:solidFill>
              <a:effectLst/>
              <a:latin typeface="-apple-system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2B93F36-3143-E0A0-3EAE-72631AF235A1}"/>
              </a:ext>
            </a:extLst>
          </p:cNvPr>
          <p:cNvGrpSpPr/>
          <p:nvPr/>
        </p:nvGrpSpPr>
        <p:grpSpPr>
          <a:xfrm rot="2688526">
            <a:off x="5325559" y="1825961"/>
            <a:ext cx="2955600" cy="2952003"/>
            <a:chOff x="4496400" y="2204999"/>
            <a:chExt cx="2955600" cy="2952003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3F93A0BD-1C0E-2F24-071A-4208F289E748}"/>
                </a:ext>
              </a:extLst>
            </p:cNvPr>
            <p:cNvSpPr/>
            <p:nvPr/>
          </p:nvSpPr>
          <p:spPr>
            <a:xfrm rot="18911474">
              <a:off x="4500000" y="220500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B050"/>
                  </a:solidFill>
                  <a:highlight>
                    <a:srgbClr val="FFFFFF"/>
                  </a:highlight>
                </a:rPr>
                <a:t>0</a:t>
              </a:r>
              <a:endParaRPr lang="zh-CN" altLang="en-US" dirty="0">
                <a:solidFill>
                  <a:srgbClr val="00B050"/>
                </a:solidFill>
                <a:highlight>
                  <a:srgbClr val="FFFFFF"/>
                </a:highlight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895E8E2D-CF68-B75F-3D8F-1A6E61E576F7}"/>
                </a:ext>
              </a:extLst>
            </p:cNvPr>
            <p:cNvSpPr/>
            <p:nvPr/>
          </p:nvSpPr>
          <p:spPr>
            <a:xfrm rot="18911474">
              <a:off x="5364000" y="220500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73444A2B-728C-2AD4-22B5-94F79B1EBE21}"/>
                </a:ext>
              </a:extLst>
            </p:cNvPr>
            <p:cNvSpPr/>
            <p:nvPr/>
          </p:nvSpPr>
          <p:spPr>
            <a:xfrm rot="18911474">
              <a:off x="6228000" y="2204999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F718C665-AF9F-6BE1-2D40-7F0725A22672}"/>
                </a:ext>
              </a:extLst>
            </p:cNvPr>
            <p:cNvSpPr/>
            <p:nvPr/>
          </p:nvSpPr>
          <p:spPr>
            <a:xfrm rot="18911474">
              <a:off x="7092000" y="2205000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168" name="组合 7167">
              <a:extLst>
                <a:ext uri="{FF2B5EF4-FFF2-40B4-BE49-F238E27FC236}">
                  <a16:creationId xmlns:a16="http://schemas.microsoft.com/office/drawing/2014/main" id="{BE6128C8-5A4D-FD94-CB38-77D11DFA99EB}"/>
                </a:ext>
              </a:extLst>
            </p:cNvPr>
            <p:cNvGrpSpPr/>
            <p:nvPr/>
          </p:nvGrpSpPr>
          <p:grpSpPr>
            <a:xfrm rot="16200000">
              <a:off x="3632400" y="3933000"/>
              <a:ext cx="2088000" cy="360000"/>
              <a:chOff x="4500000" y="3429000"/>
              <a:chExt cx="2088000" cy="360000"/>
            </a:xfrm>
          </p:grpSpPr>
          <p:sp>
            <p:nvSpPr>
              <p:cNvPr id="7182" name="椭圆 7181">
                <a:extLst>
                  <a:ext uri="{FF2B5EF4-FFF2-40B4-BE49-F238E27FC236}">
                    <a16:creationId xmlns:a16="http://schemas.microsoft.com/office/drawing/2014/main" id="{9E138AE4-9CA1-3BB5-E5CA-72C432E6C7E5}"/>
                  </a:ext>
                </a:extLst>
              </p:cNvPr>
              <p:cNvSpPr/>
              <p:nvPr/>
            </p:nvSpPr>
            <p:spPr>
              <a:xfrm rot="2545044">
                <a:off x="4500000" y="3429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7183" name="椭圆 7182">
                <a:extLst>
                  <a:ext uri="{FF2B5EF4-FFF2-40B4-BE49-F238E27FC236}">
                    <a16:creationId xmlns:a16="http://schemas.microsoft.com/office/drawing/2014/main" id="{C7F8ED09-5010-7D15-75BC-C8598901037C}"/>
                  </a:ext>
                </a:extLst>
              </p:cNvPr>
              <p:cNvSpPr/>
              <p:nvPr/>
            </p:nvSpPr>
            <p:spPr>
              <a:xfrm rot="2545044">
                <a:off x="5364000" y="3429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7184" name="椭圆 7183">
                <a:extLst>
                  <a:ext uri="{FF2B5EF4-FFF2-40B4-BE49-F238E27FC236}">
                    <a16:creationId xmlns:a16="http://schemas.microsoft.com/office/drawing/2014/main" id="{D9D89C18-789C-27CD-7A3D-B940835EF1F9}"/>
                  </a:ext>
                </a:extLst>
              </p:cNvPr>
              <p:cNvSpPr/>
              <p:nvPr/>
            </p:nvSpPr>
            <p:spPr>
              <a:xfrm rot="2545044">
                <a:off x="6228000" y="3429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p:grpSp>
        <p:grpSp>
          <p:nvGrpSpPr>
            <p:cNvPr id="7169" name="组合 7168">
              <a:extLst>
                <a:ext uri="{FF2B5EF4-FFF2-40B4-BE49-F238E27FC236}">
                  <a16:creationId xmlns:a16="http://schemas.microsoft.com/office/drawing/2014/main" id="{F7DDC9C8-BABC-F427-2F6C-4A737BA29219}"/>
                </a:ext>
              </a:extLst>
            </p:cNvPr>
            <p:cNvGrpSpPr/>
            <p:nvPr/>
          </p:nvGrpSpPr>
          <p:grpSpPr>
            <a:xfrm rot="16200000">
              <a:off x="4492801" y="3933001"/>
              <a:ext cx="2088001" cy="360001"/>
              <a:chOff x="4500000" y="3428999"/>
              <a:chExt cx="2088001" cy="360001"/>
            </a:xfrm>
          </p:grpSpPr>
          <p:sp>
            <p:nvSpPr>
              <p:cNvPr id="7179" name="椭圆 7178">
                <a:extLst>
                  <a:ext uri="{FF2B5EF4-FFF2-40B4-BE49-F238E27FC236}">
                    <a16:creationId xmlns:a16="http://schemas.microsoft.com/office/drawing/2014/main" id="{C26DCA2B-1E3F-CE0B-8051-8B221A35397E}"/>
                  </a:ext>
                </a:extLst>
              </p:cNvPr>
              <p:cNvSpPr/>
              <p:nvPr/>
            </p:nvSpPr>
            <p:spPr>
              <a:xfrm rot="2545044">
                <a:off x="4500000" y="3429000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7180" name="椭圆 7179">
                <a:extLst>
                  <a:ext uri="{FF2B5EF4-FFF2-40B4-BE49-F238E27FC236}">
                    <a16:creationId xmlns:a16="http://schemas.microsoft.com/office/drawing/2014/main" id="{0CA4C0DB-C343-0349-2061-CB8B2100ECC9}"/>
                  </a:ext>
                </a:extLst>
              </p:cNvPr>
              <p:cNvSpPr/>
              <p:nvPr/>
            </p:nvSpPr>
            <p:spPr>
              <a:xfrm rot="2545044">
                <a:off x="5364000" y="3429000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7181" name="椭圆 7180">
                <a:extLst>
                  <a:ext uri="{FF2B5EF4-FFF2-40B4-BE49-F238E27FC236}">
                    <a16:creationId xmlns:a16="http://schemas.microsoft.com/office/drawing/2014/main" id="{2DE5514A-70FF-64FA-CB0F-E7C53681A9D7}"/>
                  </a:ext>
                </a:extLst>
              </p:cNvPr>
              <p:cNvSpPr/>
              <p:nvPr/>
            </p:nvSpPr>
            <p:spPr>
              <a:xfrm rot="2545044">
                <a:off x="6228001" y="3428999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</p:grpSp>
        <p:grpSp>
          <p:nvGrpSpPr>
            <p:cNvPr id="7170" name="组合 7169">
              <a:extLst>
                <a:ext uri="{FF2B5EF4-FFF2-40B4-BE49-F238E27FC236}">
                  <a16:creationId xmlns:a16="http://schemas.microsoft.com/office/drawing/2014/main" id="{0824B86A-9003-414A-9381-B1C796CCFF9C}"/>
                </a:ext>
              </a:extLst>
            </p:cNvPr>
            <p:cNvGrpSpPr/>
            <p:nvPr/>
          </p:nvGrpSpPr>
          <p:grpSpPr>
            <a:xfrm rot="16200000">
              <a:off x="5360400" y="3933000"/>
              <a:ext cx="2088000" cy="360000"/>
              <a:chOff x="4500000" y="3429000"/>
              <a:chExt cx="2088000" cy="360000"/>
            </a:xfrm>
          </p:grpSpPr>
          <p:sp>
            <p:nvSpPr>
              <p:cNvPr id="7176" name="椭圆 7175">
                <a:extLst>
                  <a:ext uri="{FF2B5EF4-FFF2-40B4-BE49-F238E27FC236}">
                    <a16:creationId xmlns:a16="http://schemas.microsoft.com/office/drawing/2014/main" id="{F73D439F-7AB8-6712-BEE7-B5AF5A36DCF6}"/>
                  </a:ext>
                </a:extLst>
              </p:cNvPr>
              <p:cNvSpPr/>
              <p:nvPr/>
            </p:nvSpPr>
            <p:spPr>
              <a:xfrm rot="2545044">
                <a:off x="4500000" y="3429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7177" name="椭圆 7176">
                <a:extLst>
                  <a:ext uri="{FF2B5EF4-FFF2-40B4-BE49-F238E27FC236}">
                    <a16:creationId xmlns:a16="http://schemas.microsoft.com/office/drawing/2014/main" id="{D6E130AF-BDFB-5F1B-5533-19B82923CEE2}"/>
                  </a:ext>
                </a:extLst>
              </p:cNvPr>
              <p:cNvSpPr/>
              <p:nvPr/>
            </p:nvSpPr>
            <p:spPr>
              <a:xfrm rot="2545044">
                <a:off x="5364000" y="3429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7178" name="椭圆 7177">
                <a:extLst>
                  <a:ext uri="{FF2B5EF4-FFF2-40B4-BE49-F238E27FC236}">
                    <a16:creationId xmlns:a16="http://schemas.microsoft.com/office/drawing/2014/main" id="{EFFDFCFC-6502-55DD-CFDD-EE4BFDBA54A1}"/>
                  </a:ext>
                </a:extLst>
              </p:cNvPr>
              <p:cNvSpPr/>
              <p:nvPr/>
            </p:nvSpPr>
            <p:spPr>
              <a:xfrm rot="2545044">
                <a:off x="6228000" y="3429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</p:grpSp>
        <p:grpSp>
          <p:nvGrpSpPr>
            <p:cNvPr id="7171" name="组合 7170">
              <a:extLst>
                <a:ext uri="{FF2B5EF4-FFF2-40B4-BE49-F238E27FC236}">
                  <a16:creationId xmlns:a16="http://schemas.microsoft.com/office/drawing/2014/main" id="{1172F27D-2A10-8086-F1F9-242E4CCC1071}"/>
                </a:ext>
              </a:extLst>
            </p:cNvPr>
            <p:cNvGrpSpPr/>
            <p:nvPr/>
          </p:nvGrpSpPr>
          <p:grpSpPr>
            <a:xfrm rot="16200000">
              <a:off x="6220800" y="3933000"/>
              <a:ext cx="2088000" cy="360000"/>
              <a:chOff x="4500000" y="3429000"/>
              <a:chExt cx="2088000" cy="360000"/>
            </a:xfrm>
          </p:grpSpPr>
          <p:sp>
            <p:nvSpPr>
              <p:cNvPr id="7173" name="椭圆 7172">
                <a:extLst>
                  <a:ext uri="{FF2B5EF4-FFF2-40B4-BE49-F238E27FC236}">
                    <a16:creationId xmlns:a16="http://schemas.microsoft.com/office/drawing/2014/main" id="{24316C1B-FBCA-1B26-2838-1DEA9DB179D1}"/>
                  </a:ext>
                </a:extLst>
              </p:cNvPr>
              <p:cNvSpPr/>
              <p:nvPr/>
            </p:nvSpPr>
            <p:spPr>
              <a:xfrm rot="2545044">
                <a:off x="4500000" y="3429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6</a:t>
                </a:r>
                <a:endParaRPr lang="zh-CN" altLang="en-US" dirty="0">
                  <a:solidFill>
                    <a:srgbClr val="FF0000"/>
                  </a:solidFill>
                  <a:highlight>
                    <a:srgbClr val="FFFFFF"/>
                  </a:highlight>
                </a:endParaRPr>
              </a:p>
            </p:txBody>
          </p:sp>
          <p:sp>
            <p:nvSpPr>
              <p:cNvPr id="7174" name="椭圆 7173">
                <a:extLst>
                  <a:ext uri="{FF2B5EF4-FFF2-40B4-BE49-F238E27FC236}">
                    <a16:creationId xmlns:a16="http://schemas.microsoft.com/office/drawing/2014/main" id="{7E74871C-910D-9741-BD57-35C2D45010D7}"/>
                  </a:ext>
                </a:extLst>
              </p:cNvPr>
              <p:cNvSpPr/>
              <p:nvPr/>
            </p:nvSpPr>
            <p:spPr>
              <a:xfrm rot="2545044">
                <a:off x="5364000" y="3429000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7175" name="椭圆 7174">
                <a:extLst>
                  <a:ext uri="{FF2B5EF4-FFF2-40B4-BE49-F238E27FC236}">
                    <a16:creationId xmlns:a16="http://schemas.microsoft.com/office/drawing/2014/main" id="{AF01A2F4-44E2-33CB-0E03-892376A79071}"/>
                  </a:ext>
                </a:extLst>
              </p:cNvPr>
              <p:cNvSpPr/>
              <p:nvPr/>
            </p:nvSpPr>
            <p:spPr>
              <a:xfrm rot="2545044">
                <a:off x="6228000" y="3429000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</p:grpSp>
      </p:grpSp>
      <p:cxnSp>
        <p:nvCxnSpPr>
          <p:cNvPr id="7185" name="直接箭头连接符 7184">
            <a:extLst>
              <a:ext uri="{FF2B5EF4-FFF2-40B4-BE49-F238E27FC236}">
                <a16:creationId xmlns:a16="http://schemas.microsoft.com/office/drawing/2014/main" id="{A862F522-9E19-DE60-6EB9-8179F834F905}"/>
              </a:ext>
            </a:extLst>
          </p:cNvPr>
          <p:cNvCxnSpPr>
            <a:cxnSpLocks/>
            <a:stCxn id="27" idx="3"/>
            <a:endCxn id="7184" idx="7"/>
          </p:cNvCxnSpPr>
          <p:nvPr/>
        </p:nvCxnSpPr>
        <p:spPr>
          <a:xfrm flipH="1">
            <a:off x="6308037" y="1597699"/>
            <a:ext cx="363202" cy="34987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6" name="直接箭头连接符 7185">
            <a:extLst>
              <a:ext uri="{FF2B5EF4-FFF2-40B4-BE49-F238E27FC236}">
                <a16:creationId xmlns:a16="http://schemas.microsoft.com/office/drawing/2014/main" id="{C224242E-DE01-0BCB-2BCE-1CFF27E347C2}"/>
              </a:ext>
            </a:extLst>
          </p:cNvPr>
          <p:cNvCxnSpPr>
            <a:cxnSpLocks/>
            <a:stCxn id="27" idx="5"/>
            <a:endCxn id="28" idx="1"/>
          </p:cNvCxnSpPr>
          <p:nvPr/>
        </p:nvCxnSpPr>
        <p:spPr>
          <a:xfrm>
            <a:off x="6925797" y="1597699"/>
            <a:ext cx="358418" cy="35434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7" name="直接箭头连接符 7186">
            <a:extLst>
              <a:ext uri="{FF2B5EF4-FFF2-40B4-BE49-F238E27FC236}">
                <a16:creationId xmlns:a16="http://schemas.microsoft.com/office/drawing/2014/main" id="{1AB71951-DA23-1866-4B2B-62F8AD62D633}"/>
              </a:ext>
            </a:extLst>
          </p:cNvPr>
          <p:cNvCxnSpPr>
            <a:cxnSpLocks/>
            <a:stCxn id="7184" idx="3"/>
            <a:endCxn id="7183" idx="7"/>
          </p:cNvCxnSpPr>
          <p:nvPr/>
        </p:nvCxnSpPr>
        <p:spPr>
          <a:xfrm flipH="1">
            <a:off x="5699139" y="2214148"/>
            <a:ext cx="366958" cy="3463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8" name="直接箭头连接符 7187">
            <a:extLst>
              <a:ext uri="{FF2B5EF4-FFF2-40B4-BE49-F238E27FC236}">
                <a16:creationId xmlns:a16="http://schemas.microsoft.com/office/drawing/2014/main" id="{3563EF15-E9F0-3B34-A9A7-A53A1571C4B9}"/>
              </a:ext>
            </a:extLst>
          </p:cNvPr>
          <p:cNvCxnSpPr>
            <a:cxnSpLocks/>
            <a:stCxn id="7182" idx="7"/>
            <a:endCxn id="7183" idx="3"/>
          </p:cNvCxnSpPr>
          <p:nvPr/>
        </p:nvCxnSpPr>
        <p:spPr>
          <a:xfrm flipV="1">
            <a:off x="5090241" y="2827124"/>
            <a:ext cx="366958" cy="3463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9" name="直接箭头连接符 7188">
            <a:extLst>
              <a:ext uri="{FF2B5EF4-FFF2-40B4-BE49-F238E27FC236}">
                <a16:creationId xmlns:a16="http://schemas.microsoft.com/office/drawing/2014/main" id="{D322F90A-E964-DE25-3E26-1BBE2EE41704}"/>
              </a:ext>
            </a:extLst>
          </p:cNvPr>
          <p:cNvCxnSpPr>
            <a:cxnSpLocks/>
            <a:stCxn id="7181" idx="1"/>
            <a:endCxn id="7184" idx="5"/>
          </p:cNvCxnSpPr>
          <p:nvPr/>
        </p:nvCxnSpPr>
        <p:spPr>
          <a:xfrm flipH="1" flipV="1">
            <a:off x="6320356" y="2201829"/>
            <a:ext cx="343844" cy="3644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0" name="直接箭头连接符 7189">
            <a:extLst>
              <a:ext uri="{FF2B5EF4-FFF2-40B4-BE49-F238E27FC236}">
                <a16:creationId xmlns:a16="http://schemas.microsoft.com/office/drawing/2014/main" id="{94ED6CD0-6EC0-33CE-2F59-732036568341}"/>
              </a:ext>
            </a:extLst>
          </p:cNvPr>
          <p:cNvCxnSpPr>
            <a:cxnSpLocks/>
            <a:stCxn id="7181" idx="5"/>
            <a:endCxn id="7178" idx="1"/>
          </p:cNvCxnSpPr>
          <p:nvPr/>
        </p:nvCxnSpPr>
        <p:spPr>
          <a:xfrm>
            <a:off x="6930778" y="2808189"/>
            <a:ext cx="348952" cy="36949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1" name="直接箭头连接符 7190">
            <a:extLst>
              <a:ext uri="{FF2B5EF4-FFF2-40B4-BE49-F238E27FC236}">
                <a16:creationId xmlns:a16="http://schemas.microsoft.com/office/drawing/2014/main" id="{7D62E89E-6A65-658F-1044-99E10C3E5E7A}"/>
              </a:ext>
            </a:extLst>
          </p:cNvPr>
          <p:cNvCxnSpPr>
            <a:cxnSpLocks/>
            <a:stCxn id="7178" idx="5"/>
            <a:endCxn id="7175" idx="1"/>
          </p:cNvCxnSpPr>
          <p:nvPr/>
        </p:nvCxnSpPr>
        <p:spPr>
          <a:xfrm>
            <a:off x="7546308" y="3419624"/>
            <a:ext cx="343844" cy="36442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2" name="直接箭头连接符 7191">
            <a:extLst>
              <a:ext uri="{FF2B5EF4-FFF2-40B4-BE49-F238E27FC236}">
                <a16:creationId xmlns:a16="http://schemas.microsoft.com/office/drawing/2014/main" id="{9CCB0708-819D-D8DB-D415-4CD7C3583EB9}"/>
              </a:ext>
            </a:extLst>
          </p:cNvPr>
          <p:cNvCxnSpPr>
            <a:cxnSpLocks/>
            <a:stCxn id="7181" idx="3"/>
            <a:endCxn id="7180" idx="7"/>
          </p:cNvCxnSpPr>
          <p:nvPr/>
        </p:nvCxnSpPr>
        <p:spPr>
          <a:xfrm flipH="1">
            <a:off x="6309561" y="2820508"/>
            <a:ext cx="366958" cy="3463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3" name="直接箭头连接符 7192">
            <a:extLst>
              <a:ext uri="{FF2B5EF4-FFF2-40B4-BE49-F238E27FC236}">
                <a16:creationId xmlns:a16="http://schemas.microsoft.com/office/drawing/2014/main" id="{4A943546-3D44-3C72-B756-68FE9C5E6D18}"/>
              </a:ext>
            </a:extLst>
          </p:cNvPr>
          <p:cNvCxnSpPr>
            <a:cxnSpLocks/>
            <a:stCxn id="7183" idx="5"/>
            <a:endCxn id="7180" idx="1"/>
          </p:cNvCxnSpPr>
          <p:nvPr/>
        </p:nvCxnSpPr>
        <p:spPr>
          <a:xfrm>
            <a:off x="5711458" y="2814805"/>
            <a:ext cx="343844" cy="3644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4" name="直接箭头连接符 7193">
            <a:extLst>
              <a:ext uri="{FF2B5EF4-FFF2-40B4-BE49-F238E27FC236}">
                <a16:creationId xmlns:a16="http://schemas.microsoft.com/office/drawing/2014/main" id="{02BD577C-F75F-C935-55C7-D901B6A58DF7}"/>
              </a:ext>
            </a:extLst>
          </p:cNvPr>
          <p:cNvCxnSpPr>
            <a:cxnSpLocks/>
            <a:stCxn id="7178" idx="3"/>
            <a:endCxn id="7177" idx="7"/>
          </p:cNvCxnSpPr>
          <p:nvPr/>
        </p:nvCxnSpPr>
        <p:spPr>
          <a:xfrm flipH="1">
            <a:off x="6925091" y="3431943"/>
            <a:ext cx="366958" cy="3463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5" name="直接箭头连接符 7194">
            <a:extLst>
              <a:ext uri="{FF2B5EF4-FFF2-40B4-BE49-F238E27FC236}">
                <a16:creationId xmlns:a16="http://schemas.microsoft.com/office/drawing/2014/main" id="{79F2FD17-D74F-9489-DDB5-BA85D84683F2}"/>
              </a:ext>
            </a:extLst>
          </p:cNvPr>
          <p:cNvCxnSpPr>
            <a:cxnSpLocks/>
            <a:stCxn id="7175" idx="3"/>
            <a:endCxn id="7174" idx="7"/>
          </p:cNvCxnSpPr>
          <p:nvPr/>
        </p:nvCxnSpPr>
        <p:spPr>
          <a:xfrm flipH="1">
            <a:off x="7535513" y="4038304"/>
            <a:ext cx="366958" cy="3463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6" name="直接箭头连接符 7195">
            <a:extLst>
              <a:ext uri="{FF2B5EF4-FFF2-40B4-BE49-F238E27FC236}">
                <a16:creationId xmlns:a16="http://schemas.microsoft.com/office/drawing/2014/main" id="{1F89E781-2D6E-7464-2BB8-A5E6A434EE82}"/>
              </a:ext>
            </a:extLst>
          </p:cNvPr>
          <p:cNvCxnSpPr>
            <a:cxnSpLocks/>
            <a:stCxn id="7177" idx="5"/>
            <a:endCxn id="7174" idx="1"/>
          </p:cNvCxnSpPr>
          <p:nvPr/>
        </p:nvCxnSpPr>
        <p:spPr>
          <a:xfrm>
            <a:off x="6937410" y="4032600"/>
            <a:ext cx="343844" cy="36442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7" name="直接箭头连接符 7196">
            <a:extLst>
              <a:ext uri="{FF2B5EF4-FFF2-40B4-BE49-F238E27FC236}">
                <a16:creationId xmlns:a16="http://schemas.microsoft.com/office/drawing/2014/main" id="{E5706A43-DFEF-665F-1688-E05320D5953C}"/>
              </a:ext>
            </a:extLst>
          </p:cNvPr>
          <p:cNvCxnSpPr>
            <a:cxnSpLocks/>
            <a:stCxn id="7182" idx="5"/>
            <a:endCxn id="7179" idx="1"/>
          </p:cNvCxnSpPr>
          <p:nvPr/>
        </p:nvCxnSpPr>
        <p:spPr>
          <a:xfrm>
            <a:off x="5102560" y="3427781"/>
            <a:ext cx="343844" cy="3644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8" name="直接箭头连接符 7197">
            <a:extLst>
              <a:ext uri="{FF2B5EF4-FFF2-40B4-BE49-F238E27FC236}">
                <a16:creationId xmlns:a16="http://schemas.microsoft.com/office/drawing/2014/main" id="{E2B39EB6-54C6-0D54-4261-F36438122573}"/>
              </a:ext>
            </a:extLst>
          </p:cNvPr>
          <p:cNvCxnSpPr>
            <a:cxnSpLocks/>
            <a:stCxn id="7177" idx="3"/>
            <a:endCxn id="7176" idx="7"/>
          </p:cNvCxnSpPr>
          <p:nvPr/>
        </p:nvCxnSpPr>
        <p:spPr>
          <a:xfrm flipH="1">
            <a:off x="6316193" y="4044919"/>
            <a:ext cx="366958" cy="3463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9" name="直接箭头连接符 7198">
            <a:extLst>
              <a:ext uri="{FF2B5EF4-FFF2-40B4-BE49-F238E27FC236}">
                <a16:creationId xmlns:a16="http://schemas.microsoft.com/office/drawing/2014/main" id="{4101738C-0AB9-3315-A291-F5D2E4B96E5B}"/>
              </a:ext>
            </a:extLst>
          </p:cNvPr>
          <p:cNvCxnSpPr>
            <a:cxnSpLocks/>
            <a:stCxn id="7176" idx="5"/>
            <a:endCxn id="7173" idx="1"/>
          </p:cNvCxnSpPr>
          <p:nvPr/>
        </p:nvCxnSpPr>
        <p:spPr>
          <a:xfrm>
            <a:off x="6328512" y="4645576"/>
            <a:ext cx="343844" cy="36442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D702F35-6D61-9ADB-9C13-022F1311A350}"/>
              </a:ext>
            </a:extLst>
          </p:cNvPr>
          <p:cNvSpPr txBox="1"/>
          <p:nvPr/>
        </p:nvSpPr>
        <p:spPr>
          <a:xfrm>
            <a:off x="7158117" y="1105754"/>
            <a:ext cx="751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起点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FB62CC-3BDC-2D91-4658-FB1789F1FDB5}"/>
              </a:ext>
            </a:extLst>
          </p:cNvPr>
          <p:cNvSpPr txBox="1"/>
          <p:nvPr/>
        </p:nvSpPr>
        <p:spPr>
          <a:xfrm>
            <a:off x="7089872" y="4969810"/>
            <a:ext cx="751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终点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表格 17">
            <a:extLst>
              <a:ext uri="{FF2B5EF4-FFF2-40B4-BE49-F238E27FC236}">
                <a16:creationId xmlns:a16="http://schemas.microsoft.com/office/drawing/2014/main" id="{6B763D12-AE36-5198-21AC-F3C2A7A09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521511"/>
              </p:ext>
            </p:extLst>
          </p:nvPr>
        </p:nvGraphicFramePr>
        <p:xfrm>
          <a:off x="2791319" y="4501063"/>
          <a:ext cx="1800000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3090837752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98348378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48061321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328131705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3152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63814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j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09378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24654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D846B69-B276-69A3-4D4F-987B34B998D1}"/>
              </a:ext>
            </a:extLst>
          </p:cNvPr>
          <p:cNvSpPr txBox="1"/>
          <p:nvPr/>
        </p:nvSpPr>
        <p:spPr>
          <a:xfrm>
            <a:off x="2593351" y="4102831"/>
            <a:ext cx="751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起点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5EF0F4-06EE-7A89-47E7-164803DD45AB}"/>
              </a:ext>
            </a:extLst>
          </p:cNvPr>
          <p:cNvSpPr txBox="1"/>
          <p:nvPr/>
        </p:nvSpPr>
        <p:spPr>
          <a:xfrm>
            <a:off x="4489144" y="6259447"/>
            <a:ext cx="751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终点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246409-D161-0049-D499-1273BA690226}"/>
              </a:ext>
            </a:extLst>
          </p:cNvPr>
          <p:cNvSpPr txBox="1"/>
          <p:nvPr/>
        </p:nvSpPr>
        <p:spPr>
          <a:xfrm>
            <a:off x="6025584" y="1271320"/>
            <a:ext cx="60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a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B7A33EE-69B4-052B-7D09-42C668F620E7}"/>
              </a:ext>
            </a:extLst>
          </p:cNvPr>
          <p:cNvSpPr txBox="1"/>
          <p:nvPr/>
        </p:nvSpPr>
        <p:spPr>
          <a:xfrm>
            <a:off x="5340879" y="1899319"/>
            <a:ext cx="60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89078F1-7AA5-9892-36C7-12C4C5039FC4}"/>
              </a:ext>
            </a:extLst>
          </p:cNvPr>
          <p:cNvSpPr txBox="1"/>
          <p:nvPr/>
        </p:nvSpPr>
        <p:spPr>
          <a:xfrm>
            <a:off x="6686193" y="1891114"/>
            <a:ext cx="60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2A1E86-1287-2187-47E2-A5A0F0542714}"/>
              </a:ext>
            </a:extLst>
          </p:cNvPr>
          <p:cNvSpPr txBox="1"/>
          <p:nvPr/>
        </p:nvSpPr>
        <p:spPr>
          <a:xfrm>
            <a:off x="4873321" y="2493920"/>
            <a:ext cx="60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47CDE8C-A5EC-03E8-BEAD-6C733C1035E9}"/>
              </a:ext>
            </a:extLst>
          </p:cNvPr>
          <p:cNvSpPr txBox="1"/>
          <p:nvPr/>
        </p:nvSpPr>
        <p:spPr>
          <a:xfrm>
            <a:off x="6156347" y="2513364"/>
            <a:ext cx="60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0AB7990-4EBD-8C37-ED55-6270AD6E6C16}"/>
              </a:ext>
            </a:extLst>
          </p:cNvPr>
          <p:cNvSpPr txBox="1"/>
          <p:nvPr/>
        </p:nvSpPr>
        <p:spPr>
          <a:xfrm>
            <a:off x="7315889" y="2518063"/>
            <a:ext cx="60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7E780C4-E260-9C27-2DE7-CBC78EE8C573}"/>
              </a:ext>
            </a:extLst>
          </p:cNvPr>
          <p:cNvSpPr txBox="1"/>
          <p:nvPr/>
        </p:nvSpPr>
        <p:spPr>
          <a:xfrm>
            <a:off x="4349959" y="3112447"/>
            <a:ext cx="60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7F96D71-4C7F-20C3-FE2E-DED484675D44}"/>
              </a:ext>
            </a:extLst>
          </p:cNvPr>
          <p:cNvSpPr txBox="1"/>
          <p:nvPr/>
        </p:nvSpPr>
        <p:spPr>
          <a:xfrm>
            <a:off x="5523110" y="3101080"/>
            <a:ext cx="60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2A84444-C222-5A6C-2A03-F3C67809D69A}"/>
              </a:ext>
            </a:extLst>
          </p:cNvPr>
          <p:cNvSpPr txBox="1"/>
          <p:nvPr/>
        </p:nvSpPr>
        <p:spPr>
          <a:xfrm>
            <a:off x="6698881" y="3112447"/>
            <a:ext cx="60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75246A5-2E0A-838B-4BA7-AAF55146F531}"/>
              </a:ext>
            </a:extLst>
          </p:cNvPr>
          <p:cNvSpPr txBox="1"/>
          <p:nvPr/>
        </p:nvSpPr>
        <p:spPr>
          <a:xfrm>
            <a:off x="8018863" y="3099432"/>
            <a:ext cx="60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EA225F3-A5F2-170A-DEFC-3266FE80D212}"/>
              </a:ext>
            </a:extLst>
          </p:cNvPr>
          <p:cNvSpPr txBox="1"/>
          <p:nvPr/>
        </p:nvSpPr>
        <p:spPr>
          <a:xfrm>
            <a:off x="4916498" y="3730974"/>
            <a:ext cx="60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4657263-88CF-104C-68A6-A381DBB8289C}"/>
              </a:ext>
            </a:extLst>
          </p:cNvPr>
          <p:cNvSpPr txBox="1"/>
          <p:nvPr/>
        </p:nvSpPr>
        <p:spPr>
          <a:xfrm>
            <a:off x="6128966" y="3726964"/>
            <a:ext cx="60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3099DE-A31C-6CDA-7EA3-468CB2879E6C}"/>
              </a:ext>
            </a:extLst>
          </p:cNvPr>
          <p:cNvSpPr txBox="1"/>
          <p:nvPr/>
        </p:nvSpPr>
        <p:spPr>
          <a:xfrm>
            <a:off x="7415302" y="3721703"/>
            <a:ext cx="60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C8CD628-6597-1FC2-2CEF-BCCD69F938D4}"/>
              </a:ext>
            </a:extLst>
          </p:cNvPr>
          <p:cNvSpPr txBox="1"/>
          <p:nvPr/>
        </p:nvSpPr>
        <p:spPr>
          <a:xfrm>
            <a:off x="5537667" y="4343774"/>
            <a:ext cx="60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4AD4C26-505A-AAE7-2EFE-C57E39F9C4B0}"/>
              </a:ext>
            </a:extLst>
          </p:cNvPr>
          <p:cNvSpPr txBox="1"/>
          <p:nvPr/>
        </p:nvSpPr>
        <p:spPr>
          <a:xfrm>
            <a:off x="6872442" y="4336106"/>
            <a:ext cx="60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7172" name="文本框 7171">
            <a:extLst>
              <a:ext uri="{FF2B5EF4-FFF2-40B4-BE49-F238E27FC236}">
                <a16:creationId xmlns:a16="http://schemas.microsoft.com/office/drawing/2014/main" id="{6D3B231D-D847-9D62-523A-448575D67DBD}"/>
              </a:ext>
            </a:extLst>
          </p:cNvPr>
          <p:cNvSpPr txBox="1"/>
          <p:nvPr/>
        </p:nvSpPr>
        <p:spPr>
          <a:xfrm>
            <a:off x="6183900" y="4946169"/>
            <a:ext cx="60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1">
            <a:extLst>
              <a:ext uri="{FF2B5EF4-FFF2-40B4-BE49-F238E27FC236}">
                <a16:creationId xmlns:a16="http://schemas.microsoft.com/office/drawing/2014/main" id="{61BA58DE-1841-9744-8F58-6205DC98199C}"/>
              </a:ext>
            </a:extLst>
          </p:cNvPr>
          <p:cNvSpPr/>
          <p:nvPr/>
        </p:nvSpPr>
        <p:spPr>
          <a:xfrm>
            <a:off x="902578" y="207328"/>
            <a:ext cx="4200189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迷宫问题</a:t>
            </a:r>
            <a:r>
              <a:rPr lang="en-US" altLang="zh-CN" sz="20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--</a:t>
            </a:r>
            <a:r>
              <a:rPr lang="zh-CN" altLang="en-US" sz="2000" b="1" dirty="0">
                <a:solidFill>
                  <a:srgbClr val="000000"/>
                </a:solidFill>
                <a:ea typeface="宋体" panose="02010600030101010101" pitchFamily="2" charset="-122"/>
              </a:rPr>
              <a:t>解决思路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000" b="1" i="0" dirty="0">
                <a:solidFill>
                  <a:srgbClr val="FF0000"/>
                </a:solidFill>
                <a:effectLst/>
                <a:latin typeface="-apple-system"/>
              </a:rPr>
              <a:t>树或有向图</a:t>
            </a:r>
            <a:endParaRPr lang="zh-CN" altLang="en-US" sz="20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4502980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8"/>
          <p:cNvSpPr/>
          <p:nvPr/>
        </p:nvSpPr>
        <p:spPr>
          <a:xfrm>
            <a:off x="280217" y="143732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7194600" y="5985274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lvl="1" indent="-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9200" lvl="2" indent="-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8800" lvl="3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8400" lvl="4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>
                <a:solidFill>
                  <a:srgbClr val="898989"/>
                </a:solidFill>
                <a:latin typeface="黑体-简" panose="02000000000000000000" charset="-122"/>
                <a:ea typeface="黑体-简" panose="02000000000000000000" charset="-122"/>
              </a:rPr>
              <a:t>25</a:t>
            </a:fld>
            <a:endParaRPr lang="en-US" altLang="en-US" sz="1200" dirty="0">
              <a:solidFill>
                <a:srgbClr val="898989"/>
              </a:solidFill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29" name="矩形 11"/>
          <p:cNvSpPr/>
          <p:nvPr/>
        </p:nvSpPr>
        <p:spPr>
          <a:xfrm>
            <a:off x="5102767" y="207328"/>
            <a:ext cx="2454518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广度优先搜索算法</a:t>
            </a:r>
          </a:p>
        </p:txBody>
      </p:sp>
      <p:sp>
        <p:nvSpPr>
          <p:cNvPr id="4" name="矩形 11">
            <a:extLst>
              <a:ext uri="{FF2B5EF4-FFF2-40B4-BE49-F238E27FC236}">
                <a16:creationId xmlns:a16="http://schemas.microsoft.com/office/drawing/2014/main" id="{3D87FE56-E073-C3A8-F95C-7820A06AE5D7}"/>
              </a:ext>
            </a:extLst>
          </p:cNvPr>
          <p:cNvSpPr/>
          <p:nvPr/>
        </p:nvSpPr>
        <p:spPr>
          <a:xfrm>
            <a:off x="530869" y="895459"/>
            <a:ext cx="8703408" cy="21223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i="0" dirty="0">
                <a:solidFill>
                  <a:srgbClr val="4F4F4F"/>
                </a:solidFill>
                <a:effectLst/>
                <a:latin typeface="-apple-system"/>
              </a:rPr>
              <a:t>队列：</a:t>
            </a:r>
            <a:endParaRPr lang="en-US" altLang="zh-CN" i="0" dirty="0">
              <a:solidFill>
                <a:srgbClr val="4F4F4F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队列是一种线性数据结构，它具有</a:t>
            </a:r>
            <a:r>
              <a:rPr lang="zh-CN" altLang="en-U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先进先出（</a:t>
            </a:r>
            <a:r>
              <a:rPr lang="en-US" altLang="zh-CN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FIFO</a:t>
            </a:r>
            <a:r>
              <a:rPr lang="zh-CN" altLang="en-U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）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的特性。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队列通常有两个基本操作：入队（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enqueue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）和出队（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dequeue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）。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入队操作将元素添加到队列的末尾，出队操作则从队列的前端移除元素。</a:t>
            </a:r>
          </a:p>
          <a:p>
            <a:pPr algn="l">
              <a:lnSpc>
                <a:spcPct val="150000"/>
              </a:lnSpc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4.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队列可以用</a:t>
            </a:r>
            <a:r>
              <a:rPr lang="zh-CN" altLang="en-U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数组（顺序队列）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或</a:t>
            </a:r>
            <a:r>
              <a:rPr lang="zh-CN" altLang="en-U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链表（链式队列）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来实现。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FBCFE2-CEFC-3E8A-EECF-98436506E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336" y="3215619"/>
            <a:ext cx="6647619" cy="3019048"/>
          </a:xfrm>
          <a:prstGeom prst="rect">
            <a:avLst/>
          </a:prstGeom>
        </p:spPr>
      </p:pic>
      <p:sp>
        <p:nvSpPr>
          <p:cNvPr id="6" name="矩形 11">
            <a:extLst>
              <a:ext uri="{FF2B5EF4-FFF2-40B4-BE49-F238E27FC236}">
                <a16:creationId xmlns:a16="http://schemas.microsoft.com/office/drawing/2014/main" id="{75CFB8A5-4771-92AA-B2F1-18B43580B20B}"/>
              </a:ext>
            </a:extLst>
          </p:cNvPr>
          <p:cNvSpPr/>
          <p:nvPr/>
        </p:nvSpPr>
        <p:spPr>
          <a:xfrm>
            <a:off x="902578" y="207328"/>
            <a:ext cx="4200189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迷宫问题</a:t>
            </a:r>
            <a:r>
              <a:rPr lang="en-US" altLang="zh-CN" sz="20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--</a:t>
            </a:r>
            <a:r>
              <a:rPr lang="zh-CN" altLang="en-US" sz="2000" b="1" dirty="0">
                <a:solidFill>
                  <a:srgbClr val="000000"/>
                </a:solidFill>
                <a:ea typeface="宋体" panose="02010600030101010101" pitchFamily="2" charset="-122"/>
              </a:rPr>
              <a:t>解决思路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000" b="1" i="0" dirty="0">
                <a:solidFill>
                  <a:srgbClr val="FF0000"/>
                </a:solidFill>
                <a:effectLst/>
                <a:latin typeface="-apple-system"/>
              </a:rPr>
              <a:t>树或有向图</a:t>
            </a:r>
            <a:endParaRPr lang="zh-CN" altLang="en-US" sz="20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7871650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7054215" y="661912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lvl="1" indent="-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9200" lvl="2" indent="-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8800" lvl="3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8400" lvl="4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>
                <a:solidFill>
                  <a:srgbClr val="898989"/>
                </a:solidFill>
                <a:latin typeface="黑体-简" panose="02000000000000000000" charset="-122"/>
                <a:ea typeface="黑体-简" panose="02000000000000000000" charset="-122"/>
              </a:rPr>
              <a:t>26</a:t>
            </a:fld>
            <a:endParaRPr lang="en-US" altLang="en-US" sz="1200" dirty="0">
              <a:solidFill>
                <a:srgbClr val="898989"/>
              </a:solidFill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29" name="矩形 11"/>
          <p:cNvSpPr/>
          <p:nvPr/>
        </p:nvSpPr>
        <p:spPr>
          <a:xfrm>
            <a:off x="5102767" y="176551"/>
            <a:ext cx="2454518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广度优先搜索算法</a:t>
            </a:r>
          </a:p>
        </p:txBody>
      </p:sp>
      <p:sp>
        <p:nvSpPr>
          <p:cNvPr id="4" name="矩形 11">
            <a:extLst>
              <a:ext uri="{FF2B5EF4-FFF2-40B4-BE49-F238E27FC236}">
                <a16:creationId xmlns:a16="http://schemas.microsoft.com/office/drawing/2014/main" id="{3D87FE56-E073-C3A8-F95C-7820A06AE5D7}"/>
              </a:ext>
            </a:extLst>
          </p:cNvPr>
          <p:cNvSpPr/>
          <p:nvPr/>
        </p:nvSpPr>
        <p:spPr>
          <a:xfrm>
            <a:off x="251997" y="1260555"/>
            <a:ext cx="4319764" cy="17543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i="0" dirty="0">
                <a:solidFill>
                  <a:srgbClr val="4F4F4F"/>
                </a:solidFill>
                <a:effectLst/>
                <a:latin typeface="-apple-system"/>
              </a:rPr>
              <a:t>顺序队列代码示例：</a:t>
            </a:r>
            <a:endParaRPr lang="en-US" altLang="zh-CN" i="0" dirty="0">
              <a:solidFill>
                <a:srgbClr val="4F4F4F"/>
              </a:solidFill>
              <a:effectLst/>
              <a:latin typeface="-apple-system"/>
            </a:endParaRPr>
          </a:p>
          <a:p>
            <a:pPr algn="l"/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//</a:t>
            </a:r>
            <a:r>
              <a:rPr lang="zh-CN" altLang="en-US" dirty="0">
                <a:solidFill>
                  <a:srgbClr val="4F4F4F"/>
                </a:solidFill>
                <a:highlight>
                  <a:srgbClr val="FFFF00"/>
                </a:highlight>
                <a:latin typeface="-apple-system"/>
              </a:rPr>
              <a:t>队列结构</a:t>
            </a:r>
            <a:endParaRPr lang="en-US" altLang="zh-CN" dirty="0">
              <a:solidFill>
                <a:srgbClr val="4F4F4F"/>
              </a:solidFill>
              <a:highlight>
                <a:srgbClr val="FFFF00"/>
              </a:highlight>
              <a:latin typeface="-apple-system"/>
            </a:endParaRP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typedef struct {</a:t>
            </a: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    int data[MAX_SIZE];</a:t>
            </a: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    int front, back;</a:t>
            </a: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} Queue;</a:t>
            </a: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6" name="矩形 11">
            <a:extLst>
              <a:ext uri="{FF2B5EF4-FFF2-40B4-BE49-F238E27FC236}">
                <a16:creationId xmlns:a16="http://schemas.microsoft.com/office/drawing/2014/main" id="{759A0A5E-ED75-9F5A-98B3-0D48151027E1}"/>
              </a:ext>
            </a:extLst>
          </p:cNvPr>
          <p:cNvSpPr/>
          <p:nvPr/>
        </p:nvSpPr>
        <p:spPr>
          <a:xfrm>
            <a:off x="4562088" y="3191649"/>
            <a:ext cx="3600003" cy="258532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//</a:t>
            </a:r>
            <a:r>
              <a:rPr lang="zh-CN" altLang="en-US" i="0" dirty="0">
                <a:solidFill>
                  <a:srgbClr val="4F4F4F"/>
                </a:solidFill>
                <a:effectLst/>
                <a:highlight>
                  <a:srgbClr val="FFFF00"/>
                </a:highlight>
                <a:latin typeface="-apple-system"/>
              </a:rPr>
              <a:t>出队</a:t>
            </a:r>
            <a:endParaRPr lang="en-US" altLang="zh-CN" i="0" dirty="0">
              <a:solidFill>
                <a:srgbClr val="4F4F4F"/>
              </a:solidFill>
              <a:effectLst/>
              <a:highlight>
                <a:srgbClr val="FFFF00"/>
              </a:highlight>
              <a:latin typeface="-apple-system"/>
            </a:endParaRP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int dequeue(Queue* q) {</a:t>
            </a: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    if (</a:t>
            </a:r>
            <a:r>
              <a:rPr lang="en-US" altLang="zh-CN" i="0" dirty="0" err="1">
                <a:solidFill>
                  <a:srgbClr val="4F4F4F"/>
                </a:solidFill>
                <a:effectLst/>
                <a:latin typeface="-apple-system"/>
              </a:rPr>
              <a:t>isEmpty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(q)) {</a:t>
            </a: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        </a:t>
            </a:r>
            <a:r>
              <a:rPr lang="en-US" altLang="zh-CN" i="0" dirty="0" err="1">
                <a:solidFill>
                  <a:srgbClr val="4F4F4F"/>
                </a:solidFill>
                <a:effectLst/>
                <a:latin typeface="-apple-system"/>
              </a:rPr>
              <a:t>printf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("Error: Queue is empty.\n");</a:t>
            </a: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        return -1;</a:t>
            </a: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    }</a:t>
            </a: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    return q-&gt;data[q-&gt;front++];</a:t>
            </a: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}</a:t>
            </a:r>
          </a:p>
        </p:txBody>
      </p:sp>
      <p:sp>
        <p:nvSpPr>
          <p:cNvPr id="7" name="矩形 11">
            <a:extLst>
              <a:ext uri="{FF2B5EF4-FFF2-40B4-BE49-F238E27FC236}">
                <a16:creationId xmlns:a16="http://schemas.microsoft.com/office/drawing/2014/main" id="{2025E3D8-6CBA-E3DD-6FBF-0161B70D3862}"/>
              </a:ext>
            </a:extLst>
          </p:cNvPr>
          <p:cNvSpPr/>
          <p:nvPr/>
        </p:nvSpPr>
        <p:spPr>
          <a:xfrm>
            <a:off x="251997" y="3191649"/>
            <a:ext cx="3600003" cy="230832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//</a:t>
            </a:r>
            <a:r>
              <a:rPr lang="zh-CN" altLang="en-US" i="0" dirty="0">
                <a:solidFill>
                  <a:srgbClr val="4F4F4F"/>
                </a:solidFill>
                <a:effectLst/>
                <a:highlight>
                  <a:srgbClr val="FFFF00"/>
                </a:highlight>
                <a:latin typeface="-apple-system"/>
              </a:rPr>
              <a:t>入队</a:t>
            </a:r>
            <a:endParaRPr lang="en-US" altLang="zh-CN" i="0" dirty="0">
              <a:solidFill>
                <a:srgbClr val="4F4F4F"/>
              </a:solidFill>
              <a:effectLst/>
              <a:highlight>
                <a:srgbClr val="FFFF00"/>
              </a:highlight>
              <a:latin typeface="-apple-system"/>
            </a:endParaRP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void enqueue(Queue* q, int x) {</a:t>
            </a: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    if (</a:t>
            </a:r>
            <a:r>
              <a:rPr lang="en-US" altLang="zh-CN" i="0" dirty="0" err="1">
                <a:solidFill>
                  <a:srgbClr val="4F4F4F"/>
                </a:solidFill>
                <a:effectLst/>
                <a:latin typeface="-apple-system"/>
              </a:rPr>
              <a:t>isFull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(q)) {</a:t>
            </a: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        </a:t>
            </a:r>
            <a:r>
              <a:rPr lang="en-US" altLang="zh-CN" i="0" dirty="0" err="1">
                <a:solidFill>
                  <a:srgbClr val="4F4F4F"/>
                </a:solidFill>
                <a:effectLst/>
                <a:latin typeface="-apple-system"/>
              </a:rPr>
              <a:t>printf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("Error: Queue is full.\n");</a:t>
            </a: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        return;</a:t>
            </a: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    }</a:t>
            </a: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    q-&gt;data[q-&gt; back ++] = x;</a:t>
            </a: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}</a:t>
            </a: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5122" name="Picture 2" descr="数据结构：队列- 子烁爱学习- 博客园">
            <a:extLst>
              <a:ext uri="{FF2B5EF4-FFF2-40B4-BE49-F238E27FC236}">
                <a16:creationId xmlns:a16="http://schemas.microsoft.com/office/drawing/2014/main" id="{DCCE4B53-5850-94CE-628D-E6E7B2686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000" y="1280936"/>
            <a:ext cx="3708000" cy="148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11">
            <a:extLst>
              <a:ext uri="{FF2B5EF4-FFF2-40B4-BE49-F238E27FC236}">
                <a16:creationId xmlns:a16="http://schemas.microsoft.com/office/drawing/2014/main" id="{A2D92281-49C7-B732-AC20-C1F39BE8B4F0}"/>
              </a:ext>
            </a:extLst>
          </p:cNvPr>
          <p:cNvSpPr/>
          <p:nvPr/>
        </p:nvSpPr>
        <p:spPr>
          <a:xfrm>
            <a:off x="902578" y="207328"/>
            <a:ext cx="4200189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迷宫问题</a:t>
            </a:r>
            <a:r>
              <a:rPr lang="en-US" altLang="zh-CN" sz="20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--</a:t>
            </a:r>
            <a:r>
              <a:rPr lang="zh-CN" altLang="en-US" sz="2000" b="1" dirty="0">
                <a:solidFill>
                  <a:srgbClr val="000000"/>
                </a:solidFill>
                <a:ea typeface="宋体" panose="02010600030101010101" pitchFamily="2" charset="-122"/>
              </a:rPr>
              <a:t>解决思路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000" b="1" i="0" dirty="0">
                <a:solidFill>
                  <a:srgbClr val="FF0000"/>
                </a:solidFill>
                <a:effectLst/>
                <a:latin typeface="-apple-system"/>
              </a:rPr>
              <a:t>树或有向图</a:t>
            </a:r>
            <a:endParaRPr lang="zh-CN" altLang="en-US" sz="20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786002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7054215" y="661912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lvl="1" indent="-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9200" lvl="2" indent="-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8800" lvl="3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8400" lvl="4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>
                <a:solidFill>
                  <a:srgbClr val="898989"/>
                </a:solidFill>
                <a:latin typeface="黑体-简" panose="02000000000000000000" charset="-122"/>
                <a:ea typeface="黑体-简" panose="02000000000000000000" charset="-122"/>
              </a:rPr>
              <a:t>27</a:t>
            </a:fld>
            <a:endParaRPr lang="en-US" altLang="en-US" sz="1200" dirty="0">
              <a:solidFill>
                <a:srgbClr val="898989"/>
              </a:solidFill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29" name="矩形 11"/>
          <p:cNvSpPr/>
          <p:nvPr/>
        </p:nvSpPr>
        <p:spPr>
          <a:xfrm>
            <a:off x="5124130" y="183019"/>
            <a:ext cx="2454518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广度优先搜索算法</a:t>
            </a:r>
          </a:p>
        </p:txBody>
      </p:sp>
      <p:sp>
        <p:nvSpPr>
          <p:cNvPr id="4" name="矩形 11">
            <a:extLst>
              <a:ext uri="{FF2B5EF4-FFF2-40B4-BE49-F238E27FC236}">
                <a16:creationId xmlns:a16="http://schemas.microsoft.com/office/drawing/2014/main" id="{3D87FE56-E073-C3A8-F95C-7820A06AE5D7}"/>
              </a:ext>
            </a:extLst>
          </p:cNvPr>
          <p:cNvSpPr/>
          <p:nvPr/>
        </p:nvSpPr>
        <p:spPr>
          <a:xfrm>
            <a:off x="468000" y="2940522"/>
            <a:ext cx="4319764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i="0" dirty="0">
                <a:solidFill>
                  <a:srgbClr val="4F4F4F"/>
                </a:solidFill>
                <a:effectLst/>
                <a:latin typeface="-apple-system"/>
              </a:rPr>
              <a:t>链式队列代码示例：</a:t>
            </a:r>
            <a:endParaRPr lang="en-US" altLang="zh-CN" i="0" dirty="0">
              <a:solidFill>
                <a:srgbClr val="4F4F4F"/>
              </a:solidFill>
              <a:effectLst/>
              <a:latin typeface="-apple-system"/>
            </a:endParaRPr>
          </a:p>
          <a:p>
            <a:pPr algn="l"/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//</a:t>
            </a:r>
            <a:r>
              <a:rPr lang="zh-CN" altLang="en-US" dirty="0">
                <a:solidFill>
                  <a:srgbClr val="4F4F4F"/>
                </a:solidFill>
                <a:highlight>
                  <a:srgbClr val="FFFF00"/>
                </a:highlight>
                <a:latin typeface="-apple-system"/>
              </a:rPr>
              <a:t>队列结点</a:t>
            </a:r>
            <a:endParaRPr lang="en-US" altLang="zh-CN" dirty="0">
              <a:solidFill>
                <a:srgbClr val="4F4F4F"/>
              </a:solidFill>
              <a:highlight>
                <a:srgbClr val="FFFF00"/>
              </a:highlight>
              <a:latin typeface="-apple-system"/>
            </a:endParaRP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typedef struct Node</a:t>
            </a: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{</a:t>
            </a: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    int data;</a:t>
            </a: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    struct Node* next;</a:t>
            </a: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} Node;</a:t>
            </a: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7" name="矩形 11">
            <a:extLst>
              <a:ext uri="{FF2B5EF4-FFF2-40B4-BE49-F238E27FC236}">
                <a16:creationId xmlns:a16="http://schemas.microsoft.com/office/drawing/2014/main" id="{2025E3D8-6CBA-E3DD-6FBF-0161B70D3862}"/>
              </a:ext>
            </a:extLst>
          </p:cNvPr>
          <p:cNvSpPr/>
          <p:nvPr/>
        </p:nvSpPr>
        <p:spPr>
          <a:xfrm>
            <a:off x="4860000" y="3222200"/>
            <a:ext cx="3600003" cy="17543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//</a:t>
            </a:r>
            <a:r>
              <a:rPr lang="zh-CN" altLang="en-US" i="0" dirty="0">
                <a:solidFill>
                  <a:srgbClr val="4F4F4F"/>
                </a:solidFill>
                <a:effectLst/>
                <a:highlight>
                  <a:srgbClr val="FFFF00"/>
                </a:highlight>
                <a:latin typeface="-apple-system"/>
              </a:rPr>
              <a:t>队首队尾指针</a:t>
            </a:r>
            <a:endParaRPr lang="en-US" altLang="zh-CN" dirty="0">
              <a:solidFill>
                <a:srgbClr val="4F4F4F"/>
              </a:solidFill>
              <a:highlight>
                <a:srgbClr val="FFFF00"/>
              </a:highlight>
              <a:latin typeface="-apple-system"/>
            </a:endParaRP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typedef struct Queue</a:t>
            </a: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{</a:t>
            </a: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    Node* head; //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-apple-system"/>
              </a:rPr>
              <a:t>队头</a:t>
            </a:r>
          </a:p>
          <a:p>
            <a:pPr algn="l"/>
            <a:r>
              <a:rPr lang="zh-CN" altLang="en-US" i="0" dirty="0">
                <a:solidFill>
                  <a:srgbClr val="4F4F4F"/>
                </a:solidFill>
                <a:effectLst/>
                <a:latin typeface="-apple-system"/>
              </a:rPr>
              <a:t>    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Node* tail; //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-apple-system"/>
              </a:rPr>
              <a:t>队尾</a:t>
            </a: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} Queue;</a:t>
            </a: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5122" name="Picture 2" descr="数据结构：队列- 子烁爱学习- 博客园">
            <a:extLst>
              <a:ext uri="{FF2B5EF4-FFF2-40B4-BE49-F238E27FC236}">
                <a16:creationId xmlns:a16="http://schemas.microsoft.com/office/drawing/2014/main" id="{DCCE4B53-5850-94CE-628D-E6E7B2686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00" y="1269000"/>
            <a:ext cx="3708000" cy="148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11">
            <a:extLst>
              <a:ext uri="{FF2B5EF4-FFF2-40B4-BE49-F238E27FC236}">
                <a16:creationId xmlns:a16="http://schemas.microsoft.com/office/drawing/2014/main" id="{2765630A-4749-E1E3-C5BA-D069EEA2C273}"/>
              </a:ext>
            </a:extLst>
          </p:cNvPr>
          <p:cNvSpPr/>
          <p:nvPr/>
        </p:nvSpPr>
        <p:spPr>
          <a:xfrm>
            <a:off x="902578" y="207328"/>
            <a:ext cx="4200189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迷宫问题</a:t>
            </a:r>
            <a:r>
              <a:rPr lang="en-US" altLang="zh-CN" sz="20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--</a:t>
            </a:r>
            <a:r>
              <a:rPr lang="zh-CN" altLang="en-US" sz="2000" b="1" dirty="0">
                <a:solidFill>
                  <a:srgbClr val="000000"/>
                </a:solidFill>
                <a:ea typeface="宋体" panose="02010600030101010101" pitchFamily="2" charset="-122"/>
              </a:rPr>
              <a:t>解决思路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000" b="1" i="0" dirty="0">
                <a:solidFill>
                  <a:srgbClr val="FF0000"/>
                </a:solidFill>
                <a:effectLst/>
                <a:latin typeface="-apple-system"/>
              </a:rPr>
              <a:t>树或有向图</a:t>
            </a:r>
            <a:endParaRPr lang="zh-CN" altLang="en-US" sz="20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2433978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7054215" y="661912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lvl="1" indent="-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9200" lvl="2" indent="-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8800" lvl="3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8400" lvl="4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>
                <a:solidFill>
                  <a:srgbClr val="898989"/>
                </a:solidFill>
                <a:latin typeface="黑体-简" panose="02000000000000000000" charset="-122"/>
                <a:ea typeface="黑体-简" panose="02000000000000000000" charset="-122"/>
              </a:rPr>
              <a:t>28</a:t>
            </a:fld>
            <a:endParaRPr lang="en-US" altLang="en-US" sz="1200" dirty="0">
              <a:solidFill>
                <a:srgbClr val="898989"/>
              </a:solidFill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4" name="矩形 11">
            <a:extLst>
              <a:ext uri="{FF2B5EF4-FFF2-40B4-BE49-F238E27FC236}">
                <a16:creationId xmlns:a16="http://schemas.microsoft.com/office/drawing/2014/main" id="{3D87FE56-E073-C3A8-F95C-7820A06AE5D7}"/>
              </a:ext>
            </a:extLst>
          </p:cNvPr>
          <p:cNvSpPr/>
          <p:nvPr/>
        </p:nvSpPr>
        <p:spPr>
          <a:xfrm>
            <a:off x="468000" y="1260555"/>
            <a:ext cx="4319764" cy="424731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i="0" dirty="0">
                <a:solidFill>
                  <a:srgbClr val="4F4F4F"/>
                </a:solidFill>
                <a:effectLst/>
                <a:latin typeface="-apple-system"/>
              </a:rPr>
              <a:t>链式队列代码示例：</a:t>
            </a:r>
            <a:endParaRPr lang="en-US" altLang="zh-CN" i="0" dirty="0">
              <a:solidFill>
                <a:srgbClr val="4F4F4F"/>
              </a:solidFill>
              <a:effectLst/>
              <a:latin typeface="-apple-system"/>
            </a:endParaRPr>
          </a:p>
          <a:p>
            <a:pPr algn="l"/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//</a:t>
            </a:r>
            <a:r>
              <a:rPr lang="zh-CN" altLang="en-US" dirty="0">
                <a:solidFill>
                  <a:srgbClr val="4F4F4F"/>
                </a:solidFill>
                <a:highlight>
                  <a:srgbClr val="FFFF00"/>
                </a:highlight>
                <a:latin typeface="-apple-system"/>
              </a:rPr>
              <a:t>队列结点</a:t>
            </a:r>
            <a:endParaRPr lang="en-US" altLang="zh-CN" dirty="0">
              <a:solidFill>
                <a:srgbClr val="4F4F4F"/>
              </a:solidFill>
              <a:highlight>
                <a:srgbClr val="FFFF00"/>
              </a:highlight>
              <a:latin typeface="-apple-system"/>
            </a:endParaRP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void enqueue(Queue* q, int data)</a:t>
            </a: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{</a:t>
            </a: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    Node* </a:t>
            </a:r>
            <a:r>
              <a:rPr lang="en-US" altLang="zh-CN" i="0" dirty="0" err="1">
                <a:solidFill>
                  <a:srgbClr val="4F4F4F"/>
                </a:solidFill>
                <a:effectLst/>
                <a:latin typeface="-apple-system"/>
              </a:rPr>
              <a:t>new_node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 = new Node;</a:t>
            </a: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    </a:t>
            </a:r>
            <a:r>
              <a:rPr lang="en-US" altLang="zh-CN" i="0" dirty="0" err="1">
                <a:solidFill>
                  <a:srgbClr val="4F4F4F"/>
                </a:solidFill>
                <a:effectLst/>
                <a:latin typeface="-apple-system"/>
              </a:rPr>
              <a:t>new_node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-&gt;data = data;</a:t>
            </a: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    </a:t>
            </a:r>
            <a:r>
              <a:rPr lang="en-US" altLang="zh-CN" i="0" dirty="0" err="1">
                <a:solidFill>
                  <a:srgbClr val="4F4F4F"/>
                </a:solidFill>
                <a:effectLst/>
                <a:latin typeface="-apple-system"/>
              </a:rPr>
              <a:t>new_node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-&gt;next = NULL;</a:t>
            </a: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    if (q-&gt;head == NULL) //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-apple-system"/>
              </a:rPr>
              <a:t>队列为空</a:t>
            </a:r>
          </a:p>
          <a:p>
            <a:pPr algn="l"/>
            <a:r>
              <a:rPr lang="zh-CN" altLang="en-US" i="0" dirty="0">
                <a:solidFill>
                  <a:srgbClr val="4F4F4F"/>
                </a:solidFill>
                <a:effectLst/>
                <a:latin typeface="-apple-system"/>
              </a:rPr>
              <a:t>        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q-&gt;head = q-&gt;tail = </a:t>
            </a:r>
            <a:r>
              <a:rPr lang="en-US" altLang="zh-CN" i="0" dirty="0" err="1">
                <a:solidFill>
                  <a:srgbClr val="4F4F4F"/>
                </a:solidFill>
                <a:effectLst/>
                <a:latin typeface="-apple-system"/>
              </a:rPr>
              <a:t>new_node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;</a:t>
            </a: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    else //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-apple-system"/>
              </a:rPr>
              <a:t>队列不为空</a:t>
            </a:r>
          </a:p>
          <a:p>
            <a:pPr algn="l"/>
            <a:r>
              <a:rPr lang="zh-CN" altLang="en-US" i="0" dirty="0">
                <a:solidFill>
                  <a:srgbClr val="4F4F4F"/>
                </a:solidFill>
                <a:effectLst/>
                <a:latin typeface="-apple-system"/>
              </a:rPr>
              <a:t>    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{</a:t>
            </a: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        q-&gt;tail-&gt;next = </a:t>
            </a:r>
            <a:r>
              <a:rPr lang="en-US" altLang="zh-CN" i="0" dirty="0" err="1">
                <a:solidFill>
                  <a:srgbClr val="4F4F4F"/>
                </a:solidFill>
                <a:effectLst/>
                <a:latin typeface="-apple-system"/>
              </a:rPr>
              <a:t>new_node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;</a:t>
            </a: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        q-&gt;tail = </a:t>
            </a:r>
            <a:r>
              <a:rPr lang="en-US" altLang="zh-CN" i="0" dirty="0" err="1">
                <a:solidFill>
                  <a:srgbClr val="4F4F4F"/>
                </a:solidFill>
                <a:effectLst/>
                <a:latin typeface="-apple-system"/>
              </a:rPr>
              <a:t>new_node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;</a:t>
            </a: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    }</a:t>
            </a: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}</a:t>
            </a: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7" name="矩形 11">
            <a:extLst>
              <a:ext uri="{FF2B5EF4-FFF2-40B4-BE49-F238E27FC236}">
                <a16:creationId xmlns:a16="http://schemas.microsoft.com/office/drawing/2014/main" id="{2025E3D8-6CBA-E3DD-6FBF-0161B70D3862}"/>
              </a:ext>
            </a:extLst>
          </p:cNvPr>
          <p:cNvSpPr/>
          <p:nvPr/>
        </p:nvSpPr>
        <p:spPr>
          <a:xfrm>
            <a:off x="5265728" y="1260555"/>
            <a:ext cx="3600003" cy="480131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//</a:t>
            </a:r>
            <a:r>
              <a:rPr lang="zh-CN" altLang="en-US" i="0" dirty="0">
                <a:solidFill>
                  <a:srgbClr val="4F4F4F"/>
                </a:solidFill>
                <a:effectLst/>
                <a:highlight>
                  <a:srgbClr val="FFFF00"/>
                </a:highlight>
                <a:latin typeface="-apple-system"/>
              </a:rPr>
              <a:t>队首队尾指针</a:t>
            </a:r>
            <a:endParaRPr lang="en-US" altLang="zh-CN" dirty="0">
              <a:solidFill>
                <a:srgbClr val="4F4F4F"/>
              </a:solidFill>
              <a:highlight>
                <a:srgbClr val="FFFF00"/>
              </a:highlight>
              <a:latin typeface="-apple-system"/>
            </a:endParaRP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int dequeue(Queue* q)</a:t>
            </a: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{</a:t>
            </a: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    if (q-&gt;head == NULL) //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-apple-system"/>
              </a:rPr>
              <a:t>队列为空</a:t>
            </a:r>
          </a:p>
          <a:p>
            <a:pPr algn="l"/>
            <a:r>
              <a:rPr lang="zh-CN" altLang="en-US" i="0" dirty="0">
                <a:solidFill>
                  <a:srgbClr val="4F4F4F"/>
                </a:solidFill>
                <a:effectLst/>
                <a:latin typeface="-apple-system"/>
              </a:rPr>
              <a:t>    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{</a:t>
            </a: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        </a:t>
            </a:r>
            <a:r>
              <a:rPr lang="en-US" altLang="zh-CN" i="0" dirty="0" err="1">
                <a:solidFill>
                  <a:srgbClr val="4F4F4F"/>
                </a:solidFill>
                <a:effectLst/>
                <a:latin typeface="-apple-system"/>
              </a:rPr>
              <a:t>cout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 &lt;&lt; "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-apple-system"/>
              </a:rPr>
              <a:t>队列为空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" &lt;&lt; </a:t>
            </a:r>
            <a:r>
              <a:rPr lang="en-US" altLang="zh-CN" i="0" dirty="0" err="1">
                <a:solidFill>
                  <a:srgbClr val="4F4F4F"/>
                </a:solidFill>
                <a:effectLst/>
                <a:latin typeface="-apple-system"/>
              </a:rPr>
              <a:t>endl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;</a:t>
            </a: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        return -1;</a:t>
            </a: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    }</a:t>
            </a: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    int data = q-&gt;head-&gt;data;</a:t>
            </a: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    Node* temp = q-&gt;head;</a:t>
            </a: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    q-&gt;head = q-&gt;head-&gt;next;</a:t>
            </a: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    if (q-&gt;head == NULL) //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-apple-system"/>
              </a:rPr>
              <a:t>队列已经为空</a:t>
            </a:r>
          </a:p>
          <a:p>
            <a:pPr algn="l"/>
            <a:r>
              <a:rPr lang="zh-CN" altLang="en-US" i="0" dirty="0">
                <a:solidFill>
                  <a:srgbClr val="4F4F4F"/>
                </a:solidFill>
                <a:effectLst/>
                <a:latin typeface="-apple-system"/>
              </a:rPr>
              <a:t>        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q-&gt;tail = NULL;</a:t>
            </a: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    delete temp;</a:t>
            </a: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    return data;</a:t>
            </a:r>
          </a:p>
          <a:p>
            <a:pPr algn="l"/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}</a:t>
            </a: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矩形 11">
            <a:extLst>
              <a:ext uri="{FF2B5EF4-FFF2-40B4-BE49-F238E27FC236}">
                <a16:creationId xmlns:a16="http://schemas.microsoft.com/office/drawing/2014/main" id="{ADFB6CE2-A9B0-1006-33FA-E53380351B32}"/>
              </a:ext>
            </a:extLst>
          </p:cNvPr>
          <p:cNvSpPr/>
          <p:nvPr/>
        </p:nvSpPr>
        <p:spPr>
          <a:xfrm>
            <a:off x="5136976" y="188153"/>
            <a:ext cx="2454518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广度优先搜索算法</a:t>
            </a:r>
          </a:p>
        </p:txBody>
      </p:sp>
      <p:sp>
        <p:nvSpPr>
          <p:cNvPr id="5" name="矩形 11">
            <a:extLst>
              <a:ext uri="{FF2B5EF4-FFF2-40B4-BE49-F238E27FC236}">
                <a16:creationId xmlns:a16="http://schemas.microsoft.com/office/drawing/2014/main" id="{AA4483DF-E460-CC8B-1F91-27A649964459}"/>
              </a:ext>
            </a:extLst>
          </p:cNvPr>
          <p:cNvSpPr/>
          <p:nvPr/>
        </p:nvSpPr>
        <p:spPr>
          <a:xfrm>
            <a:off x="902578" y="207328"/>
            <a:ext cx="4200189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迷宫问题</a:t>
            </a:r>
            <a:r>
              <a:rPr lang="en-US" altLang="zh-CN" sz="20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--</a:t>
            </a:r>
            <a:r>
              <a:rPr lang="zh-CN" altLang="en-US" sz="2000" b="1" dirty="0">
                <a:solidFill>
                  <a:srgbClr val="000000"/>
                </a:solidFill>
                <a:ea typeface="宋体" panose="02010600030101010101" pitchFamily="2" charset="-122"/>
              </a:rPr>
              <a:t>解决思路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000" b="1" i="0" dirty="0">
                <a:solidFill>
                  <a:srgbClr val="FF0000"/>
                </a:solidFill>
                <a:effectLst/>
                <a:latin typeface="-apple-system"/>
              </a:rPr>
              <a:t>树或有向图</a:t>
            </a:r>
            <a:endParaRPr lang="zh-CN" altLang="en-US" sz="20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6152414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8"/>
          <p:cNvSpPr/>
          <p:nvPr/>
        </p:nvSpPr>
        <p:spPr>
          <a:xfrm>
            <a:off x="188595" y="143732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7054215" y="661912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lvl="1" indent="-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9200" lvl="2" indent="-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8800" lvl="3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8400" lvl="4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>
                <a:solidFill>
                  <a:srgbClr val="898989"/>
                </a:solidFill>
                <a:latin typeface="黑体-简" panose="02000000000000000000" charset="-122"/>
                <a:ea typeface="黑体-简" panose="02000000000000000000" charset="-122"/>
              </a:rPr>
              <a:t>29</a:t>
            </a:fld>
            <a:endParaRPr lang="en-US" altLang="en-US" sz="1200" dirty="0">
              <a:solidFill>
                <a:srgbClr val="898989"/>
              </a:solidFill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4" name="矩形 11">
            <a:extLst>
              <a:ext uri="{FF2B5EF4-FFF2-40B4-BE49-F238E27FC236}">
                <a16:creationId xmlns:a16="http://schemas.microsoft.com/office/drawing/2014/main" id="{3D87FE56-E073-C3A8-F95C-7820A06AE5D7}"/>
              </a:ext>
            </a:extLst>
          </p:cNvPr>
          <p:cNvSpPr/>
          <p:nvPr/>
        </p:nvSpPr>
        <p:spPr>
          <a:xfrm>
            <a:off x="702489" y="955972"/>
            <a:ext cx="4319764" cy="378436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i="0" dirty="0">
                <a:solidFill>
                  <a:srgbClr val="4F4F4F"/>
                </a:solidFill>
                <a:effectLst/>
                <a:latin typeface="-apple-system"/>
              </a:rPr>
              <a:t>广度优先搜索解决此迷宫问题：</a:t>
            </a:r>
            <a:endParaRPr lang="en-US" altLang="zh-CN" i="0" dirty="0">
              <a:solidFill>
                <a:srgbClr val="4F4F4F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1.a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-apple-system"/>
              </a:rPr>
              <a:t>入队。</a:t>
            </a:r>
            <a:endParaRPr lang="en-US" altLang="zh-CN" i="0" dirty="0">
              <a:solidFill>
                <a:srgbClr val="4F4F4F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2.a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出队，判定与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a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连接的所有结点构成的路径：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ab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判定不通；</a:t>
            </a: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ae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判定通路，入队。</a:t>
            </a:r>
            <a:endParaRPr lang="en-US" altLang="zh-CN" dirty="0">
              <a:solidFill>
                <a:srgbClr val="4F4F4F"/>
              </a:solidFill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3.ae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-apple-system"/>
              </a:rPr>
              <a:t>出队，判定方式与第二步类似：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aef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-apple-system"/>
              </a:rPr>
              <a:t>、</a:t>
            </a:r>
            <a:r>
              <a:rPr lang="en-US" altLang="zh-CN" i="0" dirty="0">
                <a:solidFill>
                  <a:srgbClr val="4F4F4F"/>
                </a:solidFill>
                <a:effectLst/>
                <a:latin typeface="-apple-system"/>
              </a:rPr>
              <a:t>aei</a:t>
            </a:r>
            <a:r>
              <a:rPr lang="zh-CN" altLang="en-US" i="0" dirty="0">
                <a:solidFill>
                  <a:srgbClr val="4F4F4F"/>
                </a:solidFill>
                <a:effectLst/>
                <a:latin typeface="-apple-system"/>
              </a:rPr>
              <a:t>判定均为通路，依次入队。</a:t>
            </a:r>
            <a:endParaRPr lang="en-US" altLang="zh-CN" i="0" dirty="0">
              <a:solidFill>
                <a:srgbClr val="4F4F4F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4.aef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出队，重复上述过程。</a:t>
            </a:r>
            <a:endParaRPr lang="en-US" altLang="zh-CN" dirty="0">
              <a:solidFill>
                <a:srgbClr val="4F4F4F"/>
              </a:solidFill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4F4F4F"/>
                </a:solidFill>
                <a:latin typeface="-apple-system"/>
              </a:rPr>
              <a:t>5.</a:t>
            </a:r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直到所有结点均判定过一次，结束搜索过程并输出结果。</a:t>
            </a:r>
            <a:endParaRPr lang="en-US" altLang="zh-CN" i="0" dirty="0">
              <a:solidFill>
                <a:srgbClr val="4F4F4F"/>
              </a:solidFill>
              <a:effectLst/>
              <a:latin typeface="-apple-system"/>
            </a:endParaRPr>
          </a:p>
        </p:txBody>
      </p:sp>
      <p:graphicFrame>
        <p:nvGraphicFramePr>
          <p:cNvPr id="3" name="表格 17">
            <a:extLst>
              <a:ext uri="{FF2B5EF4-FFF2-40B4-BE49-F238E27FC236}">
                <a16:creationId xmlns:a16="http://schemas.microsoft.com/office/drawing/2014/main" id="{444DFA3C-6C47-1045-FA7F-4A5D67708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217079"/>
              </p:ext>
            </p:extLst>
          </p:nvPr>
        </p:nvGraphicFramePr>
        <p:xfrm>
          <a:off x="6305781" y="1179279"/>
          <a:ext cx="1800000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3090837752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98348378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48061321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328131705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3152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63814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j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09378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246543"/>
                  </a:ext>
                </a:extLst>
              </a:tr>
            </a:tbl>
          </a:graphicData>
        </a:graphic>
      </p:graphicFrame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85B010DD-C067-6499-B3DC-3A55F7801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564021"/>
              </p:ext>
            </p:extLst>
          </p:nvPr>
        </p:nvGraphicFramePr>
        <p:xfrm>
          <a:off x="2291640" y="6159240"/>
          <a:ext cx="31443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090">
                  <a:extLst>
                    <a:ext uri="{9D8B030D-6E8A-4147-A177-3AD203B41FA5}">
                      <a16:colId xmlns:a16="http://schemas.microsoft.com/office/drawing/2014/main" val="3964472590"/>
                    </a:ext>
                  </a:extLst>
                </a:gridCol>
                <a:gridCol w="786090">
                  <a:extLst>
                    <a:ext uri="{9D8B030D-6E8A-4147-A177-3AD203B41FA5}">
                      <a16:colId xmlns:a16="http://schemas.microsoft.com/office/drawing/2014/main" val="611556762"/>
                    </a:ext>
                  </a:extLst>
                </a:gridCol>
                <a:gridCol w="786090">
                  <a:extLst>
                    <a:ext uri="{9D8B030D-6E8A-4147-A177-3AD203B41FA5}">
                      <a16:colId xmlns:a16="http://schemas.microsoft.com/office/drawing/2014/main" val="2557981767"/>
                    </a:ext>
                  </a:extLst>
                </a:gridCol>
                <a:gridCol w="786090">
                  <a:extLst>
                    <a:ext uri="{9D8B030D-6E8A-4147-A177-3AD203B41FA5}">
                      <a16:colId xmlns:a16="http://schemas.microsoft.com/office/drawing/2014/main" val="457945523"/>
                    </a:ext>
                  </a:extLst>
                </a:gridCol>
              </a:tblGrid>
              <a:tr h="32514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370592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677E6780-674F-06AF-9910-3D0BAC20B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477976"/>
              </p:ext>
            </p:extLst>
          </p:nvPr>
        </p:nvGraphicFramePr>
        <p:xfrm>
          <a:off x="4248742" y="5043007"/>
          <a:ext cx="5583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344">
                  <a:extLst>
                    <a:ext uri="{9D8B030D-6E8A-4147-A177-3AD203B41FA5}">
                      <a16:colId xmlns:a16="http://schemas.microsoft.com/office/drawing/2014/main" val="179447333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dirty="0"/>
                        <a:t>ae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8745966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44305A83-04E3-B0D6-8E24-9EB2CCA87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183779"/>
              </p:ext>
            </p:extLst>
          </p:nvPr>
        </p:nvGraphicFramePr>
        <p:xfrm>
          <a:off x="5635113" y="5043007"/>
          <a:ext cx="5583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344">
                  <a:extLst>
                    <a:ext uri="{9D8B030D-6E8A-4147-A177-3AD203B41FA5}">
                      <a16:colId xmlns:a16="http://schemas.microsoft.com/office/drawing/2014/main" val="179447333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dirty="0"/>
                        <a:t>aef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8745966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C581C9D9-6E34-F7F1-E4C1-A8D5273DD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024842"/>
              </p:ext>
            </p:extLst>
          </p:nvPr>
        </p:nvGraphicFramePr>
        <p:xfrm>
          <a:off x="7021484" y="5052283"/>
          <a:ext cx="5583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344">
                  <a:extLst>
                    <a:ext uri="{9D8B030D-6E8A-4147-A177-3AD203B41FA5}">
                      <a16:colId xmlns:a16="http://schemas.microsoft.com/office/drawing/2014/main" val="179447333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dirty="0"/>
                        <a:t>aei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8745966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15DD3F15-524F-FCFF-B3F8-5CBEE38C8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424476"/>
              </p:ext>
            </p:extLst>
          </p:nvPr>
        </p:nvGraphicFramePr>
        <p:xfrm>
          <a:off x="1476000" y="5052283"/>
          <a:ext cx="5583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344">
                  <a:extLst>
                    <a:ext uri="{9D8B030D-6E8A-4147-A177-3AD203B41FA5}">
                      <a16:colId xmlns:a16="http://schemas.microsoft.com/office/drawing/2014/main" val="179447333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874596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3AA36F1-4006-0E7E-A5C0-DA8BF7842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367734"/>
              </p:ext>
            </p:extLst>
          </p:nvPr>
        </p:nvGraphicFramePr>
        <p:xfrm>
          <a:off x="2862371" y="5043007"/>
          <a:ext cx="55834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344">
                  <a:extLst>
                    <a:ext uri="{9D8B030D-6E8A-4147-A177-3AD203B41FA5}">
                      <a16:colId xmlns:a16="http://schemas.microsoft.com/office/drawing/2014/main" val="1794473338"/>
                    </a:ext>
                  </a:extLst>
                </a:gridCol>
              </a:tblGrid>
              <a:tr h="295900">
                <a:tc>
                  <a:txBody>
                    <a:bodyPr/>
                    <a:lstStyle/>
                    <a:p>
                      <a:r>
                        <a:rPr lang="en-US" altLang="zh-CN" dirty="0"/>
                        <a:t>ab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5A0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74596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1CE21DF-34CA-6516-83CA-A1650B11497F}"/>
              </a:ext>
            </a:extLst>
          </p:cNvPr>
          <p:cNvSpPr txBox="1"/>
          <p:nvPr/>
        </p:nvSpPr>
        <p:spPr>
          <a:xfrm>
            <a:off x="5793001" y="5751272"/>
            <a:ext cx="30153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任务：请把从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到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p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；利用广搜法，与每次搜索相对应的队列中的元素写出来。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9083F9-3DAC-E555-F297-FF62DD9DAD96}"/>
              </a:ext>
            </a:extLst>
          </p:cNvPr>
          <p:cNvSpPr txBox="1"/>
          <p:nvPr/>
        </p:nvSpPr>
        <p:spPr>
          <a:xfrm>
            <a:off x="5843682" y="3001559"/>
            <a:ext cx="26883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F4F4F"/>
                </a:solidFill>
                <a:latin typeface="-apple-system"/>
              </a:rPr>
              <a:t>队列元素</a:t>
            </a:r>
            <a:endParaRPr lang="en-US" altLang="zh-CN" dirty="0">
              <a:solidFill>
                <a:srgbClr val="4F4F4F"/>
              </a:solidFill>
              <a:latin typeface="-apple-system"/>
            </a:endParaRPr>
          </a:p>
          <a:p>
            <a:r>
              <a:rPr lang="zh-CN" altLang="en-US" dirty="0"/>
              <a:t>入队次序：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｛“</a:t>
            </a:r>
            <a:r>
              <a:rPr lang="en-US" altLang="zh-CN" dirty="0"/>
              <a:t>a</a:t>
            </a:r>
            <a:r>
              <a:rPr lang="zh-CN" altLang="en-US" dirty="0"/>
              <a:t>”｝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｛“</a:t>
            </a:r>
            <a:r>
              <a:rPr lang="en-US" altLang="zh-CN" dirty="0"/>
              <a:t>ae</a:t>
            </a:r>
            <a:r>
              <a:rPr lang="zh-CN" altLang="en-US" dirty="0"/>
              <a:t>”｝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｛“</a:t>
            </a:r>
            <a:r>
              <a:rPr lang="en-US" altLang="zh-CN" dirty="0" err="1"/>
              <a:t>aef</a:t>
            </a:r>
            <a:r>
              <a:rPr lang="zh-CN" altLang="en-US" dirty="0"/>
              <a:t>”， “</a:t>
            </a:r>
            <a:r>
              <a:rPr lang="en-US" altLang="zh-CN" dirty="0" err="1"/>
              <a:t>aei</a:t>
            </a:r>
            <a:r>
              <a:rPr lang="zh-CN" altLang="en-US" dirty="0"/>
              <a:t>”｝</a:t>
            </a:r>
          </a:p>
        </p:txBody>
      </p:sp>
      <p:sp>
        <p:nvSpPr>
          <p:cNvPr id="8" name="矩形 11">
            <a:extLst>
              <a:ext uri="{FF2B5EF4-FFF2-40B4-BE49-F238E27FC236}">
                <a16:creationId xmlns:a16="http://schemas.microsoft.com/office/drawing/2014/main" id="{EFAA69C6-A774-6F85-45BE-07EF62140AA5}"/>
              </a:ext>
            </a:extLst>
          </p:cNvPr>
          <p:cNvSpPr/>
          <p:nvPr/>
        </p:nvSpPr>
        <p:spPr>
          <a:xfrm>
            <a:off x="5136976" y="188153"/>
            <a:ext cx="2454518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广度优先搜索算法</a:t>
            </a:r>
          </a:p>
        </p:txBody>
      </p:sp>
      <p:sp>
        <p:nvSpPr>
          <p:cNvPr id="9" name="矩形 11">
            <a:extLst>
              <a:ext uri="{FF2B5EF4-FFF2-40B4-BE49-F238E27FC236}">
                <a16:creationId xmlns:a16="http://schemas.microsoft.com/office/drawing/2014/main" id="{87D0819F-B440-D89B-2566-A283175319E0}"/>
              </a:ext>
            </a:extLst>
          </p:cNvPr>
          <p:cNvSpPr/>
          <p:nvPr/>
        </p:nvSpPr>
        <p:spPr>
          <a:xfrm>
            <a:off x="902578" y="207328"/>
            <a:ext cx="4200189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迷宫问题</a:t>
            </a:r>
            <a:r>
              <a:rPr lang="en-US" altLang="zh-CN" sz="20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--</a:t>
            </a:r>
            <a:r>
              <a:rPr lang="zh-CN" altLang="en-US" sz="2000" b="1" dirty="0">
                <a:solidFill>
                  <a:srgbClr val="000000"/>
                </a:solidFill>
                <a:ea typeface="宋体" panose="02010600030101010101" pitchFamily="2" charset="-122"/>
              </a:rPr>
              <a:t>解决思路</a:t>
            </a:r>
            <a:r>
              <a:rPr lang="en-US" altLang="zh-CN" sz="2000" b="1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000" b="1" i="0" dirty="0">
                <a:solidFill>
                  <a:srgbClr val="FF0000"/>
                </a:solidFill>
                <a:effectLst/>
                <a:latin typeface="-apple-system"/>
              </a:rPr>
              <a:t>树或有向图</a:t>
            </a:r>
            <a:endParaRPr lang="zh-CN" altLang="en-US" sz="20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76792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L 0.4342 0.156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1" y="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42 0.15648 L 0.08767 0.1564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67 0.15648 L 0.14879 -0.0009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6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78 -0.00093 L 0.30035 -0.0009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000"/>
                            </p:stCondLst>
                            <p:childTnLst>
                              <p:par>
                                <p:cTn id="3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50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96296E-6 L 0.1309 0.1578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28" y="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5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9 0.15787 L -0.21562 0.1578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4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563 0.15787 L 0.14653 0.0004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500"/>
                            </p:stCondLst>
                            <p:childTnLst>
                              <p:par>
                                <p:cTn id="4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653 0.00046 L 0.30399 0.0004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500"/>
                            </p:stCondLst>
                            <p:childTnLst>
                              <p:par>
                                <p:cTn id="5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8000"/>
                            </p:stCondLst>
                            <p:childTnLst>
                              <p:par>
                                <p:cTn id="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-0.02066 0.1578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0"/>
                            </p:stCondLst>
                            <p:childTnLst>
                              <p:par>
                                <p:cTn id="6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66 0.15787 L -0.36719 0.1578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000"/>
                            </p:stCondLst>
                            <p:childTnLst>
                              <p:par>
                                <p:cTn id="6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0"/>
                            </p:stCondLst>
                            <p:childTnLst>
                              <p:par>
                                <p:cTn id="6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-0.17239 0.1564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28" y="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4500"/>
                            </p:stCondLst>
                            <p:childTnLst>
                              <p:par>
                                <p:cTn id="7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24 0.15648 L -0.43125 0.15648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8"/>
          <p:cNvSpPr/>
          <p:nvPr/>
        </p:nvSpPr>
        <p:spPr>
          <a:xfrm>
            <a:off x="188595" y="143732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矩形 11"/>
          <p:cNvSpPr/>
          <p:nvPr/>
        </p:nvSpPr>
        <p:spPr>
          <a:xfrm>
            <a:off x="902578" y="207328"/>
            <a:ext cx="2159566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200" b="1" dirty="0">
                <a:solidFill>
                  <a:srgbClr val="394179"/>
                </a:solidFill>
                <a:latin typeface="黑体-简" panose="02000000000000000000" charset="-122"/>
                <a:ea typeface="黑体-简" panose="02000000000000000000" charset="-122"/>
              </a:rPr>
              <a:t>迷宫问题的求解</a:t>
            </a:r>
            <a:endParaRPr lang="zh-CN" altLang="en-US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8004" y="1252657"/>
            <a:ext cx="8631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教学内容</a:t>
            </a:r>
          </a:p>
        </p:txBody>
      </p:sp>
      <p:sp>
        <p:nvSpPr>
          <p:cNvPr id="10" name="矩形 9"/>
          <p:cNvSpPr/>
          <p:nvPr/>
        </p:nvSpPr>
        <p:spPr>
          <a:xfrm>
            <a:off x="667732" y="1708980"/>
            <a:ext cx="82214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000000"/>
                </a:solidFill>
              </a:rPr>
              <a:t>基本要求：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000000"/>
                </a:solidFill>
              </a:rPr>
              <a:t>（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zh-CN" dirty="0">
                <a:solidFill>
                  <a:srgbClr val="000000"/>
                </a:solidFill>
              </a:rPr>
              <a:t>）首先实现一个以链表作存储结构的栈类型，然后编写一个求解迷宫的非递归程序。求得的通路以三元组（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zh-CN" altLang="zh-CN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j</a:t>
            </a:r>
            <a:r>
              <a:rPr lang="zh-CN" altLang="zh-CN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d</a:t>
            </a:r>
            <a:r>
              <a:rPr lang="zh-CN" altLang="zh-CN" dirty="0">
                <a:solidFill>
                  <a:srgbClr val="000000"/>
                </a:solidFill>
              </a:rPr>
              <a:t>）的形式输出。其中：（</a:t>
            </a:r>
            <a:r>
              <a:rPr lang="en-US" altLang="zh-CN" dirty="0" err="1">
                <a:solidFill>
                  <a:srgbClr val="000000"/>
                </a:solidFill>
              </a:rPr>
              <a:t>i</a:t>
            </a:r>
            <a:r>
              <a:rPr lang="zh-CN" altLang="zh-CN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j</a:t>
            </a:r>
            <a:r>
              <a:rPr lang="zh-CN" altLang="zh-CN" dirty="0">
                <a:solidFill>
                  <a:srgbClr val="000000"/>
                </a:solidFill>
              </a:rPr>
              <a:t>）指示迷宫中的一个坐标，</a:t>
            </a:r>
            <a:r>
              <a:rPr lang="en-US" altLang="zh-CN" dirty="0">
                <a:solidFill>
                  <a:srgbClr val="000000"/>
                </a:solidFill>
              </a:rPr>
              <a:t>d</a:t>
            </a:r>
            <a:r>
              <a:rPr lang="zh-CN" altLang="zh-CN" dirty="0">
                <a:solidFill>
                  <a:srgbClr val="000000"/>
                </a:solidFill>
              </a:rPr>
              <a:t>表示走到下一坐标的方向。如，对于下列数据的迷宫，输出一条通路为：（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zh-CN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zh-CN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zh-CN" dirty="0">
                <a:solidFill>
                  <a:srgbClr val="000000"/>
                </a:solidFill>
              </a:rPr>
              <a:t>），（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zh-CN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zh-CN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zh-CN" dirty="0">
                <a:solidFill>
                  <a:srgbClr val="000000"/>
                </a:solidFill>
              </a:rPr>
              <a:t>），（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zh-CN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zh-CN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zh-CN" dirty="0">
                <a:solidFill>
                  <a:srgbClr val="000000"/>
                </a:solidFill>
              </a:rPr>
              <a:t>），（</a:t>
            </a:r>
            <a:r>
              <a:rPr lang="en-US" altLang="zh-CN" dirty="0">
                <a:solidFill>
                  <a:srgbClr val="000000"/>
                </a:solidFill>
              </a:rPr>
              <a:t>3</a:t>
            </a:r>
            <a:r>
              <a:rPr lang="zh-CN" altLang="zh-CN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zh-CN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3</a:t>
            </a:r>
            <a:r>
              <a:rPr lang="zh-CN" altLang="zh-CN" dirty="0">
                <a:solidFill>
                  <a:srgbClr val="000000"/>
                </a:solidFill>
              </a:rPr>
              <a:t>），（</a:t>
            </a:r>
            <a:r>
              <a:rPr lang="en-US" altLang="zh-CN" dirty="0">
                <a:solidFill>
                  <a:srgbClr val="000000"/>
                </a:solidFill>
              </a:rPr>
              <a:t>3</a:t>
            </a:r>
            <a:r>
              <a:rPr lang="zh-CN" altLang="zh-CN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zh-CN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zh-CN" dirty="0">
                <a:solidFill>
                  <a:srgbClr val="000000"/>
                </a:solidFill>
              </a:rPr>
              <a:t>），…。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000000"/>
                </a:solidFill>
              </a:rPr>
              <a:t>（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zh-CN" dirty="0">
                <a:solidFill>
                  <a:srgbClr val="000000"/>
                </a:solidFill>
              </a:rPr>
              <a:t>）编写递归形式的算法，求得迷宫中所有可能的通路。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000000"/>
                </a:solidFill>
              </a:rPr>
              <a:t>（</a:t>
            </a:r>
            <a:r>
              <a:rPr lang="en-US" altLang="zh-CN" dirty="0">
                <a:solidFill>
                  <a:srgbClr val="000000"/>
                </a:solidFill>
              </a:rPr>
              <a:t>3</a:t>
            </a:r>
            <a:r>
              <a:rPr lang="zh-CN" altLang="zh-CN" dirty="0">
                <a:solidFill>
                  <a:srgbClr val="000000"/>
                </a:solidFill>
              </a:rPr>
              <a:t>）以方阵形式输出迷宫及其通路。</a:t>
            </a:r>
          </a:p>
        </p:txBody>
      </p:sp>
    </p:spTree>
    <p:extLst>
      <p:ext uri="{BB962C8B-B14F-4D97-AF65-F5344CB8AC3E}">
        <p14:creationId xmlns:p14="http://schemas.microsoft.com/office/powerpoint/2010/main" val="318155158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5080" y="-4445"/>
            <a:ext cx="2400935" cy="6862445"/>
          </a:xfrm>
          <a:prstGeom prst="rect">
            <a:avLst/>
          </a:prstGeom>
          <a:solidFill>
            <a:srgbClr val="3943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0776" name="灯片编号占位符 3"/>
          <p:cNvSpPr txBox="1"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lvl="1" indent="-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9200" lvl="2" indent="-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8800" lvl="3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8400" lvl="4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>
                <a:solidFill>
                  <a:srgbClr val="898989"/>
                </a:solidFill>
              </a:rPr>
              <a:t>4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162819" name="Line 29"/>
          <p:cNvSpPr/>
          <p:nvPr/>
        </p:nvSpPr>
        <p:spPr>
          <a:xfrm>
            <a:off x="52705" y="2532063"/>
            <a:ext cx="2286000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20" name="Line 32"/>
          <p:cNvSpPr/>
          <p:nvPr/>
        </p:nvSpPr>
        <p:spPr>
          <a:xfrm>
            <a:off x="52705" y="3819843"/>
            <a:ext cx="2286000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21" name="TextBox 32"/>
          <p:cNvSpPr txBox="1"/>
          <p:nvPr/>
        </p:nvSpPr>
        <p:spPr>
          <a:xfrm>
            <a:off x="703263" y="2793683"/>
            <a:ext cx="98488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黑体-简" panose="02000000000000000000" charset="-122"/>
                <a:ea typeface="黑体-简" panose="02000000000000000000" charset="-122"/>
              </a:rPr>
              <a:t>目 录</a:t>
            </a:r>
          </a:p>
        </p:txBody>
      </p:sp>
      <p:sp>
        <p:nvSpPr>
          <p:cNvPr id="34" name="TextBox 33"/>
          <p:cNvSpPr txBox="1"/>
          <p:nvPr/>
        </p:nvSpPr>
        <p:spPr>
          <a:xfrm rot="21560070">
            <a:off x="74930" y="3241993"/>
            <a:ext cx="2241550" cy="369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-简" panose="02000000000000000000" charset="-122"/>
                <a:ea typeface="黑体-简" panose="02000000000000000000" charset="-122"/>
                <a:cs typeface="+mn-cs"/>
                <a:sym typeface="+mn-ea"/>
              </a:rPr>
              <a:t>CONTENTS   </a:t>
            </a:r>
          </a:p>
        </p:txBody>
      </p:sp>
      <p:sp>
        <p:nvSpPr>
          <p:cNvPr id="162824" name="TextBox 30"/>
          <p:cNvSpPr txBox="1"/>
          <p:nvPr/>
        </p:nvSpPr>
        <p:spPr>
          <a:xfrm>
            <a:off x="4284000" y="694588"/>
            <a:ext cx="3636963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黑体-简" panose="02000000000000000000" charset="-122"/>
                <a:ea typeface="黑体-简" panose="02000000000000000000" charset="-122"/>
                <a:sym typeface="微软雅黑" panose="020B0503020204020204" pitchFamily="34" charset="-122"/>
              </a:rPr>
              <a:t>迷宫问题分析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550575" y="693000"/>
            <a:ext cx="476250" cy="463550"/>
            <a:chOff x="5555" y="2104"/>
            <a:chExt cx="750" cy="730"/>
          </a:xfrm>
        </p:grpSpPr>
        <p:sp>
          <p:nvSpPr>
            <p:cNvPr id="162846" name="Oval 6"/>
            <p:cNvSpPr/>
            <p:nvPr/>
          </p:nvSpPr>
          <p:spPr>
            <a:xfrm>
              <a:off x="5575" y="2104"/>
              <a:ext cx="730" cy="730"/>
            </a:xfrm>
            <a:prstGeom prst="ellipse">
              <a:avLst/>
            </a:prstGeom>
            <a:solidFill>
              <a:srgbClr val="394179"/>
            </a:solidFill>
            <a:ln w="12700">
              <a:noFill/>
            </a:ln>
          </p:spPr>
          <p:txBody>
            <a:bodyPr/>
            <a:lstStyle/>
            <a:p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2847" name="Text Box 24"/>
            <p:cNvSpPr txBox="1"/>
            <p:nvPr/>
          </p:nvSpPr>
          <p:spPr>
            <a:xfrm>
              <a:off x="5555" y="2155"/>
              <a:ext cx="69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558195" y="2115330"/>
            <a:ext cx="468630" cy="463550"/>
            <a:chOff x="5567" y="2104"/>
            <a:chExt cx="738" cy="730"/>
          </a:xfrm>
        </p:grpSpPr>
        <p:sp>
          <p:nvSpPr>
            <p:cNvPr id="4" name="Oval 6"/>
            <p:cNvSpPr/>
            <p:nvPr/>
          </p:nvSpPr>
          <p:spPr>
            <a:xfrm>
              <a:off x="5575" y="2104"/>
              <a:ext cx="730" cy="730"/>
            </a:xfrm>
            <a:prstGeom prst="ellipse">
              <a:avLst/>
            </a:prstGeom>
            <a:solidFill>
              <a:srgbClr val="394179"/>
            </a:solidFill>
            <a:ln w="12700">
              <a:noFill/>
            </a:ln>
          </p:spPr>
          <p:txBody>
            <a:bodyPr/>
            <a:lstStyle/>
            <a:p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" name="Text Box 24"/>
            <p:cNvSpPr txBox="1"/>
            <p:nvPr/>
          </p:nvSpPr>
          <p:spPr>
            <a:xfrm>
              <a:off x="5567" y="2155"/>
              <a:ext cx="69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558195" y="3613595"/>
            <a:ext cx="468630" cy="463550"/>
            <a:chOff x="5567" y="2104"/>
            <a:chExt cx="738" cy="730"/>
          </a:xfrm>
        </p:grpSpPr>
        <p:sp>
          <p:nvSpPr>
            <p:cNvPr id="8" name="Oval 6"/>
            <p:cNvSpPr/>
            <p:nvPr/>
          </p:nvSpPr>
          <p:spPr>
            <a:xfrm>
              <a:off x="5575" y="2104"/>
              <a:ext cx="730" cy="730"/>
            </a:xfrm>
            <a:prstGeom prst="ellipse">
              <a:avLst/>
            </a:prstGeom>
            <a:solidFill>
              <a:srgbClr val="394179"/>
            </a:solidFill>
            <a:ln w="12700">
              <a:noFill/>
            </a:ln>
          </p:spPr>
          <p:txBody>
            <a:bodyPr/>
            <a:lstStyle/>
            <a:p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 Box 24"/>
            <p:cNvSpPr txBox="1"/>
            <p:nvPr/>
          </p:nvSpPr>
          <p:spPr>
            <a:xfrm>
              <a:off x="5567" y="2155"/>
              <a:ext cx="69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3</a:t>
              </a:r>
            </a:p>
          </p:txBody>
        </p:sp>
      </p:grpSp>
      <p:sp>
        <p:nvSpPr>
          <p:cNvPr id="20" name="TextBox 49">
            <a:extLst>
              <a:ext uri="{FF2B5EF4-FFF2-40B4-BE49-F238E27FC236}">
                <a16:creationId xmlns:a16="http://schemas.microsoft.com/office/drawing/2014/main" id="{A1FE761A-1FFE-B4B5-5E90-7907D0C93E39}"/>
              </a:ext>
            </a:extLst>
          </p:cNvPr>
          <p:cNvSpPr txBox="1"/>
          <p:nvPr/>
        </p:nvSpPr>
        <p:spPr>
          <a:xfrm>
            <a:off x="6732000" y="4398134"/>
            <a:ext cx="3636963" cy="4001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5696"/>
                </a:solidFill>
                <a:latin typeface="黑体-简" panose="02000000000000000000" charset="-122"/>
                <a:ea typeface="黑体-简" panose="02000000000000000000" charset="-122"/>
                <a:sym typeface="微软雅黑" panose="020B0503020204020204" pitchFamily="34" charset="-122"/>
              </a:rPr>
              <a:t>递归算法</a:t>
            </a:r>
          </a:p>
        </p:txBody>
      </p:sp>
      <p:sp>
        <p:nvSpPr>
          <p:cNvPr id="24" name="TextBox 49"/>
          <p:cNvSpPr txBox="1"/>
          <p:nvPr/>
        </p:nvSpPr>
        <p:spPr>
          <a:xfrm>
            <a:off x="4212000" y="4398134"/>
            <a:ext cx="3636963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ea typeface="黑体-简" panose="02000000000000000000" charset="-122"/>
              </a:defRPr>
            </a:lvl1pPr>
          </a:lstStyle>
          <a:p>
            <a:r>
              <a:rPr lang="zh-CN" altLang="en-US" sz="2000" dirty="0">
                <a:solidFill>
                  <a:srgbClr val="005696"/>
                </a:solidFill>
                <a:sym typeface="微软雅黑" panose="020B0503020204020204" pitchFamily="34" charset="-122"/>
              </a:rPr>
              <a:t>深度优先搜索算法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237CCB8-3287-EF6F-D872-571432B3D3E0}"/>
              </a:ext>
            </a:extLst>
          </p:cNvPr>
          <p:cNvSpPr txBox="1"/>
          <p:nvPr/>
        </p:nvSpPr>
        <p:spPr>
          <a:xfrm>
            <a:off x="4211999" y="2147715"/>
            <a:ext cx="4032001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latin typeface="黑体-简" panose="02000000000000000000" charset="-122"/>
                <a:ea typeface="黑体-简" panose="02000000000000000000" charset="-122"/>
              </a:defRPr>
            </a:lvl1pPr>
          </a:lstStyle>
          <a:p>
            <a:r>
              <a:rPr lang="zh-CN" altLang="en-US" dirty="0"/>
              <a:t>解决思路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4</a:t>
            </a:r>
            <a:r>
              <a:rPr lang="zh-CN" altLang="en-US" dirty="0"/>
              <a:t>方向搜索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9DBC1CF-D069-086F-DC0C-A6E77BD784C1}"/>
              </a:ext>
            </a:extLst>
          </p:cNvPr>
          <p:cNvSpPr/>
          <p:nvPr/>
        </p:nvSpPr>
        <p:spPr>
          <a:xfrm>
            <a:off x="4211999" y="3600842"/>
            <a:ext cx="3449983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>
                <a:ea typeface="黑体-简" panose="02000000000000000000" charset="-122"/>
              </a:rPr>
              <a:t>解决思路</a:t>
            </a:r>
            <a:r>
              <a:rPr lang="en-US" altLang="zh-CN" sz="2400" dirty="0">
                <a:ea typeface="黑体-简" panose="02000000000000000000" charset="-122"/>
              </a:rPr>
              <a:t>2</a:t>
            </a:r>
            <a:r>
              <a:rPr lang="zh-CN" altLang="en-US" sz="2400" dirty="0">
                <a:ea typeface="黑体-简" panose="02000000000000000000" charset="-122"/>
              </a:rPr>
              <a:t>：树或有向图</a:t>
            </a:r>
          </a:p>
        </p:txBody>
      </p:sp>
      <p:sp>
        <p:nvSpPr>
          <p:cNvPr id="13" name="TextBox 49">
            <a:extLst>
              <a:ext uri="{FF2B5EF4-FFF2-40B4-BE49-F238E27FC236}">
                <a16:creationId xmlns:a16="http://schemas.microsoft.com/office/drawing/2014/main" id="{C95D9920-70D4-4837-7514-ECE27BF1BB1D}"/>
              </a:ext>
            </a:extLst>
          </p:cNvPr>
          <p:cNvSpPr txBox="1"/>
          <p:nvPr/>
        </p:nvSpPr>
        <p:spPr>
          <a:xfrm>
            <a:off x="4242066" y="4962134"/>
            <a:ext cx="3636963" cy="4001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5696"/>
                </a:solidFill>
                <a:ea typeface="黑体-简" panose="02000000000000000000" charset="-122"/>
                <a:sym typeface="微软雅黑" panose="020B0503020204020204" pitchFamily="34" charset="-122"/>
              </a:rPr>
              <a:t>广度优先搜索</a:t>
            </a:r>
            <a:r>
              <a:rPr lang="zh-CN" altLang="en-US" sz="2000" dirty="0">
                <a:solidFill>
                  <a:srgbClr val="005696"/>
                </a:solidFill>
                <a:latin typeface="黑体-简" panose="02000000000000000000" charset="-122"/>
                <a:ea typeface="黑体-简" panose="02000000000000000000" charset="-122"/>
                <a:sym typeface="微软雅黑" panose="020B0503020204020204" pitchFamily="34" charset="-122"/>
              </a:rPr>
              <a:t>算法</a:t>
            </a:r>
          </a:p>
        </p:txBody>
      </p:sp>
      <p:sp>
        <p:nvSpPr>
          <p:cNvPr id="14" name="TextBox 49">
            <a:extLst>
              <a:ext uri="{FF2B5EF4-FFF2-40B4-BE49-F238E27FC236}">
                <a16:creationId xmlns:a16="http://schemas.microsoft.com/office/drawing/2014/main" id="{F5B4555D-FD1F-46F1-E538-95FBED77B828}"/>
              </a:ext>
            </a:extLst>
          </p:cNvPr>
          <p:cNvSpPr txBox="1"/>
          <p:nvPr/>
        </p:nvSpPr>
        <p:spPr>
          <a:xfrm>
            <a:off x="4242067" y="2733662"/>
            <a:ext cx="1121934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5696"/>
                </a:solidFill>
                <a:latin typeface="黑体-简" panose="02000000000000000000" charset="-122"/>
                <a:ea typeface="黑体-简" panose="02000000000000000000" charset="-122"/>
                <a:sym typeface="微软雅黑" panose="020B0503020204020204" pitchFamily="34" charset="-122"/>
              </a:rPr>
              <a:t>栈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5FCF72-92F8-2BA4-FDA3-92916D990FC6}"/>
              </a:ext>
            </a:extLst>
          </p:cNvPr>
          <p:cNvSpPr txBox="1"/>
          <p:nvPr/>
        </p:nvSpPr>
        <p:spPr>
          <a:xfrm>
            <a:off x="6732000" y="4927652"/>
            <a:ext cx="1728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5696"/>
                </a:solidFill>
                <a:ea typeface="黑体-简" panose="02000000000000000000" charset="-122"/>
              </a:rPr>
              <a:t>链式队列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9FBCDD0-14DC-420E-7D8B-98FB2814CDE7}"/>
              </a:ext>
            </a:extLst>
          </p:cNvPr>
          <p:cNvSpPr txBox="1"/>
          <p:nvPr/>
        </p:nvSpPr>
        <p:spPr>
          <a:xfrm>
            <a:off x="4298875" y="5748490"/>
            <a:ext cx="1531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掌握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debug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1"/>
          <p:cNvSpPr/>
          <p:nvPr/>
        </p:nvSpPr>
        <p:spPr>
          <a:xfrm>
            <a:off x="902578" y="207328"/>
            <a:ext cx="1887055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迷宫问题分析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B23C3C9-91CF-04E6-6F9C-C607B6DD4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000" y="1525283"/>
            <a:ext cx="2069767" cy="150120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5F1A50C-AA4B-EDE4-1A92-1E20EDCFF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000" y="1712313"/>
            <a:ext cx="1392900" cy="121158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82D3B10-44F2-93F5-6BD2-A1DEF842C9AF}"/>
              </a:ext>
            </a:extLst>
          </p:cNvPr>
          <p:cNvSpPr txBox="1"/>
          <p:nvPr/>
        </p:nvSpPr>
        <p:spPr>
          <a:xfrm>
            <a:off x="1155110" y="1000058"/>
            <a:ext cx="463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解决思路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方向搜索：自定义搜索方向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5D2208F-1F31-8DAC-288D-D4C1A9CE8106}"/>
              </a:ext>
            </a:extLst>
          </p:cNvPr>
          <p:cNvSpPr txBox="1"/>
          <p:nvPr/>
        </p:nvSpPr>
        <p:spPr>
          <a:xfrm>
            <a:off x="1290716" y="3266822"/>
            <a:ext cx="4637314" cy="454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解决思路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b="1" i="0" dirty="0">
                <a:solidFill>
                  <a:srgbClr val="FF0000"/>
                </a:solidFill>
                <a:latin typeface="-apple-system"/>
              </a:rPr>
              <a:t>树或有向图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989974F4-2E88-4E4A-3528-99E364DAA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985" y="3696152"/>
            <a:ext cx="6592015" cy="285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3311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8"/>
          <p:cNvSpPr/>
          <p:nvPr/>
        </p:nvSpPr>
        <p:spPr>
          <a:xfrm>
            <a:off x="188595" y="143732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矩形 11"/>
          <p:cNvSpPr/>
          <p:nvPr/>
        </p:nvSpPr>
        <p:spPr>
          <a:xfrm>
            <a:off x="902578" y="207328"/>
            <a:ext cx="473238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迷宫问题</a:t>
            </a: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--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解决思路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方向搜索</a:t>
            </a:r>
            <a:endParaRPr lang="zh-CN" altLang="en-US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3" name="矩形 11">
            <a:extLst>
              <a:ext uri="{FF2B5EF4-FFF2-40B4-BE49-F238E27FC236}">
                <a16:creationId xmlns:a16="http://schemas.microsoft.com/office/drawing/2014/main" id="{9BD515FF-2F0A-B342-504A-8E483AE03AFE}"/>
              </a:ext>
            </a:extLst>
          </p:cNvPr>
          <p:cNvSpPr/>
          <p:nvPr/>
        </p:nvSpPr>
        <p:spPr>
          <a:xfrm>
            <a:off x="529081" y="2520699"/>
            <a:ext cx="5266919" cy="336502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算法原理：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从起点出发，按下、上、右、左顺序搜索，若能走通（未走过的），则到达新点。否则搜索下一方向；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2.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若该点所有的方向均没有通路，则返回到前一点，换下一个方向再继续搜索。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3.</a:t>
            </a:r>
            <a:r>
              <a:rPr lang="zh-CN" altLang="en-US" dirty="0">
                <a:solidFill>
                  <a:srgbClr val="000000"/>
                </a:solidFill>
              </a:rPr>
              <a:t>重复上述过程直到所有通路都探索过。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 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4" name="表格 17">
            <a:extLst>
              <a:ext uri="{FF2B5EF4-FFF2-40B4-BE49-F238E27FC236}">
                <a16:creationId xmlns:a16="http://schemas.microsoft.com/office/drawing/2014/main" id="{E105C2CE-CDCF-4749-A349-73516DDFEEBC}"/>
              </a:ext>
            </a:extLst>
          </p:cNvPr>
          <p:cNvGraphicFramePr>
            <a:graphicFrameLocks noGrp="1"/>
          </p:cNvGraphicFramePr>
          <p:nvPr/>
        </p:nvGraphicFramePr>
        <p:xfrm>
          <a:off x="5796000" y="1917000"/>
          <a:ext cx="1800000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3090837752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98348378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48061321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328131705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3152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63814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09378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24654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9D9417F-83F6-A1F5-D777-AAD23254D812}"/>
              </a:ext>
            </a:extLst>
          </p:cNvPr>
          <p:cNvGraphicFramePr>
            <a:graphicFrameLocks noGrp="1"/>
          </p:cNvGraphicFramePr>
          <p:nvPr/>
        </p:nvGraphicFramePr>
        <p:xfrm>
          <a:off x="6291299" y="5002798"/>
          <a:ext cx="1350000" cy="135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341282010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96225659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758893701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03846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082859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952187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58FBE034-3EBF-2200-C7F6-1685524EBAEB}"/>
              </a:ext>
            </a:extLst>
          </p:cNvPr>
          <p:cNvSpPr txBox="1"/>
          <p:nvPr/>
        </p:nvSpPr>
        <p:spPr>
          <a:xfrm>
            <a:off x="529081" y="972277"/>
            <a:ext cx="4632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</a:rPr>
              <a:t>解决思路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</a:rPr>
              <a:t>方向搜索：自定义搜索方向，例如分别对下上右左方向搜索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7E0886-7496-9F1A-3C02-49D445E94DD0}"/>
              </a:ext>
            </a:extLst>
          </p:cNvPr>
          <p:cNvSpPr txBox="1"/>
          <p:nvPr/>
        </p:nvSpPr>
        <p:spPr>
          <a:xfrm>
            <a:off x="6021242" y="4293000"/>
            <a:ext cx="23905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搜索顺序（自定义）：按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5296A8-AF62-E4C1-7326-22D864CD693A}"/>
              </a:ext>
            </a:extLst>
          </p:cNvPr>
          <p:cNvSpPr txBox="1"/>
          <p:nvPr/>
        </p:nvSpPr>
        <p:spPr>
          <a:xfrm>
            <a:off x="6260943" y="1180202"/>
            <a:ext cx="1463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迷宫例图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4A299C-75B0-5F20-9A1F-52185C7742C9}"/>
              </a:ext>
            </a:extLst>
          </p:cNvPr>
          <p:cNvSpPr txBox="1"/>
          <p:nvPr/>
        </p:nvSpPr>
        <p:spPr>
          <a:xfrm>
            <a:off x="5764258" y="1405283"/>
            <a:ext cx="751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起点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34BE98-BF51-C8A7-76FE-1B92DA9906A3}"/>
              </a:ext>
            </a:extLst>
          </p:cNvPr>
          <p:cNvSpPr txBox="1"/>
          <p:nvPr/>
        </p:nvSpPr>
        <p:spPr>
          <a:xfrm>
            <a:off x="7660051" y="3561899"/>
            <a:ext cx="751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终点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17589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8"/>
          <p:cNvSpPr/>
          <p:nvPr/>
        </p:nvSpPr>
        <p:spPr>
          <a:xfrm>
            <a:off x="188595" y="143732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" name="矩形 11">
            <a:extLst>
              <a:ext uri="{FF2B5EF4-FFF2-40B4-BE49-F238E27FC236}">
                <a16:creationId xmlns:a16="http://schemas.microsoft.com/office/drawing/2014/main" id="{9BD515FF-2F0A-B342-504A-8E483AE03AFE}"/>
              </a:ext>
            </a:extLst>
          </p:cNvPr>
          <p:cNvSpPr/>
          <p:nvPr/>
        </p:nvSpPr>
        <p:spPr>
          <a:xfrm>
            <a:off x="465030" y="2497717"/>
            <a:ext cx="5266919" cy="253152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编程要点提示：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）返回前一点的过程具有先进后出的特点，因此，可采用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“栈”这一数据结构</a:t>
            </a:r>
            <a:r>
              <a:rPr lang="zh-CN" altLang="en-US" dirty="0">
                <a:solidFill>
                  <a:srgbClr val="000000"/>
                </a:solidFill>
              </a:rPr>
              <a:t>来保存通路下标，获得从起点到终点的路径。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zh-CN" altLang="en-US" dirty="0">
                <a:solidFill>
                  <a:srgbClr val="000000"/>
                </a:solidFill>
              </a:rPr>
              <a:t>）搜索状态记录：该点是否搜索过 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0000"/>
                </a:solidFill>
              </a:rPr>
              <a:t>3</a:t>
            </a:r>
            <a:r>
              <a:rPr lang="zh-CN" altLang="en-US" dirty="0">
                <a:solidFill>
                  <a:srgbClr val="000000"/>
                </a:solidFill>
              </a:rPr>
              <a:t>）搜索方向定义：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4" name="表格 17">
            <a:extLst>
              <a:ext uri="{FF2B5EF4-FFF2-40B4-BE49-F238E27FC236}">
                <a16:creationId xmlns:a16="http://schemas.microsoft.com/office/drawing/2014/main" id="{E105C2CE-CDCF-4749-A349-73516DDFEEBC}"/>
              </a:ext>
            </a:extLst>
          </p:cNvPr>
          <p:cNvGraphicFramePr>
            <a:graphicFrameLocks noGrp="1"/>
          </p:cNvGraphicFramePr>
          <p:nvPr/>
        </p:nvGraphicFramePr>
        <p:xfrm>
          <a:off x="5796000" y="1917000"/>
          <a:ext cx="1800000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3090837752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198348378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480613213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328131705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3152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63814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09378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24654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9D9417F-83F6-A1F5-D777-AAD23254D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839110"/>
              </p:ext>
            </p:extLst>
          </p:nvPr>
        </p:nvGraphicFramePr>
        <p:xfrm>
          <a:off x="6275870" y="4792561"/>
          <a:ext cx="1350000" cy="135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3412820100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96225659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758893701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03846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082859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952187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58FBE034-3EBF-2200-C7F6-1685524EBAEB}"/>
              </a:ext>
            </a:extLst>
          </p:cNvPr>
          <p:cNvSpPr txBox="1"/>
          <p:nvPr/>
        </p:nvSpPr>
        <p:spPr>
          <a:xfrm>
            <a:off x="396000" y="1398689"/>
            <a:ext cx="463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</a:rPr>
              <a:t>解决思路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</a:rPr>
              <a:t>方向搜索：自定义搜索方向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7E0886-7496-9F1A-3C02-49D445E94DD0}"/>
              </a:ext>
            </a:extLst>
          </p:cNvPr>
          <p:cNvSpPr txBox="1"/>
          <p:nvPr/>
        </p:nvSpPr>
        <p:spPr>
          <a:xfrm>
            <a:off x="6005813" y="4082763"/>
            <a:ext cx="23905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搜索顺序（自定义）：按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5296A8-AF62-E4C1-7326-22D864CD693A}"/>
              </a:ext>
            </a:extLst>
          </p:cNvPr>
          <p:cNvSpPr txBox="1"/>
          <p:nvPr/>
        </p:nvSpPr>
        <p:spPr>
          <a:xfrm>
            <a:off x="6260943" y="1180202"/>
            <a:ext cx="1463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迷宫例图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4A299C-75B0-5F20-9A1F-52185C7742C9}"/>
              </a:ext>
            </a:extLst>
          </p:cNvPr>
          <p:cNvSpPr txBox="1"/>
          <p:nvPr/>
        </p:nvSpPr>
        <p:spPr>
          <a:xfrm>
            <a:off x="5764258" y="1405283"/>
            <a:ext cx="751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起点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34BE98-BF51-C8A7-76FE-1B92DA9906A3}"/>
              </a:ext>
            </a:extLst>
          </p:cNvPr>
          <p:cNvSpPr txBox="1"/>
          <p:nvPr/>
        </p:nvSpPr>
        <p:spPr>
          <a:xfrm>
            <a:off x="7660051" y="3561899"/>
            <a:ext cx="751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终点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1701384-E286-799B-62C5-34C270471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" y="6469697"/>
            <a:ext cx="6772275" cy="180975"/>
          </a:xfrm>
          <a:prstGeom prst="rect">
            <a:avLst/>
          </a:prstGeom>
        </p:spPr>
      </p:pic>
      <p:sp>
        <p:nvSpPr>
          <p:cNvPr id="2" name="矩形 11">
            <a:extLst>
              <a:ext uri="{FF2B5EF4-FFF2-40B4-BE49-F238E27FC236}">
                <a16:creationId xmlns:a16="http://schemas.microsoft.com/office/drawing/2014/main" id="{14AFF1FB-A754-078B-E2A0-513B7711B60C}"/>
              </a:ext>
            </a:extLst>
          </p:cNvPr>
          <p:cNvSpPr/>
          <p:nvPr/>
        </p:nvSpPr>
        <p:spPr>
          <a:xfrm>
            <a:off x="902578" y="207328"/>
            <a:ext cx="473238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迷宫问题</a:t>
            </a: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--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解决思路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方向搜索</a:t>
            </a:r>
            <a:endParaRPr lang="zh-CN" altLang="en-US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084668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8"/>
          <p:cNvSpPr/>
          <p:nvPr/>
        </p:nvSpPr>
        <p:spPr>
          <a:xfrm>
            <a:off x="188595" y="143732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7054215" y="661912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lvl="1" indent="-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9200" lvl="2" indent="-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8800" lvl="3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8400" lvl="4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>
                <a:solidFill>
                  <a:srgbClr val="898989"/>
                </a:solidFill>
                <a:latin typeface="黑体-简" panose="02000000000000000000" charset="-122"/>
                <a:ea typeface="黑体-简" panose="02000000000000000000" charset="-122"/>
              </a:rPr>
              <a:t>8</a:t>
            </a:fld>
            <a:endParaRPr lang="en-US" altLang="en-US" sz="1200" dirty="0">
              <a:solidFill>
                <a:srgbClr val="898989"/>
              </a:solidFill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3" name="矩形 11">
            <a:extLst>
              <a:ext uri="{FF2B5EF4-FFF2-40B4-BE49-F238E27FC236}">
                <a16:creationId xmlns:a16="http://schemas.microsoft.com/office/drawing/2014/main" id="{9BD515FF-2F0A-B342-504A-8E483AE03AFE}"/>
              </a:ext>
            </a:extLst>
          </p:cNvPr>
          <p:cNvSpPr/>
          <p:nvPr/>
        </p:nvSpPr>
        <p:spPr>
          <a:xfrm>
            <a:off x="1115999" y="1125430"/>
            <a:ext cx="7839405" cy="224394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编程要点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：栈的基本概念：</a:t>
            </a:r>
            <a:endParaRPr lang="en-US" altLang="zh-CN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highlight>
                  <a:srgbClr val="FFFFFF"/>
                </a:highlight>
              </a:rPr>
              <a:t>定义：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只允许在一端进行插入或删除的线性表（数组、</a:t>
            </a:r>
            <a:r>
              <a:rPr lang="zh-CN" altLang="en-US" dirty="0">
                <a:solidFill>
                  <a:srgbClr val="000000"/>
                </a:solidFill>
              </a:rPr>
              <a:t>链表）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b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</a:b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栈顶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(top)</a:t>
            </a: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：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允许进行插入或删除的一端。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栈底</a:t>
            </a:r>
            <a:r>
              <a:rPr lang="en-US" altLang="zh-CN" b="1" dirty="0">
                <a:solidFill>
                  <a:schemeClr val="tx2"/>
                </a:solidFill>
                <a:ea typeface="宋体" panose="02010600030101010101" pitchFamily="2" charset="-122"/>
              </a:rPr>
              <a:t>(bottom)</a:t>
            </a:r>
            <a:r>
              <a:rPr lang="zh-CN" altLang="en-US" b="1" dirty="0">
                <a:solidFill>
                  <a:schemeClr val="tx2"/>
                </a:solidFill>
                <a:ea typeface="宋体" panose="02010600030101010101" pitchFamily="2" charset="-122"/>
              </a:rPr>
              <a:t>：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与栈顶</a:t>
            </a:r>
            <a:r>
              <a:rPr lang="zh-CN" altLang="en-US" dirty="0">
                <a:solidFill>
                  <a:srgbClr val="000000"/>
                </a:solidFill>
              </a:rPr>
              <a:t>相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对应的一端。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highlight>
                  <a:srgbClr val="FFFFFF"/>
                </a:highlight>
              </a:rPr>
              <a:t>特点：</a:t>
            </a:r>
            <a:r>
              <a:rPr lang="zh-CN" altLang="en-US" dirty="0">
                <a:solidFill>
                  <a:srgbClr val="000000"/>
                </a:solidFill>
                <a:highlight>
                  <a:srgbClr val="FFFF00"/>
                </a:highlight>
                <a:ea typeface="宋体" panose="02010600030101010101" pitchFamily="2" charset="-122"/>
              </a:rPr>
              <a:t>后进先出。</a:t>
            </a:r>
            <a:endParaRPr lang="en-US" altLang="zh-CN" dirty="0">
              <a:solidFill>
                <a:srgbClr val="000000"/>
              </a:solidFill>
              <a:highlight>
                <a:srgbClr val="FFFF00"/>
              </a:highlight>
              <a:ea typeface="宋体" panose="02010600030101010101" pitchFamily="2" charset="-122"/>
            </a:endParaRPr>
          </a:p>
        </p:txBody>
      </p:sp>
      <p:pic>
        <p:nvPicPr>
          <p:cNvPr id="1028" name="Picture 4" descr="image-20210910230852363">
            <a:extLst>
              <a:ext uri="{FF2B5EF4-FFF2-40B4-BE49-F238E27FC236}">
                <a16:creationId xmlns:a16="http://schemas.microsoft.com/office/drawing/2014/main" id="{B01EF6C7-ABA6-0320-90D7-F712ECEE1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00" y="3287625"/>
            <a:ext cx="5679410" cy="236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D54A580-9D80-3F2E-612A-095CA9A02439}"/>
              </a:ext>
            </a:extLst>
          </p:cNvPr>
          <p:cNvSpPr txBox="1"/>
          <p:nvPr/>
        </p:nvSpPr>
        <p:spPr>
          <a:xfrm>
            <a:off x="2081192" y="3533727"/>
            <a:ext cx="1048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</a:rPr>
              <a:t>push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8A7CFD-C223-0D57-2DFE-D917E36B14E6}"/>
              </a:ext>
            </a:extLst>
          </p:cNvPr>
          <p:cNvSpPr txBox="1"/>
          <p:nvPr/>
        </p:nvSpPr>
        <p:spPr>
          <a:xfrm>
            <a:off x="6345774" y="3533727"/>
            <a:ext cx="10482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</a:rPr>
              <a:t>pop</a:t>
            </a:r>
          </a:p>
          <a:p>
            <a:endParaRPr lang="zh-CN" altLang="en-US" dirty="0"/>
          </a:p>
        </p:txBody>
      </p:sp>
      <p:sp>
        <p:nvSpPr>
          <p:cNvPr id="7" name="矩形 11">
            <a:extLst>
              <a:ext uri="{FF2B5EF4-FFF2-40B4-BE49-F238E27FC236}">
                <a16:creationId xmlns:a16="http://schemas.microsoft.com/office/drawing/2014/main" id="{2A46493E-4116-9BAD-7191-49BA0F505650}"/>
              </a:ext>
            </a:extLst>
          </p:cNvPr>
          <p:cNvSpPr/>
          <p:nvPr/>
        </p:nvSpPr>
        <p:spPr>
          <a:xfrm>
            <a:off x="902578" y="207328"/>
            <a:ext cx="607249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迷宫问题</a:t>
            </a: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--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解决思路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方向搜索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-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编程要点</a:t>
            </a:r>
            <a:endParaRPr lang="zh-CN" altLang="en-US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46312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8"/>
          <p:cNvSpPr/>
          <p:nvPr/>
        </p:nvSpPr>
        <p:spPr>
          <a:xfrm>
            <a:off x="188595" y="143732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" name="灯片编号占位符 1"/>
          <p:cNvSpPr txBox="1">
            <a:spLocks noGrp="1"/>
          </p:cNvSpPr>
          <p:nvPr/>
        </p:nvSpPr>
        <p:spPr>
          <a:xfrm>
            <a:off x="7054215" y="661912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lvl="1" indent="-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9200" lvl="2" indent="-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8800" lvl="3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8400" lvl="4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>
                <a:solidFill>
                  <a:srgbClr val="898989"/>
                </a:solidFill>
                <a:latin typeface="黑体-简" panose="02000000000000000000" charset="-122"/>
                <a:ea typeface="黑体-简" panose="02000000000000000000" charset="-122"/>
              </a:rPr>
              <a:t>9</a:t>
            </a:fld>
            <a:endParaRPr lang="en-US" altLang="en-US" sz="1200" dirty="0">
              <a:solidFill>
                <a:srgbClr val="898989"/>
              </a:solidFill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3" name="矩形 11">
            <a:extLst>
              <a:ext uri="{FF2B5EF4-FFF2-40B4-BE49-F238E27FC236}">
                <a16:creationId xmlns:a16="http://schemas.microsoft.com/office/drawing/2014/main" id="{9BD515FF-2F0A-B342-504A-8E483AE03AFE}"/>
              </a:ext>
            </a:extLst>
          </p:cNvPr>
          <p:cNvSpPr/>
          <p:nvPr/>
        </p:nvSpPr>
        <p:spPr>
          <a:xfrm>
            <a:off x="582200" y="842629"/>
            <a:ext cx="8373205" cy="337015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rgbClr val="FF0000"/>
                </a:solidFill>
                <a:highlight>
                  <a:srgbClr val="FFFFFF"/>
                </a:highlight>
              </a:rPr>
              <a:t>栈的存储结构</a:t>
            </a:r>
            <a:r>
              <a:rPr lang="zh-CN" altLang="en-US" sz="2000" b="1" dirty="0">
                <a:solidFill>
                  <a:schemeClr val="tx2"/>
                </a:solidFill>
                <a:highlight>
                  <a:srgbClr val="FFFFFF"/>
                </a:highlight>
              </a:rPr>
              <a:t>：</a:t>
            </a:r>
            <a:endParaRPr lang="en-US" altLang="zh-CN" sz="2000" b="1" dirty="0">
              <a:solidFill>
                <a:schemeClr val="tx2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</a:rPr>
              <a:t>）顺序存储结构：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</a:rPr>
              <a:t>利用连续存储区域来存放栈中的所有元素。</a:t>
            </a:r>
            <a:r>
              <a:rPr lang="zh-CN" altLang="en-US" b="1" dirty="0">
                <a:solidFill>
                  <a:srgbClr val="000000"/>
                </a:solidFill>
              </a:rPr>
              <a:t>通常由一个一维数组和记录栈顶元素位置的变量构成。</a:t>
            </a:r>
            <a:endParaRPr lang="en-US" altLang="zh-CN" b="1" dirty="0">
              <a:solidFill>
                <a:srgbClr val="000000"/>
              </a:solidFill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</a:rPr>
              <a:t>）链式存储结构：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链栈，栈顶在头部且运算受限的单链表。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schemeClr val="tx2"/>
                </a:solidFill>
                <a:highlight>
                  <a:srgbClr val="FFFFFF"/>
                </a:highlight>
                <a:ea typeface="宋体" panose="02010600030101010101" pitchFamily="2" charset="-122"/>
              </a:rPr>
              <a:t>栈的基本操作</a:t>
            </a:r>
            <a:endParaRPr lang="en-US" altLang="zh-CN" sz="2000" b="1" dirty="0">
              <a:solidFill>
                <a:schemeClr val="tx2"/>
              </a:solidFill>
              <a:highlight>
                <a:srgbClr val="FFFFFF"/>
              </a:highlight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rgbClr val="000000"/>
                </a:solidFill>
              </a:rPr>
              <a:t>进栈</a:t>
            </a:r>
            <a:r>
              <a:rPr lang="en-US" altLang="zh-CN" sz="1800" b="1" dirty="0">
                <a:solidFill>
                  <a:srgbClr val="000000"/>
                </a:solidFill>
              </a:rPr>
              <a:t>(push)</a:t>
            </a:r>
            <a:r>
              <a:rPr lang="zh-CN" altLang="en-US" sz="1800" b="1" dirty="0">
                <a:solidFill>
                  <a:srgbClr val="000000"/>
                </a:solidFill>
              </a:rPr>
              <a:t>：</a:t>
            </a:r>
            <a:r>
              <a:rPr lang="zh-CN" altLang="en-US" sz="1800" dirty="0">
                <a:solidFill>
                  <a:srgbClr val="000000"/>
                </a:solidFill>
              </a:rPr>
              <a:t>栈的插入操作叫做压栈 </a:t>
            </a:r>
            <a:r>
              <a:rPr lang="en-US" altLang="zh-CN" sz="1800" dirty="0">
                <a:solidFill>
                  <a:srgbClr val="000000"/>
                </a:solidFill>
              </a:rPr>
              <a:t>/ </a:t>
            </a:r>
            <a:r>
              <a:rPr lang="zh-CN" altLang="en-US" sz="1800" dirty="0">
                <a:solidFill>
                  <a:srgbClr val="000000"/>
                </a:solidFill>
              </a:rPr>
              <a:t>入栈，入数据在栈顶。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rgbClr val="000000"/>
                </a:solidFill>
              </a:rPr>
              <a:t>出栈</a:t>
            </a:r>
            <a:r>
              <a:rPr lang="en-US" altLang="zh-CN" sz="1800" b="1" dirty="0">
                <a:solidFill>
                  <a:srgbClr val="000000"/>
                </a:solidFill>
              </a:rPr>
              <a:t>(pop)</a:t>
            </a:r>
            <a:r>
              <a:rPr lang="zh-CN" altLang="en-US" sz="1800" b="1" dirty="0">
                <a:solidFill>
                  <a:srgbClr val="000000"/>
                </a:solidFill>
              </a:rPr>
              <a:t>：</a:t>
            </a:r>
            <a:r>
              <a:rPr lang="zh-CN" altLang="en-US" sz="1800" dirty="0">
                <a:solidFill>
                  <a:srgbClr val="000000"/>
                </a:solidFill>
              </a:rPr>
              <a:t>栈的删除操作叫做出栈。出数据也在栈顶。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2050" name="Picture 2" descr="image-20210911110342897">
            <a:extLst>
              <a:ext uri="{FF2B5EF4-FFF2-40B4-BE49-F238E27FC236}">
                <a16:creationId xmlns:a16="http://schemas.microsoft.com/office/drawing/2014/main" id="{525412AC-DA92-A7E5-A66C-F025B4323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00" y="4490672"/>
            <a:ext cx="7033124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11">
            <a:extLst>
              <a:ext uri="{FF2B5EF4-FFF2-40B4-BE49-F238E27FC236}">
                <a16:creationId xmlns:a16="http://schemas.microsoft.com/office/drawing/2014/main" id="{45D7CB1C-BBFF-9746-B9E8-3C5FCD493C03}"/>
              </a:ext>
            </a:extLst>
          </p:cNvPr>
          <p:cNvSpPr/>
          <p:nvPr/>
        </p:nvSpPr>
        <p:spPr>
          <a:xfrm>
            <a:off x="902578" y="207328"/>
            <a:ext cx="679384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迷宫问题</a:t>
            </a: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--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解决思路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方向搜索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--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FF"/>
                </a:highlight>
              </a:rPr>
              <a:t>栈的存储结构</a:t>
            </a:r>
            <a:endParaRPr lang="zh-CN" altLang="en-US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154416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Constantia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3010</TotalTime>
  <Words>3425</Words>
  <Application>Microsoft Office PowerPoint</Application>
  <PresentationFormat>全屏显示(4:3)</PresentationFormat>
  <Paragraphs>612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-apple-system</vt:lpstr>
      <vt:lpstr>Söhne</vt:lpstr>
      <vt:lpstr>方正小标宋简体</vt:lpstr>
      <vt:lpstr>黑体-简</vt:lpstr>
      <vt:lpstr>苹方-简</vt:lpstr>
      <vt:lpstr>宋体</vt:lpstr>
      <vt:lpstr>微软雅黑</vt:lpstr>
      <vt:lpstr>Arial</vt:lpstr>
      <vt:lpstr>Calibri</vt:lpstr>
      <vt:lpstr>Constantia</vt:lpstr>
      <vt:lpstr>Impact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https:/800sucai.taobao.com</cp:keywords>
  <dc:description>https://800sucai.taobao.com</dc:description>
  <cp:lastModifiedBy>1 1</cp:lastModifiedBy>
  <cp:revision>1203</cp:revision>
  <dcterms:created xsi:type="dcterms:W3CDTF">2019-06-25T15:39:00Z</dcterms:created>
  <dcterms:modified xsi:type="dcterms:W3CDTF">2023-03-07T09:56:37Z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000800f436000000000001024140</vt:lpwstr>
  </property>
  <property fmtid="{D5CDD505-2E9C-101B-9397-08002B2CF9AE}" pid="3" name="KSOProductBuildVer">
    <vt:lpwstr>2052-11.1.0.10132</vt:lpwstr>
  </property>
</Properties>
</file>