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971" r:id="rId4"/>
    <p:sldId id="972" r:id="rId5"/>
    <p:sldId id="973" r:id="rId6"/>
    <p:sldId id="980" r:id="rId7"/>
    <p:sldId id="987" r:id="rId9"/>
    <p:sldId id="992" r:id="rId10"/>
    <p:sldId id="988" r:id="rId11"/>
    <p:sldId id="993" r:id="rId12"/>
    <p:sldId id="989" r:id="rId13"/>
    <p:sldId id="990" r:id="rId14"/>
    <p:sldId id="991" r:id="rId15"/>
    <p:sldId id="985" r:id="rId16"/>
    <p:sldId id="98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B8EC6-3B95-4385-B954-BC87380EFC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789F-AC4A-4EDF-A48F-2909AD04D0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6553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叠加定理：理想电压源短路，理想电流源开路。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叠加定理只适用于线性电路，求电压 电流，不适用于求功率。</a:t>
            </a:r>
            <a:endParaRPr lang="zh-CN" altLang="en-US"/>
          </a:p>
        </p:txBody>
      </p:sp>
      <p:sp>
        <p:nvSpPr>
          <p:cNvPr id="655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561F40-196D-4E69-929A-C5083E02F2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6553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叠加定理：理想电压源短路，理想电流源开路。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叠加定理只适用于线性电路，求电压 电流，不适用于求功率。</a:t>
            </a:r>
            <a:endParaRPr lang="zh-CN" altLang="en-US"/>
          </a:p>
        </p:txBody>
      </p:sp>
      <p:sp>
        <p:nvSpPr>
          <p:cNvPr id="655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561F40-196D-4E69-929A-C5083E02F2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1.jpe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1.jpe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1.jpe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1.jpe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1.jpeg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image" Target="../media/image1.jpeg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image" Target="../media/image1.jpe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image" Target="../media/image1.jpeg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image" Target="../media/image1.jpeg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image" Target="../media/image1.jpeg"/><Relationship Id="rId3" Type="http://schemas.openxmlformats.org/officeDocument/2006/relationships/tags" Target="../tags/tag5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image" Target="../media/image1.jpeg"/><Relationship Id="rId3" Type="http://schemas.openxmlformats.org/officeDocument/2006/relationships/tags" Target="../tags/tag57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1.jpeg"/><Relationship Id="rId3" Type="http://schemas.openxmlformats.org/officeDocument/2006/relationships/tags" Target="../tags/tag6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1.jpeg"/><Relationship Id="rId3" Type="http://schemas.openxmlformats.org/officeDocument/2006/relationships/tags" Target="../tags/tag68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image" Target="../media/image1.jpeg"/><Relationship Id="rId3" Type="http://schemas.openxmlformats.org/officeDocument/2006/relationships/tags" Target="../tags/tag74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image" Target="../media/image1.jpeg"/><Relationship Id="rId3" Type="http://schemas.openxmlformats.org/officeDocument/2006/relationships/tags" Target="../tags/tag80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image" Target="../media/image3.png"/><Relationship Id="rId3" Type="http://schemas.openxmlformats.org/officeDocument/2006/relationships/tags" Target="../tags/tag86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85974" y="2135650"/>
            <a:ext cx="4972051" cy="963962"/>
          </a:xfrm>
        </p:spPr>
        <p:txBody>
          <a:bodyPr anchor="ctr">
            <a:normAutofit/>
          </a:bodyPr>
          <a:lstStyle>
            <a:lvl1pPr algn="ctr">
              <a:defRPr sz="4500" b="1" spc="0" baseline="0">
                <a:solidFill>
                  <a:schemeClr val="accent1"/>
                </a:solidFill>
                <a:latin typeface="Arial" panose="020B0604020202020204" pitchFamily="34" charset="0"/>
                <a:ea typeface="汉仪旗黑-85S" pitchFamily="18" charset="-122"/>
                <a:cs typeface="Arial" panose="020B06040202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085974" y="3510854"/>
            <a:ext cx="4972051" cy="1183958"/>
          </a:xfrm>
        </p:spPr>
        <p:txBody>
          <a:bodyPr>
            <a:normAutofit/>
          </a:bodyPr>
          <a:lstStyle>
            <a:lvl1pPr marL="0" indent="0" algn="ctr">
              <a:buNone/>
              <a:defRPr sz="1800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  <p:custDataLst>
              <p:tags r:id="rId4"/>
            </p:custDataLst>
          </p:nvPr>
        </p:nvSpPr>
        <p:spPr>
          <a:xfrm>
            <a:off x="660400" y="6389688"/>
            <a:ext cx="2024063" cy="238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EF75D69-3238-4D28-B767-0505488811C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  <p:custDataLst>
              <p:tags r:id="rId5"/>
            </p:custDataLst>
          </p:nvPr>
        </p:nvSpPr>
        <p:spPr>
          <a:xfrm>
            <a:off x="3087688" y="6389688"/>
            <a:ext cx="2968625" cy="238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>
          <a:xfrm>
            <a:off x="6457950" y="6389688"/>
            <a:ext cx="2025650" cy="238125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>
              <a:defRPr/>
            </a:pPr>
            <a:fld id="{F0DC65B8-4EDC-416A-BE58-06EA1DF6A3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619125"/>
            <a:ext cx="9144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1" y="506897"/>
            <a:ext cx="8139178" cy="331473"/>
          </a:xfrm>
        </p:spPr>
        <p:txBody>
          <a:bodyPr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1" y="1634539"/>
            <a:ext cx="8139178" cy="4041680"/>
          </a:xfrm>
        </p:spPr>
        <p:txBody>
          <a:bodyPr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  <a:endParaRPr noProof="1">
              <a:sym typeface="+mn-ea"/>
            </a:endParaRPr>
          </a:p>
          <a:p>
            <a:pPr lvl="1"/>
            <a:r>
              <a:rPr noProof="1">
                <a:sym typeface="+mn-ea"/>
              </a:rPr>
              <a:t>第二级</a:t>
            </a:r>
            <a:endParaRPr noProof="1">
              <a:sym typeface="+mn-ea"/>
            </a:endParaRPr>
          </a:p>
          <a:p>
            <a:pPr lvl="2"/>
            <a:r>
              <a:rPr noProof="1">
                <a:sym typeface="+mn-ea"/>
              </a:rPr>
              <a:t>第三级</a:t>
            </a:r>
            <a:endParaRPr noProof="1">
              <a:sym typeface="+mn-ea"/>
            </a:endParaRPr>
          </a:p>
          <a:p>
            <a:pPr lvl="3"/>
            <a:r>
              <a:rPr noProof="1">
                <a:sym typeface="+mn-ea"/>
              </a:rPr>
              <a:t>第四级</a:t>
            </a:r>
            <a:endParaRPr noProof="1">
              <a:sym typeface="+mn-ea"/>
            </a:endParaRPr>
          </a:p>
          <a:p>
            <a:pPr lvl="4"/>
            <a:r>
              <a:rPr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89688"/>
            <a:ext cx="2024063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01179-69CA-43E1-9EBE-5762C10EAC89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89688"/>
            <a:ext cx="2968625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688"/>
            <a:ext cx="2025650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E844C-91C1-411D-ACA1-52D410F1F0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>
            <p:custDataLst>
              <p:tags r:id="rId4"/>
            </p:custDataLst>
          </p:nvPr>
        </p:nvCxnSpPr>
        <p:spPr>
          <a:xfrm>
            <a:off x="4103688" y="3587750"/>
            <a:ext cx="3917950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/>
          <p:cNvSpPr/>
          <p:nvPr>
            <p:custDataLst>
              <p:tags r:id="rId5"/>
            </p:custDataLst>
          </p:nvPr>
        </p:nvSpPr>
        <p:spPr>
          <a:xfrm>
            <a:off x="1344613" y="2043113"/>
            <a:ext cx="3605212" cy="569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88900" dist="88900" dir="5400000" sx="99000" sy="99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ko-KR" altLang="en-US" sz="1350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9572" y="3042097"/>
            <a:ext cx="4463393" cy="773519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5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旗黑-85S" pitchFamily="18" charset="-122"/>
                <a:cs typeface="Arial" panose="020B06040202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19572" y="4133392"/>
            <a:ext cx="4463393" cy="773519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15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60400" y="6389688"/>
            <a:ext cx="2024063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623C3-F7CA-4A17-A8A4-8D9EE82174E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688" y="6389688"/>
            <a:ext cx="2968625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688"/>
            <a:ext cx="2025650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72878-E72F-4E98-9E01-F486033ED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9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619125"/>
            <a:ext cx="9144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1" y="498479"/>
            <a:ext cx="8139178" cy="331473"/>
          </a:xfrm>
        </p:spPr>
        <p:txBody>
          <a:bodyPr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7" y="1626121"/>
            <a:ext cx="3962432" cy="4041680"/>
          </a:xfrm>
        </p:spPr>
        <p:txBody>
          <a:bodyPr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  <a:endParaRPr noProof="1">
              <a:sym typeface="+mn-ea"/>
            </a:endParaRPr>
          </a:p>
          <a:p>
            <a:pPr lvl="1"/>
            <a:r>
              <a:rPr noProof="1">
                <a:sym typeface="+mn-ea"/>
              </a:rPr>
              <a:t>第二级</a:t>
            </a:r>
            <a:endParaRPr noProof="1">
              <a:sym typeface="+mn-ea"/>
            </a:endParaRPr>
          </a:p>
          <a:p>
            <a:pPr lvl="2"/>
            <a:r>
              <a:rPr noProof="1">
                <a:sym typeface="+mn-ea"/>
              </a:rPr>
              <a:t>第三级</a:t>
            </a:r>
            <a:endParaRPr noProof="1">
              <a:sym typeface="+mn-ea"/>
            </a:endParaRPr>
          </a:p>
          <a:p>
            <a:pPr lvl="3"/>
            <a:r>
              <a:rPr noProof="1">
                <a:sym typeface="+mn-ea"/>
              </a:rPr>
              <a:t>第四级</a:t>
            </a:r>
            <a:endParaRPr noProof="1">
              <a:sym typeface="+mn-ea"/>
            </a:endParaRPr>
          </a:p>
          <a:p>
            <a:pPr lvl="4"/>
            <a:r>
              <a:rPr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1626121"/>
            <a:ext cx="3962432" cy="4041680"/>
          </a:xfrm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89688"/>
            <a:ext cx="2024063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75748-9F07-4B51-9275-CAD7FA4EAAA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89688"/>
            <a:ext cx="2968625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688"/>
            <a:ext cx="2025650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93E97-5603-4FBD-BF3E-2C28DF95F7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5"/>
            <a:ext cx="9144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1" y="498479"/>
            <a:ext cx="8139178" cy="331473"/>
          </a:xfrm>
        </p:spPr>
        <p:txBody>
          <a:bodyPr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7" y="1000133"/>
            <a:ext cx="3962432" cy="285752"/>
          </a:xfrm>
        </p:spPr>
        <p:txBody>
          <a:bodyPr tIns="38100" rIns="76200" bIns="3810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2023369"/>
            <a:ext cx="3962400" cy="3701064"/>
          </a:xfrm>
        </p:spPr>
        <p:txBody>
          <a:bodyPr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  <a:endParaRPr noProof="1">
              <a:sym typeface="+mn-ea"/>
            </a:endParaRPr>
          </a:p>
          <a:p>
            <a:pPr lvl="1"/>
            <a:r>
              <a:rPr noProof="1">
                <a:sym typeface="+mn-ea"/>
              </a:rPr>
              <a:t>第二级</a:t>
            </a:r>
            <a:endParaRPr noProof="1">
              <a:sym typeface="+mn-ea"/>
            </a:endParaRPr>
          </a:p>
          <a:p>
            <a:pPr lvl="2"/>
            <a:r>
              <a:rPr noProof="1">
                <a:sym typeface="+mn-ea"/>
              </a:rPr>
              <a:t>第三级</a:t>
            </a:r>
            <a:endParaRPr noProof="1">
              <a:sym typeface="+mn-ea"/>
            </a:endParaRPr>
          </a:p>
          <a:p>
            <a:pPr lvl="3"/>
            <a:r>
              <a:rPr noProof="1">
                <a:sym typeface="+mn-ea"/>
              </a:rPr>
              <a:t>第四级</a:t>
            </a:r>
            <a:endParaRPr noProof="1">
              <a:sym typeface="+mn-ea"/>
            </a:endParaRPr>
          </a:p>
          <a:p>
            <a:pPr lvl="4"/>
            <a:r>
              <a:rPr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76812" y="1000133"/>
            <a:ext cx="3962432" cy="285752"/>
          </a:xfrm>
        </p:spPr>
        <p:txBody>
          <a:bodyPr tIns="38100" rIns="76200" bIns="381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2" y="2023369"/>
            <a:ext cx="3962432" cy="3701064"/>
          </a:xfrm>
        </p:spPr>
        <p:txBody>
          <a:bodyPr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  <a:endParaRPr noProof="1">
              <a:sym typeface="+mn-ea"/>
            </a:endParaRPr>
          </a:p>
          <a:p>
            <a:pPr lvl="1"/>
            <a:r>
              <a:rPr noProof="1">
                <a:sym typeface="+mn-ea"/>
              </a:rPr>
              <a:t>第二级</a:t>
            </a:r>
            <a:endParaRPr noProof="1">
              <a:sym typeface="+mn-ea"/>
            </a:endParaRPr>
          </a:p>
          <a:p>
            <a:pPr lvl="2"/>
            <a:r>
              <a:rPr noProof="1">
                <a:sym typeface="+mn-ea"/>
              </a:rPr>
              <a:t>第三级</a:t>
            </a:r>
            <a:endParaRPr noProof="1">
              <a:sym typeface="+mn-ea"/>
            </a:endParaRPr>
          </a:p>
          <a:p>
            <a:pPr lvl="3"/>
            <a:r>
              <a:rPr noProof="1">
                <a:sym typeface="+mn-ea"/>
              </a:rPr>
              <a:t>第四级</a:t>
            </a:r>
            <a:endParaRPr noProof="1">
              <a:sym typeface="+mn-ea"/>
            </a:endParaRPr>
          </a:p>
          <a:p>
            <a:pPr lvl="4"/>
            <a:r>
              <a:rPr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89688"/>
            <a:ext cx="2024063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2EAE9-5ECC-490E-9B50-CE5FFEA4DA56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89688"/>
            <a:ext cx="2968625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688"/>
            <a:ext cx="2025650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6671D-949E-4898-8B95-B697F28C50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1" y="498476"/>
            <a:ext cx="8139178" cy="331473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89688"/>
            <a:ext cx="2024063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9B538-9304-47C8-ADD2-CE8537E6DFB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89688"/>
            <a:ext cx="2968625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688"/>
            <a:ext cx="2025650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AFBCE-C852-4C30-A9B8-1B3CF341F2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89688"/>
            <a:ext cx="2024063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A41C7-6C5A-4221-983C-CA8AFF83666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89688"/>
            <a:ext cx="2968625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688"/>
            <a:ext cx="2025650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D2FE-7E81-483A-91A4-A484561E6B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9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619125"/>
            <a:ext cx="9144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7" y="498479"/>
            <a:ext cx="8139178" cy="331473"/>
          </a:xfrm>
        </p:spPr>
        <p:txBody>
          <a:bodyPr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7" y="1626121"/>
            <a:ext cx="3962432" cy="4041680"/>
          </a:xfrm>
        </p:spPr>
        <p:txBody>
          <a:bodyPr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1626121"/>
            <a:ext cx="3962432" cy="4041680"/>
          </a:xfrm>
        </p:spPr>
        <p:txBody>
          <a:bodyPr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  <a:endParaRPr noProof="1">
              <a:sym typeface="+mn-ea"/>
            </a:endParaRP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89688"/>
            <a:ext cx="2024063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BADC2-62D5-4844-BA39-51ABD1EBB94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89688"/>
            <a:ext cx="2968625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688"/>
            <a:ext cx="2025650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D0318-0F90-473F-B984-259533F6A1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619125"/>
            <a:ext cx="9144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1626121"/>
            <a:ext cx="713238" cy="4041680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1626113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89688"/>
            <a:ext cx="2024063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401C8-11D5-4CB7-841C-BDAF9A95F0CF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89688"/>
            <a:ext cx="2968625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688"/>
            <a:ext cx="2025650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7C156-7468-4C6B-A746-F529F427D7C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0" y="619125"/>
            <a:ext cx="9144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7" y="1626121"/>
            <a:ext cx="8139178" cy="404168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  <p:custDataLst>
              <p:tags r:id="rId5"/>
            </p:custDataLst>
          </p:nvPr>
        </p:nvSpPr>
        <p:spPr>
          <a:xfrm>
            <a:off x="660400" y="6389688"/>
            <a:ext cx="2024063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62BDA-8FC0-46A3-AF1B-D5CB0B024D5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>
          <a:xfrm>
            <a:off x="3087688" y="6389688"/>
            <a:ext cx="2968625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>
          <a:xfrm>
            <a:off x="6457950" y="6389688"/>
            <a:ext cx="2025650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DD696-851E-448B-9F8E-856FC66C68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2085974" y="2837134"/>
            <a:ext cx="4972052" cy="118373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4500" spc="0" baseline="0">
                <a:solidFill>
                  <a:schemeClr val="accent1"/>
                </a:solidFill>
                <a:latin typeface="Arial" panose="020B0604020202020204" pitchFamily="34" charset="0"/>
                <a:ea typeface="汉仪旗黑-85S" pitchFamily="18" charset="-122"/>
                <a:cs typeface="Arial" panose="020B06040202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89688"/>
            <a:ext cx="2024063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10D2E-564A-44C3-8CB7-F1C5EF1932E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89688"/>
            <a:ext cx="2968625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688"/>
            <a:ext cx="2025650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48FD6-479D-4975-A51E-C6306A58C3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1" y="498476"/>
            <a:ext cx="8139178" cy="331473"/>
          </a:xfrm>
        </p:spPr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60400" y="6389688"/>
            <a:ext cx="2024063" cy="238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624E1DE-8763-46E6-B4D5-217D0E4F49E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688" y="6389688"/>
            <a:ext cx="2968625" cy="238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688"/>
            <a:ext cx="2025650" cy="238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FE6D631-857E-4365-805A-78910BD0ED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>
            <p:custDataLst>
              <p:tags r:id="rId5"/>
            </p:custDataLst>
          </p:nvPr>
        </p:nvSpPr>
        <p:spPr>
          <a:xfrm>
            <a:off x="219075" y="304800"/>
            <a:ext cx="8705850" cy="62484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1200" y="133965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60835" y="2594250"/>
            <a:ext cx="7219950" cy="2583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>
          <a:xfrm>
            <a:off x="660400" y="6389688"/>
            <a:ext cx="2024063" cy="238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5637EFC7-F878-4F78-8293-03F77A46B9D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>
          <a:xfrm>
            <a:off x="3087688" y="6389688"/>
            <a:ext cx="2968625" cy="238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6457950" y="6389688"/>
            <a:ext cx="2025650" cy="238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3B9A396-0BEE-4C27-9D8C-635551DCDE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>
            <p:custDataLst>
              <p:tags r:id="rId5"/>
            </p:custDataLst>
          </p:nvPr>
        </p:nvSpPr>
        <p:spPr>
          <a:xfrm>
            <a:off x="0" y="7938"/>
            <a:ext cx="9144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5" name="矩形 4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3617913" cy="6865938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sz="1350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7400" y="880650"/>
            <a:ext cx="2970000" cy="6615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40100" y="2275650"/>
            <a:ext cx="2967300" cy="3069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825900" y="1405930"/>
            <a:ext cx="4860000" cy="381595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>
          <a:xfrm>
            <a:off x="660400" y="6389688"/>
            <a:ext cx="2024063" cy="238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F9CD953-ABC5-4643-8814-6413768E86C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>
          <a:xfrm>
            <a:off x="3087688" y="6389688"/>
            <a:ext cx="2968625" cy="238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>
          <a:xfrm>
            <a:off x="6457950" y="6389688"/>
            <a:ext cx="2025650" cy="238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3B873C0-A3A9-453B-B643-D2EF27462A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5" name="矩形 4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sz="1350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00" y="8595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59000" y="1763100"/>
            <a:ext cx="8231981" cy="621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59581" y="3236850"/>
            <a:ext cx="8224200" cy="25731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>
          <a:xfrm>
            <a:off x="660400" y="6389688"/>
            <a:ext cx="2024063" cy="238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A4AAFBF-FA4F-41DE-8D06-AD036F4146B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>
          <a:xfrm>
            <a:off x="3087688" y="6389688"/>
            <a:ext cx="2968625" cy="238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>
          <a:xfrm>
            <a:off x="6457950" y="6389688"/>
            <a:ext cx="2025650" cy="238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5589EE1-B311-4B84-954F-A46BBC98B0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0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5" name="矩形 4"/>
          <p:cNvSpPr/>
          <p:nvPr userDrawn="1">
            <p:custDataLst>
              <p:tags r:id="rId6"/>
            </p:custDataLst>
          </p:nvPr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sz="1350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600" y="740250"/>
            <a:ext cx="8232300" cy="423900"/>
          </a:xfrm>
        </p:spPr>
        <p:txBody>
          <a:bodyPr anchor="ctr"/>
          <a:lstStyle>
            <a:lvl1pPr algn="ctr"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3628" y="2082600"/>
            <a:ext cx="8243100" cy="2408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45500" y="5306850"/>
            <a:ext cx="8251200" cy="7587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>
          <a:xfrm>
            <a:off x="660400" y="6389688"/>
            <a:ext cx="2024063" cy="238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311A048-2664-45DF-885E-183E1E54F3D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>
          <a:xfrm>
            <a:off x="3087688" y="6389688"/>
            <a:ext cx="2968625" cy="238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>
          <a:xfrm>
            <a:off x="6457950" y="6389688"/>
            <a:ext cx="2025650" cy="238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5A5A095-E678-4D07-AF57-6199006F55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sz="1350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700" y="292846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681800" y="2025000"/>
            <a:ext cx="4025700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429300" y="4914450"/>
            <a:ext cx="4006800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4689900" y="4910850"/>
            <a:ext cx="4025700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>
          <a:xfrm>
            <a:off x="660400" y="6389688"/>
            <a:ext cx="2024063" cy="238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31477AC-9138-412B-A2E8-053AF8920A9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>
          <a:xfrm>
            <a:off x="3087688" y="6389688"/>
            <a:ext cx="2968625" cy="238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>
          <a:xfrm>
            <a:off x="6457950" y="6389688"/>
            <a:ext cx="2025650" cy="238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8A3D494-1815-4848-9B1A-AF08A175D6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 descr="图片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712788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>
            <p:custDataLst>
              <p:tags r:id="rId5"/>
            </p:custDataLst>
          </p:nvPr>
        </p:nvSpPr>
        <p:spPr>
          <a:xfrm>
            <a:off x="0" y="1576388"/>
            <a:ext cx="9144000" cy="3705225"/>
          </a:xfrm>
          <a:prstGeom prst="rect">
            <a:avLst/>
          </a:prstGeom>
          <a:solidFill>
            <a:schemeClr val="bg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sz="1350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100" y="163755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41810" y="4069800"/>
            <a:ext cx="6858000" cy="1242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>
          <a:xfrm>
            <a:off x="660400" y="6389688"/>
            <a:ext cx="2024063" cy="238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713F884-DE3C-461E-9D1F-D4C1E42096D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>
          <a:xfrm>
            <a:off x="3087688" y="6389688"/>
            <a:ext cx="2968625" cy="238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6457950" y="6389688"/>
            <a:ext cx="2025650" cy="238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7CC60FE-1CFB-413D-A3A6-052EF9BDB5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D5292-4F3F-490F-8300-E120E17192D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2338E-52E1-40E0-959F-7C75044F16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99.xml"/><Relationship Id="rId24" Type="http://schemas.openxmlformats.org/officeDocument/2006/relationships/tags" Target="../tags/tag98.xml"/><Relationship Id="rId23" Type="http://schemas.openxmlformats.org/officeDocument/2006/relationships/tags" Target="../tags/tag97.xml"/><Relationship Id="rId22" Type="http://schemas.openxmlformats.org/officeDocument/2006/relationships/tags" Target="../tags/tag96.xml"/><Relationship Id="rId21" Type="http://schemas.openxmlformats.org/officeDocument/2006/relationships/tags" Target="../tags/tag95.xml"/><Relationship Id="rId20" Type="http://schemas.openxmlformats.org/officeDocument/2006/relationships/tags" Target="../tags/tag94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  <p:custDataLst>
              <p:tags r:id="rId20"/>
            </p:custDataLst>
          </p:nvPr>
        </p:nvSpPr>
        <p:spPr bwMode="auto">
          <a:xfrm>
            <a:off x="501650" y="1189038"/>
            <a:ext cx="8140700" cy="331787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9"/>
            <p:custDataLst>
              <p:tags r:id="rId21"/>
            </p:custDataLst>
          </p:nvPr>
        </p:nvSpPr>
        <p:spPr bwMode="auto">
          <a:xfrm>
            <a:off x="501650" y="1571625"/>
            <a:ext cx="8140700" cy="4041775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06DFA6-CD09-46F5-ACD9-D22127A16B4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F527C54-3E75-4C6A-A5E6-CF284CC37D76}" type="slidenum">
              <a:rPr lang="zh-CN" altLang="en-US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b="1" kern="1200" spc="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200" kern="1200" spc="15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6500" algn="l"/>
        </a:tabLst>
        <a:defRPr sz="1200" kern="1200" spc="15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200" kern="1200" spc="15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200" kern="1200" spc="15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200" kern="1200" spc="15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image" Target="../media/image1.jpeg"/><Relationship Id="rId1" Type="http://schemas.openxmlformats.org/officeDocument/2006/relationships/tags" Target="../tags/tag100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31.xml"/><Relationship Id="rId4" Type="http://schemas.openxmlformats.org/officeDocument/2006/relationships/image" Target="../media/image12.png"/><Relationship Id="rId3" Type="http://schemas.openxmlformats.org/officeDocument/2006/relationships/tags" Target="../tags/tag130.xml"/><Relationship Id="rId2" Type="http://schemas.openxmlformats.org/officeDocument/2006/relationships/image" Target="../media/image1.jpeg"/><Relationship Id="rId1" Type="http://schemas.openxmlformats.org/officeDocument/2006/relationships/tags" Target="../tags/tag12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image" Target="../media/image1.jpeg"/><Relationship Id="rId1" Type="http://schemas.openxmlformats.org/officeDocument/2006/relationships/tags" Target="../tags/tag13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image" Target="../media/image1.jpeg"/><Relationship Id="rId1" Type="http://schemas.openxmlformats.org/officeDocument/2006/relationships/tags" Target="../tags/tag13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image" Target="../media/image1.jpeg"/><Relationship Id="rId1" Type="http://schemas.openxmlformats.org/officeDocument/2006/relationships/tags" Target="../tags/tag138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image" Target="../media/image1.jpeg"/><Relationship Id="rId1" Type="http://schemas.openxmlformats.org/officeDocument/2006/relationships/tags" Target="../tags/tag10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image" Target="../media/image1.jpeg"/><Relationship Id="rId1" Type="http://schemas.openxmlformats.org/officeDocument/2006/relationships/tags" Target="../tags/tag10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13.x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3" Type="http://schemas.openxmlformats.org/officeDocument/2006/relationships/tags" Target="../tags/tag112.xml"/><Relationship Id="rId2" Type="http://schemas.openxmlformats.org/officeDocument/2006/relationships/image" Target="../media/image1.jpeg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16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115.xml"/><Relationship Id="rId2" Type="http://schemas.openxmlformats.org/officeDocument/2006/relationships/image" Target="../media/image1.jpeg"/><Relationship Id="rId10" Type="http://schemas.openxmlformats.org/officeDocument/2006/relationships/notesSlide" Target="../notesSlides/notesSlide2.xml"/><Relationship Id="rId1" Type="http://schemas.openxmlformats.org/officeDocument/2006/relationships/tags" Target="../tags/tag11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19.xml"/><Relationship Id="rId4" Type="http://schemas.openxmlformats.org/officeDocument/2006/relationships/image" Target="../media/image9.png"/><Relationship Id="rId3" Type="http://schemas.openxmlformats.org/officeDocument/2006/relationships/tags" Target="../tags/tag118.xml"/><Relationship Id="rId2" Type="http://schemas.openxmlformats.org/officeDocument/2006/relationships/image" Target="../media/image1.jpeg"/><Relationship Id="rId1" Type="http://schemas.openxmlformats.org/officeDocument/2006/relationships/tags" Target="../tags/tag11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22.xml"/><Relationship Id="rId4" Type="http://schemas.openxmlformats.org/officeDocument/2006/relationships/image" Target="../media/image10.png"/><Relationship Id="rId3" Type="http://schemas.openxmlformats.org/officeDocument/2006/relationships/tags" Target="../tags/tag121.xml"/><Relationship Id="rId2" Type="http://schemas.openxmlformats.org/officeDocument/2006/relationships/image" Target="../media/image1.jpeg"/><Relationship Id="rId1" Type="http://schemas.openxmlformats.org/officeDocument/2006/relationships/tags" Target="../tags/tag12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1.jpeg"/><Relationship Id="rId1" Type="http://schemas.openxmlformats.org/officeDocument/2006/relationships/tags" Target="../tags/tag12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28.xml"/><Relationship Id="rId4" Type="http://schemas.openxmlformats.org/officeDocument/2006/relationships/image" Target="../media/image11.png"/><Relationship Id="rId3" Type="http://schemas.openxmlformats.org/officeDocument/2006/relationships/tags" Target="../tags/tag127.xml"/><Relationship Id="rId2" Type="http://schemas.openxmlformats.org/officeDocument/2006/relationships/image" Target="../media/image1.jpeg"/><Relationship Id="rId1" Type="http://schemas.openxmlformats.org/officeDocument/2006/relationships/tags" Target="../tags/tag1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图片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1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6324" name="标题 41985"/>
          <p:cNvSpPr>
            <a:spLocks noGrp="1" noRot="1" noChangeArrowheads="1"/>
          </p:cNvSpPr>
          <p:nvPr>
            <p:ph type="ctrTitle" idx="4294967295"/>
            <p:custDataLst>
              <p:tags r:id="rId4"/>
            </p:custDataLst>
          </p:nvPr>
        </p:nvSpPr>
        <p:spPr>
          <a:xfrm>
            <a:off x="762000" y="2565400"/>
            <a:ext cx="7772400" cy="1547813"/>
          </a:xfrm>
        </p:spPr>
        <p:txBody>
          <a:bodyPr lIns="91440" tIns="45720" rIns="91440" bIns="45720" anchor="b"/>
          <a:lstStyle/>
          <a:p>
            <a:pPr algn="ctr" defTabSz="914400" eaLnBrk="1" hangingPunct="1">
              <a:defRPr/>
            </a:pPr>
            <a:br>
              <a:rPr lang="en-US" altLang="zh-CN" sz="5400" dirty="0">
                <a:solidFill>
                  <a:srgbClr val="000000"/>
                </a:solidFill>
              </a:rPr>
            </a:br>
            <a:r>
              <a:rPr lang="zh-CN" altLang="en-US" sz="4800" dirty="0">
                <a:solidFill>
                  <a:srgbClr val="000000"/>
                </a:solidFill>
                <a:sym typeface="微软雅黑" panose="020B0503020204020204" pitchFamily="34" charset="-122"/>
              </a:rPr>
              <a:t>实验三</a:t>
            </a:r>
            <a:br>
              <a:rPr lang="zh-CN" altLang="en-US" sz="4800" dirty="0">
                <a:solidFill>
                  <a:srgbClr val="000000"/>
                </a:solidFill>
                <a:sym typeface="微软雅黑" panose="020B0503020204020204" pitchFamily="34" charset="-122"/>
              </a:rPr>
            </a:br>
            <a:r>
              <a:rPr lang="zh-CN" altLang="en-US" sz="4800" dirty="0">
                <a:solidFill>
                  <a:srgbClr val="000000"/>
                </a:solidFill>
                <a:sym typeface="微软雅黑" panose="020B0503020204020204" pitchFamily="34" charset="-122"/>
              </a:rPr>
              <a:t>戴维南定理验证</a:t>
            </a:r>
            <a:endParaRPr lang="zh-CN" altLang="en-US" sz="4800" dirty="0">
              <a:solidFill>
                <a:srgbClr val="000000"/>
              </a:solidFill>
              <a:sym typeface="微软雅黑" panose="020B0503020204020204" pitchFamily="34" charset="-122"/>
            </a:endParaRPr>
          </a:p>
        </p:txBody>
      </p:sp>
      <p:sp>
        <p:nvSpPr>
          <p:cNvPr id="41988" name="文本框 41987"/>
          <p:cNvSpPr txBox="1">
            <a:spLocks noChangeArrowheads="1"/>
          </p:cNvSpPr>
          <p:nvPr/>
        </p:nvSpPr>
        <p:spPr bwMode="auto">
          <a:xfrm>
            <a:off x="762000" y="990600"/>
            <a:ext cx="4495800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B936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B936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电路分析基础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B936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B936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5B936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图片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1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" y="876300"/>
            <a:ext cx="8896350" cy="51054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图片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1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文本占位符 53249"/>
          <p:cNvSpPr>
            <a:spLocks noGrp="1" noRot="1"/>
          </p:cNvSpPr>
          <p:nvPr/>
        </p:nvSpPr>
        <p:spPr>
          <a:xfrm>
            <a:off x="504825" y="981868"/>
            <a:ext cx="8134350" cy="48942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1714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sz="12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000000"/>
                </a:solidFill>
                <a:sym typeface="微软雅黑" panose="020B0503020204020204" pitchFamily="34" charset="-122"/>
              </a:rPr>
              <a:t>总结：测量二端网络等效电阻的方法</a:t>
            </a:r>
            <a:endParaRPr lang="zh-CN" altLang="zh-CN" sz="2800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000000"/>
                </a:solidFill>
                <a:sym typeface="微软雅黑" panose="020B0503020204020204" pitchFamily="34" charset="-122"/>
              </a:rPr>
              <a:t>         对于无源网络：电桥测量</a:t>
            </a:r>
            <a:endParaRPr lang="zh-CN" altLang="zh-CN" sz="2800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000000"/>
                </a:solidFill>
                <a:sym typeface="微软雅黑" panose="020B0503020204020204" pitchFamily="34" charset="-122"/>
              </a:rPr>
              <a:t>                              欧姆表直接测量</a:t>
            </a:r>
            <a:endParaRPr lang="zh-CN" altLang="zh-CN" sz="2800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000000"/>
                </a:solidFill>
                <a:sym typeface="微软雅黑" panose="020B0503020204020204" pitchFamily="34" charset="-122"/>
              </a:rPr>
              <a:t>         对于有源网络：伏安法</a:t>
            </a:r>
            <a:r>
              <a:rPr lang="en-US" altLang="zh-CN" sz="2800" dirty="0">
                <a:solidFill>
                  <a:srgbClr val="000000"/>
                </a:solidFill>
                <a:sym typeface="微软雅黑" panose="020B0503020204020204" pitchFamily="34" charset="-122"/>
              </a:rPr>
              <a:t>/</a:t>
            </a:r>
            <a:r>
              <a:rPr lang="zh-CN" altLang="zh-CN" sz="2800" dirty="0">
                <a:solidFill>
                  <a:srgbClr val="000000"/>
                </a:solidFill>
                <a:sym typeface="微软雅黑" panose="020B0503020204020204" pitchFamily="34" charset="-122"/>
              </a:rPr>
              <a:t>负载法</a:t>
            </a:r>
            <a:endParaRPr lang="zh-CN" altLang="zh-CN" sz="2800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000000"/>
                </a:solidFill>
                <a:sym typeface="微软雅黑" panose="020B0503020204020204" pitchFamily="34" charset="-122"/>
              </a:rPr>
              <a:t>                              开路电压、短路电流法</a:t>
            </a:r>
            <a:endParaRPr lang="zh-CN" altLang="zh-CN" sz="2800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000000"/>
                </a:solidFill>
                <a:sym typeface="微软雅黑" panose="020B0503020204020204" pitchFamily="34" charset="-122"/>
              </a:rPr>
              <a:t>                              半电压法</a:t>
            </a:r>
            <a:endParaRPr lang="zh-CN" altLang="zh-CN" sz="2800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rgbClr val="000000"/>
                </a:solidFill>
                <a:sym typeface="微软雅黑" panose="020B0503020204020204" pitchFamily="34" charset="-122"/>
              </a:rPr>
              <a:t>                              示零法</a:t>
            </a:r>
            <a:endParaRPr lang="zh-CN" altLang="zh-CN" sz="2800" dirty="0">
              <a:solidFill>
                <a:srgbClr val="000000"/>
              </a:solidFill>
              <a:sym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图片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1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4274" name="文本框 54273"/>
          <p:cNvSpPr txBox="1">
            <a:spLocks noChangeArrowheads="1"/>
          </p:cNvSpPr>
          <p:nvPr/>
        </p:nvSpPr>
        <p:spPr bwMode="auto">
          <a:xfrm>
            <a:off x="228600" y="381000"/>
            <a:ext cx="8278813" cy="2244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8E8D6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三、实验仪器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8E8D6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1、直流电压表、直流电流表（万用表）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8E8D6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2、双路直流稳压电源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8E8D6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3、电阻若干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275" name="文本框 54274"/>
          <p:cNvSpPr txBox="1">
            <a:spLocks noChangeArrowheads="1"/>
          </p:cNvSpPr>
          <p:nvPr/>
        </p:nvSpPr>
        <p:spPr bwMode="auto">
          <a:xfrm>
            <a:off x="195263" y="2814638"/>
            <a:ext cx="8239125" cy="35385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8E8D6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四、注意事项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8E8D6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1、某一个独立源单独作用时，其它电源应从电路中拿掉，并保持该支路的短路或开路状态。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8E8D6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2、实验过程中要先假定一个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参考方向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8E8D6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3、使用仪表时应注意极性。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8E8D6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4、实验时应正确选择仪表量程，减少仪表内阻对测量结果的影响。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charRg st="7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67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275">
                                            <p:txEl>
                                              <p:charRg st="67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86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275">
                                            <p:txEl>
                                              <p:charRg st="86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0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charRg st="100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图片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5298" name="内容占位符 55297"/>
          <p:cNvSpPr>
            <a:spLocks noGrp="1" noRot="1" noChangeArrowheads="1"/>
          </p:cNvSpPr>
          <p:nvPr>
            <p:ph idx="4294967295"/>
          </p:nvPr>
        </p:nvSpPr>
        <p:spPr>
          <a:xfrm>
            <a:off x="304800" y="1066800"/>
            <a:ext cx="7772400" cy="4900613"/>
          </a:xfrm>
        </p:spPr>
        <p:txBody>
          <a:bodyPr lIns="91440" tIns="45720" rIns="91440" bIns="45720"/>
          <a:lstStyle/>
          <a:p>
            <a:pPr marL="200025" indent="-200025" algn="just" defTabSz="514350" eaLnBrk="1" hangingPunct="1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3200" dirty="0">
                <a:solidFill>
                  <a:srgbClr val="000000"/>
                </a:solidFill>
                <a:sym typeface="微软雅黑" panose="020B0503020204020204" pitchFamily="34" charset="-122"/>
              </a:rPr>
              <a:t>五、实验报告要求</a:t>
            </a:r>
            <a:endParaRPr lang="zh-CN" altLang="en-US" sz="3200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200025" indent="-200025" algn="just" defTabSz="514350" eaLnBrk="1" hangingPunct="1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3200" dirty="0">
                <a:solidFill>
                  <a:srgbClr val="000000"/>
                </a:solidFill>
                <a:sym typeface="微软雅黑" panose="020B0503020204020204" pitchFamily="34" charset="-122"/>
              </a:rPr>
              <a:t>   1 .根据测得的数据，验证线性电路的戴维南定理，分析误差产生的原因。</a:t>
            </a:r>
            <a:endParaRPr lang="zh-CN" altLang="en-US" sz="3200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200025" indent="-200025" algn="just" defTabSz="514350" eaLnBrk="1" hangingPunct="1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3200" dirty="0">
                <a:solidFill>
                  <a:srgbClr val="000000"/>
                </a:solidFill>
                <a:sym typeface="微软雅黑" panose="020B0503020204020204" pitchFamily="34" charset="-122"/>
              </a:rPr>
              <a:t>    </a:t>
            </a:r>
            <a:r>
              <a:rPr lang="en-US" altLang="zh-CN" sz="3200" dirty="0">
                <a:solidFill>
                  <a:srgbClr val="000000"/>
                </a:solidFill>
                <a:sym typeface="微软雅黑" panose="020B0503020204020204" pitchFamily="34" charset="-122"/>
              </a:rPr>
              <a:t>2.</a:t>
            </a:r>
            <a:r>
              <a:rPr lang="zh-CN" altLang="en-US" sz="3200" dirty="0">
                <a:solidFill>
                  <a:srgbClr val="000000"/>
                </a:solidFill>
                <a:sym typeface="微软雅黑" panose="020B0503020204020204" pitchFamily="34" charset="-122"/>
              </a:rPr>
              <a:t>说明测量有源二端网络等效内阻的几种方法，并比较其优缺点及适用范围。</a:t>
            </a:r>
            <a:endParaRPr lang="zh-CN" altLang="en-US" sz="3200" b="1" dirty="0">
              <a:solidFill>
                <a:srgbClr val="000000"/>
              </a:solidFill>
              <a:sym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图片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1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7348" name="标题 43009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381000"/>
            <a:ext cx="8540750" cy="1143000"/>
          </a:xfrm>
        </p:spPr>
        <p:txBody>
          <a:bodyPr lIns="91440" tIns="45720" rIns="91440" bIns="45720" anchor="b"/>
          <a:lstStyle/>
          <a:p>
            <a:pPr defTabSz="514350" eaLnBrk="1" hangingPunct="1">
              <a:lnSpc>
                <a:spcPct val="90000"/>
              </a:lnSpc>
              <a:defRPr/>
            </a:pPr>
            <a:r>
              <a:rPr lang="zh-CN" altLang="zh-CN" sz="3200">
                <a:solidFill>
                  <a:schemeClr val="accent1"/>
                </a:solidFill>
                <a:latin typeface="汉仪旗黑-85S" pitchFamily="18" charset="-122"/>
                <a:sym typeface="微软雅黑" panose="020B0503020204020204" pitchFamily="34" charset="-122"/>
              </a:rPr>
              <a:t>预习检查</a:t>
            </a:r>
            <a:endParaRPr lang="zh-CN" altLang="zh-CN" sz="3200">
              <a:solidFill>
                <a:schemeClr val="accent1"/>
              </a:solidFill>
              <a:latin typeface="汉仪旗黑-85S" pitchFamily="18" charset="-122"/>
              <a:ea typeface="汉仪旗黑-85S" pitchFamily="18" charset="-122"/>
              <a:sym typeface="微软雅黑" panose="020B0503020204020204" pitchFamily="34" charset="-122"/>
            </a:endParaRPr>
          </a:p>
        </p:txBody>
      </p:sp>
      <p:sp>
        <p:nvSpPr>
          <p:cNvPr id="57349" name="文本占位符 43010"/>
          <p:cNvSpPr>
            <a:spLocks noGrp="1" noRot="1" noChangeArrowheads="1"/>
          </p:cNvSpPr>
          <p:nvPr>
            <p:ph idx="4294967295"/>
            <p:custDataLst>
              <p:tags r:id="rId4"/>
            </p:custDataLst>
          </p:nvPr>
        </p:nvSpPr>
        <p:spPr>
          <a:xfrm>
            <a:off x="309785" y="2021025"/>
            <a:ext cx="8540750" cy="4270375"/>
          </a:xfrm>
        </p:spPr>
        <p:txBody>
          <a:bodyPr lIns="91440" tIns="45720" rIns="91440" bIns="45720"/>
          <a:lstStyle/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zh-CN" sz="2800" dirty="0">
                <a:solidFill>
                  <a:srgbClr val="000000"/>
                </a:solidFill>
                <a:sym typeface="微软雅黑" panose="020B0503020204020204" pitchFamily="34" charset="-122"/>
              </a:rPr>
              <a:t>在求戴维南等效电路时，若含源二端网络不允许短路或开路时，如何用其他的方法测出等效电阻的阻值？</a:t>
            </a:r>
            <a:endParaRPr lang="zh-CN" altLang="zh-CN" sz="2800" b="1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200025" indent="-200025" algn="just" defTabSz="514350" eaLnBrk="1" hangingPunct="1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zh-CN" altLang="zh-CN" sz="2800" b="1" dirty="0">
              <a:solidFill>
                <a:srgbClr val="000000"/>
              </a:solidFill>
              <a:sym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图片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1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4034" name="内容占位符 44033"/>
          <p:cNvSpPr>
            <a:spLocks noGrp="1" noRot="1" noChangeArrowheads="1"/>
          </p:cNvSpPr>
          <p:nvPr>
            <p:ph idx="4294967295"/>
          </p:nvPr>
        </p:nvSpPr>
        <p:spPr>
          <a:xfrm>
            <a:off x="762000" y="990600"/>
            <a:ext cx="7772400" cy="4114800"/>
          </a:xfrm>
        </p:spPr>
        <p:txBody>
          <a:bodyPr lIns="91440" tIns="45720" rIns="91440" bIns="45720"/>
          <a:lstStyle/>
          <a:p>
            <a:pPr marL="200025" indent="-200025" algn="just" defTabSz="514350" eaLnBrk="1" hangingPunct="1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3200" dirty="0">
                <a:solidFill>
                  <a:srgbClr val="000000"/>
                </a:solidFill>
                <a:sym typeface="微软雅黑" panose="020B0503020204020204" pitchFamily="34" charset="-122"/>
              </a:rPr>
              <a:t>一、 实验目的</a:t>
            </a:r>
            <a:endParaRPr lang="zh-CN" altLang="en-US" sz="3200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200025" indent="-200025" algn="just" defTabSz="514350" eaLnBrk="1" hangingPunct="1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3200" dirty="0">
                <a:solidFill>
                  <a:srgbClr val="000000"/>
                </a:solidFill>
                <a:sym typeface="微软雅黑" panose="020B0503020204020204" pitchFamily="34" charset="-122"/>
              </a:rPr>
              <a:t>   </a:t>
            </a:r>
            <a:endParaRPr lang="zh-CN" altLang="en-US" sz="3200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200025" indent="-200025" algn="just" defTabSz="514350" eaLnBrk="1" hangingPunct="1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None/>
              <a:defRPr/>
            </a:pPr>
            <a:r>
              <a:rPr lang="zh-CN" altLang="en-US" sz="3200" dirty="0">
                <a:solidFill>
                  <a:srgbClr val="000000"/>
                </a:solidFill>
                <a:sym typeface="微软雅黑" panose="020B0503020204020204" pitchFamily="34" charset="-122"/>
              </a:rPr>
              <a:t>1.用实验方法来验证戴维南定理，掌握戴维南等效电路参数的实验测试方法。</a:t>
            </a:r>
            <a:endParaRPr lang="zh-CN" altLang="en-US" sz="3200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200025" indent="-200025" algn="just" defTabSz="514350" eaLnBrk="1" hangingPunct="1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endParaRPr lang="zh-CN" altLang="en-US" sz="3200" dirty="0">
              <a:solidFill>
                <a:srgbClr val="000000"/>
              </a:solidFill>
              <a:sym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char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4">
                                            <p:txEl>
                                              <p:charRg st="49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图片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1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5058" name="文本占位符 45057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685800" y="457200"/>
            <a:ext cx="7764463" cy="2143125"/>
          </a:xfrm>
        </p:spPr>
        <p:txBody>
          <a:bodyPr lIns="91440" tIns="45720" rIns="91440" bIns="45720"/>
          <a:lstStyle/>
          <a:p>
            <a:pPr marL="0" defTabSz="914400" eaLnBrk="1" hangingPunct="1">
              <a:lnSpc>
                <a:spcPct val="8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sym typeface="微软雅黑" panose="020B0503020204020204" pitchFamily="34" charset="-122"/>
              </a:rPr>
              <a:t>二 、实验内容</a:t>
            </a:r>
            <a:endParaRPr lang="zh-CN" altLang="en-US" sz="2400" b="1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0" defTabSz="914400" eaLnBrk="1" hangingPunct="1">
              <a:lnSpc>
                <a:spcPct val="8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1.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根据电路图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搭建电路</a:t>
            </a:r>
            <a:endParaRPr lang="en-US" altLang="zh-CN" sz="2400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0" defTabSz="914400" eaLnBrk="1" hangingPunct="1">
              <a:lnSpc>
                <a:spcPct val="8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sym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000000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7715" y="1477400"/>
            <a:ext cx="7786688" cy="4061617"/>
            <a:chOff x="467715" y="1477400"/>
            <a:chExt cx="7786688" cy="4061617"/>
          </a:xfrm>
        </p:grpSpPr>
        <p:graphicFrame>
          <p:nvGraphicFramePr>
            <p:cNvPr id="64517" name="对象 45058"/>
            <p:cNvGraphicFramePr/>
            <p:nvPr/>
          </p:nvGraphicFramePr>
          <p:xfrm>
            <a:off x="467715" y="1477400"/>
            <a:ext cx="7786688" cy="3736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4" imgW="7780020" imgH="3733800" progId="PBrush">
                    <p:embed/>
                  </p:oleObj>
                </mc:Choice>
                <mc:Fallback>
                  <p:oleObj name="" r:id="rId4" imgW="7780020" imgH="3733800" progId="PBrush">
                    <p:embed/>
                    <p:pic>
                      <p:nvPicPr>
                        <p:cNvPr id="0" name="对象 450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715" y="1477400"/>
                          <a:ext cx="7786688" cy="3736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/>
            <p:cNvSpPr/>
            <p:nvPr/>
          </p:nvSpPr>
          <p:spPr>
            <a:xfrm>
              <a:off x="7740220" y="4293060"/>
              <a:ext cx="360025" cy="216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712607" y="5323002"/>
              <a:ext cx="360025" cy="216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560207" y="2759407"/>
            <a:ext cx="180013" cy="354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32594" y="3900304"/>
            <a:ext cx="180013" cy="354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70200" y="3611229"/>
            <a:ext cx="360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+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86607" y="2772291"/>
            <a:ext cx="360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-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99870" y="5711355"/>
            <a:ext cx="324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2.1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58">
                                            <p:txEl>
                                              <p:charRg st="8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058">
                                            <p:txEl>
                                              <p:char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058">
                                            <p:txEl>
                                              <p:char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058">
                                            <p:txEl>
                                              <p:char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45058">
                                            <p:txEl>
                                              <p:char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图片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1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60207" y="2759407"/>
            <a:ext cx="180013" cy="354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32594" y="3900304"/>
            <a:ext cx="180013" cy="354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309" y="287504"/>
            <a:ext cx="8610600" cy="2184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pPr fontAlgn="base">
              <a:spcBef>
                <a:spcPct val="5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</a:pPr>
            <a:r>
              <a:rPr lang="en-US" altLang="zh-CN" sz="28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28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、验证</a:t>
            </a:r>
            <a:r>
              <a:rPr lang="zh-CN" altLang="en-US" sz="2800" strike="noStrike" noProof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戴维南定理</a:t>
            </a:r>
            <a:r>
              <a:rPr lang="zh-CN" altLang="en-US" sz="28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24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任何一个线性有源二端网络，都可以用一个恒压源U</a:t>
            </a:r>
            <a:r>
              <a:rPr lang="zh-CN" altLang="en-US" sz="2400" strike="noStrike" baseline="-25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</a:t>
            </a:r>
            <a:r>
              <a:rPr lang="zh-CN" altLang="en-US" sz="24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与内阻Rs串联的支路来代替。该电压源的电压等于有源二端网络的开路电压Uoc，其等效内阻等于该网络所有独立源均置零时的等效内阻。 </a:t>
            </a:r>
            <a:endParaRPr lang="zh-CN" altLang="en-US" sz="24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5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</a:pPr>
            <a:r>
              <a:rPr lang="zh-CN" altLang="en-US" sz="24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24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</a:t>
            </a:r>
            <a:r>
              <a:rPr lang="zh-CN" altLang="en-US" sz="24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图2-2                </a:t>
            </a:r>
            <a:r>
              <a:rPr lang="en-US" altLang="zh-CN" sz="24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</a:t>
            </a:r>
            <a:r>
              <a:rPr lang="zh-CN" altLang="en-US" sz="24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图2-3</a:t>
            </a:r>
            <a:endParaRPr lang="zh-CN" altLang="en-US" sz="24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596587"/>
            <a:ext cx="4343400" cy="2962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669" y="3564487"/>
            <a:ext cx="1286054" cy="138131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25" y="2742629"/>
            <a:ext cx="2943636" cy="251495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09" y="5778704"/>
            <a:ext cx="619211" cy="619211"/>
          </a:xfrm>
          <a:prstGeom prst="rect">
            <a:avLst/>
          </a:prstGeom>
        </p:spPr>
      </p:pic>
      <p:sp>
        <p:nvSpPr>
          <p:cNvPr id="18" name="文本框 2"/>
          <p:cNvSpPr txBox="1"/>
          <p:nvPr/>
        </p:nvSpPr>
        <p:spPr>
          <a:xfrm>
            <a:off x="737006" y="5889077"/>
            <a:ext cx="4848225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000" b="1">
                <a:latin typeface="Arial" panose="020B0604020202020204" pitchFamily="34" charset="0"/>
                <a:ea typeface="宋体" pitchFamily="2" charset="-122"/>
              </a:rPr>
              <a:t>哪一部分是有源网络？</a:t>
            </a:r>
            <a:r>
              <a:rPr lang="en-US" altLang="zh-CN" sz="2000" b="1">
                <a:latin typeface="Arial" panose="020B0604020202020204" pitchFamily="34" charset="0"/>
                <a:ea typeface="宋体" pitchFamily="2" charset="-122"/>
              </a:rPr>
              <a:t> </a:t>
            </a:r>
            <a:r>
              <a:rPr lang="zh-CN" altLang="en-US" sz="2000" b="1">
                <a:latin typeface="Arial" panose="020B0604020202020204" pitchFamily="34" charset="0"/>
                <a:ea typeface="宋体" pitchFamily="2" charset="-122"/>
              </a:rPr>
              <a:t>哪一部分是负载？</a:t>
            </a:r>
            <a:endParaRPr lang="zh-CN" altLang="en-US" sz="2000" b="1">
              <a:latin typeface="Arial" panose="020B0604020202020204" pitchFamily="34" charset="0"/>
              <a:ea typeface="宋体" pitchFamily="2" charset="-122"/>
            </a:endParaRPr>
          </a:p>
        </p:txBody>
      </p:sp>
    </p:spTree>
    <p:custDataLst>
      <p:tags r:id="rId8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图片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1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" y="200025"/>
            <a:ext cx="8591550" cy="64579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图片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1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7" y="1199220"/>
            <a:ext cx="7925906" cy="36104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8457" y="4909457"/>
            <a:ext cx="440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L</a:t>
            </a:r>
            <a:r>
              <a:rPr lang="en-US" altLang="zh-CN" dirty="0"/>
              <a:t>=1k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图片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1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5428" y="489857"/>
            <a:ext cx="440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半电压法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44220" y="1002030"/>
            <a:ext cx="6945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半压法测R</a:t>
            </a:r>
            <a:r>
              <a:rPr lang="en-US" altLang="zh-CN"/>
              <a:t>s</a:t>
            </a:r>
            <a:r>
              <a:rPr lang="zh-CN" altLang="en-US"/>
              <a:t>:先用高内阻电压表测量开路电压Uoc,再调节二端电路所接负载电阻值RL,使 UL=Uoc/2时.断开电路,测出RL,则有:R</a:t>
            </a:r>
            <a:r>
              <a:rPr lang="en-US" altLang="zh-CN"/>
              <a:t>s</a:t>
            </a:r>
            <a:r>
              <a:rPr lang="zh-CN" altLang="en-US"/>
              <a:t>= RL.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图片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1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01840"/>
            <a:ext cx="9144000" cy="5254319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KSO_WM_UNIT_SUBTYPE" val="q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0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0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0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1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1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1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2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2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2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3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36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456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456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7594_1"/>
  <p:tag name="KSO_WM_TEMPLATE_CATEGORY" val="custom"/>
  <p:tag name="KSO_WM_TEMPLATE_INDEX" val="20180456"/>
  <p:tag name="KSO_WM_TEMPLATE_SUBCATEGORY" val="0"/>
  <p:tag name="KSO_WM_TEMPLATE_THUMBS_INDEX" val="1、5、9、11、15、23、31"/>
  <p:tag name="KSO_WM_UNIT_SHOW_EDIT_AREA_INDICATION" val="0"/>
  <p:tag name="KSO_WM_TEMPLATE_MASTER_TYPE" val="1"/>
  <p:tag name="KSO_WM_TEMPLATE_COLOR_TYPE" val="1"/>
  <p:tag name="KSO_WM_TEMPLATE_MASTER_THUMB_INDEX" val="1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自定义 59">
      <a:dk1>
        <a:srgbClr val="000000"/>
      </a:dk1>
      <a:lt1>
        <a:srgbClr val="FFFFFF"/>
      </a:lt1>
      <a:dk2>
        <a:srgbClr val="D8E8D6"/>
      </a:dk2>
      <a:lt2>
        <a:srgbClr val="FFFFFF"/>
      </a:lt2>
      <a:accent1>
        <a:srgbClr val="5B9362"/>
      </a:accent1>
      <a:accent2>
        <a:srgbClr val="71945C"/>
      </a:accent2>
      <a:accent3>
        <a:srgbClr val="819454"/>
      </a:accent3>
      <a:accent4>
        <a:srgbClr val="94964C"/>
      </a:accent4>
      <a:accent5>
        <a:srgbClr val="A49545"/>
      </a:accent5>
      <a:accent6>
        <a:srgbClr val="B6963F"/>
      </a:accent6>
      <a:hlink>
        <a:srgbClr val="50AAD2"/>
      </a:hlink>
      <a:folHlink>
        <a:srgbClr val="9A3C9F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WPS 表格</Application>
  <PresentationFormat>全屏显示(4:3)</PresentationFormat>
  <Paragraphs>58</Paragraphs>
  <Slides>13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微软雅黑</vt:lpstr>
      <vt:lpstr>汉仪书宋二KW</vt:lpstr>
      <vt:lpstr>宋体</vt:lpstr>
      <vt:lpstr>Arial Unicode MS</vt:lpstr>
      <vt:lpstr>等线</vt:lpstr>
      <vt:lpstr>汉仪中等线KW</vt:lpstr>
      <vt:lpstr>微软雅黑</vt:lpstr>
      <vt:lpstr>Calibri</vt:lpstr>
      <vt:lpstr>Helvetica Neue</vt:lpstr>
      <vt:lpstr>Office 主题</vt:lpstr>
      <vt:lpstr>3_Office 主题​​</vt:lpstr>
      <vt:lpstr>PBrush</vt:lpstr>
      <vt:lpstr> 实验三 戴维南定理验证</vt:lpstr>
      <vt:lpstr>预习检查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实验二 基尔霍夫定理和叠加定理</dc:title>
  <dc:creator>hp</dc:creator>
  <cp:lastModifiedBy>Y</cp:lastModifiedBy>
  <cp:revision>8</cp:revision>
  <dcterms:created xsi:type="dcterms:W3CDTF">2022-11-10T01:01:44Z</dcterms:created>
  <dcterms:modified xsi:type="dcterms:W3CDTF">2022-11-10T01:01:44Z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D65826EF07B20635784D6C63B182CD12</vt:lpwstr>
  </property>
  <property fmtid="{D5CDD505-2E9C-101B-9397-08002B2CF9AE}" pid="3" name="KSOProductBuildVer">
    <vt:lpwstr>2052-4.6.1.7467</vt:lpwstr>
  </property>
</Properties>
</file>