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8"/>
  </p:notesMasterIdLst>
  <p:handoutMasterIdLst>
    <p:handoutMasterId r:id="rId19"/>
  </p:handoutMasterIdLst>
  <p:sldIdLst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1.jpe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1.jpe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.jpe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1.jpe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image" Target="../media/image1.jpeg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1.jpe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1.jpeg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1.jpeg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1.jpeg"/><Relationship Id="rId3" Type="http://schemas.openxmlformats.org/officeDocument/2006/relationships/tags" Target="../tags/tag5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1.jpeg"/><Relationship Id="rId3" Type="http://schemas.openxmlformats.org/officeDocument/2006/relationships/tags" Target="../tags/tag57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1.jpeg"/><Relationship Id="rId3" Type="http://schemas.openxmlformats.org/officeDocument/2006/relationships/tags" Target="../tags/tag6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1.jpeg"/><Relationship Id="rId3" Type="http://schemas.openxmlformats.org/officeDocument/2006/relationships/tags" Target="../tags/tag68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1.jpeg"/><Relationship Id="rId3" Type="http://schemas.openxmlformats.org/officeDocument/2006/relationships/tags" Target="../tags/tag7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1.jpeg"/><Relationship Id="rId3" Type="http://schemas.openxmlformats.org/officeDocument/2006/relationships/tags" Target="../tags/tag8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../media/image3.png"/><Relationship Id="rId3" Type="http://schemas.openxmlformats.org/officeDocument/2006/relationships/tags" Target="../tags/tag86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781299" y="2135650"/>
            <a:ext cx="6629401" cy="963962"/>
          </a:xfrm>
        </p:spPr>
        <p:txBody>
          <a:bodyPr anchor="ctr">
            <a:normAutofit/>
          </a:bodyPr>
          <a:lstStyle>
            <a:lvl1pPr algn="ctr">
              <a:defRPr sz="4500" b="1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781299" y="3510854"/>
            <a:ext cx="6629401" cy="1183958"/>
          </a:xfrm>
        </p:spPr>
        <p:txBody>
          <a:bodyPr>
            <a:normAutofit/>
          </a:bodyPr>
          <a:lstStyle>
            <a:lvl1pPr marL="0" indent="0" algn="ctr">
              <a:buNone/>
              <a:defRPr sz="1800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506897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1" y="1634539"/>
            <a:ext cx="10852237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Straight Connector 4"/>
          <p:cNvCxnSpPr/>
          <p:nvPr>
            <p:custDataLst>
              <p:tags r:id="rId4"/>
            </p:custDataLst>
          </p:nvPr>
        </p:nvCxnSpPr>
        <p:spPr>
          <a:xfrm>
            <a:off x="5471584" y="3587750"/>
            <a:ext cx="5223933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/>
          <p:nvPr>
            <p:custDataLst>
              <p:tags r:id="rId5"/>
            </p:custDataLst>
          </p:nvPr>
        </p:nvSpPr>
        <p:spPr>
          <a:xfrm>
            <a:off x="1792817" y="2043113"/>
            <a:ext cx="4806951" cy="5699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88900" dist="88900" dir="5400000" sx="99000" sy="99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ko-KR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9429" y="3042097"/>
            <a:ext cx="5951191" cy="773519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5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z="405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9429" y="4133392"/>
            <a:ext cx="5951191" cy="773519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5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9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29" y="1626121"/>
            <a:ext cx="5283243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626121"/>
            <a:ext cx="5283243" cy="4041680"/>
          </a:xfrm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9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9" y="1000133"/>
            <a:ext cx="5283243" cy="285752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2023369"/>
            <a:ext cx="5283200" cy="3701064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49" y="1000133"/>
            <a:ext cx="5283243" cy="28575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49" y="2023369"/>
            <a:ext cx="5283243" cy="3701064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6"/>
            <a:ext cx="10852237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9" y="498479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29" y="1626121"/>
            <a:ext cx="5283243" cy="4041680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626121"/>
            <a:ext cx="5283243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1626121"/>
            <a:ext cx="950984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626113"/>
            <a:ext cx="9828101" cy="4041680"/>
          </a:xfrm>
        </p:spPr>
        <p:txBody>
          <a:bodyPr vert="eaVert"/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29" y="1626121"/>
            <a:ext cx="10852237" cy="404168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2781299" y="2837134"/>
            <a:ext cx="6629403" cy="118373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4500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6"/>
            <a:ext cx="10852237" cy="331473"/>
          </a:xfrm>
        </p:spPr>
        <p:txBody>
          <a:bodyPr/>
          <a:lstStyle>
            <a:lvl1pPr>
              <a:defRPr baseline="0">
                <a:latin typeface="微软雅黑" charset="-122"/>
                <a:ea typeface="微软雅黑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100" y="304800"/>
            <a:ext cx="11607800" cy="62484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600" y="1339650"/>
            <a:ext cx="9626400" cy="5427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113" y="2594250"/>
            <a:ext cx="9626600" cy="2583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938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7938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3884" cy="6865938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 dirty="0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00" y="880650"/>
            <a:ext cx="3960000" cy="6615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00" y="2275650"/>
            <a:ext cx="3956400" cy="3069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200" y="1405930"/>
            <a:ext cx="6480000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859500"/>
            <a:ext cx="109764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00" y="1763100"/>
            <a:ext cx="10975975" cy="621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775" y="3236850"/>
            <a:ext cx="1096560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 dirty="0">
              <a:latin typeface="微软雅黑" charset="-122"/>
              <a:ea typeface="微软雅黑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00" y="740250"/>
            <a:ext cx="109764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37" y="2082600"/>
            <a:ext cx="10990800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00" y="5306850"/>
            <a:ext cx="11001600" cy="7587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00" y="292846"/>
            <a:ext cx="11037600" cy="33147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00" y="2025000"/>
            <a:ext cx="53424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2400" y="2025000"/>
            <a:ext cx="53676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00" y="4914450"/>
            <a:ext cx="53424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200" y="4910850"/>
            <a:ext cx="53676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图片 5" descr="图片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-12700"/>
            <a:ext cx="950384" cy="1106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1576388"/>
            <a:ext cx="12192000" cy="3705225"/>
          </a:xfrm>
          <a:prstGeom prst="rect">
            <a:avLst/>
          </a:prstGeom>
          <a:solidFill>
            <a:schemeClr val="bg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637550"/>
            <a:ext cx="9144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413" y="4069800"/>
            <a:ext cx="9144000" cy="1242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6" Type="http://schemas.openxmlformats.org/officeDocument/2006/relationships/theme" Target="../theme/theme2.xml"/><Relationship Id="rId25" Type="http://schemas.openxmlformats.org/officeDocument/2006/relationships/tags" Target="../tags/tag96.xml"/><Relationship Id="rId24" Type="http://schemas.openxmlformats.org/officeDocument/2006/relationships/tags" Target="../tags/tag95.xml"/><Relationship Id="rId23" Type="http://schemas.openxmlformats.org/officeDocument/2006/relationships/tags" Target="../tags/tag94.xml"/><Relationship Id="rId22" Type="http://schemas.openxmlformats.org/officeDocument/2006/relationships/tags" Target="../tags/tag93.xml"/><Relationship Id="rId21" Type="http://schemas.openxmlformats.org/officeDocument/2006/relationships/tags" Target="../tags/tag92.xml"/><Relationship Id="rId20" Type="http://schemas.openxmlformats.org/officeDocument/2006/relationships/tags" Target="../tags/tag91.xml"/><Relationship Id="rId2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8867" y="1189038"/>
            <a:ext cx="10854267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1"/>
            </p:custDataLst>
          </p:nvPr>
        </p:nvSpPr>
        <p:spPr>
          <a:xfrm>
            <a:off x="668867" y="1571625"/>
            <a:ext cx="10854267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80533" y="5619750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917" y="5619750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5619750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1.jpeg"/><Relationship Id="rId2" Type="http://schemas.openxmlformats.org/officeDocument/2006/relationships/tags" Target="../tags/tag9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audio" Target="../media/audio1.wav"/><Relationship Id="rId7" Type="http://schemas.openxmlformats.org/officeDocument/2006/relationships/tags" Target="../tags/tag161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6.bin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" Type="http://schemas.openxmlformats.org/officeDocument/2006/relationships/image" Target="../media/image1.jpeg"/><Relationship Id="rId10" Type="http://schemas.openxmlformats.org/officeDocument/2006/relationships/vmlDrawing" Target="../drawings/vmlDrawing3.vml"/><Relationship Id="rId1" Type="http://schemas.openxmlformats.org/officeDocument/2006/relationships/tags" Target="../tags/tag15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audio" Target="../media/audio1.wav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image" Target="../media/image1.jpeg"/><Relationship Id="rId1" Type="http://schemas.openxmlformats.org/officeDocument/2006/relationships/tags" Target="../tags/tag16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audio" Target="../media/audio1.wav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1.jpeg"/><Relationship Id="rId1" Type="http://schemas.openxmlformats.org/officeDocument/2006/relationships/tags" Target="../tags/tag166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audio" Target="../media/audio2.wav"/><Relationship Id="rId5" Type="http://schemas.openxmlformats.org/officeDocument/2006/relationships/audio" Target="../media/audio1.wav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image" Target="../media/image1.jpeg"/><Relationship Id="rId1" Type="http://schemas.openxmlformats.org/officeDocument/2006/relationships/tags" Target="../tags/tag17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audio" Target="../media/audio2.wav"/><Relationship Id="rId5" Type="http://schemas.openxmlformats.org/officeDocument/2006/relationships/audio" Target="../media/audio1.wav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image" Target="../media/image1.jpeg"/><Relationship Id="rId1" Type="http://schemas.openxmlformats.org/officeDocument/2006/relationships/tags" Target="../tags/tag17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audio" Target="../media/audio2.wav"/><Relationship Id="rId5" Type="http://schemas.openxmlformats.org/officeDocument/2006/relationships/audio" Target="../media/audio1.wav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1.jpeg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image" Target="../media/image1.jpeg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13.xml"/><Relationship Id="rId6" Type="http://schemas.openxmlformats.org/officeDocument/2006/relationships/image" Target="../media/image4.png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1.jpeg"/><Relationship Id="rId1" Type="http://schemas.openxmlformats.org/officeDocument/2006/relationships/tags" Target="../tags/tag10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6" Type="http://schemas.openxmlformats.org/officeDocument/2006/relationships/slideLayout" Target="../slideLayouts/slideLayout17.xml"/><Relationship Id="rId25" Type="http://schemas.openxmlformats.org/officeDocument/2006/relationships/tags" Target="../tags/tag137.xml"/><Relationship Id="rId24" Type="http://schemas.openxmlformats.org/officeDocument/2006/relationships/tags" Target="../tags/tag136.xml"/><Relationship Id="rId23" Type="http://schemas.openxmlformats.org/officeDocument/2006/relationships/tags" Target="../tags/tag135.xml"/><Relationship Id="rId22" Type="http://schemas.openxmlformats.org/officeDocument/2006/relationships/tags" Target="../tags/tag134.xml"/><Relationship Id="rId21" Type="http://schemas.openxmlformats.org/officeDocument/2006/relationships/tags" Target="../tags/tag133.xml"/><Relationship Id="rId20" Type="http://schemas.openxmlformats.org/officeDocument/2006/relationships/tags" Target="../tags/tag132.xml"/><Relationship Id="rId2" Type="http://schemas.openxmlformats.org/officeDocument/2006/relationships/image" Target="../media/image1.jpeg"/><Relationship Id="rId19" Type="http://schemas.openxmlformats.org/officeDocument/2006/relationships/tags" Target="../tags/tag131.xml"/><Relationship Id="rId18" Type="http://schemas.openxmlformats.org/officeDocument/2006/relationships/tags" Target="../tags/tag130.xml"/><Relationship Id="rId17" Type="http://schemas.openxmlformats.org/officeDocument/2006/relationships/tags" Target="../tags/tag129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image" Target="../media/image1.jpeg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45.xml"/><Relationship Id="rId1" Type="http://schemas.openxmlformats.org/officeDocument/2006/relationships/tags" Target="../tags/tag13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image" Target="../media/image1.jpeg"/><Relationship Id="rId1" Type="http://schemas.openxmlformats.org/officeDocument/2006/relationships/tags" Target="../tags/tag14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3" Type="http://schemas.openxmlformats.org/officeDocument/2006/relationships/tags" Target="../tags/tag151.xml"/><Relationship Id="rId2" Type="http://schemas.openxmlformats.org/officeDocument/2006/relationships/image" Target="../media/image1.jpeg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17.xml"/><Relationship Id="rId11" Type="http://schemas.openxmlformats.org/officeDocument/2006/relationships/audio" Target="../media/audio1.wav"/><Relationship Id="rId10" Type="http://schemas.openxmlformats.org/officeDocument/2006/relationships/tags" Target="../tags/tag152.xml"/><Relationship Id="rId1" Type="http://schemas.openxmlformats.org/officeDocument/2006/relationships/tags" Target="../tags/tag15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oleObject" Target="../embeddings/oleObject5.bin"/><Relationship Id="rId7" Type="http://schemas.openxmlformats.org/officeDocument/2006/relationships/image" Target="../media/image9.wmf"/><Relationship Id="rId6" Type="http://schemas.openxmlformats.org/officeDocument/2006/relationships/oleObject" Target="../embeddings/oleObject4.bin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image" Target="../media/image1.jpeg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17.xml"/><Relationship Id="rId11" Type="http://schemas.openxmlformats.org/officeDocument/2006/relationships/audio" Target="../media/audio1.wav"/><Relationship Id="rId10" Type="http://schemas.openxmlformats.org/officeDocument/2006/relationships/tags" Target="../tags/tag157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20834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0836" name="标题 41985"/>
          <p:cNvSpPr>
            <a:spLocks noGrp="1" noRot="1"/>
          </p:cNvSpPr>
          <p:nvPr>
            <p:ph type="ctrTitle" idx="4294967295"/>
            <p:custDataLst>
              <p:tags r:id="rId5"/>
            </p:custDataLst>
          </p:nvPr>
        </p:nvSpPr>
        <p:spPr>
          <a:xfrm>
            <a:off x="2308225" y="1974850"/>
            <a:ext cx="7772400" cy="2281238"/>
          </a:xfrm>
        </p:spPr>
        <p:txBody>
          <a:bodyPr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defTabSz="914400"/>
            <a:r>
              <a:rPr lang="zh-CN" altLang="en-US" sz="4800" dirty="0">
                <a:solidFill>
                  <a:srgbClr val="000000"/>
                </a:solidFill>
                <a:sym typeface="微软雅黑" charset="-122"/>
              </a:rPr>
              <a:t>实验五</a:t>
            </a:r>
            <a:br>
              <a:rPr lang="zh-CN" altLang="zh-CN" sz="4800" b="0" dirty="0">
                <a:solidFill>
                  <a:srgbClr val="000000"/>
                </a:solidFill>
                <a:latin typeface="汉仪旗黑-85S" pitchFamily="18" charset="-122"/>
                <a:sym typeface="微软雅黑" charset="-122"/>
              </a:rPr>
            </a:br>
            <a:r>
              <a:rPr lang="zh-CN" altLang="zh-CN" sz="4800" b="0" dirty="0">
                <a:solidFill>
                  <a:srgbClr val="000000"/>
                </a:solidFill>
                <a:latin typeface="汉仪旗黑-85S" pitchFamily="18" charset="-122"/>
                <a:sym typeface="微软雅黑" charset="-122"/>
              </a:rPr>
              <a:t>一阶RC电路的</a:t>
            </a:r>
            <a:br>
              <a:rPr lang="zh-CN" altLang="zh-CN" sz="4800" b="0" dirty="0">
                <a:solidFill>
                  <a:srgbClr val="000000"/>
                </a:solidFill>
                <a:latin typeface="汉仪旗黑-85S" pitchFamily="18" charset="-122"/>
                <a:sym typeface="微软雅黑" charset="-122"/>
              </a:rPr>
            </a:br>
            <a:r>
              <a:rPr lang="zh-CN" altLang="zh-CN" sz="4800" b="0" dirty="0">
                <a:solidFill>
                  <a:srgbClr val="000000"/>
                </a:solidFill>
                <a:latin typeface="汉仪旗黑-85S" pitchFamily="18" charset="-122"/>
                <a:sym typeface="微软雅黑" charset="-122"/>
              </a:rPr>
              <a:t>零输入响应与零状态响应</a:t>
            </a:r>
            <a:endParaRPr lang="zh-CN" altLang="zh-CN" sz="4800" b="0" dirty="0">
              <a:solidFill>
                <a:srgbClr val="000000"/>
              </a:solidFill>
              <a:latin typeface="汉仪旗黑-85S" pitchFamily="18" charset="-122"/>
              <a:sym typeface="微软雅黑" charset="-122"/>
            </a:endParaRPr>
          </a:p>
        </p:txBody>
      </p:sp>
      <p:sp>
        <p:nvSpPr>
          <p:cNvPr id="41988" name="文本框 41987"/>
          <p:cNvSpPr txBox="1">
            <a:spLocks noChangeArrowheads="1"/>
          </p:cNvSpPr>
          <p:nvPr/>
        </p:nvSpPr>
        <p:spPr bwMode="auto">
          <a:xfrm>
            <a:off x="1939290" y="990600"/>
            <a:ext cx="591121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FFFFFF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《</a:t>
            </a:r>
            <a:r>
              <a:rPr kumimoji="0" lang="zh-CN" altLang="en-US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电路与模拟电子技术</a:t>
            </a:r>
            <a:r>
              <a:rPr kumimoji="0" lang="en-US" altLang="zh-CN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》</a:t>
            </a:r>
            <a:r>
              <a:rPr kumimoji="0" lang="zh-CN" altLang="en-US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实验</a:t>
            </a:r>
            <a:endParaRPr kumimoji="0" lang="zh-CN" altLang="en-US" sz="3200" b="1" kern="1200" cap="none" spc="0" normalizeH="0" baseline="0" noProof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-122"/>
              <a:ea typeface="微软雅黑" charset="-122"/>
              <a:cs typeface="+mn-cs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2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3124" name="文本占位符 12289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1992313" y="765175"/>
            <a:ext cx="7772400" cy="2152650"/>
          </a:xfrm>
        </p:spPr>
        <p:txBody>
          <a:bodyPr wrap="square" lIns="91440" tIns="45720" rIns="91440" bIns="45720" anchor="t" anchorCtr="0"/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sym typeface="微软雅黑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sym typeface="微软雅黑" charset="-122"/>
              </a:rPr>
              <a:t>由C两端的电压作为响应输出，且当电路的参数满足τ＝RC&gt;&gt;T/2，则该RC电路称为</a:t>
            </a:r>
            <a:r>
              <a:rPr lang="zh-CN" altLang="en-US" sz="2400" dirty="0">
                <a:solidFill>
                  <a:srgbClr val="FF0000"/>
                </a:solidFill>
                <a:sym typeface="微软雅黑" charset="-122"/>
              </a:rPr>
              <a:t>积分电路</a:t>
            </a:r>
            <a:r>
              <a:rPr lang="zh-CN" altLang="en-US" sz="2400" dirty="0">
                <a:solidFill>
                  <a:srgbClr val="000000"/>
                </a:solidFill>
                <a:sym typeface="微软雅黑" charset="-122"/>
              </a:rPr>
              <a:t>。此时电路的输出信号电压与输入信号电压的积分成正比。利用积分电路可以将方波转变成三角波。</a:t>
            </a:r>
            <a:endParaRPr lang="zh-CN" altLang="en-US" sz="2400" dirty="0">
              <a:solidFill>
                <a:srgbClr val="000000"/>
              </a:solidFill>
              <a:sym typeface="微软雅黑" charset="-122"/>
            </a:endParaRPr>
          </a:p>
        </p:txBody>
      </p:sp>
      <p:graphicFrame>
        <p:nvGraphicFramePr>
          <p:cNvPr id="133125" name="对象 12291"/>
          <p:cNvGraphicFramePr/>
          <p:nvPr/>
        </p:nvGraphicFramePr>
        <p:xfrm>
          <a:off x="2279650" y="3429000"/>
          <a:ext cx="3744913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2308860" imgH="1272540" progId="PBrush">
                  <p:embed/>
                </p:oleObj>
              </mc:Choice>
              <mc:Fallback>
                <p:oleObj name="" r:id="rId5" imgW="2308860" imgH="1272540" progId="PBrush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9650" y="3429000"/>
                        <a:ext cx="3744913" cy="233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384925" y="2997200"/>
            <a:ext cx="3857625" cy="2510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00025" indent="-200025" algn="just" defTabSz="514350">
              <a:lnSpc>
                <a:spcPct val="110000"/>
              </a:lnSpc>
              <a:spcBef>
                <a:spcPts val="1015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</a:pPr>
            <a:r>
              <a:rPr lang="zh-CN" altLang="en-US" sz="2400" spc="15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积分电路的主要作用: </a:t>
            </a:r>
            <a:endParaRPr lang="zh-CN" altLang="en-US" sz="2400" spc="150" noProof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marL="200025" indent="-200025" algn="just" defTabSz="514350">
              <a:lnSpc>
                <a:spcPct val="110000"/>
              </a:lnSpc>
              <a:spcBef>
                <a:spcPts val="1015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</a:pPr>
            <a:r>
              <a:rPr lang="zh-CN" altLang="en-US" sz="2400" spc="15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①波形编号：将矩形波变成锯齿波 或三角波;</a:t>
            </a:r>
            <a:endParaRPr lang="zh-CN" altLang="en-US" sz="2400" spc="150" noProof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marL="200025" indent="-200025" algn="just" defTabSz="514350">
              <a:lnSpc>
                <a:spcPct val="110000"/>
              </a:lnSpc>
              <a:spcBef>
                <a:spcPts val="1015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</a:pPr>
            <a:r>
              <a:rPr lang="zh-CN" altLang="en-US" sz="2400" spc="15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②延缓跳变电压;</a:t>
            </a:r>
            <a:endParaRPr lang="zh-CN" altLang="en-US" sz="2400" spc="150" noProof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marL="200025" indent="-200025" algn="just" defTabSz="514350">
              <a:lnSpc>
                <a:spcPct val="110000"/>
              </a:lnSpc>
              <a:spcBef>
                <a:spcPts val="1015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</a:pPr>
            <a:r>
              <a:rPr lang="zh-CN" altLang="en-US" sz="2400" spc="15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③</a:t>
            </a:r>
            <a:r>
              <a:rPr lang="zh-CN" altLang="en-US" sz="2400" spc="15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+mn-ea"/>
              </a:rPr>
              <a:t>抑制干扰脉冲</a:t>
            </a:r>
            <a:r>
              <a:rPr lang="zh-CN" altLang="en-US" sz="2400" spc="15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;</a:t>
            </a:r>
            <a:endParaRPr lang="zh-CN" altLang="en-US" sz="2400" spc="150" noProof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7"/>
    </p:custDataLst>
  </p:cSld>
  <p:clrMapOvr>
    <a:masterClrMapping/>
  </p:clrMapOvr>
  <p:transition>
    <p:random/>
    <p:sndAc>
      <p:stSnd>
        <p:snd r:embed="rId8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5170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338" name="文本占位符 14337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1776413" y="692150"/>
            <a:ext cx="8515350" cy="5473700"/>
          </a:xfrm>
        </p:spPr>
        <p:txBody>
          <a:bodyPr wrap="square" lIns="91440" tIns="45720" rIns="91440" bIns="45720" anchor="t" anchorCtr="0"/>
          <a:p>
            <a:pPr marL="200025" marR="0" indent="-200025" algn="just" defTabSz="514350" rtl="0" eaLnBrk="1" fontAlgn="base" latinLnBrk="0" hangingPunct="1">
              <a:lnSpc>
                <a:spcPct val="8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三 、实验内容</a:t>
            </a:r>
            <a:endParaRPr kumimoji="0" lang="zh-CN" altLang="en-US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  1、 观察一阶动态电路的零状态、零输入和完全响应。用慢扫描示波器观察Uc（t）的变化规律。</a:t>
            </a:r>
            <a:endParaRPr kumimoji="0" lang="zh-CN" altLang="en-US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  2 、观察时间常数对一阶动态电路响应的影响。</a:t>
            </a:r>
            <a:endParaRPr kumimoji="0" lang="zh-CN" altLang="en-US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（1）方波激励信号周期为2ms,幅值为2V（有效值）电路参数分别取：        </a:t>
            </a:r>
            <a:endParaRPr kumimoji="0" lang="zh-CN" altLang="en-US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1114425" marR="0" lvl="2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R=1KΩ，C=0.01μF；</a:t>
            </a:r>
            <a:endParaRPr kumimoji="0" lang="zh-CN" altLang="en-US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1114425" marR="0" lvl="2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</a:t>
            </a: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R=2KΩ，C=0.1μF； </a:t>
            </a:r>
            <a:endParaRPr kumimoji="0" lang="zh-CN" altLang="en-US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1114425" marR="0" lvl="2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R=10KΩ，C=0.1μF；</a:t>
            </a:r>
            <a:endParaRPr kumimoji="0" lang="zh-CN" altLang="en-US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     观察并绘出U</a:t>
            </a:r>
            <a:r>
              <a:rPr kumimoji="0" lang="zh-CN" altLang="en-US" sz="2400" b="0" i="0" u="none" strike="noStrike" kern="1200" cap="none" spc="150" normalizeH="0" baseline="-250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c</a:t>
            </a: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（t）、U</a:t>
            </a:r>
            <a:r>
              <a:rPr kumimoji="0" lang="zh-CN" altLang="en-US" sz="2400" b="0" i="0" u="none" strike="noStrike" kern="1200" cap="none" spc="150" normalizeH="0" baseline="-250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R</a:t>
            </a: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（t）波形，用曲线求出R=2KΩ，C=0.1μF的时间常数，并与理论值比较。</a:t>
            </a: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</a:t>
            </a:r>
            <a:endParaRPr kumimoji="0" lang="zh-CN" altLang="en-US" sz="2400" b="0" i="0" u="none" strike="noStrike" kern="1200" cap="none" spc="150" normalizeH="0" baseline="0" noProof="1" dirty="0">
              <a:solidFill>
                <a:schemeClr val="accent1"/>
              </a:solidFill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150" normalizeH="0" baseline="0" noProof="1" dirty="0">
              <a:solidFill>
                <a:schemeClr val="accent1"/>
              </a:solidFill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</p:txBody>
      </p:sp>
    </p:spTree>
    <p:custDataLst>
      <p:tags r:id="rId5"/>
    </p:custDataLst>
  </p:cSld>
  <p:clrMapOvr>
    <a:masterClrMapping/>
  </p:clrMapOvr>
  <p:transition>
    <p:random/>
    <p:sndAc>
      <p:stSnd>
        <p:snd r:embed="rId6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1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charRg st="1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charRg st="1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6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charRg st="6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charRg st="6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6194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7220" name="文本占位符 15361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2057400" y="609600"/>
            <a:ext cx="8077200" cy="5556250"/>
          </a:xfrm>
        </p:spPr>
        <p:txBody>
          <a:bodyPr wrap="square" lIns="91440" tIns="45720" rIns="91440" bIns="45720" anchor="t" anchorCtr="0"/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（2） 方波作用于RL电路，电路参数分别取：</a:t>
            </a:r>
            <a:endParaRPr kumimoji="0" lang="zh-CN" altLang="en-US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              R=510Ω，L=100mH；</a:t>
            </a:r>
            <a:endParaRPr kumimoji="0" lang="zh-CN" altLang="en-US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              R=1KΩ，  L=100mH。</a:t>
            </a:r>
            <a:endParaRPr kumimoji="0" lang="zh-CN" altLang="en-US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观察并绘出U</a:t>
            </a:r>
            <a:r>
              <a:rPr kumimoji="0" lang="zh-CN" altLang="en-US" sz="2400" b="0" i="0" u="none" strike="noStrike" kern="1200" cap="none" spc="150" normalizeH="0" baseline="-250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L</a:t>
            </a:r>
            <a:r>
              <a:rPr kumimoji="0" lang="en-US" altLang="zh-CN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(</a:t>
            </a: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t）、</a:t>
            </a: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U</a:t>
            </a:r>
            <a:r>
              <a:rPr kumimoji="0" lang="en-US" altLang="zh-CN" sz="2400" b="0" i="0" u="none" strike="noStrike" kern="1200" cap="none" spc="150" normalizeH="0" baseline="-250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R</a:t>
            </a:r>
            <a:r>
              <a:rPr kumimoji="0" lang="en-US" altLang="zh-CN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(</a:t>
            </a: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t）波形，用曲线求出R=510Ω，L=100mH的时间常数，并与理论值比较。</a:t>
            </a:r>
            <a:endParaRPr kumimoji="0" lang="zh-CN" altLang="en-US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kumimoji="0" lang="zh-CN" altLang="en-US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8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zh-CN" sz="2800" b="1" i="0" u="none" strike="noStrike" kern="1200" cap="none" spc="150" normalizeH="0" baseline="0" noProof="1" dirty="0">
                <a:solidFill>
                  <a:srgbClr val="000000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</a:t>
            </a:r>
            <a:r>
              <a:rPr kumimoji="0" lang="en-US" altLang="zh-CN" sz="2800" b="1" i="0" u="none" strike="noStrike" kern="1200" cap="none" spc="150" normalizeH="0" baseline="0" noProof="1" dirty="0">
                <a:solidFill>
                  <a:srgbClr val="000000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3</a:t>
            </a:r>
            <a:r>
              <a:rPr kumimoji="0" lang="zh-CN" altLang="zh-CN" sz="2800" b="1" i="0" u="none" strike="noStrike" kern="1200" cap="none" spc="150" normalizeH="0" baseline="0" noProof="1" dirty="0">
                <a:solidFill>
                  <a:srgbClr val="000000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、自行设计微分电路和积分电路参数，用周期为2ms的对称方波作为激励信号，观察并描绘输出波形。                                                                                                            </a:t>
            </a:r>
            <a:endParaRPr kumimoji="0" lang="zh-CN" altLang="zh-CN" sz="2800" b="1" i="0" u="none" strike="noStrike" kern="1200" cap="none" spc="150" normalizeH="0" baseline="0" noProof="1" dirty="0">
              <a:solidFill>
                <a:srgbClr val="000000"/>
              </a:solidFill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</p:txBody>
      </p:sp>
    </p:spTree>
    <p:custDataLst>
      <p:tags r:id="rId5"/>
    </p:custDataLst>
  </p:cSld>
  <p:clrMapOvr>
    <a:masterClrMapping/>
  </p:clrMapOvr>
  <p:transition>
    <p:random/>
    <p:sndAc>
      <p:stSnd>
        <p:snd r:embed="rId6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824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410" name="内容占位符 17409"/>
          <p:cNvSpPr>
            <a:spLocks noGrp="1"/>
          </p:cNvSpPr>
          <p:nvPr>
            <p:ph idx="4294967295"/>
          </p:nvPr>
        </p:nvSpPr>
        <p:spPr>
          <a:xfrm>
            <a:off x="2209800" y="838200"/>
            <a:ext cx="7772400" cy="4114800"/>
          </a:xfrm>
        </p:spPr>
        <p:txBody>
          <a:bodyPr wrap="square" lIns="91440" tIns="45720" rIns="91440" bIns="45720" anchor="t" anchorCtr="0"/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200" b="1" dirty="0">
                <a:solidFill>
                  <a:srgbClr val="000000"/>
                </a:solidFill>
                <a:sym typeface="微软雅黑" charset="-122"/>
              </a:rPr>
              <a:t>四、实验报告</a:t>
            </a:r>
            <a:endParaRPr lang="zh-CN" altLang="zh-CN" sz="32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000" b="1" dirty="0">
                <a:solidFill>
                  <a:srgbClr val="000000"/>
                </a:solidFill>
                <a:sym typeface="微软雅黑" charset="-122"/>
              </a:rPr>
              <a:t>     </a:t>
            </a:r>
            <a:r>
              <a:rPr lang="zh-CN" altLang="zh-CN" sz="2800" b="1" dirty="0">
                <a:solidFill>
                  <a:srgbClr val="000000"/>
                </a:solidFill>
                <a:sym typeface="微软雅黑" charset="-122"/>
              </a:rPr>
              <a:t>1、整理测量结果，在同一坐标纸上依次画出激励方波和所观察到的各元件电压波形。</a:t>
            </a:r>
            <a:endParaRPr lang="zh-CN" altLang="zh-CN" sz="28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800" b="1" dirty="0">
                <a:solidFill>
                  <a:srgbClr val="000000"/>
                </a:solidFill>
                <a:sym typeface="微软雅黑" charset="-122"/>
              </a:rPr>
              <a:t>     2、分析实验结果，说明电路参数改变对一阶动态电路的影响。</a:t>
            </a:r>
            <a:endParaRPr lang="zh-CN" altLang="zh-CN" sz="28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800" b="1" dirty="0">
                <a:solidFill>
                  <a:srgbClr val="000000"/>
                </a:solidFill>
                <a:sym typeface="微软雅黑" charset="-122"/>
              </a:rPr>
              <a:t>     </a:t>
            </a:r>
            <a:r>
              <a:rPr lang="en-US" altLang="zh-CN" sz="2800" b="1" dirty="0">
                <a:solidFill>
                  <a:srgbClr val="000000"/>
                </a:solidFill>
                <a:sym typeface="微软雅黑" charset="-122"/>
              </a:rPr>
              <a:t>3</a:t>
            </a:r>
            <a:r>
              <a:rPr lang="zh-CN" altLang="zh-CN" sz="2800" b="1" dirty="0">
                <a:solidFill>
                  <a:srgbClr val="000000"/>
                </a:solidFill>
                <a:sym typeface="微软雅黑" charset="-122"/>
              </a:rPr>
              <a:t>、根据自己设计的微分电路和积分电路，画出其输出波形。</a:t>
            </a:r>
            <a:endParaRPr lang="zh-CN" altLang="zh-CN" sz="28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800" b="1" dirty="0">
                <a:solidFill>
                  <a:srgbClr val="000000"/>
                </a:solidFill>
                <a:sym typeface="微软雅黑" charset="-122"/>
              </a:rPr>
              <a:t>         </a:t>
            </a:r>
            <a:endParaRPr lang="zh-CN" altLang="zh-CN" sz="2800" b="1" dirty="0">
              <a:solidFill>
                <a:srgbClr val="000000"/>
              </a:solidFill>
              <a:sym typeface="微软雅黑" charset="-122"/>
            </a:endParaRPr>
          </a:p>
        </p:txBody>
      </p:sp>
    </p:spTree>
    <p:custDataLst>
      <p:tags r:id="rId4"/>
    </p:custDataLst>
  </p:cSld>
  <p:clrMapOvr>
    <a:masterClrMapping/>
  </p:clrMapOvr>
  <p:transition>
    <p:random/>
    <p:sndAc>
      <p:stSnd>
        <p:snd r:embed="rId5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charRg st="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charRg st="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5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charRg st="5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charRg st="5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14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0">
                                            <p:txEl>
                                              <p:charRg st="14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0">
                                            <p:txEl>
                                              <p:charRg st="14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182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10">
                                            <p:txEl>
                                              <p:charRg st="182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10">
                                            <p:txEl>
                                              <p:charRg st="182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9266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434" name="内容占位符 18433"/>
          <p:cNvSpPr>
            <a:spLocks noGrp="1"/>
          </p:cNvSpPr>
          <p:nvPr>
            <p:ph idx="4294967295"/>
          </p:nvPr>
        </p:nvSpPr>
        <p:spPr>
          <a:xfrm>
            <a:off x="2209800" y="914400"/>
            <a:ext cx="7848600" cy="5297488"/>
          </a:xfrm>
        </p:spPr>
        <p:txBody>
          <a:bodyPr wrap="square" lIns="91440" tIns="45720" rIns="91440" bIns="45720" anchor="t" anchorCtr="0"/>
          <a:p>
            <a:pPr marL="200025" marR="0" indent="-200025" algn="just" defTabSz="514350" rtl="0" eaLnBrk="1" fontAlgn="base" latinLnBrk="0" hangingPunct="1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zh-CN" sz="3200" b="0" i="0" u="none" strike="noStrike" kern="1200" cap="none" spc="150" normalizeH="0" baseline="0" noProof="1" dirty="0">
                <a:solidFill>
                  <a:srgbClr val="000000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五、注意事项</a:t>
            </a:r>
            <a:endParaRPr kumimoji="0" lang="zh-CN" altLang="zh-CN" sz="3200" b="0" i="0" u="none" strike="noStrike" kern="1200" cap="none" spc="150" normalizeH="0" baseline="0" noProof="1" dirty="0">
              <a:solidFill>
                <a:srgbClr val="000000"/>
              </a:solidFill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zh-CN" sz="2800" b="0" i="0" u="none" strike="noStrike" kern="1200" cap="none" spc="150" normalizeH="0" baseline="0" noProof="1" dirty="0">
                <a:solidFill>
                  <a:srgbClr val="000000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  1、测量时间常数τ时，必须注意方波响应应处在零状态响应和零输入响应状态，否则，测得的时间常数是错误的。</a:t>
            </a:r>
            <a:endParaRPr kumimoji="0" lang="zh-CN" altLang="zh-CN" sz="2800" b="0" i="0" u="none" strike="noStrike" kern="1200" cap="none" spc="150" normalizeH="0" baseline="0" noProof="1" dirty="0">
              <a:solidFill>
                <a:srgbClr val="000000"/>
              </a:solidFill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kumimoji="0" lang="zh-CN" altLang="zh-CN" sz="1200" b="0" i="0" u="none" strike="noStrike" kern="1200" cap="none" spc="150" normalizeH="0" baseline="0" noProof="1" dirty="0">
              <a:solidFill>
                <a:srgbClr val="000000"/>
              </a:solidFill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zh-CN" sz="2800" b="0" i="0" u="none" strike="noStrike" kern="1200" cap="none" spc="150" normalizeH="0" baseline="0" noProof="1" dirty="0">
                <a:solidFill>
                  <a:srgbClr val="000000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   2、分析实验结果时，应注意实际元件与理想模型之间的差别，实际电容和电感都具有损耗电阻</a:t>
            </a:r>
            <a:r>
              <a:rPr kumimoji="0" lang="zh-CN" altLang="zh-CN" sz="3200" b="0" i="0" u="none" strike="noStrike" kern="1200" cap="none" spc="150" normalizeH="0" baseline="0" noProof="1" dirty="0">
                <a:solidFill>
                  <a:srgbClr val="000000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。</a:t>
            </a:r>
            <a:endParaRPr kumimoji="0" lang="zh-CN" altLang="zh-CN" sz="3200" b="0" i="0" u="none" strike="noStrike" kern="1200" cap="none" spc="150" normalizeH="0" baseline="0" noProof="1" dirty="0">
              <a:solidFill>
                <a:srgbClr val="000000"/>
              </a:solidFill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zh-CN" sz="2800" b="1" i="0" u="none" strike="noStrike" kern="1200" cap="none" spc="150" normalizeH="0" baseline="0" noProof="1" dirty="0">
                <a:solidFill>
                  <a:srgbClr val="000000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</a:t>
            </a:r>
            <a:r>
              <a:rPr kumimoji="0" lang="en-US" altLang="zh-CN" sz="2800" b="0" i="0" u="none" strike="noStrike" kern="1200" cap="none" spc="150" normalizeH="0" baseline="0" noProof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3</a:t>
            </a:r>
            <a:r>
              <a:rPr kumimoji="0" lang="zh-CN" altLang="en-US" sz="2800" b="0" i="0" u="none" strike="noStrike" kern="1200" cap="none" spc="150" normalizeH="0" baseline="0" noProof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、注意：信号发生器和示波器共地！！！</a:t>
            </a:r>
            <a:endParaRPr kumimoji="0" lang="zh-CN" altLang="en-US" sz="2800" b="0" i="0" u="none" strike="noStrike" kern="1200" cap="none" spc="150" normalizeH="0" baseline="0" noProof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00025" marR="0" indent="-200025" algn="just" defTabSz="514350" rtl="0" eaLnBrk="1" fontAlgn="base" latinLnBrk="0" hangingPunct="1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zh-CN" sz="3200" b="1" i="0" u="none" strike="noStrike" kern="1200" cap="none" spc="150" normalizeH="0" baseline="0" noProof="1" dirty="0">
                <a:solidFill>
                  <a:srgbClr val="000000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                   </a:t>
            </a:r>
            <a:endParaRPr kumimoji="0" lang="zh-CN" altLang="zh-CN" sz="3200" b="1" i="0" u="none" strike="noStrike" kern="1200" cap="none" spc="150" normalizeH="0" baseline="0" noProof="1" dirty="0">
              <a:solidFill>
                <a:srgbClr val="000000"/>
              </a:solidFill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</p:txBody>
      </p:sp>
    </p:spTree>
    <p:custDataLst>
      <p:tags r:id="rId4"/>
    </p:custDataLst>
  </p:cSld>
  <p:clrMapOvr>
    <a:masterClrMapping/>
  </p:clrMapOvr>
  <p:transition>
    <p:random/>
    <p:sndAc>
      <p:stSnd>
        <p:snd r:embed="rId5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charRg st="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charRg st="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185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146" name="内容占位符 6145"/>
          <p:cNvSpPr>
            <a:spLocks noGrp="1"/>
          </p:cNvSpPr>
          <p:nvPr>
            <p:ph idx="4294967295"/>
          </p:nvPr>
        </p:nvSpPr>
        <p:spPr>
          <a:xfrm>
            <a:off x="1828800" y="990600"/>
            <a:ext cx="7661275" cy="4800600"/>
          </a:xfrm>
        </p:spPr>
        <p:txBody>
          <a:bodyPr wrap="square" lIns="91440" tIns="45720" rIns="91440" bIns="45720" anchor="t" anchorCtr="0"/>
          <a:p>
            <a:pPr marL="200025" indent="-200025" defTabSz="514350" fontAlgn="base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200" dirty="0">
                <a:solidFill>
                  <a:srgbClr val="000000"/>
                </a:solidFill>
                <a:sym typeface="微软雅黑" charset="-122"/>
              </a:rPr>
              <a:t>一、实验目的</a:t>
            </a:r>
            <a:endParaRPr lang="zh-CN" altLang="zh-CN" sz="32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defTabSz="514350" fontAlgn="base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200" dirty="0">
                <a:solidFill>
                  <a:srgbClr val="000000"/>
                </a:solidFill>
                <a:sym typeface="微软雅黑" charset="-122"/>
              </a:rPr>
              <a:t>    1.观察一阶电路的零输入、零状态响应的变化规律和特点。</a:t>
            </a:r>
            <a:endParaRPr lang="zh-CN" altLang="zh-CN" sz="32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defTabSz="514350" fontAlgn="base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200" dirty="0">
                <a:solidFill>
                  <a:srgbClr val="000000"/>
                </a:solidFill>
                <a:sym typeface="微软雅黑" charset="-122"/>
              </a:rPr>
              <a:t>    2.研究电路参数对一阶电路响应的影响。</a:t>
            </a:r>
            <a:endParaRPr lang="zh-CN" altLang="zh-CN" sz="32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defTabSz="514350" fontAlgn="base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200" dirty="0">
                <a:solidFill>
                  <a:srgbClr val="000000"/>
                </a:solidFill>
                <a:sym typeface="微软雅黑" charset="-122"/>
              </a:rPr>
              <a:t>    3.学会用示波器测一阶电路的时间常数τ 。</a:t>
            </a:r>
            <a:endParaRPr lang="zh-CN" altLang="zh-CN" sz="32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defTabSz="514350" fontAlgn="base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3200" dirty="0">
                <a:solidFill>
                  <a:srgbClr val="000000"/>
                </a:solidFill>
                <a:sym typeface="微软雅黑" charset="-122"/>
              </a:rPr>
              <a:t>    4.掌握RC微分电路和积分电路的基本概念与应用。</a:t>
            </a:r>
            <a:endParaRPr lang="zh-CN" altLang="zh-CN" sz="32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defTabSz="514350" fontAlgn="base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endParaRPr lang="zh-CN" altLang="zh-CN" sz="3200" dirty="0">
              <a:solidFill>
                <a:srgbClr val="000000"/>
              </a:solidFill>
              <a:sym typeface="微软雅黑" charset="-122"/>
            </a:endParaRPr>
          </a:p>
        </p:txBody>
      </p:sp>
    </p:spTree>
    <p:custDataLst>
      <p:tags r:id="rId4"/>
    </p:custDataLst>
  </p:cSld>
  <p:clrMapOvr>
    <a:masterClrMapping/>
  </p:clrMapOvr>
  <p:transition>
    <p:random/>
    <p:sndAc>
      <p:stSnd>
        <p:snd r:embed="rId5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charRg st="7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8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2884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1774825" y="692150"/>
            <a:ext cx="4895850" cy="647700"/>
          </a:xfrm>
        </p:spPr>
        <p:txBody>
          <a:bodyPr wrap="square" lIns="91440" tIns="45720" rIns="91440" bIns="45720" anchor="b" anchorCtr="0"/>
          <a:p>
            <a:pPr defTabSz="51435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zh-CN" sz="3600" dirty="0">
                <a:solidFill>
                  <a:schemeClr val="accent1"/>
                </a:solidFill>
                <a:latin typeface="汉仪旗黑-85S" pitchFamily="18" charset="-122"/>
                <a:ea typeface="汉仪旗黑-85S" pitchFamily="18" charset="-122"/>
                <a:sym typeface="微软雅黑" charset="-122"/>
              </a:rPr>
              <a:t>   二、实验原理</a:t>
            </a:r>
            <a:endParaRPr lang="en-US" altLang="zh-CN" sz="3600" dirty="0">
              <a:solidFill>
                <a:schemeClr val="accent1"/>
              </a:solidFill>
              <a:latin typeface="汉仪旗黑-85S" pitchFamily="18" charset="-122"/>
              <a:ea typeface="汉仪旗黑-85S" pitchFamily="18" charset="-122"/>
              <a:sym typeface="微软雅黑" charset="-122"/>
            </a:endParaRPr>
          </a:p>
        </p:txBody>
      </p:sp>
      <p:sp>
        <p:nvSpPr>
          <p:cNvPr id="132099" name="Rectangle 3"/>
          <p:cNvSpPr>
            <a:spLocks noGrp="1" noRot="1"/>
          </p:cNvSpPr>
          <p:nvPr>
            <p:ph type="body" sz="half" idx="4294967295"/>
            <p:custDataLst>
              <p:tags r:id="rId4"/>
            </p:custDataLst>
          </p:nvPr>
        </p:nvSpPr>
        <p:spPr>
          <a:xfrm>
            <a:off x="1919288" y="1412875"/>
            <a:ext cx="8037513" cy="4332288"/>
          </a:xfrm>
        </p:spPr>
        <p:txBody>
          <a:bodyPr wrap="square" lIns="91440" tIns="45720" rIns="91440" bIns="45720" anchor="t" anchorCtr="0"/>
          <a:lstStyle>
            <a:lvl1pPr lvl="0">
              <a:buClrTx/>
              <a:buSzTx/>
              <a:buFont typeface="Arial" panose="020B0604020202020204" pitchFamily="34" charset="0"/>
              <a:defRPr sz="2800"/>
            </a:lvl1pPr>
            <a:lvl2pPr lvl="1">
              <a:buClrTx/>
              <a:buSzTx/>
              <a:buFont typeface="Arial" panose="020B0604020202020204" pitchFamily="34" charset="0"/>
              <a:defRPr sz="2400"/>
            </a:lvl2pPr>
            <a:lvl3pPr lvl="2">
              <a:buClrTx/>
              <a:buSzTx/>
              <a:buFont typeface="Arial" panose="020B0604020202020204" pitchFamily="34" charset="0"/>
              <a:defRPr sz="2000"/>
            </a:lvl3pPr>
            <a:lvl4pPr lvl="3">
              <a:buClrTx/>
              <a:buSzTx/>
              <a:buFont typeface="Arial" panose="020B0604020202020204" pitchFamily="34" charset="0"/>
              <a:defRPr sz="1800"/>
            </a:lvl4pPr>
            <a:lvl5pPr lvl="4">
              <a:buClrTx/>
              <a:buSzTx/>
              <a:buFont typeface="Arial" panose="020B0604020202020204" pitchFamily="34" charset="0"/>
              <a:defRPr sz="1800"/>
            </a:lvl5pPr>
          </a:lstStyle>
          <a:p>
            <a:pPr marL="0" marR="0" lvl="0" indent="-200025" algn="just" defTabSz="514350" rtl="0" eaLnBrk="0" fontAlgn="base" latinLnBrk="0" hangingPunct="0">
              <a:lnSpc>
                <a:spcPct val="12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1</a:t>
            </a: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、</a:t>
            </a:r>
            <a:r>
              <a:rPr kumimoji="0" lang="en-US" altLang="zh-CN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一阶RC电路的时域响应</a:t>
            </a:r>
            <a:endParaRPr kumimoji="0" lang="en-US" altLang="zh-CN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142875" marR="0" lvl="0" indent="-342900" algn="just" defTabSz="514350" rtl="0" eaLnBrk="0" fontAlgn="base" latinLnBrk="0" hangingPunct="0">
              <a:lnSpc>
                <a:spcPct val="12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charset="0"/>
              <a:buChar char="l"/>
            </a:pPr>
            <a:r>
              <a:rPr kumimoji="0" lang="en-US" altLang="zh-CN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动态电路：含有</a:t>
            </a:r>
            <a:r>
              <a:rPr kumimoji="0" lang="en-US" altLang="zh-CN" sz="2400" b="0" i="0" u="none" strike="noStrike" kern="1200" cap="none" spc="150" normalizeH="0" baseline="0" noProof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储能元件</a:t>
            </a:r>
            <a:r>
              <a:rPr kumimoji="0" lang="en-US" altLang="zh-CN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L、C的电路。</a:t>
            </a:r>
            <a:endParaRPr kumimoji="0" lang="en-US" altLang="zh-CN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142875" marR="0" lvl="0" indent="-342900" algn="just" defTabSz="514350" rtl="0" eaLnBrk="0" fontAlgn="base" latinLnBrk="0" hangingPunct="0">
              <a:lnSpc>
                <a:spcPct val="120000"/>
              </a:lnSpc>
              <a:spcBef>
                <a:spcPts val="1015"/>
              </a:spcBef>
              <a:spcAft>
                <a:spcPts val="1000"/>
              </a:spcAft>
              <a:buClr>
                <a:schemeClr val="accent1"/>
              </a:buClr>
              <a:buSzPct val="70000"/>
              <a:buFont typeface="Wingdings" panose="05000000000000000000" charset="0"/>
              <a:buChar char="l"/>
            </a:pPr>
            <a:r>
              <a:rPr kumimoji="0" lang="en-US" altLang="zh-CN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一阶动态电路通常是由一个(或若干个)电阻元件和一个动态元件(电容或电感)组成。</a:t>
            </a:r>
            <a:endParaRPr kumimoji="0" lang="en-US" altLang="zh-CN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142875" marR="0" lvl="0" indent="-342900" algn="just" defTabSz="514350" rtl="0" eaLnBrk="0" fontAlgn="base" latinLnBrk="0" hangingPunct="0">
              <a:lnSpc>
                <a:spcPct val="120000"/>
              </a:lnSpc>
              <a:spcBef>
                <a:spcPts val="1015"/>
              </a:spcBef>
              <a:spcAft>
                <a:spcPts val="1000"/>
              </a:spcAft>
              <a:buClr>
                <a:schemeClr val="accent1"/>
              </a:buClr>
              <a:buSzPct val="70000"/>
              <a:buFont typeface="Wingdings" panose="05000000000000000000" charset="0"/>
              <a:buChar char="l"/>
            </a:pPr>
            <a:r>
              <a:rPr kumimoji="0" lang="en-US" altLang="zh-CN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一阶动态电路时域分析的步骤</a:t>
            </a: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：</a:t>
            </a:r>
            <a:endParaRPr kumimoji="0" lang="zh-CN" altLang="en-US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257175" marR="0" lvl="1" indent="0" algn="just" defTabSz="514350" rtl="0" eaLnBrk="0" fontAlgn="base" latinLnBrk="0" hangingPunct="0">
              <a:lnSpc>
                <a:spcPct val="120000"/>
              </a:lnSpc>
              <a:spcBef>
                <a:spcPts val="1015"/>
              </a:spcBef>
              <a:spcAft>
                <a:spcPts val="1000"/>
              </a:spcAft>
              <a:buClr>
                <a:schemeClr val="accent1"/>
              </a:buClr>
              <a:buSzPct val="70000"/>
              <a:buFont typeface="Wingdings" panose="05000000000000000000" charset="0"/>
              <a:buNone/>
            </a:pPr>
            <a:r>
              <a:rPr kumimoji="0" lang="en-US" altLang="zh-CN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建立换路后的电路微分方程</a:t>
            </a:r>
            <a:r>
              <a: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，</a:t>
            </a:r>
            <a:r>
              <a:rPr kumimoji="0" lang="en-US" altLang="zh-CN" sz="24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求满足初始条件微分方程的解，即电路的响应。</a:t>
            </a:r>
            <a:endParaRPr kumimoji="0" lang="en-US" altLang="zh-CN" sz="24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  <a:p>
            <a:pPr marL="0" marR="0" lvl="0" indent="-200025" algn="just" defTabSz="514350" rtl="0" eaLnBrk="0" fontAlgn="base" latinLnBrk="0" hangingPunct="0">
              <a:lnSpc>
                <a:spcPct val="12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200" b="1" i="0" u="none" strike="noStrike" kern="1200" cap="none" spc="150" normalizeH="0" baseline="0" noProof="1" dirty="0">
                <a:solidFill>
                  <a:schemeClr val="accent1"/>
                </a:solidFill>
                <a:uFillTx/>
                <a:latin typeface="微软雅黑" charset="-122"/>
                <a:ea typeface="微软雅黑" charset="-122"/>
                <a:cs typeface="+mn-cs"/>
                <a:sym typeface="微软雅黑" charset="-122"/>
              </a:rPr>
              <a:t>       </a:t>
            </a:r>
            <a:endParaRPr kumimoji="0" lang="en-US" altLang="zh-CN" sz="2200" b="1" i="0" u="none" strike="noStrike" kern="1200" cap="none" spc="150" normalizeH="0" baseline="0" noProof="1" dirty="0">
              <a:solidFill>
                <a:schemeClr val="accent1"/>
              </a:solidFill>
              <a:uFillTx/>
              <a:latin typeface="微软雅黑" charset="-122"/>
              <a:ea typeface="微软雅黑" charset="-122"/>
              <a:cs typeface="+mn-cs"/>
              <a:sym typeface="微软雅黑" charset="-122"/>
            </a:endParaRPr>
          </a:p>
        </p:txBody>
      </p:sp>
      <p:sp>
        <p:nvSpPr>
          <p:cNvPr id="114692" name="Rectangle 5"/>
          <p:cNvSpPr/>
          <p:nvPr>
            <p:custDataLst>
              <p:tags r:id="rId5"/>
            </p:custDataLst>
          </p:nvPr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1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charRg st="1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charRg st="14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3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charRg st="3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charRg st="39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8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099">
                                            <p:txEl>
                                              <p:charRg st="8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099">
                                            <p:txEl>
                                              <p:charRg st="8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10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2099">
                                            <p:txEl>
                                              <p:charRg st="10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099">
                                            <p:txEl>
                                              <p:charRg st="106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14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2099">
                                            <p:txEl>
                                              <p:charRg st="14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2099">
                                            <p:txEl>
                                              <p:charRg st="14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697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2157731" y="1125538"/>
            <a:ext cx="5025390" cy="53403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indent="-200025" algn="just" defTabSz="514350" eaLnBrk="0" hangingPunct="0">
              <a:lnSpc>
                <a:spcPct val="120000"/>
              </a:lnSpc>
              <a:spcBef>
                <a:spcPts val="1015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kern="1200" cap="none" spc="150" normalizeH="0" baseline="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cs typeface="+mn-cs"/>
              </a:rPr>
              <a:t>2.零输入响应和零状态响应的观测</a:t>
            </a:r>
            <a:endParaRPr kumimoji="0" lang="en-US" altLang="zh-CN" sz="2400" kern="1200" cap="none" spc="150" normalizeH="0" baseline="0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138247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19288" y="1916113"/>
            <a:ext cx="4176713" cy="14204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-200025" algn="just" defTabSz="514350" rtl="0" eaLnBrk="0" fontAlgn="base" latinLnBrk="0" hangingPunct="0">
              <a:lnSpc>
                <a:spcPct val="120000"/>
              </a:lnSpc>
              <a:spcBef>
                <a:spcPts val="1015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i="0" u="none" strike="noStrike" kern="1200" cap="none" spc="150" normalizeH="0" baseline="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+mn-cs"/>
              </a:rPr>
              <a:t>零状态响应和零输入响应指的是电容的充电和放电的响应过程。</a:t>
            </a:r>
            <a:endParaRPr kumimoji="0" lang="en-US" altLang="zh-CN" sz="2400" i="0" u="none" strike="noStrike" kern="1200" cap="none" spc="150" normalizeH="0" baseline="0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38249" name="Text Box 9"/>
          <p:cNvSpPr txBox="1"/>
          <p:nvPr>
            <p:custDataLst>
              <p:tags r:id="rId5"/>
            </p:custDataLst>
          </p:nvPr>
        </p:nvSpPr>
        <p:spPr>
          <a:xfrm>
            <a:off x="1992313" y="4724400"/>
            <a:ext cx="7218363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方法一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:  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在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RC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电路中加入直流电，利用</a:t>
            </a:r>
            <a:r>
              <a:rPr lang="zh-CN" altLang="en-US" sz="2400" noProof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开关的切换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进行充电 、放电的控制，可以用示波器或电压表和秒表进行观测。这种方法适用于充电和放电时间比较长的电路（即时间常数比较大）</a:t>
            </a:r>
            <a:endParaRPr lang="zh-CN" altLang="en-US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3825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363" y="1701800"/>
            <a:ext cx="3976687" cy="20812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bldLvl="0" animBg="1"/>
      <p:bldP spid="138247" grpId="0" bldLvl="0" animBg="1"/>
      <p:bldP spid="1382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800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8900" name="Text Box 4"/>
          <p:cNvSpPr txBox="1"/>
          <p:nvPr>
            <p:custDataLst>
              <p:tags r:id="rId4"/>
            </p:custDataLst>
          </p:nvPr>
        </p:nvSpPr>
        <p:spPr>
          <a:xfrm>
            <a:off x="2195513" y="765175"/>
            <a:ext cx="81851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方法二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:  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在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RC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电路中加入</a:t>
            </a:r>
            <a:r>
              <a:rPr lang="zh-CN" altLang="en-US" sz="2400" noProof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</a:rPr>
              <a:t>脉冲信号来模拟开关的切换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进行充电 、放电的控制，用示波器进行观测。这种方法适用于充电和放电时间比较短的电路（即时间常数比较小）</a:t>
            </a:r>
            <a:endParaRPr lang="zh-CN" altLang="en-US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17765" name="Rectangle 21"/>
          <p:cNvSpPr/>
          <p:nvPr>
            <p:custDataLst>
              <p:tags r:id="rId5"/>
            </p:custDataLst>
          </p:nvPr>
        </p:nvSpPr>
        <p:spPr>
          <a:xfrm>
            <a:off x="6711950" y="2344738"/>
            <a:ext cx="2336800" cy="219868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7767" name="Oval 5"/>
          <p:cNvSpPr/>
          <p:nvPr>
            <p:custDataLst>
              <p:tags r:id="rId6"/>
            </p:custDataLst>
          </p:nvPr>
        </p:nvSpPr>
        <p:spPr>
          <a:xfrm>
            <a:off x="2332038" y="3322638"/>
            <a:ext cx="555625" cy="47625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8007" name="Line 6"/>
          <p:cNvSpPr/>
          <p:nvPr>
            <p:custDataLst>
              <p:tags r:id="rId7"/>
            </p:custDataLst>
          </p:nvPr>
        </p:nvSpPr>
        <p:spPr>
          <a:xfrm flipV="1">
            <a:off x="2584450" y="2728913"/>
            <a:ext cx="0" cy="5953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08" name="Line 7"/>
          <p:cNvSpPr/>
          <p:nvPr>
            <p:custDataLst>
              <p:tags r:id="rId8"/>
            </p:custDataLst>
          </p:nvPr>
        </p:nvSpPr>
        <p:spPr>
          <a:xfrm>
            <a:off x="2584450" y="2728913"/>
            <a:ext cx="21240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770" name="Rectangle 8"/>
          <p:cNvSpPr/>
          <p:nvPr>
            <p:custDataLst>
              <p:tags r:id="rId9"/>
            </p:custDataLst>
          </p:nvPr>
        </p:nvSpPr>
        <p:spPr>
          <a:xfrm>
            <a:off x="4708525" y="2609850"/>
            <a:ext cx="485775" cy="2984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8010" name="Line 9"/>
          <p:cNvSpPr/>
          <p:nvPr>
            <p:custDataLst>
              <p:tags r:id="rId10"/>
            </p:custDataLst>
          </p:nvPr>
        </p:nvSpPr>
        <p:spPr>
          <a:xfrm>
            <a:off x="5194300" y="2728913"/>
            <a:ext cx="14573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1" name="Line 10"/>
          <p:cNvSpPr/>
          <p:nvPr>
            <p:custDataLst>
              <p:tags r:id="rId11"/>
            </p:custDataLst>
          </p:nvPr>
        </p:nvSpPr>
        <p:spPr>
          <a:xfrm>
            <a:off x="5619750" y="2728913"/>
            <a:ext cx="0" cy="5953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2" name="Line 11"/>
          <p:cNvSpPr/>
          <p:nvPr>
            <p:custDataLst>
              <p:tags r:id="rId12"/>
            </p:custDataLst>
          </p:nvPr>
        </p:nvSpPr>
        <p:spPr>
          <a:xfrm>
            <a:off x="5437188" y="3322638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3" name="Line 12"/>
          <p:cNvSpPr/>
          <p:nvPr>
            <p:custDataLst>
              <p:tags r:id="rId13"/>
            </p:custDataLst>
          </p:nvPr>
        </p:nvSpPr>
        <p:spPr>
          <a:xfrm>
            <a:off x="5437188" y="3502025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4" name="Line 13"/>
          <p:cNvSpPr/>
          <p:nvPr>
            <p:custDataLst>
              <p:tags r:id="rId14"/>
            </p:custDataLst>
          </p:nvPr>
        </p:nvSpPr>
        <p:spPr>
          <a:xfrm>
            <a:off x="5619750" y="3502025"/>
            <a:ext cx="0" cy="7143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5" name="Line 14"/>
          <p:cNvSpPr/>
          <p:nvPr>
            <p:custDataLst>
              <p:tags r:id="rId15"/>
            </p:custDataLst>
          </p:nvPr>
        </p:nvSpPr>
        <p:spPr>
          <a:xfrm flipH="1">
            <a:off x="2584450" y="4216400"/>
            <a:ext cx="4127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6" name="Line 15"/>
          <p:cNvSpPr/>
          <p:nvPr>
            <p:custDataLst>
              <p:tags r:id="rId16"/>
            </p:custDataLst>
          </p:nvPr>
        </p:nvSpPr>
        <p:spPr>
          <a:xfrm flipV="1">
            <a:off x="2584450" y="3798888"/>
            <a:ext cx="0" cy="4175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7" name="Line 16"/>
          <p:cNvSpPr/>
          <p:nvPr>
            <p:custDataLst>
              <p:tags r:id="rId17"/>
            </p:custDataLst>
          </p:nvPr>
        </p:nvSpPr>
        <p:spPr>
          <a:xfrm flipV="1">
            <a:off x="3070225" y="3322638"/>
            <a:ext cx="0" cy="357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8" name="Line 17"/>
          <p:cNvSpPr/>
          <p:nvPr>
            <p:custDataLst>
              <p:tags r:id="rId18"/>
            </p:custDataLst>
          </p:nvPr>
        </p:nvSpPr>
        <p:spPr>
          <a:xfrm>
            <a:off x="3070225" y="3322638"/>
            <a:ext cx="3032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19" name="Line 18"/>
          <p:cNvSpPr/>
          <p:nvPr>
            <p:custDataLst>
              <p:tags r:id="rId19"/>
            </p:custDataLst>
          </p:nvPr>
        </p:nvSpPr>
        <p:spPr>
          <a:xfrm>
            <a:off x="3373438" y="3322638"/>
            <a:ext cx="0" cy="357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20" name="Line 19"/>
          <p:cNvSpPr/>
          <p:nvPr>
            <p:custDataLst>
              <p:tags r:id="rId20"/>
            </p:custDataLst>
          </p:nvPr>
        </p:nvSpPr>
        <p:spPr>
          <a:xfrm flipV="1">
            <a:off x="3373438" y="3679825"/>
            <a:ext cx="3016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021" name="Line 20"/>
          <p:cNvSpPr/>
          <p:nvPr>
            <p:custDataLst>
              <p:tags r:id="rId21"/>
            </p:custDataLst>
          </p:nvPr>
        </p:nvSpPr>
        <p:spPr>
          <a:xfrm flipV="1">
            <a:off x="3676650" y="3322638"/>
            <a:ext cx="0" cy="357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783" name="Freeform 22"/>
          <p:cNvSpPr/>
          <p:nvPr>
            <p:custDataLst>
              <p:tags r:id="rId22"/>
            </p:custDataLst>
          </p:nvPr>
        </p:nvSpPr>
        <p:spPr>
          <a:xfrm>
            <a:off x="6711950" y="2490788"/>
            <a:ext cx="1154113" cy="1487488"/>
          </a:xfrm>
          <a:custGeom>
            <a:avLst/>
            <a:gdLst>
              <a:gd name="txL" fmla="*/ 0 w 590"/>
              <a:gd name="txT" fmla="*/ 0 h 1089"/>
              <a:gd name="txR" fmla="*/ 590 w 590"/>
              <a:gd name="txB" fmla="*/ 1089 h 1089"/>
            </a:gdLst>
            <a:ahLst/>
            <a:cxnLst>
              <a:cxn ang="0">
                <a:pos x="0" y="1919"/>
              </a:cxn>
              <a:cxn ang="0">
                <a:pos x="54810" y="322"/>
              </a:cxn>
              <a:cxn ang="0">
                <a:pos x="119073" y="0"/>
              </a:cxn>
            </a:cxnLst>
            <a:rect l="txL" t="txT" r="txR" b="txB"/>
            <a:pathLst>
              <a:path w="590" h="1089">
                <a:moveTo>
                  <a:pt x="0" y="1089"/>
                </a:moveTo>
                <a:cubicBezTo>
                  <a:pt x="87" y="726"/>
                  <a:pt x="174" y="363"/>
                  <a:pt x="272" y="182"/>
                </a:cubicBezTo>
                <a:cubicBezTo>
                  <a:pt x="370" y="1"/>
                  <a:pt x="537" y="30"/>
                  <a:pt x="590" y="0"/>
                </a:cubicBezTo>
              </a:path>
            </a:pathLst>
          </a:cu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7784" name="Freeform 23"/>
          <p:cNvSpPr/>
          <p:nvPr>
            <p:custDataLst>
              <p:tags r:id="rId23"/>
            </p:custDataLst>
          </p:nvPr>
        </p:nvSpPr>
        <p:spPr>
          <a:xfrm>
            <a:off x="7866063" y="2490788"/>
            <a:ext cx="1031875" cy="1549400"/>
          </a:xfrm>
          <a:custGeom>
            <a:avLst/>
            <a:gdLst>
              <a:gd name="txL" fmla="*/ 0 w 771"/>
              <a:gd name="txT" fmla="*/ 0 h 1286"/>
              <a:gd name="txR" fmla="*/ 771 w 771"/>
              <a:gd name="txB" fmla="*/ 1286 h 1286"/>
            </a:gdLst>
            <a:ahLst/>
            <a:cxnLst>
              <a:cxn ang="0">
                <a:pos x="0" y="0"/>
              </a:cxn>
              <a:cxn ang="0">
                <a:pos x="499" y="327"/>
              </a:cxn>
              <a:cxn ang="0">
                <a:pos x="771" y="354"/>
              </a:cxn>
            </a:cxnLst>
            <a:rect l="txL" t="txT" r="txR" b="txB"/>
            <a:pathLst>
              <a:path w="771" h="1286">
                <a:moveTo>
                  <a:pt x="0" y="0"/>
                </a:moveTo>
                <a:cubicBezTo>
                  <a:pt x="185" y="446"/>
                  <a:pt x="371" y="892"/>
                  <a:pt x="499" y="1089"/>
                </a:cubicBezTo>
                <a:cubicBezTo>
                  <a:pt x="627" y="1286"/>
                  <a:pt x="726" y="1165"/>
                  <a:pt x="771" y="1180"/>
                </a:cubicBezTo>
              </a:path>
            </a:pathLst>
          </a:custGeom>
          <a:noFill/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8922" name="Text Box 26"/>
          <p:cNvSpPr txBox="1"/>
          <p:nvPr>
            <p:custDataLst>
              <p:tags r:id="rId24"/>
            </p:custDataLst>
          </p:nvPr>
        </p:nvSpPr>
        <p:spPr>
          <a:xfrm>
            <a:off x="2351088" y="5057775"/>
            <a:ext cx="7802563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+mn-cs"/>
              </a:rPr>
              <a:t>脉冲的持续时间为电容的充电时间，脉冲的间隙时间为电容的放电时间，</a:t>
            </a:r>
            <a:r>
              <a:rPr lang="zh-CN" altLang="en-US" sz="2400" noProof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+mn-cs"/>
              </a:rPr>
              <a:t>如果脉冲信号的周期够长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+mn-cs"/>
              </a:rPr>
              <a:t>，就可以观测两种响应的整个过程。</a:t>
            </a:r>
            <a:endParaRPr lang="en-US" altLang="zh-CN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+mn-cs"/>
            </a:endParaRPr>
          </a:p>
        </p:txBody>
      </p:sp>
    </p:spTree>
    <p:custDataLst>
      <p:tags r:id="rId2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9026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8786" name="Text Box 2"/>
          <p:cNvSpPr txBox="1"/>
          <p:nvPr>
            <p:custDataLst>
              <p:tags r:id="rId4"/>
            </p:custDataLst>
          </p:nvPr>
        </p:nvSpPr>
        <p:spPr>
          <a:xfrm>
            <a:off x="2063750" y="476250"/>
            <a:ext cx="26638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zh-CN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8787" name="Rectangle 3"/>
          <p:cNvSpPr/>
          <p:nvPr>
            <p:custDataLst>
              <p:tags r:id="rId5"/>
            </p:custDataLst>
          </p:nvPr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8788" name="Text Box 4"/>
          <p:cNvSpPr txBox="1"/>
          <p:nvPr>
            <p:custDataLst>
              <p:tags r:id="rId6"/>
            </p:custDataLst>
          </p:nvPr>
        </p:nvSpPr>
        <p:spPr>
          <a:xfrm>
            <a:off x="2063750" y="4581525"/>
            <a:ext cx="82804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     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为了能在普通示波器上观察这些响应的波形，就必须使这些波形周期性地变化。采用周期变化的方波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(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即方波序列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)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作为激励现叙述如下。 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RC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串联电路如图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4(a)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所示，由方波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(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如图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4(b))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激励</a:t>
            </a:r>
            <a:r>
              <a:rPr lang="zh-CN" altLang="en-US" sz="2800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。</a:t>
            </a:r>
            <a:endParaRPr lang="zh-CN" altLang="en-US" sz="2800" b="1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118789" name="Rectangle 5"/>
          <p:cNvSpPr/>
          <p:nvPr>
            <p:custDataLst>
              <p:tags r:id="rId7"/>
            </p:custDataLst>
          </p:nvPr>
        </p:nvSpPr>
        <p:spPr>
          <a:xfrm>
            <a:off x="1992313" y="2205038"/>
            <a:ext cx="7991475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zh-CN" sz="2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8790" name="Text Box 7"/>
          <p:cNvSpPr txBox="1"/>
          <p:nvPr>
            <p:custDataLst>
              <p:tags r:id="rId8"/>
            </p:custDataLst>
          </p:nvPr>
        </p:nvSpPr>
        <p:spPr>
          <a:xfrm>
            <a:off x="3071813" y="3933825"/>
            <a:ext cx="56880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图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4  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方波激励下的响应波形</a:t>
            </a:r>
            <a:endParaRPr lang="zh-CN" altLang="en-US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129033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1950" y="333375"/>
            <a:ext cx="8893175" cy="31273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0050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19810" name="Rectangle 2"/>
          <p:cNvSpPr>
            <a:spLocks noGrp="1" noRot="1"/>
          </p:cNvSpPr>
          <p:nvPr>
            <p:ph idx="4294967295"/>
            <p:custDataLst>
              <p:tags r:id="rId4"/>
            </p:custDataLst>
          </p:nvPr>
        </p:nvSpPr>
        <p:spPr>
          <a:xfrm>
            <a:off x="1774825" y="549275"/>
            <a:ext cx="8351838" cy="5616575"/>
          </a:xfrm>
        </p:spPr>
        <p:txBody>
          <a:bodyPr wrap="square" lIns="91440" tIns="45720" rIns="91440" bIns="45720" anchor="t" anchorCtr="0">
            <a:noAutofit/>
          </a:bodyPr>
          <a:lstStyle>
            <a:lvl1pPr marL="200025" indent="-200025" algn="just" defTabSz="514350" rtl="0" eaLnBrk="0" fontAlgn="base" hangingPunct="0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00025" indent="-200025" algn="l" defTabSz="51435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340"/>
              </a:spcAft>
              <a:buClr>
                <a:srgbClr val="89BDBA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64325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90043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4pPr>
            <a:lvl5pPr marL="115760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614805" indent="-128905" algn="l" defTabSz="514350" rtl="0" fontAlgn="base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072005" indent="-128905" algn="l" defTabSz="514350" rtl="0" fontAlgn="base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529205" indent="-128905" algn="l" defTabSz="514350" rtl="0" fontAlgn="base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2986405" indent="-128905" algn="l" defTabSz="514350" rtl="0" fontAlgn="base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-200025" algn="just" defTabSz="514350" rtl="0" eaLnBrk="0" fontAlgn="base" latinLnBrk="0" hangingPunct="0">
              <a:lnSpc>
                <a:spcPct val="150000"/>
              </a:lnSpc>
              <a:spcBef>
                <a:spcPts val="101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(1) 从t=0开始，该电路相当接通直流电源，</a:t>
            </a:r>
            <a:r>
              <a:rPr kumimoji="0" lang="en-US" altLang="zh-CN" sz="1800" b="0" i="0" u="none" strike="noStrike" kern="1200" cap="none" spc="150" normalizeH="0" baseline="0" noProof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如果T/2足够大(T≈10τ)</a:t>
            </a:r>
            <a:r>
              <a:rPr kumimoji="0" lang="en-US" altLang="zh-CN" sz="18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，则在0～T/2响应时间范围内，UC可以达到稳定值US，这样在0～T/2范围内UC即为</a:t>
            </a:r>
            <a:r>
              <a:rPr kumimoji="0" lang="en-US" altLang="zh-CN" sz="1800" b="0" i="0" u="none" strike="noStrike" kern="1200" cap="none" spc="150" normalizeH="0" baseline="0" noProof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零状态响应</a:t>
            </a:r>
            <a:r>
              <a:rPr kumimoji="0" lang="en-US" altLang="zh-CN" sz="18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；</a:t>
            </a:r>
            <a:endParaRPr kumimoji="0" lang="en-US" altLang="zh-CN" sz="18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marR="0" lvl="0" indent="-200025" algn="just" defTabSz="514350" rtl="0" eaLnBrk="0" fontAlgn="base" latinLnBrk="0" hangingPunct="0">
              <a:lnSpc>
                <a:spcPct val="150000"/>
              </a:lnSpc>
              <a:spcBef>
                <a:spcPts val="101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(2) 从t=T/2开始， U</a:t>
            </a:r>
            <a:r>
              <a:rPr kumimoji="0" lang="en-US" altLang="zh-CN" sz="1800" b="0" i="0" u="none" strike="noStrike" kern="1200" cap="none" spc="150" normalizeH="0" baseline="-2500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S</a:t>
            </a:r>
            <a:r>
              <a:rPr kumimoji="0" lang="en-US" altLang="zh-CN" sz="18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 =0，因为电源内阻很小，则电容C相当于从起始电压US向R放电，若T≈10τ，在T/2～T时间范围内C上电荷可放完，这段时间范围即为</a:t>
            </a:r>
            <a:r>
              <a:rPr kumimoji="0" lang="en-US" altLang="zh-CN" sz="1800" b="0" i="0" u="none" strike="noStrike" kern="1200" cap="none" spc="150" normalizeH="0" baseline="0" noProof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零输入响应</a:t>
            </a:r>
            <a:r>
              <a:rPr kumimoji="0" lang="en-US" altLang="zh-CN" sz="18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。</a:t>
            </a:r>
            <a:endParaRPr kumimoji="0" lang="en-US" altLang="zh-CN" sz="18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0" marR="0" lvl="0" indent="-200025" algn="just" defTabSz="514350" rtl="0" eaLnBrk="0" fontAlgn="base" latinLnBrk="0" hangingPunct="0">
              <a:lnSpc>
                <a:spcPct val="150000"/>
              </a:lnSpc>
              <a:spcBef>
                <a:spcPts val="101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(3) 第二周期重复第一周期，如图4(c)所示，如此周而复始。如果电路的时间常数并不远小于周期，则电路将处于不完全充放电的情况，因此电路就属于非零状态响应和非零输入响应。</a:t>
            </a:r>
            <a:endParaRPr kumimoji="0" lang="en-US" altLang="zh-CN" sz="18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1074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317" name="文本占位符 9217"/>
          <p:cNvSpPr>
            <a:spLocks noGrp="1"/>
          </p:cNvSpPr>
          <p:nvPr>
            <p:ph idx="4294967295"/>
          </p:nvPr>
        </p:nvSpPr>
        <p:spPr>
          <a:xfrm>
            <a:off x="1905000" y="620713"/>
            <a:ext cx="8458200" cy="5475288"/>
          </a:xfrm>
        </p:spPr>
        <p:txBody>
          <a:bodyPr wrap="square" lIns="91440" tIns="45720" rIns="91440" bIns="45720" anchor="t" anchorCtr="0">
            <a:noAutofit/>
          </a:bodyPr>
          <a:lstStyle>
            <a:lvl1pPr marL="200025" indent="-200025" algn="just" defTabSz="514350" rtl="0" eaLnBrk="0" fontAlgn="base" hangingPunct="0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00025" indent="-200025" algn="l" defTabSz="51435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340"/>
              </a:spcAft>
              <a:buClr>
                <a:srgbClr val="89BDBA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64325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90043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4pPr>
            <a:lvl5pPr marL="115760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614805" indent="-128905" algn="l" defTabSz="514350" rtl="0" fontAlgn="base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072005" indent="-128905" algn="l" defTabSz="514350" rtl="0" fontAlgn="base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529205" indent="-128905" algn="l" defTabSz="514350" rtl="0" fontAlgn="base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2986405" indent="-128905" algn="l" defTabSz="514350" rtl="0" fontAlgn="base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00025" marR="0" lvl="0" indent="-200025" algn="just" defTabSz="514350" rtl="0" eaLnBrk="1" fontAlgn="base" latinLnBrk="0" hangingPunct="1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如图所示，τ &lt;T/10时，如图（b）</a:t>
            </a:r>
            <a:r>
              <a:rPr kumimoji="0" lang="en-US" altLang="zh-CN" sz="20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; </a:t>
            </a:r>
            <a:r>
              <a:rPr kumimoji="0" lang="zh-CN" altLang="en-US" sz="2000" b="0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τ &gt;T/10时，如图（c）</a:t>
            </a:r>
            <a:endParaRPr kumimoji="0" lang="zh-CN" altLang="en-US" sz="2000" b="0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graphicFrame>
        <p:nvGraphicFramePr>
          <p:cNvPr id="131077" name="对象 9218"/>
          <p:cNvGraphicFramePr/>
          <p:nvPr/>
        </p:nvGraphicFramePr>
        <p:xfrm>
          <a:off x="1992313" y="1196975"/>
          <a:ext cx="3652837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4" imgW="3649980" imgH="1630680" progId="PBrush">
                  <p:embed/>
                </p:oleObj>
              </mc:Choice>
              <mc:Fallback>
                <p:oleObj name="" r:id="rId4" imgW="3649980" imgH="1630680" progId="PBrush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2313" y="1196975"/>
                        <a:ext cx="3652837" cy="187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对象 9219"/>
          <p:cNvGraphicFramePr/>
          <p:nvPr/>
        </p:nvGraphicFramePr>
        <p:xfrm>
          <a:off x="2568575" y="2997200"/>
          <a:ext cx="2862263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6" imgW="2316480" imgH="2727960" progId="PBrush">
                  <p:embed/>
                </p:oleObj>
              </mc:Choice>
              <mc:Fallback>
                <p:oleObj name="" r:id="rId6" imgW="2316480" imgH="2727960" progId="PBrush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68575" y="2997200"/>
                        <a:ext cx="2862263" cy="331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对象 9220"/>
          <p:cNvGraphicFramePr/>
          <p:nvPr/>
        </p:nvGraphicFramePr>
        <p:xfrm>
          <a:off x="6169025" y="3070225"/>
          <a:ext cx="296862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8" imgW="2346960" imgH="2446020" progId="PBrush">
                  <p:embed/>
                </p:oleObj>
              </mc:Choice>
              <mc:Fallback>
                <p:oleObj name="" r:id="rId8" imgW="2346960" imgH="2446020" progId="PBrush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69025" y="3070225"/>
                        <a:ext cx="2968625" cy="309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  <p:transition>
    <p:random/>
    <p:sndAc>
      <p:stSnd>
        <p:snd r:embed="rId11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209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2100" name="文本占位符 11265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1668463" y="563563"/>
            <a:ext cx="8278812" cy="4160837"/>
          </a:xfrm>
        </p:spPr>
        <p:txBody>
          <a:bodyPr wrap="square" lIns="91440" tIns="45720" rIns="91440" bIns="45720" anchor="t" anchorCtr="0"/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sym typeface="微软雅黑" charset="-122"/>
              </a:rPr>
              <a:t>3</a:t>
            </a:r>
            <a:r>
              <a:rPr lang="zh-CN" altLang="zh-CN" sz="2400" dirty="0">
                <a:solidFill>
                  <a:srgbClr val="000000"/>
                </a:solidFill>
                <a:sym typeface="微软雅黑" charset="-122"/>
              </a:rPr>
              <a:t>、微分电路和积分电路</a:t>
            </a:r>
            <a:endParaRPr lang="zh-CN" altLang="zh-CN" sz="24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sym typeface="微软雅黑" charset="-122"/>
              </a:rPr>
              <a:t>  </a:t>
            </a:r>
            <a:r>
              <a:rPr lang="zh-CN" altLang="zh-CN" sz="2400" dirty="0">
                <a:solidFill>
                  <a:srgbClr val="000000"/>
                </a:solidFill>
                <a:sym typeface="微软雅黑" charset="-122"/>
              </a:rPr>
              <a:t>RC一阶电路中较典型的电路，它对电路元件参数和输入信号的周期有着特定的要求。在方波序列脉冲的重复激励下，当满足</a:t>
            </a:r>
            <a:endParaRPr lang="zh-CN" altLang="zh-CN" sz="24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0000"/>
                </a:solidFill>
                <a:sym typeface="微软雅黑" charset="-122"/>
              </a:rPr>
              <a:t>                   </a:t>
            </a:r>
            <a:endParaRPr lang="zh-CN" altLang="zh-CN" sz="24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sym typeface="微软雅黑" charset="-122"/>
              </a:rPr>
              <a:t> </a:t>
            </a:r>
            <a:r>
              <a:rPr lang="zh-CN" altLang="zh-CN" sz="2400" dirty="0">
                <a:solidFill>
                  <a:srgbClr val="000000"/>
                </a:solidFill>
                <a:sym typeface="微软雅黑" charset="-122"/>
              </a:rPr>
              <a:t>（T为方波脉冲的重复周期），且由</a:t>
            </a:r>
            <a:r>
              <a:rPr lang="zh-CN" altLang="zh-CN" sz="2400" dirty="0">
                <a:solidFill>
                  <a:srgbClr val="FF0000"/>
                </a:solidFill>
                <a:sym typeface="微软雅黑" charset="-122"/>
              </a:rPr>
              <a:t>R两端的电压作为响应输出</a:t>
            </a:r>
            <a:r>
              <a:rPr lang="zh-CN" altLang="zh-CN" sz="2400" dirty="0">
                <a:solidFill>
                  <a:srgbClr val="000000"/>
                </a:solidFill>
                <a:sym typeface="微软雅黑" charset="-122"/>
              </a:rPr>
              <a:t>，则该电路就是</a:t>
            </a:r>
            <a:r>
              <a:rPr lang="zh-CN" altLang="zh-CN" sz="2400" dirty="0">
                <a:solidFill>
                  <a:srgbClr val="FF0000"/>
                </a:solidFill>
                <a:sym typeface="微软雅黑" charset="-122"/>
              </a:rPr>
              <a:t>微分电路</a:t>
            </a:r>
            <a:r>
              <a:rPr lang="zh-CN" altLang="zh-CN" sz="2400" dirty="0">
                <a:solidFill>
                  <a:srgbClr val="000000"/>
                </a:solidFill>
                <a:sym typeface="微软雅黑" charset="-122"/>
              </a:rPr>
              <a:t>。此时电路的输出信号电压与输入信号电压的微分成正比。</a:t>
            </a:r>
            <a:endParaRPr lang="zh-CN" altLang="zh-CN" sz="2400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fontAlgn="base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2400" dirty="0">
                <a:solidFill>
                  <a:srgbClr val="000000"/>
                </a:solidFill>
                <a:sym typeface="微软雅黑" charset="-122"/>
              </a:rPr>
              <a:t> </a:t>
            </a:r>
            <a:endParaRPr lang="zh-CN" altLang="zh-CN" sz="2400" dirty="0">
              <a:solidFill>
                <a:srgbClr val="000000"/>
              </a:solidFill>
              <a:sym typeface="微软雅黑" charset="-122"/>
            </a:endParaRPr>
          </a:p>
        </p:txBody>
      </p:sp>
      <p:graphicFrame>
        <p:nvGraphicFramePr>
          <p:cNvPr id="132101" name="Object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799013" y="2205038"/>
          <a:ext cx="187166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6" imgW="838200" imgH="393700" progId="Equation.3">
                  <p:embed/>
                </p:oleObj>
              </mc:Choice>
              <mc:Fallback>
                <p:oleObj name="" r:id="rId6" imgW="838200" imgH="3937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99013" y="2205038"/>
                        <a:ext cx="1871662" cy="722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对象 1"/>
          <p:cNvGraphicFramePr/>
          <p:nvPr/>
        </p:nvGraphicFramePr>
        <p:xfrm>
          <a:off x="6599238" y="4724400"/>
          <a:ext cx="3611562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8" imgW="2385060" imgH="1219200" progId="PBrush">
                  <p:embed/>
                </p:oleObj>
              </mc:Choice>
              <mc:Fallback>
                <p:oleObj name="" r:id="rId8" imgW="2385060" imgH="1219200" progId="PBrush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99238" y="4724400"/>
                        <a:ext cx="3611562" cy="187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19288" y="4437063"/>
            <a:ext cx="4440238" cy="22510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00025" indent="-200025" algn="just" defTabSz="514350">
              <a:lnSpc>
                <a:spcPct val="110000"/>
              </a:lnSpc>
              <a:spcBef>
                <a:spcPts val="1015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</a:pPr>
            <a:r>
              <a:rPr lang="zh-CN" altLang="zh-CN" sz="2400" spc="150" noProof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+mn-cs"/>
                <a:sym typeface="微软雅黑" charset="-122"/>
              </a:rPr>
              <a:t>主要作用：</a:t>
            </a:r>
            <a:endParaRPr lang="zh-CN" altLang="zh-CN" sz="2400" spc="150" noProof="1" dirty="0">
              <a:solidFill>
                <a:srgbClr val="FF0000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marL="200025" indent="-200025" algn="just" defTabSz="514350">
              <a:lnSpc>
                <a:spcPct val="110000"/>
              </a:lnSpc>
              <a:spcBef>
                <a:spcPts val="1015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</a:pPr>
            <a:r>
              <a:rPr lang="zh-CN" altLang="zh-CN" sz="2400" spc="15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微软雅黑" charset="-122"/>
              </a:rPr>
              <a:t>变化检测电路，微分电路可以将方波转变成尖脉冲。</a:t>
            </a:r>
            <a:r>
              <a:rPr lang="zh-CN" altLang="zh-CN" sz="2400" spc="15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此电路的输出波形只反映输入波形的突变部分。</a:t>
            </a:r>
            <a:endParaRPr lang="zh-CN" altLang="zh-CN" sz="2400" spc="150" noProof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10"/>
    </p:custDataLst>
  </p:cSld>
  <p:clrMapOvr>
    <a:masterClrMapping/>
  </p:clrMapOvr>
  <p:transition>
    <p:random/>
    <p:sndAc>
      <p:stSnd>
        <p:snd r:embed="rId11" name="chimes.wav"/>
      </p:stSnd>
    </p:sndAc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0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0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0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1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2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2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2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2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2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2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2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3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3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3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3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4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49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5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2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5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57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5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6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65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6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7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7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5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594_1"/>
  <p:tag name="KSO_WM_TEMPLATE_CATEGORY" val="custom"/>
  <p:tag name="KSO_WM_TEMPLATE_INDEX" val="20180456"/>
  <p:tag name="KSO_WM_TEMPLATE_SUBCATEGORY" val="0"/>
  <p:tag name="KSO_WM_TEMPLATE_THUMBS_INDEX" val="1、5、9、11、15、23、31"/>
  <p:tag name="KSO_WM_UNIT_SHOW_EDIT_AREA_INDICATION" val="0"/>
  <p:tag name="KSO_WM_TEMPLATE_MASTER_TYPE" val="1"/>
  <p:tag name="KSO_WM_TEMPLATE_COLOR_TYPE" val="1"/>
  <p:tag name="KSO_WM_TEMPLATE_MASTER_THUMB_INDEX" val="1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9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9">
      <a:dk1>
        <a:srgbClr val="000000"/>
      </a:dk1>
      <a:lt1>
        <a:srgbClr val="FFFFFF"/>
      </a:lt1>
      <a:dk2>
        <a:srgbClr val="D8E8D6"/>
      </a:dk2>
      <a:lt2>
        <a:srgbClr val="FFFFFF"/>
      </a:lt2>
      <a:accent1>
        <a:srgbClr val="5B9362"/>
      </a:accent1>
      <a:accent2>
        <a:srgbClr val="71945C"/>
      </a:accent2>
      <a:accent3>
        <a:srgbClr val="819454"/>
      </a:accent3>
      <a:accent4>
        <a:srgbClr val="94964C"/>
      </a:accent4>
      <a:accent5>
        <a:srgbClr val="A49545"/>
      </a:accent5>
      <a:accent6>
        <a:srgbClr val="B6963F"/>
      </a:accent6>
      <a:hlink>
        <a:srgbClr val="50AAD2"/>
      </a:hlink>
      <a:folHlink>
        <a:srgbClr val="9A3C9F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2111</Words>
  <Application>WPS 演示</Application>
  <PresentationFormat>宽屏</PresentationFormat>
  <Paragraphs>86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14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汉仪旗黑-85S</vt:lpstr>
      <vt:lpstr>汉仪中黑KW</vt:lpstr>
      <vt:lpstr>Wingdings</vt:lpstr>
      <vt:lpstr>幼圆</vt:lpstr>
      <vt:lpstr>苹方-简</vt:lpstr>
      <vt:lpstr>Office 主题​​</vt:lpstr>
      <vt:lpstr>1_Office 主题​​</vt:lpstr>
      <vt:lpstr>PBrush</vt:lpstr>
      <vt:lpstr>PBrush</vt:lpstr>
      <vt:lpstr>PBrush</vt:lpstr>
      <vt:lpstr>Equation.3</vt:lpstr>
      <vt:lpstr>PBrush</vt:lpstr>
      <vt:lpstr>PBrush</vt:lpstr>
      <vt:lpstr>实验四 一阶RC电路的 零输入响应与零状态响应</vt:lpstr>
      <vt:lpstr>PowerPoint 演示文稿</vt:lpstr>
      <vt:lpstr>   二、实验原理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ahucy</dc:creator>
  <cp:lastModifiedBy>Y</cp:lastModifiedBy>
  <cp:revision>10</cp:revision>
  <dcterms:created xsi:type="dcterms:W3CDTF">2022-11-17T01:26:12Z</dcterms:created>
  <dcterms:modified xsi:type="dcterms:W3CDTF">2022-11-17T01:26:12Z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D15587A7E2B221F8EE8B7563948E15C2</vt:lpwstr>
  </property>
</Properties>
</file>